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wxGf1FTrhkTpUOp+vAsnkxm8Y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iogo-menezes-borges/what-is-gradient-descent-235a6c8d26b0"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5db15cf7d_4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5db15cf7d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000">
              <a:solidFill>
                <a:schemeClr val="dk1"/>
              </a:solidFill>
            </a:endParaRPr>
          </a:p>
          <a:p>
            <a:pPr indent="0" lvl="0" marL="0" rtl="0" algn="just">
              <a:spcBef>
                <a:spcPts val="0"/>
              </a:spcBef>
              <a:spcAft>
                <a:spcPts val="0"/>
              </a:spcAft>
              <a:buNone/>
            </a:pPr>
            <a:r>
              <a:t/>
            </a:r>
            <a:endParaRPr sz="1000">
              <a:solidFill>
                <a:schemeClr val="dk1"/>
              </a:solidFill>
            </a:endParaRPr>
          </a:p>
          <a:p>
            <a:pPr indent="0" lvl="0" marL="0" rtl="0" algn="just">
              <a:spcBef>
                <a:spcPts val="0"/>
              </a:spcBef>
              <a:spcAft>
                <a:spcPts val="0"/>
              </a:spcAft>
              <a:buNone/>
            </a:pPr>
            <a:r>
              <a:rPr lang="en-US" sz="1200">
                <a:solidFill>
                  <a:schemeClr val="dk1"/>
                </a:solidFill>
                <a:highlight>
                  <a:srgbClr val="FFFFFF"/>
                </a:highlight>
                <a:latin typeface="Georgia"/>
                <a:ea typeface="Georgia"/>
                <a:cs typeface="Georgia"/>
                <a:sym typeface="Georgia"/>
              </a:rPr>
              <a:t>This sequential learning technique sounds a bit like </a:t>
            </a:r>
            <a:r>
              <a:rPr lang="en-US" sz="1200">
                <a:solidFill>
                  <a:schemeClr val="hlink"/>
                </a:solidFill>
                <a:highlight>
                  <a:srgbClr val="FFFFFF"/>
                </a:highlight>
                <a:uFill>
                  <a:noFill/>
                </a:uFill>
                <a:latin typeface="Georgia"/>
                <a:ea typeface="Georgia"/>
                <a:cs typeface="Georgia"/>
                <a:sym typeface="Georgia"/>
                <a:hlinkClick r:id="rId2"/>
              </a:rPr>
              <a:t>Gradient Descent</a:t>
            </a:r>
            <a:r>
              <a:rPr lang="en-US" sz="1200">
                <a:solidFill>
                  <a:schemeClr val="dk1"/>
                </a:solidFill>
                <a:highlight>
                  <a:srgbClr val="FFFFFF"/>
                </a:highlight>
                <a:latin typeface="Georgia"/>
                <a:ea typeface="Georgia"/>
                <a:cs typeface="Georgia"/>
                <a:sym typeface="Georgia"/>
              </a:rPr>
              <a:t>, except that instead of tweaking a single predictor’s parameter to minimise the cost function, AdaBoost adds predictors to the ensemble gradually making it better. The great disadvantage of this algorithm is that the model cannot be parallelized since each predictor can only be trained after the previous one has been trained and evaluated.  Adaboost</a:t>
            </a:r>
            <a:endParaRPr sz="1200">
              <a:solidFill>
                <a:schemeClr val="dk1"/>
              </a:solidFill>
              <a:highlight>
                <a:srgbClr val="FFFFFF"/>
              </a:highlight>
              <a:latin typeface="Georgia"/>
              <a:ea typeface="Georgia"/>
              <a:cs typeface="Georgia"/>
              <a:sym typeface="Georgia"/>
            </a:endParaRPr>
          </a:p>
          <a:p>
            <a:pPr indent="0" lvl="0" marL="0" rtl="0" algn="just">
              <a:spcBef>
                <a:spcPts val="0"/>
              </a:spcBef>
              <a:spcAft>
                <a:spcPts val="0"/>
              </a:spcAft>
              <a:buNone/>
            </a:pPr>
            <a:r>
              <a:t/>
            </a:r>
            <a:endParaRPr sz="1200">
              <a:solidFill>
                <a:schemeClr val="dk1"/>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1100"/>
              <a:buFont typeface="Arial"/>
              <a:buNone/>
            </a:pPr>
            <a:r>
              <a:rPr lang="en-US" sz="900">
                <a:solidFill>
                  <a:schemeClr val="dk1"/>
                </a:solidFill>
              </a:rPr>
              <a:t>Bagging</a:t>
            </a:r>
            <a:endParaRPr sz="9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US" sz="900">
                <a:solidFill>
                  <a:schemeClr val="dk1"/>
                </a:solidFill>
              </a:rPr>
              <a:t>Based on the principle of bagging and random return sampling, a random attribute selection is introduced, and a part of features is randomly selected each time. Based on this, the optimal attributes are divided to further enhance the diversity of weak learners.Some advantages of bagging:Parallel, no dependencies between classifiers Multiple sampling to train multiple models Reduce variance after fusion</a:t>
            </a:r>
            <a:endParaRPr sz="9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db15cf7d_6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db15cf7d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000">
                <a:solidFill>
                  <a:srgbClr val="495057"/>
                </a:solidFill>
                <a:highlight>
                  <a:srgbClr val="FFFFFF"/>
                </a:highlight>
              </a:rPr>
              <a:t>Boosting comes from the idea that a weak learner (i.e., models) can be enhanced by learning based on the errors by other weak learners. Grouping these weak learners together results in a strong learner.</a:t>
            </a:r>
            <a:endParaRPr sz="1000">
              <a:solidFill>
                <a:srgbClr val="495057"/>
              </a:solidFill>
              <a:highlight>
                <a:srgbClr val="FFFFFF"/>
              </a:highlight>
            </a:endParaRPr>
          </a:p>
          <a:p>
            <a:pPr indent="0" lvl="0" marL="0" rtl="0" algn="l">
              <a:lnSpc>
                <a:spcPct val="115000"/>
              </a:lnSpc>
              <a:spcBef>
                <a:spcPts val="1200"/>
              </a:spcBef>
              <a:spcAft>
                <a:spcPts val="0"/>
              </a:spcAft>
              <a:buNone/>
            </a:pPr>
            <a:r>
              <a:rPr lang="en-US" sz="1000">
                <a:solidFill>
                  <a:srgbClr val="495057"/>
                </a:solidFill>
                <a:highlight>
                  <a:srgbClr val="FFFFFF"/>
                </a:highlight>
              </a:rPr>
              <a:t>The two main boosting algorithms are Adaptive Boosting and Gradient Boosting. XGBoost, LightGBM and CatBoost are basically different implementations of Gradient Boosting.</a:t>
            </a:r>
            <a:endParaRPr sz="1000">
              <a:solidFill>
                <a:srgbClr val="495057"/>
              </a:solidFill>
              <a:highlight>
                <a:srgbClr val="FFFFFF"/>
              </a:highlight>
            </a:endParaRPr>
          </a:p>
          <a:p>
            <a:pPr indent="0" lvl="0" marL="0" rtl="0" algn="l">
              <a:lnSpc>
                <a:spcPct val="115000"/>
              </a:lnSpc>
              <a:spcBef>
                <a:spcPts val="1200"/>
              </a:spcBef>
              <a:spcAft>
                <a:spcPts val="0"/>
              </a:spcAft>
              <a:buNone/>
            </a:pPr>
            <a:r>
              <a:rPr lang="en-US" sz="1000">
                <a:solidFill>
                  <a:srgbClr val="495057"/>
                </a:solidFill>
                <a:highlight>
                  <a:srgbClr val="FFFFFF"/>
                </a:highlight>
              </a:rPr>
              <a:t>Why choose gradient boosting instead of adaboost: Adaboost is sensitive to distribution of the datasets, the outliers may have huge impact on the performance of the models, so we choose to use gradient boosting algorithm in order to reduce the impact.</a:t>
            </a:r>
            <a:endParaRPr sz="1000">
              <a:solidFill>
                <a:srgbClr val="495057"/>
              </a:solidFill>
              <a:highlight>
                <a:srgbClr val="FFFFFF"/>
              </a:highlight>
            </a:endParaRPr>
          </a:p>
          <a:p>
            <a:pPr indent="0" lvl="0" marL="0" rtl="0" algn="l">
              <a:lnSpc>
                <a:spcPct val="90000"/>
              </a:lnSpc>
              <a:spcBef>
                <a:spcPts val="1200"/>
              </a:spcBef>
              <a:spcAft>
                <a:spcPts val="0"/>
              </a:spcAft>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db15cf7d_6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db15cf7d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495057"/>
                </a:solidFill>
                <a:highlight>
                  <a:srgbClr val="FFFFFF"/>
                </a:highlight>
              </a:rPr>
              <a:t>Intuitively, gradient boosting is a stage-wise additive model that generates learners during the learning process (i.e., trees are added one at a time, and existing trees in the model are not changed). It builds a first learner to predict the observations in the training dataset, and then it calculates the loss (i.e., the value between the first learner's outcomes and the actual values). It will build a second learner that is fitted/trained on the residual error produced by the first learner to </a:t>
            </a:r>
            <a:r>
              <a:rPr b="1" lang="en-US">
                <a:solidFill>
                  <a:srgbClr val="495057"/>
                </a:solidFill>
                <a:highlight>
                  <a:srgbClr val="FFFFFF"/>
                </a:highlight>
              </a:rPr>
              <a:t>predict the loss </a:t>
            </a:r>
            <a:r>
              <a:rPr lang="en-US">
                <a:solidFill>
                  <a:srgbClr val="495057"/>
                </a:solidFill>
                <a:highlight>
                  <a:srgbClr val="FFFFFF"/>
                </a:highlight>
              </a:rPr>
              <a:t>after the first step and continue to do so until it reaches a threshold (i.e., residuals are zero). By training the second learner on the gradient of the error with respect to the loss predictions of the first learner, the second learner is being trained to correct the mistakes of the first model. This is the core of gradient boosting, and allows many simple learners to compensate for each other’s weaknesses to better fit the data.</a:t>
            </a:r>
            <a:endParaRPr>
              <a:solidFill>
                <a:srgbClr val="495057"/>
              </a:solidFill>
              <a:highlight>
                <a:srgbClr val="FFFFFF"/>
              </a:highlight>
            </a:endParaRPr>
          </a:p>
          <a:p>
            <a:pPr indent="0" lvl="0" marL="0" rtl="0" algn="l">
              <a:lnSpc>
                <a:spcPct val="115000"/>
              </a:lnSpc>
              <a:spcBef>
                <a:spcPts val="2800"/>
              </a:spcBef>
              <a:spcAft>
                <a:spcPts val="0"/>
              </a:spcAft>
              <a:buNone/>
            </a:pPr>
            <a:r>
              <a:rPr lang="en-US">
                <a:solidFill>
                  <a:srgbClr val="495057"/>
                </a:solidFill>
                <a:highlight>
                  <a:srgbClr val="FFFFFF"/>
                </a:highlight>
              </a:rPr>
              <a:t>The contribution of the weak learner to the ensemble is based on a gradient descent optimization process. The calculated contribution of each tree is based on minimizing the overall error of the strong learner.</a:t>
            </a:r>
            <a:endParaRPr>
              <a:solidFill>
                <a:srgbClr val="495057"/>
              </a:solidFill>
              <a:highlight>
                <a:srgbClr val="FFFFFF"/>
              </a:highlight>
            </a:endParaRPr>
          </a:p>
          <a:p>
            <a:pPr indent="0" lvl="0" marL="0" rtl="0" algn="l">
              <a:lnSpc>
                <a:spcPct val="115000"/>
              </a:lnSpc>
              <a:spcBef>
                <a:spcPts val="2800"/>
              </a:spcBef>
              <a:spcAft>
                <a:spcPts val="0"/>
              </a:spcAft>
              <a:buClr>
                <a:schemeClr val="dk1"/>
              </a:buClr>
              <a:buSzPts val="1100"/>
              <a:buFont typeface="Arial"/>
              <a:buNone/>
            </a:pPr>
            <a:r>
              <a:t/>
            </a:r>
            <a:endParaRPr>
              <a:solidFill>
                <a:srgbClr val="495057"/>
              </a:solidFill>
              <a:highlight>
                <a:srgbClr val="FFFFFF"/>
              </a:highlight>
            </a:endParaRPr>
          </a:p>
          <a:p>
            <a:pPr indent="0" lvl="0" marL="0" rtl="0" algn="l">
              <a:spcBef>
                <a:spcPts val="28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LightGBM is a popular framework used in kaggle, it takes less time to run when on large datasets.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US" sz="1200">
                <a:solidFill>
                  <a:schemeClr val="dk1"/>
                </a:solidFill>
              </a:rPr>
              <a:t>The parameter is chosen by grid search.</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US" sz="1000">
                <a:solidFill>
                  <a:schemeClr val="dk1"/>
                </a:solidFill>
              </a:rPr>
              <a:t>Boosting-Dart: </a:t>
            </a:r>
            <a:r>
              <a:rPr lang="en-US" sz="1000">
                <a:solidFill>
                  <a:schemeClr val="dk1"/>
                </a:solidFill>
                <a:highlight>
                  <a:schemeClr val="lt1"/>
                </a:highlight>
              </a:rPr>
              <a:t>Dropouts meet Multiple Additive Regression Trees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2800">
              <a:solidFill>
                <a:schemeClr val="dk1"/>
              </a:solidFill>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5db15cf7d_4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5db15cf7d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5db15cf7d_7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5db15cf7d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Due to the limitation of machine performance, we did not get good results. Using rmes only got a score of 3.75, while the first place on kaggle got a score of about 3.61.</a:t>
            </a:r>
            <a:endParaRPr/>
          </a:p>
        </p:txBody>
      </p:sp>
      <p:sp>
        <p:nvSpPr>
          <p:cNvPr id="202" name="Google Shape;20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5db15cf7d_4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5db15cf7d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5db15cf7d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5db15cf7d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Due to extreme large scale of raw data, we use minimal data type to store the data, which could keep the most information of the original data.</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5db15cf7d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5db15cf7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db15cf7d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db15cf7d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5db15cf7d_4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5db15cf7d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db15cf7d_4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5db15cf7d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outlier 2207, standard data 199710, about 1% outlier. We cannot omit the outliers, because they take up relatively large amount that can’t be ignored.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lightgbm.readthedocs.io/en/latest/" TargetMode="External"/><Relationship Id="rId4" Type="http://schemas.openxmlformats.org/officeDocument/2006/relationships/hyperlink" Target="https://arxiv.org/abs/1505.01866" TargetMode="External"/><Relationship Id="rId5" Type="http://schemas.openxmlformats.org/officeDocument/2006/relationships/hyperlink" Target="https://randlow.github.io/posts/machine-learning/boosting-explain/" TargetMode="External"/><Relationship Id="rId6" Type="http://schemas.openxmlformats.org/officeDocument/2006/relationships/hyperlink" Target="https://randlow.github.io/posts/machine-learning/boosting-expl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5769972" y="0"/>
            <a:ext cx="6421721"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sp>
        <p:nvSpPr>
          <p:cNvPr id="86" name="Google Shape;86;p1"/>
          <p:cNvSpPr txBox="1"/>
          <p:nvPr>
            <p:ph type="ctrTitle"/>
          </p:nvPr>
        </p:nvSpPr>
        <p:spPr>
          <a:xfrm>
            <a:off x="804484"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Font typeface="Arial"/>
              <a:buNone/>
            </a:pPr>
            <a:r>
              <a:rPr lang="en-US" sz="2800">
                <a:solidFill>
                  <a:srgbClr val="000000"/>
                </a:solidFill>
              </a:rPr>
              <a:t>Merchant Category Recommendation</a:t>
            </a:r>
            <a:br>
              <a:rPr lang="en-US" sz="2800">
                <a:solidFill>
                  <a:srgbClr val="000000"/>
                </a:solidFill>
              </a:rPr>
            </a:br>
            <a:endParaRPr sz="2800">
              <a:solidFill>
                <a:srgbClr val="000000"/>
              </a:solidFill>
            </a:endParaRPr>
          </a:p>
        </p:txBody>
      </p:sp>
      <p:sp>
        <p:nvSpPr>
          <p:cNvPr id="87" name="Google Shape;87;p1"/>
          <p:cNvSpPr txBox="1"/>
          <p:nvPr>
            <p:ph idx="1" type="subTitle"/>
          </p:nvPr>
        </p:nvSpPr>
        <p:spPr>
          <a:xfrm>
            <a:off x="804788" y="3428999"/>
            <a:ext cx="4805691" cy="8388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b="1" lang="en-US" sz="1800">
                <a:solidFill>
                  <a:srgbClr val="000000"/>
                </a:solidFill>
              </a:rPr>
              <a:t>Help understand customer loyalty</a:t>
            </a:r>
            <a:endParaRPr/>
          </a:p>
          <a:p>
            <a:pPr indent="0" lvl="0" marL="0" rtl="0" algn="l">
              <a:lnSpc>
                <a:spcPct val="90000"/>
              </a:lnSpc>
              <a:spcBef>
                <a:spcPts val="1000"/>
              </a:spcBef>
              <a:spcAft>
                <a:spcPts val="0"/>
              </a:spcAft>
              <a:buClr>
                <a:schemeClr val="dk1"/>
              </a:buClr>
              <a:buSzPts val="1800"/>
              <a:buNone/>
            </a:pPr>
            <a:r>
              <a:t/>
            </a:r>
            <a:endParaRPr sz="1800">
              <a:solidFill>
                <a:srgbClr val="000000"/>
              </a:solidFill>
            </a:endParaRPr>
          </a:p>
        </p:txBody>
      </p:sp>
      <p:sp>
        <p:nvSpPr>
          <p:cNvPr id="88" name="Google Shape;88;p1"/>
          <p:cNvSpPr/>
          <p:nvPr/>
        </p:nvSpPr>
        <p:spPr>
          <a:xfrm>
            <a:off x="6727121" y="581159"/>
            <a:ext cx="5464879" cy="6276841"/>
          </a:xfrm>
          <a:custGeom>
            <a:rect b="b" l="l" r="r" t="t"/>
            <a:pathLst>
              <a:path extrusionOk="0" h="6276841" w="5464879">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Shopping cart" id="89" name="Google Shape;89;p1"/>
          <p:cNvPicPr preferRelativeResize="0"/>
          <p:nvPr/>
        </p:nvPicPr>
        <p:blipFill rotWithShape="1">
          <a:blip r:embed="rId4">
            <a:alphaModFix/>
          </a:blip>
          <a:srcRect b="0" l="0" r="0" t="0"/>
          <a:stretch/>
        </p:blipFill>
        <p:spPr>
          <a:xfrm>
            <a:off x="7709770" y="1815320"/>
            <a:ext cx="4141760" cy="4141760"/>
          </a:xfrm>
          <a:prstGeom prst="rect">
            <a:avLst/>
          </a:prstGeom>
          <a:noFill/>
          <a:ln>
            <a:noFill/>
          </a:ln>
        </p:spPr>
      </p:pic>
      <p:sp>
        <p:nvSpPr>
          <p:cNvPr id="90" name="Google Shape;90;p1"/>
          <p:cNvSpPr txBox="1"/>
          <p:nvPr>
            <p:ph type="ctrTitle"/>
          </p:nvPr>
        </p:nvSpPr>
        <p:spPr>
          <a:xfrm>
            <a:off x="1059956" y="5564952"/>
            <a:ext cx="1675800" cy="97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2800"/>
              <a:buFont typeface="Arial"/>
              <a:buNone/>
            </a:pPr>
            <a:r>
              <a:rPr lang="en-US" sz="1800">
                <a:solidFill>
                  <a:srgbClr val="000000"/>
                </a:solidFill>
              </a:rPr>
              <a:t>Group 10</a:t>
            </a:r>
            <a:endParaRPr sz="1800">
              <a:solidFill>
                <a:srgbClr val="000000"/>
              </a:solidFill>
            </a:endParaRPr>
          </a:p>
          <a:p>
            <a:pPr indent="0" lvl="0" marL="0" rtl="0" algn="l">
              <a:lnSpc>
                <a:spcPct val="90000"/>
              </a:lnSpc>
              <a:spcBef>
                <a:spcPts val="0"/>
              </a:spcBef>
              <a:spcAft>
                <a:spcPts val="0"/>
              </a:spcAft>
              <a:buClr>
                <a:srgbClr val="000000"/>
              </a:buClr>
              <a:buSzPts val="2800"/>
              <a:buFont typeface="Arial"/>
              <a:buNone/>
            </a:pPr>
            <a:r>
              <a:rPr lang="en-US" sz="1800">
                <a:solidFill>
                  <a:srgbClr val="000000"/>
                </a:solidFill>
              </a:rPr>
              <a:t>Qi Su</a:t>
            </a:r>
            <a:endParaRPr sz="1800">
              <a:solidFill>
                <a:srgbClr val="000000"/>
              </a:solidFill>
            </a:endParaRPr>
          </a:p>
          <a:p>
            <a:pPr indent="0" lvl="0" marL="0" rtl="0" algn="l">
              <a:lnSpc>
                <a:spcPct val="90000"/>
              </a:lnSpc>
              <a:spcBef>
                <a:spcPts val="0"/>
              </a:spcBef>
              <a:spcAft>
                <a:spcPts val="0"/>
              </a:spcAft>
              <a:buClr>
                <a:srgbClr val="000000"/>
              </a:buClr>
              <a:buSzPts val="2800"/>
              <a:buFont typeface="Arial"/>
              <a:buNone/>
            </a:pPr>
            <a:r>
              <a:rPr lang="en-US" sz="1800">
                <a:solidFill>
                  <a:srgbClr val="000000"/>
                </a:solidFill>
              </a:rPr>
              <a:t>Chuchu Jin</a:t>
            </a:r>
            <a:endParaRPr sz="1800">
              <a:solidFill>
                <a:srgbClr val="000000"/>
              </a:solidFill>
            </a:endParaRPr>
          </a:p>
          <a:p>
            <a:pPr indent="0" lvl="0" marL="0" rtl="0" algn="l">
              <a:lnSpc>
                <a:spcPct val="90000"/>
              </a:lnSpc>
              <a:spcBef>
                <a:spcPts val="0"/>
              </a:spcBef>
              <a:spcAft>
                <a:spcPts val="0"/>
              </a:spcAft>
              <a:buClr>
                <a:srgbClr val="000000"/>
              </a:buClr>
              <a:buSzPts val="2800"/>
              <a:buFont typeface="Arial"/>
              <a:buNone/>
            </a:pPr>
            <a:r>
              <a:rPr lang="en-US" sz="1800">
                <a:solidFill>
                  <a:srgbClr val="000000"/>
                </a:solidFill>
              </a:rPr>
              <a:t>Runlai Yang</a:t>
            </a:r>
            <a:br>
              <a:rPr lang="en-US" sz="2800">
                <a:solidFill>
                  <a:srgbClr val="000000"/>
                </a:solidFill>
              </a:rPr>
            </a:br>
            <a:endParaRPr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75db15cf7d_4_24"/>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Method</a:t>
            </a:r>
            <a:endParaRPr/>
          </a:p>
        </p:txBody>
      </p:sp>
      <p:sp>
        <p:nvSpPr>
          <p:cNvPr id="162" name="Google Shape;162;g75db15cf7d_4_24"/>
          <p:cNvSpPr txBox="1"/>
          <p:nvPr>
            <p:ph idx="1" type="body"/>
          </p:nvPr>
        </p:nvSpPr>
        <p:spPr>
          <a:xfrm>
            <a:off x="838100" y="125340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1. Bagging</a:t>
            </a:r>
            <a:endParaRPr/>
          </a:p>
          <a:p>
            <a:pPr indent="0" lvl="0" marL="0" rtl="0" algn="l">
              <a:spcBef>
                <a:spcPts val="1000"/>
              </a:spcBef>
              <a:spcAft>
                <a:spcPts val="0"/>
              </a:spcAft>
              <a:buClr>
                <a:schemeClr val="dk1"/>
              </a:buClr>
              <a:buSzPts val="1100"/>
              <a:buFont typeface="Arial"/>
              <a:buNone/>
            </a:pPr>
            <a:r>
              <a:rPr lang="en-US"/>
              <a:t>Based on the concept of bagging and random return sampling, a random attribute selection is introduced, and a part of features is randomly selected each time. Thus further enhance the diversity of weak learners.</a:t>
            </a:r>
            <a:endParaRPr/>
          </a:p>
          <a:p>
            <a:pPr indent="0" lvl="0" marL="0" rtl="0" algn="l">
              <a:spcBef>
                <a:spcPts val="1000"/>
              </a:spcBef>
              <a:spcAft>
                <a:spcPts val="0"/>
              </a:spcAft>
              <a:buClr>
                <a:schemeClr val="dk1"/>
              </a:buClr>
              <a:buSzPts val="1100"/>
              <a:buFont typeface="Arial"/>
              <a:buNone/>
            </a:pPr>
            <a:r>
              <a:rPr lang="en-US"/>
              <a:t>	Some advantages of bagging:</a:t>
            </a:r>
            <a:endParaRPr/>
          </a:p>
          <a:p>
            <a:pPr indent="-342900" lvl="1" marL="914400" rtl="0" algn="l">
              <a:spcBef>
                <a:spcPts val="500"/>
              </a:spcBef>
              <a:spcAft>
                <a:spcPts val="0"/>
              </a:spcAft>
              <a:buSzPts val="1800"/>
              <a:buChar char="•"/>
            </a:pPr>
            <a:r>
              <a:rPr lang="en-US"/>
              <a:t>Parallel, no dependencies between classifiers</a:t>
            </a:r>
            <a:endParaRPr/>
          </a:p>
          <a:p>
            <a:pPr indent="-342900" lvl="1" marL="914400" rtl="0" algn="l">
              <a:spcBef>
                <a:spcPts val="0"/>
              </a:spcBef>
              <a:spcAft>
                <a:spcPts val="0"/>
              </a:spcAft>
              <a:buSzPts val="1800"/>
              <a:buChar char="•"/>
            </a:pPr>
            <a:r>
              <a:rPr lang="en-US"/>
              <a:t>Multiple sampling to train multiple models</a:t>
            </a:r>
            <a:endParaRPr/>
          </a:p>
          <a:p>
            <a:pPr indent="-342900" lvl="1" marL="914400" rtl="0" algn="l">
              <a:spcBef>
                <a:spcPts val="0"/>
              </a:spcBef>
              <a:spcAft>
                <a:spcPts val="0"/>
              </a:spcAft>
              <a:buSzPts val="1800"/>
              <a:buChar char="•"/>
            </a:pPr>
            <a:r>
              <a:rPr lang="en-US"/>
              <a:t>Reduce variance after fusion</a:t>
            </a:r>
            <a:endParaRPr sz="1100"/>
          </a:p>
          <a:p>
            <a:pPr indent="0" lvl="0" marL="0" rtl="0" algn="l">
              <a:spcBef>
                <a:spcPts val="1000"/>
              </a:spcBef>
              <a:spcAft>
                <a:spcPts val="0"/>
              </a:spcAft>
              <a:buNone/>
            </a:pPr>
            <a:r>
              <a:t/>
            </a:r>
            <a:endParaRPr>
              <a:highlight>
                <a:srgbClr val="FFFFFF"/>
              </a:highlight>
            </a:endParaRPr>
          </a:p>
        </p:txBody>
      </p:sp>
      <p:sp>
        <p:nvSpPr>
          <p:cNvPr id="163" name="Google Shape;163;g75db15cf7d_4_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75db15cf7d_6_2"/>
          <p:cNvSpPr txBox="1"/>
          <p:nvPr>
            <p:ph type="title"/>
          </p:nvPr>
        </p:nvSpPr>
        <p:spPr>
          <a:xfrm>
            <a:off x="838200" y="397400"/>
            <a:ext cx="10515600" cy="1293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800"/>
              <a:t>Boosting: </a:t>
            </a:r>
            <a:r>
              <a:rPr lang="en-US" sz="2400"/>
              <a:t>Adaboost and Gradient Boost</a:t>
            </a:r>
            <a:endParaRPr sz="2400"/>
          </a:p>
        </p:txBody>
      </p:sp>
      <p:sp>
        <p:nvSpPr>
          <p:cNvPr id="169" name="Google Shape;169;g75db15cf7d_6_2"/>
          <p:cNvSpPr txBox="1"/>
          <p:nvPr>
            <p:ph idx="1" type="body"/>
          </p:nvPr>
        </p:nvSpPr>
        <p:spPr>
          <a:xfrm>
            <a:off x="838200" y="1348550"/>
            <a:ext cx="10515600" cy="4828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Adaboost:</a:t>
            </a:r>
            <a:endParaRPr/>
          </a:p>
          <a:p>
            <a:pPr indent="-355600" lvl="0" marL="457200" rtl="0" algn="just">
              <a:lnSpc>
                <a:spcPct val="115000"/>
              </a:lnSpc>
              <a:spcBef>
                <a:spcPts val="0"/>
              </a:spcBef>
              <a:spcAft>
                <a:spcPts val="0"/>
              </a:spcAft>
              <a:buClr>
                <a:srgbClr val="495057"/>
              </a:buClr>
              <a:buSzPts val="2000"/>
              <a:buChar char="●"/>
            </a:pPr>
            <a:r>
              <a:rPr lang="en-US" sz="2000">
                <a:solidFill>
                  <a:srgbClr val="495057"/>
                </a:solidFill>
                <a:highlight>
                  <a:srgbClr val="FFFFFF"/>
                </a:highlight>
              </a:rPr>
              <a:t>Alters the distribution of the training dataset to increase weights on sample observations that are difficult to classify.</a:t>
            </a:r>
            <a:endParaRPr sz="2000">
              <a:solidFill>
                <a:srgbClr val="495057"/>
              </a:solidFill>
              <a:highlight>
                <a:srgbClr val="FFFFFF"/>
              </a:highlight>
            </a:endParaRPr>
          </a:p>
          <a:p>
            <a:pPr indent="-355600" lvl="0" marL="457200" rtl="0" algn="just">
              <a:lnSpc>
                <a:spcPct val="115000"/>
              </a:lnSpc>
              <a:spcBef>
                <a:spcPts val="0"/>
              </a:spcBef>
              <a:spcAft>
                <a:spcPts val="0"/>
              </a:spcAft>
              <a:buClr>
                <a:srgbClr val="495057"/>
              </a:buClr>
              <a:buSzPts val="2000"/>
              <a:buChar char="●"/>
            </a:pPr>
            <a:r>
              <a:rPr lang="en-US" sz="2000">
                <a:solidFill>
                  <a:srgbClr val="495057"/>
                </a:solidFill>
                <a:highlight>
                  <a:srgbClr val="FFFFFF"/>
                </a:highlight>
              </a:rPr>
              <a:t>The final prediction is based on a majority vote of the weak learner's predictions weighted by their individual accuracy.</a:t>
            </a:r>
            <a:endParaRPr sz="2000">
              <a:solidFill>
                <a:srgbClr val="495057"/>
              </a:solidFill>
              <a:highlight>
                <a:srgbClr val="FFFFFF"/>
              </a:highlight>
            </a:endParaRPr>
          </a:p>
          <a:p>
            <a:pPr indent="0" lvl="0" marL="0" rtl="0" algn="l">
              <a:spcBef>
                <a:spcPts val="2800"/>
              </a:spcBef>
              <a:spcAft>
                <a:spcPts val="0"/>
              </a:spcAft>
              <a:buNone/>
            </a:pPr>
            <a:r>
              <a:rPr lang="en-US"/>
              <a:t>Gradient Boost:</a:t>
            </a:r>
            <a:endParaRPr/>
          </a:p>
          <a:p>
            <a:pPr indent="-355600" lvl="0" marL="457200" rtl="0" algn="just">
              <a:lnSpc>
                <a:spcPct val="115000"/>
              </a:lnSpc>
              <a:spcBef>
                <a:spcPts val="0"/>
              </a:spcBef>
              <a:spcAft>
                <a:spcPts val="0"/>
              </a:spcAft>
              <a:buClr>
                <a:srgbClr val="495057"/>
              </a:buClr>
              <a:buSzPts val="2000"/>
              <a:buChar char="●"/>
            </a:pPr>
            <a:r>
              <a:rPr lang="en-US" sz="2000">
                <a:solidFill>
                  <a:srgbClr val="495057"/>
                </a:solidFill>
                <a:highlight>
                  <a:srgbClr val="FFFFFF"/>
                </a:highlight>
              </a:rPr>
              <a:t>The approach trains learners based upon minimizing the loss function of a strong learner (i.e., training on the residuals of the strong model) as an alternative means to focus on training upon misclassified observations.</a:t>
            </a:r>
            <a:endParaRPr sz="2000">
              <a:solidFill>
                <a:srgbClr val="495057"/>
              </a:solidFill>
              <a:highlight>
                <a:srgbClr val="FFFFFF"/>
              </a:highlight>
            </a:endParaRPr>
          </a:p>
          <a:p>
            <a:pPr indent="-355600" lvl="0" marL="457200" rtl="0" algn="just">
              <a:lnSpc>
                <a:spcPct val="115000"/>
              </a:lnSpc>
              <a:spcBef>
                <a:spcPts val="0"/>
              </a:spcBef>
              <a:spcAft>
                <a:spcPts val="0"/>
              </a:spcAft>
              <a:buClr>
                <a:srgbClr val="495057"/>
              </a:buClr>
              <a:buSzPts val="2000"/>
              <a:buChar char="●"/>
            </a:pPr>
            <a:r>
              <a:rPr lang="en-US" sz="2000">
                <a:solidFill>
                  <a:srgbClr val="495057"/>
                </a:solidFill>
                <a:highlight>
                  <a:srgbClr val="FFFFFF"/>
                </a:highlight>
              </a:rPr>
              <a:t>The contribution of each weak learner to the final prediction is based on a gradient optimization process to minimize the overall error of the strong learner.</a:t>
            </a:r>
            <a:endParaRPr sz="2000">
              <a:solidFill>
                <a:srgbClr val="495057"/>
              </a:solidFill>
              <a:highlight>
                <a:srgbClr val="FFFFFF"/>
              </a:highlight>
            </a:endParaRPr>
          </a:p>
          <a:p>
            <a:pPr indent="0" lvl="0" marL="0" rtl="0" algn="l">
              <a:spcBef>
                <a:spcPts val="2800"/>
              </a:spcBef>
              <a:spcAft>
                <a:spcPts val="0"/>
              </a:spcAft>
              <a:buClr>
                <a:schemeClr val="dk1"/>
              </a:buClr>
              <a:buSzPts val="1100"/>
              <a:buFont typeface="Arial"/>
              <a:buNone/>
            </a:pPr>
            <a:r>
              <a:t/>
            </a:r>
            <a:endParaRPr/>
          </a:p>
        </p:txBody>
      </p:sp>
      <p:sp>
        <p:nvSpPr>
          <p:cNvPr id="170" name="Google Shape;170;g75db15cf7d_6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g75db15cf7d_6_1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800"/>
              <a:t>Gradient Boost</a:t>
            </a:r>
            <a:endParaRPr sz="2800"/>
          </a:p>
        </p:txBody>
      </p:sp>
      <p:sp>
        <p:nvSpPr>
          <p:cNvPr id="176" name="Google Shape;176;g75db15cf7d_6_11"/>
          <p:cNvSpPr txBox="1"/>
          <p:nvPr>
            <p:ph idx="1" type="body"/>
          </p:nvPr>
        </p:nvSpPr>
        <p:spPr>
          <a:xfrm>
            <a:off x="680550" y="1480138"/>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495057"/>
                </a:solidFill>
                <a:highlight>
                  <a:srgbClr val="FFFFFF"/>
                </a:highlight>
              </a:rPr>
              <a:t>Gradient boosting re-defines boosting as a numerical optimization problem where the objective is to </a:t>
            </a:r>
            <a:r>
              <a:rPr b="1" lang="en-US"/>
              <a:t>minimize the loss function of the model</a:t>
            </a:r>
            <a:r>
              <a:rPr lang="en-US"/>
              <a:t> by adding weak learners using a gradient-descent like procedure.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solidFill>
                  <a:srgbClr val="495057"/>
                </a:solidFill>
              </a:rPr>
              <a:t>Gradient boosting does not modify the sample distribution as weak learners </a:t>
            </a:r>
            <a:r>
              <a:rPr b="1" lang="en-US">
                <a:solidFill>
                  <a:srgbClr val="495057"/>
                </a:solidFill>
              </a:rPr>
              <a:t>train on the remaining residual errors</a:t>
            </a:r>
            <a:r>
              <a:rPr lang="en-US">
                <a:solidFill>
                  <a:srgbClr val="495057"/>
                </a:solidFill>
              </a:rPr>
              <a:t> of a strong learner (i.e, pseudo-residuals).</a:t>
            </a:r>
            <a:endParaRPr>
              <a:solidFill>
                <a:srgbClr val="495057"/>
              </a:solidFill>
            </a:endParaRPr>
          </a:p>
          <a:p>
            <a:pPr indent="0" lvl="0" marL="0" rtl="0" algn="l">
              <a:spcBef>
                <a:spcPts val="1000"/>
              </a:spcBef>
              <a:spcAft>
                <a:spcPts val="0"/>
              </a:spcAft>
              <a:buNone/>
            </a:pPr>
            <a:r>
              <a:rPr lang="en-US">
                <a:solidFill>
                  <a:srgbClr val="495057"/>
                </a:solidFill>
              </a:rPr>
              <a:t>By training on the residuals of the model, this is an alternative means to give more importance to misclassified observations</a:t>
            </a:r>
            <a:endParaRPr/>
          </a:p>
        </p:txBody>
      </p:sp>
      <p:sp>
        <p:nvSpPr>
          <p:cNvPr id="177" name="Google Shape;177;g75db15cf7d_6_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5"/>
          <p:cNvSpPr txBox="1"/>
          <p:nvPr>
            <p:ph type="title"/>
          </p:nvPr>
        </p:nvSpPr>
        <p:spPr>
          <a:xfrm>
            <a:off x="838200" y="1174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Method</a:t>
            </a:r>
            <a:endParaRPr/>
          </a:p>
        </p:txBody>
      </p:sp>
      <p:sp>
        <p:nvSpPr>
          <p:cNvPr id="183" name="Google Shape;183;p5"/>
          <p:cNvSpPr txBox="1"/>
          <p:nvPr>
            <p:ph idx="1" type="body"/>
          </p:nvPr>
        </p:nvSpPr>
        <p:spPr>
          <a:xfrm>
            <a:off x="762100" y="1272000"/>
            <a:ext cx="10515600" cy="2723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2. Lightgbm</a:t>
            </a:r>
            <a:endParaRPr sz="2000"/>
          </a:p>
          <a:p>
            <a:pPr indent="0" lvl="0" marL="0" rtl="0" algn="just">
              <a:lnSpc>
                <a:spcPct val="90000"/>
              </a:lnSpc>
              <a:spcBef>
                <a:spcPts val="0"/>
              </a:spcBef>
              <a:spcAft>
                <a:spcPts val="0"/>
              </a:spcAft>
              <a:buNone/>
            </a:pPr>
            <a:r>
              <a:rPr lang="en-US" sz="2000">
                <a:solidFill>
                  <a:srgbClr val="595858"/>
                </a:solidFill>
                <a:highlight>
                  <a:srgbClr val="FFFFFF"/>
                </a:highlight>
                <a:latin typeface="Roboto"/>
                <a:ea typeface="Roboto"/>
                <a:cs typeface="Roboto"/>
                <a:sym typeface="Roboto"/>
              </a:rPr>
              <a:t>  </a:t>
            </a:r>
            <a:r>
              <a:rPr lang="en-US" sz="2000">
                <a:solidFill>
                  <a:srgbClr val="595858"/>
                </a:solidFill>
                <a:highlight>
                  <a:srgbClr val="FFFFFF"/>
                </a:highlight>
                <a:latin typeface="Roboto"/>
                <a:ea typeface="Roboto"/>
                <a:cs typeface="Roboto"/>
                <a:sym typeface="Roboto"/>
              </a:rPr>
              <a:t>Light GBM is a fast, distributed, high-performance gradient boosting framework based on decision tree algorithm, used for ranking, classification and many other machine learning tasks.</a:t>
            </a:r>
            <a:endParaRPr sz="2000">
              <a:solidFill>
                <a:srgbClr val="24292E"/>
              </a:solidFill>
              <a:highlight>
                <a:srgbClr val="FFFFFF"/>
              </a:highlight>
            </a:endParaRPr>
          </a:p>
          <a:p>
            <a:pPr indent="0" lvl="0" marL="457200" rtl="0" algn="l">
              <a:lnSpc>
                <a:spcPct val="90000"/>
              </a:lnSpc>
              <a:spcBef>
                <a:spcPts val="0"/>
              </a:spcBef>
              <a:spcAft>
                <a:spcPts val="0"/>
              </a:spcAft>
              <a:buNone/>
            </a:pPr>
            <a:r>
              <a:t/>
            </a:r>
            <a:endParaRPr>
              <a:solidFill>
                <a:srgbClr val="24292E"/>
              </a:solidFill>
              <a:highlight>
                <a:srgbClr val="FFFFFF"/>
              </a:highlight>
            </a:endParaRPr>
          </a:p>
          <a:p>
            <a:pPr indent="0" lvl="0" marL="457200" rtl="0" algn="l">
              <a:lnSpc>
                <a:spcPct val="90000"/>
              </a:lnSpc>
              <a:spcBef>
                <a:spcPts val="0"/>
              </a:spcBef>
              <a:spcAft>
                <a:spcPts val="0"/>
              </a:spcAft>
              <a:buNone/>
            </a:pPr>
            <a:r>
              <a:t/>
            </a:r>
            <a:endParaRPr>
              <a:solidFill>
                <a:srgbClr val="24292E"/>
              </a:solidFill>
              <a:highlight>
                <a:srgbClr val="FFFFFF"/>
              </a:highlight>
            </a:endParaRPr>
          </a:p>
          <a:p>
            <a:pPr indent="0" lvl="0" marL="457200" rtl="0" algn="l">
              <a:lnSpc>
                <a:spcPct val="90000"/>
              </a:lnSpc>
              <a:spcBef>
                <a:spcPts val="0"/>
              </a:spcBef>
              <a:spcAft>
                <a:spcPts val="0"/>
              </a:spcAft>
              <a:buClr>
                <a:schemeClr val="dk1"/>
              </a:buClr>
              <a:buSzPts val="1100"/>
              <a:buFont typeface="Arial"/>
              <a:buNone/>
            </a:pPr>
            <a:r>
              <a:t/>
            </a:r>
            <a:endParaRPr/>
          </a:p>
          <a:p>
            <a:pPr indent="0" lvl="0" marL="457200" rtl="0" algn="l">
              <a:lnSpc>
                <a:spcPct val="90000"/>
              </a:lnSpc>
              <a:spcBef>
                <a:spcPts val="0"/>
              </a:spcBef>
              <a:spcAft>
                <a:spcPts val="0"/>
              </a:spcAft>
              <a:buNone/>
            </a:pPr>
            <a:r>
              <a:t/>
            </a:r>
            <a:endParaRPr/>
          </a:p>
        </p:txBody>
      </p:sp>
      <p:sp>
        <p:nvSpPr>
          <p:cNvPr id="184" name="Google Shape;184;p5"/>
          <p:cNvSpPr txBox="1"/>
          <p:nvPr/>
        </p:nvSpPr>
        <p:spPr>
          <a:xfrm>
            <a:off x="838200" y="2849988"/>
            <a:ext cx="10439400" cy="2084100"/>
          </a:xfrm>
          <a:prstGeom prst="rect">
            <a:avLst/>
          </a:prstGeom>
          <a:noFill/>
          <a:ln>
            <a:noFill/>
          </a:ln>
        </p:spPr>
        <p:txBody>
          <a:bodyPr anchorCtr="0" anchor="ctr" bIns="91425" lIns="91425" spcFirstLastPara="1" rIns="91425" wrap="square" tIns="731500">
            <a:noAutofit/>
          </a:bodyPr>
          <a:lstStyle/>
          <a:p>
            <a:pPr indent="-381000" lvl="0" marL="457200" rtl="0" algn="l">
              <a:lnSpc>
                <a:spcPct val="115000"/>
              </a:lnSpc>
              <a:spcBef>
                <a:spcPts val="0"/>
              </a:spcBef>
              <a:spcAft>
                <a:spcPts val="0"/>
              </a:spcAft>
              <a:buClr>
                <a:srgbClr val="404040"/>
              </a:buClr>
              <a:buSzPts val="2400"/>
              <a:buChar char="●"/>
            </a:pPr>
            <a:r>
              <a:rPr lang="en-US" sz="2400">
                <a:solidFill>
                  <a:srgbClr val="404040"/>
                </a:solidFill>
                <a:highlight>
                  <a:srgbClr val="FCFCFC"/>
                </a:highlight>
              </a:rPr>
              <a:t>Faster training speed and higher efficiency.</a:t>
            </a:r>
            <a:endParaRPr sz="2400">
              <a:solidFill>
                <a:srgbClr val="404040"/>
              </a:solidFill>
              <a:highlight>
                <a:srgbClr val="FCFCFC"/>
              </a:highlight>
            </a:endParaRPr>
          </a:p>
          <a:p>
            <a:pPr indent="-381000" lvl="0" marL="457200" rtl="0" algn="l">
              <a:lnSpc>
                <a:spcPct val="115000"/>
              </a:lnSpc>
              <a:spcBef>
                <a:spcPts val="0"/>
              </a:spcBef>
              <a:spcAft>
                <a:spcPts val="0"/>
              </a:spcAft>
              <a:buClr>
                <a:srgbClr val="404040"/>
              </a:buClr>
              <a:buSzPts val="2400"/>
              <a:buChar char="●"/>
            </a:pPr>
            <a:r>
              <a:rPr lang="en-US" sz="2400">
                <a:solidFill>
                  <a:srgbClr val="404040"/>
                </a:solidFill>
                <a:highlight>
                  <a:srgbClr val="FCFCFC"/>
                </a:highlight>
              </a:rPr>
              <a:t>Lower memory usage.</a:t>
            </a:r>
            <a:endParaRPr sz="2400">
              <a:solidFill>
                <a:srgbClr val="404040"/>
              </a:solidFill>
              <a:highlight>
                <a:srgbClr val="FCFCFC"/>
              </a:highlight>
            </a:endParaRPr>
          </a:p>
          <a:p>
            <a:pPr indent="-381000" lvl="0" marL="457200" rtl="0" algn="l">
              <a:lnSpc>
                <a:spcPct val="115000"/>
              </a:lnSpc>
              <a:spcBef>
                <a:spcPts val="0"/>
              </a:spcBef>
              <a:spcAft>
                <a:spcPts val="0"/>
              </a:spcAft>
              <a:buClr>
                <a:srgbClr val="404040"/>
              </a:buClr>
              <a:buSzPts val="2400"/>
              <a:buChar char="●"/>
            </a:pPr>
            <a:r>
              <a:rPr lang="en-US" sz="2400">
                <a:solidFill>
                  <a:srgbClr val="404040"/>
                </a:solidFill>
                <a:highlight>
                  <a:srgbClr val="FCFCFC"/>
                </a:highlight>
              </a:rPr>
              <a:t>Better accuracy.</a:t>
            </a:r>
            <a:endParaRPr sz="2400">
              <a:solidFill>
                <a:srgbClr val="404040"/>
              </a:solidFill>
              <a:highlight>
                <a:srgbClr val="FCFCFC"/>
              </a:highlight>
            </a:endParaRPr>
          </a:p>
          <a:p>
            <a:pPr indent="-381000" lvl="0" marL="457200" rtl="0" algn="l">
              <a:lnSpc>
                <a:spcPct val="115000"/>
              </a:lnSpc>
              <a:spcBef>
                <a:spcPts val="0"/>
              </a:spcBef>
              <a:spcAft>
                <a:spcPts val="0"/>
              </a:spcAft>
              <a:buClr>
                <a:srgbClr val="404040"/>
              </a:buClr>
              <a:buSzPts val="2400"/>
              <a:buChar char="●"/>
            </a:pPr>
            <a:r>
              <a:rPr lang="en-US" sz="2400">
                <a:solidFill>
                  <a:srgbClr val="404040"/>
                </a:solidFill>
                <a:highlight>
                  <a:srgbClr val="FCFCFC"/>
                </a:highlight>
              </a:rPr>
              <a:t>Support of parallel and GPU learning.</a:t>
            </a:r>
            <a:endParaRPr sz="2400">
              <a:solidFill>
                <a:srgbClr val="404040"/>
              </a:solidFill>
              <a:highlight>
                <a:srgbClr val="FCFCFC"/>
              </a:highlight>
            </a:endParaRPr>
          </a:p>
          <a:p>
            <a:pPr indent="-381000" lvl="0" marL="457200" rtl="0" algn="l">
              <a:lnSpc>
                <a:spcPct val="115000"/>
              </a:lnSpc>
              <a:spcBef>
                <a:spcPts val="0"/>
              </a:spcBef>
              <a:spcAft>
                <a:spcPts val="0"/>
              </a:spcAft>
              <a:buClr>
                <a:srgbClr val="404040"/>
              </a:buClr>
              <a:buSzPts val="2400"/>
              <a:buChar char="●"/>
            </a:pPr>
            <a:r>
              <a:rPr lang="en-US" sz="2400">
                <a:solidFill>
                  <a:srgbClr val="404040"/>
                </a:solidFill>
                <a:highlight>
                  <a:srgbClr val="FCFCFC"/>
                </a:highlight>
              </a:rPr>
              <a:t>Capable of handling large-scale data.</a:t>
            </a:r>
            <a:endParaRPr sz="2400">
              <a:solidFill>
                <a:srgbClr val="404040"/>
              </a:solidFill>
              <a:highlight>
                <a:srgbClr val="FCFCFC"/>
              </a:highlight>
            </a:endParaRPr>
          </a:p>
          <a:p>
            <a:pPr indent="0" lvl="0" marL="457200" rtl="0" algn="l">
              <a:lnSpc>
                <a:spcPct val="100000"/>
              </a:lnSpc>
              <a:spcBef>
                <a:spcPts val="0"/>
              </a:spcBef>
              <a:spcAft>
                <a:spcPts val="3600"/>
              </a:spcAft>
              <a:buNone/>
            </a:pPr>
            <a:r>
              <a:t/>
            </a:r>
            <a:endParaRPr sz="1800">
              <a:solidFill>
                <a:srgbClr val="404040"/>
              </a:solidFill>
              <a:highlight>
                <a:srgbClr val="FCFCFC"/>
              </a:highlight>
            </a:endParaRPr>
          </a:p>
        </p:txBody>
      </p:sp>
      <p:sp>
        <p:nvSpPr>
          <p:cNvPr id="185" name="Google Shape;185;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75db15cf7d_4_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Method</a:t>
            </a:r>
            <a:endParaRPr/>
          </a:p>
        </p:txBody>
      </p:sp>
      <p:sp>
        <p:nvSpPr>
          <p:cNvPr id="191" name="Google Shape;191;g75db15cf7d_4_19"/>
          <p:cNvSpPr txBox="1"/>
          <p:nvPr>
            <p:ph idx="1" type="body"/>
          </p:nvPr>
        </p:nvSpPr>
        <p:spPr>
          <a:xfrm>
            <a:off x="762000" y="184847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3. Handle outliers</a:t>
            </a:r>
            <a:endParaRPr/>
          </a:p>
          <a:p>
            <a:pPr indent="457200" lvl="0" marL="0" rtl="0" algn="just">
              <a:spcBef>
                <a:spcPts val="1000"/>
              </a:spcBef>
              <a:spcAft>
                <a:spcPts val="0"/>
              </a:spcAft>
              <a:buNone/>
            </a:pPr>
            <a:r>
              <a:rPr lang="en-US"/>
              <a:t>We use three models to process outlier. The first model is trained by all the data, the second one is trained without all the outliers, and the third model is to determine whether the data is an outlier or not. Thus, we can decide which model to use depending on the third model.</a:t>
            </a:r>
            <a:endParaRPr/>
          </a:p>
          <a:p>
            <a:pPr indent="0" lvl="0" marL="0" rtl="0" algn="l">
              <a:spcBef>
                <a:spcPts val="1000"/>
              </a:spcBef>
              <a:spcAft>
                <a:spcPts val="0"/>
              </a:spcAft>
              <a:buNone/>
            </a:pPr>
            <a:r>
              <a:t/>
            </a:r>
            <a:endParaRPr/>
          </a:p>
        </p:txBody>
      </p:sp>
      <p:sp>
        <p:nvSpPr>
          <p:cNvPr id="192" name="Google Shape;192;g75db15cf7d_4_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75db15cf7d_7_3"/>
          <p:cNvSpPr txBox="1"/>
          <p:nvPr>
            <p:ph idx="1" type="body"/>
          </p:nvPr>
        </p:nvSpPr>
        <p:spPr>
          <a:xfrm>
            <a:off x="827350" y="653675"/>
            <a:ext cx="3022200" cy="4674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LightGBM features importances after training</a:t>
            </a:r>
            <a:endParaRPr/>
          </a:p>
        </p:txBody>
      </p:sp>
      <p:sp>
        <p:nvSpPr>
          <p:cNvPr id="198" name="Google Shape;198;g75db15cf7d_7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9" name="Google Shape;199;g75db15cf7d_7_3"/>
          <p:cNvPicPr preferRelativeResize="0"/>
          <p:nvPr/>
        </p:nvPicPr>
        <p:blipFill>
          <a:blip r:embed="rId3">
            <a:alphaModFix/>
          </a:blip>
          <a:stretch>
            <a:fillRect/>
          </a:stretch>
        </p:blipFill>
        <p:spPr>
          <a:xfrm>
            <a:off x="4424725" y="365125"/>
            <a:ext cx="7493324" cy="613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Results</a:t>
            </a:r>
            <a:endParaRPr/>
          </a:p>
        </p:txBody>
      </p:sp>
      <p:sp>
        <p:nvSpPr>
          <p:cNvPr id="205" name="Google Shape;20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RMES score</a:t>
            </a:r>
            <a:endParaRPr/>
          </a:p>
        </p:txBody>
      </p:sp>
      <p:pic>
        <p:nvPicPr>
          <p:cNvPr id="206" name="Google Shape;206;p6"/>
          <p:cNvPicPr preferRelativeResize="0"/>
          <p:nvPr/>
        </p:nvPicPr>
        <p:blipFill>
          <a:blip r:embed="rId3">
            <a:alphaModFix/>
          </a:blip>
          <a:stretch>
            <a:fillRect/>
          </a:stretch>
        </p:blipFill>
        <p:spPr>
          <a:xfrm>
            <a:off x="838200" y="3933926"/>
            <a:ext cx="10515603" cy="2243061"/>
          </a:xfrm>
          <a:prstGeom prst="rect">
            <a:avLst/>
          </a:prstGeom>
          <a:noFill/>
          <a:ln>
            <a:noFill/>
          </a:ln>
        </p:spPr>
      </p:pic>
      <p:pic>
        <p:nvPicPr>
          <p:cNvPr id="207" name="Google Shape;207;p6"/>
          <p:cNvPicPr preferRelativeResize="0"/>
          <p:nvPr/>
        </p:nvPicPr>
        <p:blipFill>
          <a:blip r:embed="rId4">
            <a:alphaModFix/>
          </a:blip>
          <a:stretch>
            <a:fillRect/>
          </a:stretch>
        </p:blipFill>
        <p:spPr>
          <a:xfrm>
            <a:off x="3413825" y="1183872"/>
            <a:ext cx="8690750" cy="2355425"/>
          </a:xfrm>
          <a:prstGeom prst="rect">
            <a:avLst/>
          </a:prstGeom>
          <a:noFill/>
          <a:ln>
            <a:noFill/>
          </a:ln>
        </p:spPr>
      </p:pic>
      <p:sp>
        <p:nvSpPr>
          <p:cNvPr id="208" name="Google Shape;208;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Evaluation and Improvement</a:t>
            </a:r>
            <a:endParaRPr/>
          </a:p>
        </p:txBody>
      </p:sp>
      <p:sp>
        <p:nvSpPr>
          <p:cNvPr id="214" name="Google Shape;214;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In real world problem, the data set is very large. In order to get better results, we need to expand more features. Due to machine performance limitations, we did not get very good results.</a:t>
            </a:r>
            <a:endParaRPr/>
          </a:p>
          <a:p>
            <a:pPr indent="-50800" lvl="0" marL="228600" rtl="0" algn="l">
              <a:lnSpc>
                <a:spcPct val="90000"/>
              </a:lnSpc>
              <a:spcBef>
                <a:spcPts val="0"/>
              </a:spcBef>
              <a:spcAft>
                <a:spcPts val="0"/>
              </a:spcAft>
              <a:buClr>
                <a:schemeClr val="dk1"/>
              </a:buClr>
              <a:buSzPts val="2800"/>
              <a:buNone/>
            </a:pPr>
            <a:r>
              <a:t/>
            </a:r>
            <a:endParaRPr/>
          </a:p>
          <a:p>
            <a:pPr indent="-381000" lvl="0" marL="457200" rtl="0" algn="l">
              <a:lnSpc>
                <a:spcPct val="90000"/>
              </a:lnSpc>
              <a:spcBef>
                <a:spcPts val="0"/>
              </a:spcBef>
              <a:spcAft>
                <a:spcPts val="0"/>
              </a:spcAft>
              <a:buSzPts val="2400"/>
              <a:buAutoNum type="arabicPeriod"/>
            </a:pPr>
            <a:r>
              <a:rPr lang="en-US"/>
              <a:t>Consider special holidays because they have a great impact on consumption.</a:t>
            </a:r>
            <a:endParaRPr/>
          </a:p>
          <a:p>
            <a:pPr indent="-381000" lvl="0" marL="457200" rtl="0" algn="l">
              <a:lnSpc>
                <a:spcPct val="90000"/>
              </a:lnSpc>
              <a:spcBef>
                <a:spcPts val="0"/>
              </a:spcBef>
              <a:spcAft>
                <a:spcPts val="0"/>
              </a:spcAft>
              <a:buSzPts val="2400"/>
              <a:buAutoNum type="arabicPeriod"/>
            </a:pPr>
            <a:r>
              <a:rPr lang="en-US"/>
              <a:t>For the choice of hyperparameter, we may choose a better hyperparameter if we have more time and a higher computation performance machine.</a:t>
            </a:r>
            <a:endParaRPr/>
          </a:p>
          <a:p>
            <a:pPr indent="-381000" lvl="0" marL="457200" rtl="0" algn="l">
              <a:lnSpc>
                <a:spcPct val="90000"/>
              </a:lnSpc>
              <a:spcBef>
                <a:spcPts val="0"/>
              </a:spcBef>
              <a:spcAft>
                <a:spcPts val="0"/>
              </a:spcAft>
              <a:buSzPts val="2400"/>
              <a:buAutoNum type="arabicPeriod"/>
            </a:pPr>
            <a:r>
              <a:rPr lang="en-US"/>
              <a:t>Try stacking method to see if we can obtain a better result.</a:t>
            </a:r>
            <a:endParaRPr/>
          </a:p>
        </p:txBody>
      </p:sp>
      <p:sp>
        <p:nvSpPr>
          <p:cNvPr id="215" name="Google Shape;215;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75db15cf7d_4_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a:t>
            </a:r>
            <a:endParaRPr/>
          </a:p>
        </p:txBody>
      </p:sp>
      <p:sp>
        <p:nvSpPr>
          <p:cNvPr id="221" name="Google Shape;221;g75db15cf7d_4_3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LighGBM official documentation </a:t>
            </a:r>
            <a:r>
              <a:rPr lang="en-US" sz="2400" u="sng">
                <a:solidFill>
                  <a:schemeClr val="hlink"/>
                </a:solidFill>
                <a:hlinkClick r:id="rId3"/>
              </a:rPr>
              <a:t>https://lightgbm.readthedocs.io/en/latest/</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a:t>DART: Dropouts meet Multiple Additive Regression Trees by K. V. Rashmi, Ran Gilad-Bachrach (7 May 2015)</a:t>
            </a:r>
            <a:endParaRPr/>
          </a:p>
          <a:p>
            <a:pPr indent="0" lvl="0" marL="0" rtl="0" algn="l">
              <a:spcBef>
                <a:spcPts val="1000"/>
              </a:spcBef>
              <a:spcAft>
                <a:spcPts val="0"/>
              </a:spcAft>
              <a:buNone/>
            </a:pPr>
            <a:r>
              <a:rPr lang="en-US" sz="2400" u="sng">
                <a:solidFill>
                  <a:schemeClr val="hlink"/>
                </a:solidFill>
                <a:hlinkClick r:id="rId4"/>
              </a:rPr>
              <a:t>https://arxiv.org/abs/1505.01866</a:t>
            </a:r>
            <a:endParaRPr sz="2400"/>
          </a:p>
          <a:p>
            <a:pPr indent="0" lvl="0" marL="0" rtl="0" algn="l">
              <a:spcBef>
                <a:spcPts val="1000"/>
              </a:spcBef>
              <a:spcAft>
                <a:spcPts val="0"/>
              </a:spcAft>
              <a:buNone/>
            </a:pPr>
            <a:r>
              <a:t/>
            </a:r>
            <a:endParaRPr sz="2400"/>
          </a:p>
          <a:p>
            <a:pPr indent="0" lvl="0" marL="0" rtl="0" algn="l">
              <a:lnSpc>
                <a:spcPct val="120000"/>
              </a:lnSpc>
              <a:spcBef>
                <a:spcPts val="0"/>
              </a:spcBef>
              <a:spcAft>
                <a:spcPts val="0"/>
              </a:spcAft>
              <a:buNone/>
            </a:pPr>
            <a:r>
              <a:rPr lang="en-US">
                <a:solidFill>
                  <a:srgbClr val="000000"/>
                </a:solidFill>
                <a:highlight>
                  <a:srgbClr val="FFFFFF"/>
                </a:highlight>
                <a:uFill>
                  <a:noFill/>
                </a:uFill>
                <a:latin typeface="Roboto"/>
                <a:ea typeface="Roboto"/>
                <a:cs typeface="Roboto"/>
                <a:sym typeface="Roboto"/>
                <a:hlinkClick r:id="rId5"/>
              </a:rPr>
              <a:t>Adaptive Boosting vs Gradient Boosting</a:t>
            </a:r>
            <a:endParaRPr>
              <a:solidFill>
                <a:srgbClr val="000000"/>
              </a:solidFill>
              <a:highlight>
                <a:srgbClr val="FFFFFF"/>
              </a:highlight>
              <a:latin typeface="Roboto"/>
              <a:ea typeface="Roboto"/>
              <a:cs typeface="Roboto"/>
              <a:sym typeface="Roboto"/>
            </a:endParaRPr>
          </a:p>
          <a:p>
            <a:pPr indent="0" lvl="0" marL="0" rtl="0" algn="l">
              <a:lnSpc>
                <a:spcPct val="120000"/>
              </a:lnSpc>
              <a:spcBef>
                <a:spcPts val="600"/>
              </a:spcBef>
              <a:spcAft>
                <a:spcPts val="0"/>
              </a:spcAft>
              <a:buNone/>
            </a:pPr>
            <a:r>
              <a:rPr lang="en-US" sz="2400" u="sng">
                <a:solidFill>
                  <a:schemeClr val="hlink"/>
                </a:solidFill>
                <a:hlinkClick r:id="rId6"/>
              </a:rPr>
              <a:t>https://randlow.github.io/posts/machine-learning/boosting-explain/</a:t>
            </a:r>
            <a:endParaRPr sz="2400">
              <a:solidFill>
                <a:srgbClr val="000000"/>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sz="2400"/>
          </a:p>
        </p:txBody>
      </p:sp>
      <p:sp>
        <p:nvSpPr>
          <p:cNvPr id="222" name="Google Shape;222;g75db15cf7d_4_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Google Shape;95;p2"/>
          <p:cNvSpPr txBox="1"/>
          <p:nvPr>
            <p:ph type="title"/>
          </p:nvPr>
        </p:nvSpPr>
        <p:spPr>
          <a:xfrm>
            <a:off x="4965430" y="629268"/>
            <a:ext cx="6586491" cy="128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Catalog</a:t>
            </a:r>
            <a:endParaRPr/>
          </a:p>
        </p:txBody>
      </p:sp>
      <p:pic>
        <p:nvPicPr>
          <p:cNvPr id="96" name="Google Shape;96;p2"/>
          <p:cNvPicPr preferRelativeResize="0"/>
          <p:nvPr/>
        </p:nvPicPr>
        <p:blipFill rotWithShape="1">
          <a:blip r:embed="rId3">
            <a:alphaModFix/>
          </a:blip>
          <a:srcRect b="-1" l="29156" r="25724" t="0"/>
          <a:stretch/>
        </p:blipFill>
        <p:spPr>
          <a:xfrm>
            <a:off x="20" y="10"/>
            <a:ext cx="4635571" cy="6857990"/>
          </a:xfrm>
          <a:prstGeom prst="rect">
            <a:avLst/>
          </a:prstGeom>
          <a:noFill/>
          <a:ln>
            <a:noFill/>
          </a:ln>
        </p:spPr>
      </p:pic>
      <p:cxnSp>
        <p:nvCxnSpPr>
          <p:cNvPr id="97" name="Google Shape;97;p2"/>
          <p:cNvCxnSpPr/>
          <p:nvPr/>
        </p:nvCxnSpPr>
        <p:spPr>
          <a:xfrm>
            <a:off x="5080934" y="2115117"/>
            <a:ext cx="6309360" cy="0"/>
          </a:xfrm>
          <a:prstGeom prst="straightConnector1">
            <a:avLst/>
          </a:prstGeom>
          <a:noFill/>
          <a:ln cap="flat" cmpd="sng" w="19050">
            <a:solidFill>
              <a:srgbClr val="DFE35F"/>
            </a:solidFill>
            <a:prstDash val="solid"/>
            <a:miter lim="800000"/>
            <a:headEnd len="sm" w="sm" type="none"/>
            <a:tailEnd len="sm" w="sm" type="none"/>
          </a:ln>
        </p:spPr>
      </p:cxnSp>
      <p:sp>
        <p:nvSpPr>
          <p:cNvPr id="98" name="Google Shape;98;p2"/>
          <p:cNvSpPr txBox="1"/>
          <p:nvPr>
            <p:ph idx="1" type="body"/>
          </p:nvPr>
        </p:nvSpPr>
        <p:spPr>
          <a:xfrm>
            <a:off x="4965431" y="2438400"/>
            <a:ext cx="6586489" cy="3785419"/>
          </a:xfrm>
          <a:prstGeom prst="rect">
            <a:avLst/>
          </a:prstGeom>
          <a:noFill/>
          <a:ln>
            <a:noFill/>
          </a:ln>
        </p:spPr>
        <p:txBody>
          <a:bodyPr anchorCtr="0" anchor="t" bIns="45700" lIns="91425" spcFirstLastPara="1" rIns="91425" wrap="square" tIns="45700">
            <a:normAutofit/>
          </a:bodyPr>
          <a:lstStyle/>
          <a:p>
            <a:pPr indent="-292100" lvl="0" marL="228600" rtl="0" algn="l">
              <a:lnSpc>
                <a:spcPct val="90000"/>
              </a:lnSpc>
              <a:spcBef>
                <a:spcPts val="0"/>
              </a:spcBef>
              <a:spcAft>
                <a:spcPts val="0"/>
              </a:spcAft>
              <a:buClr>
                <a:schemeClr val="dk1"/>
              </a:buClr>
              <a:buSzPts val="2400"/>
              <a:buChar char="•"/>
            </a:pPr>
            <a:r>
              <a:rPr lang="en-US" sz="2400"/>
              <a:t>Background</a:t>
            </a:r>
            <a:endParaRPr sz="2400"/>
          </a:p>
          <a:p>
            <a:pPr indent="-266700" lvl="0" marL="228600" rtl="0" algn="l">
              <a:lnSpc>
                <a:spcPct val="90000"/>
              </a:lnSpc>
              <a:spcBef>
                <a:spcPts val="500"/>
              </a:spcBef>
              <a:spcAft>
                <a:spcPts val="0"/>
              </a:spcAft>
              <a:buClr>
                <a:schemeClr val="dk1"/>
              </a:buClr>
              <a:buSzPts val="2400"/>
              <a:buChar char="•"/>
            </a:pPr>
            <a:r>
              <a:rPr lang="en-US" sz="2400"/>
              <a:t>Data processing</a:t>
            </a:r>
            <a:endParaRPr sz="2400"/>
          </a:p>
          <a:p>
            <a:pPr indent="-292100" lvl="0" marL="228600" rtl="0" algn="l">
              <a:lnSpc>
                <a:spcPct val="90000"/>
              </a:lnSpc>
              <a:spcBef>
                <a:spcPts val="1000"/>
              </a:spcBef>
              <a:spcAft>
                <a:spcPts val="0"/>
              </a:spcAft>
              <a:buClr>
                <a:schemeClr val="dk1"/>
              </a:buClr>
              <a:buSzPts val="2400"/>
              <a:buChar char="•"/>
            </a:pPr>
            <a:r>
              <a:rPr lang="en-US" sz="2400"/>
              <a:t>Methods</a:t>
            </a:r>
            <a:endParaRPr sz="2400"/>
          </a:p>
          <a:p>
            <a:pPr indent="-292100" lvl="0" marL="228600" rtl="0" algn="l">
              <a:lnSpc>
                <a:spcPct val="90000"/>
              </a:lnSpc>
              <a:spcBef>
                <a:spcPts val="1000"/>
              </a:spcBef>
              <a:spcAft>
                <a:spcPts val="0"/>
              </a:spcAft>
              <a:buClr>
                <a:schemeClr val="dk1"/>
              </a:buClr>
              <a:buSzPts val="2400"/>
              <a:buChar char="•"/>
            </a:pPr>
            <a:r>
              <a:rPr lang="en-US" sz="2400"/>
              <a:t>Results</a:t>
            </a:r>
            <a:endParaRPr sz="2400"/>
          </a:p>
          <a:p>
            <a:pPr indent="-292100" lvl="0" marL="228600" rtl="0" algn="l">
              <a:lnSpc>
                <a:spcPct val="90000"/>
              </a:lnSpc>
              <a:spcBef>
                <a:spcPts val="1000"/>
              </a:spcBef>
              <a:spcAft>
                <a:spcPts val="0"/>
              </a:spcAft>
              <a:buClr>
                <a:schemeClr val="dk1"/>
              </a:buClr>
              <a:buSzPts val="2400"/>
              <a:buChar char="•"/>
            </a:pPr>
            <a:r>
              <a:rPr lang="en-US" sz="2400"/>
              <a:t>Evaluation and Improvement</a:t>
            </a:r>
            <a:endParaRPr sz="2400"/>
          </a:p>
          <a:p>
            <a:pPr indent="-292100" lvl="0" marL="228600" rtl="0" algn="l">
              <a:lnSpc>
                <a:spcPct val="90000"/>
              </a:lnSpc>
              <a:spcBef>
                <a:spcPts val="1000"/>
              </a:spcBef>
              <a:spcAft>
                <a:spcPts val="0"/>
              </a:spcAft>
              <a:buSzPts val="2400"/>
              <a:buChar char="•"/>
            </a:pPr>
            <a:r>
              <a:rPr lang="en-US" sz="2400"/>
              <a:t>R</a:t>
            </a:r>
            <a:r>
              <a:rPr lang="en-US" sz="2400"/>
              <a:t>eference</a:t>
            </a:r>
            <a:endParaRPr sz="2400"/>
          </a:p>
        </p:txBody>
      </p:sp>
      <p:sp>
        <p:nvSpPr>
          <p:cNvPr id="99" name="Google Shape;99;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Background</a:t>
            </a:r>
            <a:endParaRPr/>
          </a:p>
        </p:txBody>
      </p:sp>
      <p:sp>
        <p:nvSpPr>
          <p:cNvPr id="105" name="Google Shape;10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57200" lvl="0" marL="0" rtl="0" algn="just">
              <a:spcBef>
                <a:spcPts val="1000"/>
              </a:spcBef>
              <a:spcAft>
                <a:spcPts val="0"/>
              </a:spcAft>
              <a:buNone/>
            </a:pPr>
            <a:r>
              <a:rPr lang="en-US"/>
              <a:t>This topic is adopted from Kaggle Competition, the original goal of the topic is to help understand the customer loyalty from the credit card information and recommend personalized promotions.</a:t>
            </a:r>
            <a:endParaRPr/>
          </a:p>
          <a:p>
            <a:pPr indent="457200" lvl="0" marL="0" rtl="0" algn="just">
              <a:spcBef>
                <a:spcPts val="1000"/>
              </a:spcBef>
              <a:spcAft>
                <a:spcPts val="0"/>
              </a:spcAft>
              <a:buNone/>
            </a:pPr>
            <a:r>
              <a:rPr lang="en-US"/>
              <a:t>Elo has built machine learning models to understand the general aspects and preferences on analysis of all customers, but so far these features are not specified for an individual. In order to help provide the personalized promotions for customers, our goal is to  come up with a model that analyzes the individual loyalty to merchants as references to the personalization.</a:t>
            </a:r>
            <a:endParaRPr/>
          </a:p>
          <a:p>
            <a:pPr indent="-50800" lvl="0" marL="228600" rtl="0" algn="l">
              <a:lnSpc>
                <a:spcPct val="90000"/>
              </a:lnSpc>
              <a:spcBef>
                <a:spcPts val="0"/>
              </a:spcBef>
              <a:spcAft>
                <a:spcPts val="0"/>
              </a:spcAft>
              <a:buClr>
                <a:schemeClr val="dk1"/>
              </a:buClr>
              <a:buSzPts val="2800"/>
              <a:buNone/>
            </a:pPr>
            <a:r>
              <a:t/>
            </a:r>
            <a:endParaRPr/>
          </a:p>
        </p:txBody>
      </p:sp>
      <p:pic>
        <p:nvPicPr>
          <p:cNvPr id="106" name="Google Shape;106;p3"/>
          <p:cNvPicPr preferRelativeResize="0"/>
          <p:nvPr/>
        </p:nvPicPr>
        <p:blipFill>
          <a:blip r:embed="rId3">
            <a:alphaModFix/>
          </a:blip>
          <a:stretch>
            <a:fillRect/>
          </a:stretch>
        </p:blipFill>
        <p:spPr>
          <a:xfrm>
            <a:off x="10366375" y="0"/>
            <a:ext cx="1825625" cy="1825625"/>
          </a:xfrm>
          <a:prstGeom prst="rect">
            <a:avLst/>
          </a:prstGeom>
          <a:noFill/>
          <a:ln>
            <a:noFill/>
          </a:ln>
        </p:spPr>
      </p:pic>
      <p:sp>
        <p:nvSpPr>
          <p:cNvPr id="107" name="Google Shape;107;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75db15cf7d_3_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introduction </a:t>
            </a:r>
            <a:endParaRPr/>
          </a:p>
        </p:txBody>
      </p:sp>
      <p:sp>
        <p:nvSpPr>
          <p:cNvPr id="113" name="Google Shape;113;g75db15cf7d_3_22"/>
          <p:cNvSpPr txBox="1"/>
          <p:nvPr>
            <p:ph idx="1" type="body"/>
          </p:nvPr>
        </p:nvSpPr>
        <p:spPr>
          <a:xfrm>
            <a:off x="309325" y="1399000"/>
            <a:ext cx="11412000" cy="52029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The </a:t>
            </a:r>
            <a:r>
              <a:rPr i="1" lang="en-US" sz="2400">
                <a:highlight>
                  <a:srgbClr val="FFFFFF"/>
                </a:highlight>
              </a:rPr>
              <a:t>new_merchant_transactions.csv </a:t>
            </a:r>
            <a:r>
              <a:rPr lang="en-US" sz="2400">
                <a:highlight>
                  <a:srgbClr val="FFFFFF"/>
                </a:highlight>
              </a:rPr>
              <a:t>file mainly contains information about each </a:t>
            </a:r>
            <a:r>
              <a:rPr lang="en-US" sz="2400">
                <a:highlight>
                  <a:srgbClr val="FFFFFF"/>
                </a:highlight>
              </a:rPr>
              <a:t>customer's</a:t>
            </a:r>
            <a:r>
              <a:rPr lang="en-US" sz="2400">
                <a:highlight>
                  <a:srgbClr val="FFFFFF"/>
                </a:highlight>
              </a:rPr>
              <a:t> card transaction, such as card_id, merchant_id, category_# and purchase_date.</a:t>
            </a:r>
            <a:endParaRPr sz="2400">
              <a:highlight>
                <a:srgbClr val="FFFFFF"/>
              </a:highlight>
            </a:endParaRPr>
          </a:p>
          <a:p>
            <a:pPr indent="0" lvl="0" marL="457200" rtl="0" algn="l">
              <a:spcBef>
                <a:spcPts val="1000"/>
              </a:spcBef>
              <a:spcAft>
                <a:spcPts val="0"/>
              </a:spcAft>
              <a:buNone/>
            </a:pPr>
            <a:r>
              <a:t/>
            </a:r>
            <a:endParaRPr sz="2400">
              <a:highlight>
                <a:srgbClr val="FFFFFF"/>
              </a:highlight>
            </a:endParaRPr>
          </a:p>
          <a:p>
            <a:pPr indent="-381000" lvl="0" marL="457200" rtl="0" algn="l">
              <a:spcBef>
                <a:spcPts val="1000"/>
              </a:spcBef>
              <a:spcAft>
                <a:spcPts val="0"/>
              </a:spcAft>
              <a:buSzPts val="2400"/>
              <a:buChar char="•"/>
            </a:pPr>
            <a:r>
              <a:rPr lang="en-US" sz="2400">
                <a:highlight>
                  <a:srgbClr val="FFFFFF"/>
                </a:highlight>
              </a:rPr>
              <a:t>The </a:t>
            </a:r>
            <a:r>
              <a:rPr i="1" lang="en-US" sz="2400">
                <a:highlight>
                  <a:srgbClr val="FFFFFF"/>
                </a:highlight>
              </a:rPr>
              <a:t>merchants.csv</a:t>
            </a:r>
            <a:r>
              <a:rPr lang="en-US" sz="2400">
                <a:highlight>
                  <a:srgbClr val="FFFFFF"/>
                </a:highlight>
              </a:rPr>
              <a:t> file mainly contains merchant_id, category_#, avg_purchases, and active_month, etc.</a:t>
            </a:r>
            <a:endParaRPr sz="2400">
              <a:highlight>
                <a:srgbClr val="FFFFFF"/>
              </a:highlight>
            </a:endParaRPr>
          </a:p>
          <a:p>
            <a:pPr indent="0" lvl="0" marL="457200" rtl="0" algn="l">
              <a:spcBef>
                <a:spcPts val="1000"/>
              </a:spcBef>
              <a:spcAft>
                <a:spcPts val="0"/>
              </a:spcAft>
              <a:buNone/>
            </a:pPr>
            <a:r>
              <a:t/>
            </a:r>
            <a:endParaRPr sz="2400">
              <a:highlight>
                <a:srgbClr val="FFFFFF"/>
              </a:highlight>
            </a:endParaRPr>
          </a:p>
          <a:p>
            <a:pPr indent="-381000" lvl="0" marL="457200" rtl="0" algn="l">
              <a:spcBef>
                <a:spcPts val="1000"/>
              </a:spcBef>
              <a:spcAft>
                <a:spcPts val="0"/>
              </a:spcAft>
              <a:buSzPts val="2400"/>
              <a:buChar char="•"/>
            </a:pPr>
            <a:r>
              <a:rPr lang="en-US" sz="2400">
                <a:highlight>
                  <a:srgbClr val="FFFFFF"/>
                </a:highlight>
              </a:rPr>
              <a:t>The</a:t>
            </a:r>
            <a:r>
              <a:rPr i="1" lang="en-US" sz="2400">
                <a:highlight>
                  <a:srgbClr val="FFFFFF"/>
                </a:highlight>
              </a:rPr>
              <a:t> train.csv </a:t>
            </a:r>
            <a:r>
              <a:rPr lang="en-US" sz="2400">
                <a:highlight>
                  <a:srgbClr val="FFFFFF"/>
                </a:highlight>
              </a:rPr>
              <a:t>file contains first month active purchases, including card_id, feature_# , and target.</a:t>
            </a:r>
            <a:endParaRPr sz="2400">
              <a:highlight>
                <a:srgbClr val="FFFFFF"/>
              </a:highlight>
            </a:endParaRPr>
          </a:p>
          <a:p>
            <a:pPr indent="0" lvl="0" marL="457200" rtl="0" algn="l">
              <a:spcBef>
                <a:spcPts val="1000"/>
              </a:spcBef>
              <a:spcAft>
                <a:spcPts val="0"/>
              </a:spcAft>
              <a:buNone/>
            </a:pPr>
            <a:r>
              <a:t/>
            </a:r>
            <a:endParaRPr sz="2400">
              <a:highlight>
                <a:srgbClr val="FFFFFF"/>
              </a:highlight>
            </a:endParaRPr>
          </a:p>
          <a:p>
            <a:pPr indent="-381000" lvl="0" marL="457200" rtl="0" algn="l">
              <a:spcBef>
                <a:spcPts val="1000"/>
              </a:spcBef>
              <a:spcAft>
                <a:spcPts val="0"/>
              </a:spcAft>
              <a:buSzPts val="2400"/>
              <a:buChar char="•"/>
            </a:pPr>
            <a:r>
              <a:rPr lang="en-US" sz="2400">
                <a:highlight>
                  <a:srgbClr val="FFFFFF"/>
                </a:highlight>
              </a:rPr>
              <a:t>The </a:t>
            </a:r>
            <a:r>
              <a:rPr i="1" lang="en-US" sz="2400">
                <a:highlight>
                  <a:srgbClr val="FFFFFF"/>
                </a:highlight>
              </a:rPr>
              <a:t>test.csv</a:t>
            </a:r>
            <a:r>
              <a:rPr lang="en-US" sz="2400">
                <a:highlight>
                  <a:srgbClr val="FFFFFF"/>
                </a:highlight>
              </a:rPr>
              <a:t> file is also the first month active purchases, including card_id, feature_#, and then we should give a target for the result.</a:t>
            </a:r>
            <a:endParaRPr sz="2400">
              <a:highlight>
                <a:srgbClr val="FFFFFF"/>
              </a:highlight>
            </a:endParaRPr>
          </a:p>
        </p:txBody>
      </p:sp>
      <p:sp>
        <p:nvSpPr>
          <p:cNvPr id="114" name="Google Shape;114;g75db15cf7d_3_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Data preprocessing</a:t>
            </a:r>
            <a:endParaRPr/>
          </a:p>
        </p:txBody>
      </p:sp>
      <p:sp>
        <p:nvSpPr>
          <p:cNvPr id="120" name="Google Shape;120;p4"/>
          <p:cNvSpPr txBox="1"/>
          <p:nvPr>
            <p:ph idx="1" type="body"/>
          </p:nvPr>
        </p:nvSpPr>
        <p:spPr>
          <a:xfrm>
            <a:off x="838200" y="1456276"/>
            <a:ext cx="10515600" cy="472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1. </a:t>
            </a:r>
            <a:r>
              <a:rPr lang="en-US"/>
              <a:t>Reduce memory usage</a:t>
            </a:r>
            <a:endParaRPr/>
          </a:p>
          <a:p>
            <a:pPr indent="-50800" lvl="0" marL="228600" rtl="0" algn="l">
              <a:lnSpc>
                <a:spcPct val="90000"/>
              </a:lnSpc>
              <a:spcBef>
                <a:spcPts val="0"/>
              </a:spcBef>
              <a:spcAft>
                <a:spcPts val="0"/>
              </a:spcAft>
              <a:buClr>
                <a:schemeClr val="dk1"/>
              </a:buClr>
              <a:buSzPts val="2800"/>
              <a:buNone/>
            </a:pPr>
            <a:r>
              <a:t/>
            </a:r>
            <a:endParaRPr/>
          </a:p>
        </p:txBody>
      </p:sp>
      <p:pic>
        <p:nvPicPr>
          <p:cNvPr id="121" name="Google Shape;121;p4"/>
          <p:cNvPicPr preferRelativeResize="0"/>
          <p:nvPr/>
        </p:nvPicPr>
        <p:blipFill>
          <a:blip r:embed="rId3">
            <a:alphaModFix/>
          </a:blip>
          <a:stretch>
            <a:fillRect/>
          </a:stretch>
        </p:blipFill>
        <p:spPr>
          <a:xfrm>
            <a:off x="662425" y="2038287"/>
            <a:ext cx="11035549" cy="3556775"/>
          </a:xfrm>
          <a:prstGeom prst="rect">
            <a:avLst/>
          </a:prstGeom>
          <a:noFill/>
          <a:ln>
            <a:noFill/>
          </a:ln>
        </p:spPr>
      </p:pic>
      <p:sp>
        <p:nvSpPr>
          <p:cNvPr id="122" name="Google Shape;122;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75db15cf7d_3_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Data preprocessing</a:t>
            </a:r>
            <a:endParaRPr/>
          </a:p>
        </p:txBody>
      </p:sp>
      <p:sp>
        <p:nvSpPr>
          <p:cNvPr id="128" name="Google Shape;128;g75db15cf7d_3_2"/>
          <p:cNvSpPr txBox="1"/>
          <p:nvPr>
            <p:ph idx="1" type="body"/>
          </p:nvPr>
        </p:nvSpPr>
        <p:spPr>
          <a:xfrm>
            <a:off x="670300" y="1565000"/>
            <a:ext cx="5817000" cy="2435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2. </a:t>
            </a:r>
            <a:r>
              <a:rPr lang="en-US"/>
              <a:t>Handle 0 or empty data</a:t>
            </a:r>
            <a:endParaRPr sz="1750">
              <a:solidFill>
                <a:srgbClr val="212121"/>
              </a:solidFill>
              <a:highlight>
                <a:srgbClr val="FFFFFF"/>
              </a:highlight>
              <a:latin typeface="Roboto"/>
              <a:ea typeface="Roboto"/>
              <a:cs typeface="Roboto"/>
              <a:sym typeface="Roboto"/>
            </a:endParaRPr>
          </a:p>
          <a:p>
            <a:pPr indent="457200" lvl="0" marL="0" rtl="0" algn="l">
              <a:spcBef>
                <a:spcPts val="1000"/>
              </a:spcBef>
              <a:spcAft>
                <a:spcPts val="0"/>
              </a:spcAft>
              <a:buNone/>
            </a:pPr>
            <a:r>
              <a:rPr lang="en-US"/>
              <a:t>Due to large amount of NULL values, we filled them with most frequently occurring values.</a:t>
            </a:r>
            <a:endParaRPr/>
          </a:p>
          <a:p>
            <a:pPr indent="0" lvl="0" marL="0" rtl="0" algn="l">
              <a:spcBef>
                <a:spcPts val="1000"/>
              </a:spcBef>
              <a:spcAft>
                <a:spcPts val="0"/>
              </a:spcAft>
              <a:buNone/>
            </a:pPr>
            <a:r>
              <a:t/>
            </a:r>
            <a:endParaRPr/>
          </a:p>
        </p:txBody>
      </p:sp>
      <p:pic>
        <p:nvPicPr>
          <p:cNvPr id="129" name="Google Shape;129;g75db15cf7d_3_2"/>
          <p:cNvPicPr preferRelativeResize="0"/>
          <p:nvPr/>
        </p:nvPicPr>
        <p:blipFill>
          <a:blip r:embed="rId3">
            <a:alphaModFix/>
          </a:blip>
          <a:stretch>
            <a:fillRect/>
          </a:stretch>
        </p:blipFill>
        <p:spPr>
          <a:xfrm>
            <a:off x="6977200" y="0"/>
            <a:ext cx="5000624" cy="4273300"/>
          </a:xfrm>
          <a:prstGeom prst="rect">
            <a:avLst/>
          </a:prstGeom>
          <a:noFill/>
          <a:ln>
            <a:noFill/>
          </a:ln>
        </p:spPr>
      </p:pic>
      <p:pic>
        <p:nvPicPr>
          <p:cNvPr id="130" name="Google Shape;130;g75db15cf7d_3_2"/>
          <p:cNvPicPr preferRelativeResize="0"/>
          <p:nvPr/>
        </p:nvPicPr>
        <p:blipFill>
          <a:blip r:embed="rId4">
            <a:alphaModFix/>
          </a:blip>
          <a:stretch>
            <a:fillRect/>
          </a:stretch>
        </p:blipFill>
        <p:spPr>
          <a:xfrm>
            <a:off x="91175" y="4163675"/>
            <a:ext cx="8172373" cy="2694325"/>
          </a:xfrm>
          <a:prstGeom prst="rect">
            <a:avLst/>
          </a:prstGeom>
          <a:noFill/>
          <a:ln>
            <a:noFill/>
          </a:ln>
        </p:spPr>
      </p:pic>
      <p:sp>
        <p:nvSpPr>
          <p:cNvPr id="131" name="Google Shape;131;g75db15cf7d_3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75db15cf7d_4_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Data preprocessing</a:t>
            </a:r>
            <a:endParaRPr/>
          </a:p>
        </p:txBody>
      </p:sp>
      <p:sp>
        <p:nvSpPr>
          <p:cNvPr id="137" name="Google Shape;137;g75db15cf7d_4_3"/>
          <p:cNvSpPr txBox="1"/>
          <p:nvPr>
            <p:ph idx="1" type="body"/>
          </p:nvPr>
        </p:nvSpPr>
        <p:spPr>
          <a:xfrm>
            <a:off x="838200" y="150750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3. Processing date data</a:t>
            </a:r>
            <a:endParaRPr/>
          </a:p>
          <a:p>
            <a:pPr indent="0" lvl="0" marL="0" rtl="0" algn="l">
              <a:spcBef>
                <a:spcPts val="1000"/>
              </a:spcBef>
              <a:spcAft>
                <a:spcPts val="0"/>
              </a:spcAft>
              <a:buClr>
                <a:schemeClr val="dk1"/>
              </a:buClr>
              <a:buSzPts val="1100"/>
              <a:buFont typeface="Arial"/>
              <a:buNone/>
            </a:pPr>
            <a:r>
              <a:rPr lang="en-US"/>
              <a:t>	The pure date data is meaningless, so we have to split the date to different parts, such as which year it is, which week in a year, which day in a week, whether it is a weekend, etc.</a:t>
            </a:r>
            <a:endParaRPr/>
          </a:p>
        </p:txBody>
      </p:sp>
      <p:pic>
        <p:nvPicPr>
          <p:cNvPr id="138" name="Google Shape;138;g75db15cf7d_4_3"/>
          <p:cNvPicPr preferRelativeResize="0"/>
          <p:nvPr/>
        </p:nvPicPr>
        <p:blipFill>
          <a:blip r:embed="rId3">
            <a:alphaModFix/>
          </a:blip>
          <a:stretch>
            <a:fillRect/>
          </a:stretch>
        </p:blipFill>
        <p:spPr>
          <a:xfrm>
            <a:off x="493250" y="3620000"/>
            <a:ext cx="11205475" cy="2983050"/>
          </a:xfrm>
          <a:prstGeom prst="rect">
            <a:avLst/>
          </a:prstGeom>
          <a:noFill/>
          <a:ln>
            <a:noFill/>
          </a:ln>
        </p:spPr>
      </p:pic>
      <p:sp>
        <p:nvSpPr>
          <p:cNvPr id="139" name="Google Shape;139;g75db15cf7d_4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75db15cf7d_4_4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preprocessing</a:t>
            </a:r>
            <a:endParaRPr/>
          </a:p>
        </p:txBody>
      </p:sp>
      <p:sp>
        <p:nvSpPr>
          <p:cNvPr id="145" name="Google Shape;145;g75db15cf7d_4_49"/>
          <p:cNvSpPr txBox="1"/>
          <p:nvPr>
            <p:ph idx="1" type="body"/>
          </p:nvPr>
        </p:nvSpPr>
        <p:spPr>
          <a:xfrm>
            <a:off x="735275" y="147945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4. E</a:t>
            </a:r>
            <a:r>
              <a:rPr lang="en-US"/>
              <a:t>xtend features</a:t>
            </a:r>
            <a:endParaRPr/>
          </a:p>
          <a:p>
            <a:pPr indent="457200" lvl="0" marL="0" rtl="0" algn="just">
              <a:spcBef>
                <a:spcPts val="1000"/>
              </a:spcBef>
              <a:spcAft>
                <a:spcPts val="0"/>
              </a:spcAft>
              <a:buNone/>
            </a:pPr>
            <a:r>
              <a:rPr lang="en-US"/>
              <a:t>Because we have many different tables, we need to "join" the tables together based on the associated fields.</a:t>
            </a:r>
            <a:endParaRPr/>
          </a:p>
          <a:p>
            <a:pPr indent="457200" lvl="0" marL="0" rtl="0" algn="just">
              <a:spcBef>
                <a:spcPts val="1000"/>
              </a:spcBef>
              <a:spcAft>
                <a:spcPts val="0"/>
              </a:spcAft>
              <a:buNone/>
            </a:pPr>
            <a:r>
              <a:rPr lang="en-US"/>
              <a:t>Also, we calculate min, max, mean, variance of  the numerical data to extend them.</a:t>
            </a:r>
            <a:endParaRPr/>
          </a:p>
        </p:txBody>
      </p:sp>
      <p:pic>
        <p:nvPicPr>
          <p:cNvPr id="146" name="Google Shape;146;g75db15cf7d_4_49"/>
          <p:cNvPicPr preferRelativeResize="0"/>
          <p:nvPr/>
        </p:nvPicPr>
        <p:blipFill>
          <a:blip r:embed="rId3">
            <a:alphaModFix/>
          </a:blip>
          <a:stretch>
            <a:fillRect/>
          </a:stretch>
        </p:blipFill>
        <p:spPr>
          <a:xfrm>
            <a:off x="800775" y="3922648"/>
            <a:ext cx="9742024" cy="2504976"/>
          </a:xfrm>
          <a:prstGeom prst="rect">
            <a:avLst/>
          </a:prstGeom>
          <a:noFill/>
          <a:ln>
            <a:noFill/>
          </a:ln>
        </p:spPr>
      </p:pic>
      <p:sp>
        <p:nvSpPr>
          <p:cNvPr id="147" name="Google Shape;147;g75db15cf7d_4_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g75db15cf7d_4_1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preprocessing</a:t>
            </a:r>
            <a:endParaRPr/>
          </a:p>
        </p:txBody>
      </p:sp>
      <p:sp>
        <p:nvSpPr>
          <p:cNvPr id="153" name="Google Shape;153;g75db15cf7d_4_12"/>
          <p:cNvSpPr txBox="1"/>
          <p:nvPr>
            <p:ph idx="1" type="body"/>
          </p:nvPr>
        </p:nvSpPr>
        <p:spPr>
          <a:xfrm>
            <a:off x="518225" y="1690825"/>
            <a:ext cx="5579400" cy="2724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5. O</a:t>
            </a:r>
            <a:r>
              <a:rPr lang="en-US"/>
              <a:t>utliers</a:t>
            </a:r>
            <a:endParaRPr/>
          </a:p>
          <a:p>
            <a:pPr indent="0" lvl="0" marL="0" rtl="0" algn="just">
              <a:spcBef>
                <a:spcPts val="1000"/>
              </a:spcBef>
              <a:spcAft>
                <a:spcPts val="0"/>
              </a:spcAft>
              <a:buNone/>
            </a:pPr>
            <a:r>
              <a:rPr lang="en-US"/>
              <a:t>About 1% of the data are outliers, which is already a large part of the data. We cannot give up directly, so we must find a way to deal with it.</a:t>
            </a:r>
            <a:endParaRPr/>
          </a:p>
        </p:txBody>
      </p:sp>
      <p:pic>
        <p:nvPicPr>
          <p:cNvPr id="154" name="Google Shape;154;g75db15cf7d_4_12"/>
          <p:cNvPicPr preferRelativeResize="0"/>
          <p:nvPr/>
        </p:nvPicPr>
        <p:blipFill>
          <a:blip r:embed="rId3">
            <a:alphaModFix/>
          </a:blip>
          <a:stretch>
            <a:fillRect/>
          </a:stretch>
        </p:blipFill>
        <p:spPr>
          <a:xfrm>
            <a:off x="4398350" y="4168525"/>
            <a:ext cx="6995124" cy="2326825"/>
          </a:xfrm>
          <a:prstGeom prst="rect">
            <a:avLst/>
          </a:prstGeom>
          <a:noFill/>
          <a:ln>
            <a:noFill/>
          </a:ln>
        </p:spPr>
      </p:pic>
      <p:pic>
        <p:nvPicPr>
          <p:cNvPr id="155" name="Google Shape;155;g75db15cf7d_4_12"/>
          <p:cNvPicPr preferRelativeResize="0"/>
          <p:nvPr/>
        </p:nvPicPr>
        <p:blipFill>
          <a:blip r:embed="rId4">
            <a:alphaModFix/>
          </a:blip>
          <a:stretch>
            <a:fillRect/>
          </a:stretch>
        </p:blipFill>
        <p:spPr>
          <a:xfrm>
            <a:off x="6164725" y="82300"/>
            <a:ext cx="5692525" cy="3586674"/>
          </a:xfrm>
          <a:prstGeom prst="rect">
            <a:avLst/>
          </a:prstGeom>
          <a:noFill/>
          <a:ln>
            <a:noFill/>
          </a:ln>
        </p:spPr>
      </p:pic>
      <p:sp>
        <p:nvSpPr>
          <p:cNvPr id="156" name="Google Shape;156;g75db15cf7d_4_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2019-12-08T16:58:12Z</dcterms:created>
  <dc:creator>琪 苏</dc:creator>
</cp:coreProperties>
</file>