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95A4-E641-4018-B6D8-F2B5623C8221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33E5F-4518-46FD-B09F-F84D92B9D7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2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74BA-5168-6556-4002-E20002B6DE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98C71A-60AD-4AE1-BFDC-7F0CDC6CFBDB}" type="slidenum">
              <a:t>4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21742-537A-400E-6F1C-16D98967AA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80A4C-18C7-E517-02D1-CBFF8C4331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B3E7-08B1-0BFA-1C91-DB0F5FE3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DF725-6351-8D9C-C9BB-E06E54539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55E0-DFF4-FC03-AE82-9B64D346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B734-1D8E-BE08-5FA0-D34B3AE1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3A18-D1B8-C1A8-71D4-370EE2A6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8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E518-C81D-4BBB-CA6E-83D63A53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123AF-21F0-BDD2-ACA8-5B779E77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FCB5-1EE0-5EF4-1FA1-5DEBEF41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17F7-71DA-FF4A-6BF3-B474CEB5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7200-3E21-5298-8BB7-8141B35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3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DAFBA-3AA5-E43D-1F3F-61099BB25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5AAE1-654E-3689-5FE7-9F553B53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9517-DE48-DCD4-2972-EED797A8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AAC9-1BC9-DA1D-06F1-6E059FA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AC84-4050-3718-ADD4-266047E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8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B4E8-40DA-6153-2ECC-957B7DE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F5D-A3A4-F13E-9991-455AD19C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64BC-88C1-140A-2BFB-BCB3B1BB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1DD1-0791-0043-D479-898D03B9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32EC-821E-9AAD-888A-28A2435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FAC-8337-26F4-3973-3FE59042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1619-FF9F-4082-DE3A-4C628180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6057-0AFF-A953-28A8-9290297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1009-3777-1A4A-25E6-2587AE6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2ADC-C298-4A0C-CA15-53014F32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4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80A-F3E2-5FA7-E71A-CDCDE916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A9FD-72F9-1C73-697B-A796ABF6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BB92-FB92-6EE6-5280-D80A1E860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CC5D-BCEA-B851-809B-206594AC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94344-CFAC-FA85-A52B-06AD683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90A71-E885-F629-4613-B3DFCB5B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8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8CCE-1710-D547-D198-A45D33F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48E5-C2FB-A872-83D8-0597DD28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BEF3-056F-B1F4-C6E7-7A40D582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74B1-5AAC-5CAC-D81B-846836687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DECB1-65F6-CED1-E65C-9AA358553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F3A31-4420-E6AA-84BB-7B432118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F2D9C-65B5-9C4C-527B-7FE0577E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EC416-AB93-0C40-1BBE-CF0A7FC6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2BBB-D698-512D-4336-8569797A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61992-1271-622E-9DB9-3CB7907C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2909F-32FD-4D31-3871-CF112A2A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2806C-749C-3BC7-DEA6-9E1EC978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72498-8837-2528-21CD-81154A55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593F4-2ED7-EE8D-A74F-E3E4AB09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2415-AA44-F971-D2D4-4E9B45F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C1D1-AFC8-FE71-84F8-E185435D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4BEB-85A8-3EB1-17FA-AC11108A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9947-7644-B56E-A5F3-1BB3FE86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A2BC-4248-4DE2-1D60-C9E4B9DA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24E5-9CAC-FB09-9494-7621D34E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DEBA-8200-EA88-2595-67579C8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7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6C3-212B-F13D-C178-0E7EAB6F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CD478-FE0D-6085-9CAD-8407122FF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2B95D-5A41-E2FB-31F0-731E687F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8BB6D-63BE-C3E1-3298-72F6D2CE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79F1D-1994-935F-6833-FCEFD367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89CB-9FCA-2010-48B1-2358432C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8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17336-5270-88C5-B03B-A16BDA03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E03-EC77-F6C6-08E3-7D425FF7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82E9-D66B-D02F-0F12-B87E790C7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A59B-46A5-48D1-BFBE-A747809339F2}" type="datetimeFigureOut">
              <a:rPr lang="es-MX" smtClean="0"/>
              <a:t>29/07/2024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4975D-8D87-7CA0-3EF2-0E38859A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8C1F-E719-4B7C-99A3-C997B950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A5003-1160-46D2-9573-DA776975B1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49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8E8-2A5D-701B-F1FB-630D2864B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 </a:t>
            </a:r>
            <a:r>
              <a:rPr lang="es-MX" dirty="0" err="1"/>
              <a:t>RStudio</a:t>
            </a:r>
            <a:br>
              <a:rPr lang="es-MX" dirty="0"/>
            </a:br>
            <a:r>
              <a:rPr lang="es-MX" sz="3100" dirty="0"/>
              <a:t>Escuela de otoño de </a:t>
            </a:r>
            <a:r>
              <a:rPr lang="es-MX" sz="3100" dirty="0" err="1"/>
              <a:t>Biomatemáticas</a:t>
            </a:r>
            <a:r>
              <a:rPr lang="es-MX" sz="3100" dirty="0"/>
              <a:t>, CCM UNAM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84FA4-8C23-DC0D-E36C-0FDAD5FE7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Mayra Fragoso-Medina</a:t>
            </a:r>
          </a:p>
          <a:p>
            <a:r>
              <a:rPr lang="es-MX" dirty="0"/>
              <a:t>Integrante de R-ladies Morelia</a:t>
            </a:r>
          </a:p>
          <a:p>
            <a:r>
              <a:rPr lang="es-MX" sz="1800" dirty="0"/>
              <a:t>29 de julio de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AB054-2132-842D-6630-956DC3C3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5899" y="5049848"/>
            <a:ext cx="1824114" cy="165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0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F620-E43F-82E0-2325-E21B0157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200"/>
              <a:t>Taller basado en la lección 1 de software Carpentries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4CC0FA-75E6-B690-004F-4A49A519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0" t="36881" r="56396" b="42829"/>
          <a:stretch/>
        </p:blipFill>
        <p:spPr>
          <a:xfrm>
            <a:off x="4654296" y="2132382"/>
            <a:ext cx="6903720" cy="25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A8F823-B141-2CC5-A9AF-70498250EA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Hoja de ruta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BD2715-B110-4D24-7343-F35F328C4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14153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Preguntas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¿Cómo orientarse en </a:t>
            </a:r>
            <a:r>
              <a:rPr lang="es-MX" dirty="0" err="1"/>
              <a:t>Rstudio</a:t>
            </a:r>
            <a:r>
              <a:rPr lang="es-MX" dirty="0"/>
              <a:t>?</a:t>
            </a:r>
          </a:p>
          <a:p>
            <a:pPr marL="0" indent="0">
              <a:buNone/>
            </a:pPr>
            <a:r>
              <a:rPr lang="es-MX" dirty="0"/>
              <a:t>¿Cómo interactuar?</a:t>
            </a:r>
          </a:p>
          <a:p>
            <a:pPr marL="0" indent="0">
              <a:buNone/>
            </a:pPr>
            <a:r>
              <a:rPr lang="es-MX" dirty="0"/>
              <a:t>¿Cómo administrar tu entorno?</a:t>
            </a:r>
          </a:p>
          <a:p>
            <a:pPr marL="0" indent="0">
              <a:buNone/>
            </a:pPr>
            <a:r>
              <a:rPr lang="es-MX" dirty="0"/>
              <a:t>¿Cómo instalar paquetes?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FFF3F-9BFA-DDCD-368F-E2E9741E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141537"/>
            <a:ext cx="5181600" cy="4351338"/>
          </a:xfrm>
        </p:spPr>
        <p:txBody>
          <a:bodyPr/>
          <a:lstStyle/>
          <a:p>
            <a:r>
              <a:rPr lang="es-MX" dirty="0"/>
              <a:t>Describir el propósito de cada panel</a:t>
            </a:r>
          </a:p>
          <a:p>
            <a:r>
              <a:rPr lang="es-MX" dirty="0"/>
              <a:t>Definir una variable</a:t>
            </a:r>
          </a:p>
          <a:p>
            <a:r>
              <a:rPr lang="es-MX" dirty="0"/>
              <a:t>Asignar un dato a una variable</a:t>
            </a:r>
          </a:p>
          <a:p>
            <a:r>
              <a:rPr lang="es-MX" dirty="0"/>
              <a:t>Usar operadores matemáticos</a:t>
            </a:r>
          </a:p>
          <a:p>
            <a:r>
              <a:rPr lang="es-MX" dirty="0"/>
              <a:t>Llamar funciones</a:t>
            </a:r>
          </a:p>
          <a:p>
            <a:r>
              <a:rPr lang="es-MX" dirty="0"/>
              <a:t>Gestionar paquetes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3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6B31B-95D2-CBA7-5B30-D88A9BB8D9BB}"/>
              </a:ext>
            </a:extLst>
          </p:cNvPr>
          <p:cNvSpPr txBox="1"/>
          <p:nvPr/>
        </p:nvSpPr>
        <p:spPr>
          <a:xfrm>
            <a:off x="489153" y="558166"/>
            <a:ext cx="3647231" cy="83202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/>
          <a:lstStyle/>
          <a:p>
            <a:pPr hangingPunct="0"/>
            <a:r>
              <a:rPr lang="es-MX" sz="2903">
                <a:latin typeface="Modern No. 20" pitchFamily="18"/>
                <a:ea typeface="Microsoft YaHei" pitchFamily="2"/>
                <a:cs typeface="Lucida Sans" pitchFamily="2"/>
              </a:rPr>
              <a:t>¿Qué es 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BD0DD-9D63-50FB-27C9-022CC9005A90}"/>
              </a:ext>
            </a:extLst>
          </p:cNvPr>
          <p:cNvSpPr txBox="1"/>
          <p:nvPr/>
        </p:nvSpPr>
        <p:spPr>
          <a:xfrm>
            <a:off x="475220" y="1390189"/>
            <a:ext cx="7361948" cy="231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/>
          <a:lstStyle/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 Lenguaje formal que nos permite dar una serie de instrucciones  en forma de algoritmos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con el fin de controlar el comportamiento físico o lógico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de un sistema informático,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para que de esa manera se puedan obtener ejecutar determinadas tareas.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BE663-B40D-B405-3E63-BE0FB1A68A15}"/>
              </a:ext>
            </a:extLst>
          </p:cNvPr>
          <p:cNvSpPr txBox="1"/>
          <p:nvPr/>
        </p:nvSpPr>
        <p:spPr>
          <a:xfrm>
            <a:off x="475656" y="1390625"/>
            <a:ext cx="7361948" cy="231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/>
          <a:lstStyle/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 Lenguaje formal que nos permite dar una serie de instrucciones  en forma de algoritmos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con el fin de controlar el comportamiento físico o lógico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de un sistema informático,</a:t>
            </a:r>
          </a:p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para que de esa manera se puedan obtener ejecutar determinadas tareas.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C8FC5-2C07-B1BA-F02C-FFFE8153EC7A}"/>
              </a:ext>
            </a:extLst>
          </p:cNvPr>
          <p:cNvSpPr txBox="1"/>
          <p:nvPr/>
        </p:nvSpPr>
        <p:spPr>
          <a:xfrm>
            <a:off x="5877930" y="3957227"/>
            <a:ext cx="3647231" cy="83202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/>
          <a:lstStyle/>
          <a:p>
            <a:pPr hangingPunct="0"/>
            <a:r>
              <a:rPr lang="es-MX" sz="2903">
                <a:latin typeface="Modern No. 20" pitchFamily="18"/>
                <a:ea typeface="Microsoft YaHei" pitchFamily="2"/>
                <a:cs typeface="Lucida Sans" pitchFamily="2"/>
              </a:rPr>
              <a:t>¿y RStudio?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6176-679C-E4FD-0086-98E205E39454}"/>
              </a:ext>
            </a:extLst>
          </p:cNvPr>
          <p:cNvSpPr txBox="1"/>
          <p:nvPr/>
        </p:nvSpPr>
        <p:spPr>
          <a:xfrm>
            <a:off x="2394839" y="5006943"/>
            <a:ext cx="8403827" cy="41927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/>
          <a:lstStyle/>
          <a:p>
            <a:pPr hangingPunct="0"/>
            <a:r>
              <a:rPr lang="es-MX" sz="2177">
                <a:latin typeface="Liberation Sans" pitchFamily="18"/>
                <a:ea typeface="Microsoft YaHei" pitchFamily="2"/>
                <a:cs typeface="Lucida Sans" pitchFamily="2"/>
              </a:rPr>
              <a:t>Interfaz más amigable para trabajar el lenguaje de programación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B9CBA-F8ED-0552-B145-770A1F3D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t="359" r="5987"/>
          <a:stretch>
            <a:fillRect/>
          </a:stretch>
        </p:blipFill>
        <p:spPr>
          <a:xfrm>
            <a:off x="944470" y="483520"/>
            <a:ext cx="10303060" cy="6139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0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557-BCA4-AE90-7580-B356EF7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BA37-8A52-A990-EECE-5E09D44ED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s-MX" b="0" i="0" dirty="0">
              <a:solidFill>
                <a:srgbClr val="383838"/>
              </a:solidFill>
              <a:effectLst/>
              <a:latin typeface="Mulish"/>
            </a:endParaRPr>
          </a:p>
          <a:p>
            <a:pPr marL="0" indent="0">
              <a:buNone/>
            </a:pPr>
            <a:endParaRPr lang="es-MX" dirty="0">
              <a:solidFill>
                <a:srgbClr val="383838"/>
              </a:solidFill>
              <a:latin typeface="Mulish"/>
            </a:endParaRPr>
          </a:p>
          <a:p>
            <a:pPr marL="0" indent="0">
              <a:buNone/>
            </a:pPr>
            <a:endParaRPr lang="es-MX" b="0" i="0" dirty="0">
              <a:solidFill>
                <a:srgbClr val="383838"/>
              </a:solidFill>
              <a:effectLst/>
              <a:latin typeface="Mulish"/>
            </a:endParaRPr>
          </a:p>
          <a:p>
            <a:pPr marL="0" indent="0">
              <a:buNone/>
            </a:pPr>
            <a:r>
              <a:rPr lang="es-MX" b="0" i="0" dirty="0">
                <a:solidFill>
                  <a:srgbClr val="383838"/>
                </a:solidFill>
                <a:effectLst/>
                <a:latin typeface="Mulish"/>
              </a:rPr>
              <a:t>De los siguientes ejemplos, ¿Cuáles son nombres de variables válidas en R?</a:t>
            </a:r>
            <a:endParaRPr lang="es-MX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16A93-3FEE-14AB-7A49-739E8997B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7" t="30916" r="70730" b="28138"/>
          <a:stretch/>
        </p:blipFill>
        <p:spPr>
          <a:xfrm>
            <a:off x="7759700" y="2025650"/>
            <a:ext cx="312764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557-BCA4-AE90-7580-B356EF7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BA37-8A52-A990-EECE-5E09D44E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s-MX" b="0" i="0" dirty="0">
              <a:solidFill>
                <a:srgbClr val="383838"/>
              </a:solidFill>
              <a:effectLst/>
              <a:latin typeface="Mulish"/>
            </a:endParaRPr>
          </a:p>
          <a:p>
            <a:pPr marL="0" indent="0">
              <a:buNone/>
            </a:pPr>
            <a:endParaRPr lang="es-MX" dirty="0">
              <a:solidFill>
                <a:srgbClr val="383838"/>
              </a:solidFill>
              <a:latin typeface="Mulish"/>
            </a:endParaRPr>
          </a:p>
          <a:p>
            <a:pPr marL="0" indent="0">
              <a:buNone/>
            </a:pPr>
            <a:endParaRPr lang="es-MX" b="0" i="0" dirty="0">
              <a:solidFill>
                <a:srgbClr val="383838"/>
              </a:solidFill>
              <a:effectLst/>
              <a:latin typeface="Mulish"/>
            </a:endParaRPr>
          </a:p>
          <a:p>
            <a:pPr marL="0" indent="0">
              <a:buNone/>
            </a:pPr>
            <a:r>
              <a:rPr lang="es-MX" b="0" i="0" dirty="0">
                <a:solidFill>
                  <a:srgbClr val="383838"/>
                </a:solidFill>
                <a:effectLst/>
                <a:latin typeface="Mulish"/>
              </a:rPr>
              <a:t>¿Cuál será el valor de cada variable después de cada comando en el siguiente programa?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2CDDD-5ECD-6504-DC56-379F5F164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46771" r="71547" b="27184"/>
          <a:stretch/>
        </p:blipFill>
        <p:spPr>
          <a:xfrm>
            <a:off x="7837714" y="1825625"/>
            <a:ext cx="3625493" cy="28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CE8818-2BBC-7140-6952-2480C36E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71" y="22810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¡GRACIAS!</a:t>
            </a:r>
            <a:br>
              <a:rPr lang="es-MX" dirty="0"/>
            </a:br>
            <a:br>
              <a:rPr lang="es-MX" dirty="0"/>
            </a:br>
            <a:r>
              <a:rPr lang="es-MX" dirty="0"/>
              <a:t>Para más enseñanzas, únanse a </a:t>
            </a:r>
            <a:r>
              <a:rPr lang="es-MX" dirty="0" err="1"/>
              <a:t>Rladies</a:t>
            </a:r>
            <a:r>
              <a:rPr lang="es-MX" dirty="0"/>
              <a:t> Morelia</a:t>
            </a:r>
          </a:p>
        </p:txBody>
      </p:sp>
      <p:pic>
        <p:nvPicPr>
          <p:cNvPr id="6" name="Picture 2" descr="Palestine Flag de 3x5ft Bandera Palestina Doble impresión Gran Bandera  Palestina con Gruesas Banderas de jardín Resistentes al poliéster de  poliéster para desfiles, Eventos Deportivos : Amazon.com.mx: Automotriz y  Motocicletas">
            <a:extLst>
              <a:ext uri="{FF2B5EF4-FFF2-40B4-BE49-F238E27FC236}">
                <a16:creationId xmlns:a16="http://schemas.microsoft.com/office/drawing/2014/main" id="{D767FEB3-3C34-6E46-6E18-7CB237A8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8" y="5527765"/>
            <a:ext cx="1330235" cy="133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F7C0B-CD39-36CE-26A4-9FB31329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21699" y="741930"/>
            <a:ext cx="1824114" cy="165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232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Liberation Sans</vt:lpstr>
      <vt:lpstr>Modern No. 20</vt:lpstr>
      <vt:lpstr>Mulish</vt:lpstr>
      <vt:lpstr>Office Theme</vt:lpstr>
      <vt:lpstr>Introducción a RStudio Escuela de otoño de Biomatemáticas, CCM UNAM</vt:lpstr>
      <vt:lpstr>PowerPoint Presentation</vt:lpstr>
      <vt:lpstr>Hoja de ruta </vt:lpstr>
      <vt:lpstr>PowerPoint Presentation</vt:lpstr>
      <vt:lpstr>PowerPoint Presentation</vt:lpstr>
      <vt:lpstr>DESAFÍO 1</vt:lpstr>
      <vt:lpstr>DESAFÍO 2</vt:lpstr>
      <vt:lpstr>¡GRACIAS!  Para más enseñanzas, únanse a Rladies Morelia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Mayra Fragoso</dc:creator>
  <cp:lastModifiedBy>Mayra Fragoso</cp:lastModifiedBy>
  <cp:revision>9</cp:revision>
  <dcterms:created xsi:type="dcterms:W3CDTF">2024-07-29T16:28:37Z</dcterms:created>
  <dcterms:modified xsi:type="dcterms:W3CDTF">2024-07-29T17:40:32Z</dcterms:modified>
</cp:coreProperties>
</file>