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3" r:id="rId6"/>
    <p:sldId id="260" r:id="rId7"/>
    <p:sldId id="261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90DF-F3D6-45B4-8701-D0E65C6FB92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F7146-DE8A-42CF-BE2E-59BA9535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samp:year</a:t>
            </a:r>
            <a:r>
              <a:rPr lang="en-US" dirty="0"/>
              <a:t> #p=2.18E-08 ***  </a:t>
            </a:r>
            <a:r>
              <a:rPr lang="en-US" dirty="0" err="1"/>
              <a:t>maineff_for_trt_w_sampbyyear</a:t>
            </a:r>
            <a:r>
              <a:rPr lang="en-US" dirty="0"/>
              <a:t> #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F7146-DE8A-42CF-BE2E-59BA953567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samp:year</a:t>
            </a:r>
            <a:r>
              <a:rPr lang="en-US" dirty="0"/>
              <a:t> #p=0.001470972 **  </a:t>
            </a:r>
            <a:r>
              <a:rPr lang="en-US" dirty="0" err="1"/>
              <a:t>maineff_for_trt_w_sampbyyear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F7146-DE8A-42CF-BE2E-59BA953567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trt</a:t>
            </a:r>
            <a:r>
              <a:rPr lang="en-US" dirty="0"/>
              <a:t> #p=0.000680198 ***  </a:t>
            </a:r>
            <a:r>
              <a:rPr lang="en-US" dirty="0" err="1"/>
              <a:t>maineff_for_trt_w_sampbyyear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F7146-DE8A-42CF-BE2E-59BA953567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C:/Users/seanb/Documents/words/My Career/NCSU/Studies/</a:t>
            </a:r>
            <a:r>
              <a:rPr lang="en-US" dirty="0" err="1"/>
              <a:t>LabileC</a:t>
            </a:r>
            <a:r>
              <a:rPr lang="en-US" dirty="0"/>
              <a:t>/Presentable/MBC Plots/2020Redo_soil_extrns/mbcn_mgkg_trt_main_effect_only.jpeg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F7146-DE8A-42CF-BE2E-59BA953567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AD76-9D75-44E6-A7FB-8C2716E3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35FC7-4262-46E4-BE80-AF0B85CD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6040-2CEC-41F4-8C4C-BF2F047D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105E-24E9-493F-98CC-1341EB1B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85FB-436B-434C-859C-507BC6AA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83A0-031B-474B-98B9-F34EADD6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60349-8D3E-4903-8A99-4E13719A6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849-4F64-42D0-9B3C-8D036847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2916-E184-4981-B092-EBE55E33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B4FA-69BD-4CCA-8197-C1FC8DDE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890D9-7BC4-413E-9B5C-916758FA0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D6D1C-3D38-4E7E-ABAE-28F6027B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7255-C78A-4F42-B7C7-F8434BF1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EB52-9223-4068-B165-122C6AAC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D891-017D-4E11-A137-087273F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CA2E-BD7C-4518-997C-C66F3475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693E-8F17-462E-80F6-9A1389A2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3E73-2827-4802-BCEA-CCD85D62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5D06-0C3C-4A28-AF85-71929069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4802-9F87-4711-BF1F-7FA2B19E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C9A9-34E4-47E2-B558-059B6E65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121B-A1DC-439E-B2A6-1815A0C3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08F3-E250-4D45-A8B9-978BBDC1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1BB6-A2D9-44AB-A43E-FAD70FB2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629B-B8C1-45C2-8CB5-1F270EA2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AFC9-EA80-48A6-9C38-1C377385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EA0A-7449-4C8D-A9DE-687720F2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1AF4B-1119-4461-9220-7215F8C1B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BE90-D172-4D46-B564-CA6F103C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1833A-697B-4AF5-A1DF-C87AED29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C37B6-56B2-4530-BAA2-01E5CD5F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742C-1BA8-44F6-930F-025CA679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DF3E-6F40-49AD-B031-7D814969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7E806-E845-4621-A6D2-FAAEA7220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EE98-0343-4693-8ED6-3B7FE8DBA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67BDC-BC09-41A6-B587-9D172BC6F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2EC4A-EE27-472C-B03B-5C2806DC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67FC3-59FD-4E40-96E6-9E04745E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9BF4-F1CF-4584-BEA1-EF495FD5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EF61-FBF4-4868-8821-41775DCA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36C24-CC13-4C27-AC7D-4C6051DC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42288-5ED6-4444-A9EE-B32D2B3C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A3B3-FB51-4192-A53E-8CB25A78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3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3AD7-C897-4076-A1F9-1DCA1CE0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1473-18F1-4486-A64B-7D522B9B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C2CF-BDA0-4BA0-B495-E9F45D36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F748-E7BB-4E72-9194-BC580B81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B258-6193-4BA4-AD70-D67EA575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5E547-D148-4E51-8FA4-7D09AE67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4D66-8DA6-4891-BB27-BF231629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47EF6-A9E7-48C4-B703-440F616F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72AA-D37A-486F-90C7-D99CEDA6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8575-8B5E-40B6-AAD7-450054BA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E0BE3-CF23-418E-9EDB-F02C6F3C3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1360-0D49-4273-8676-A1AF18CC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0384C-AD73-46C9-8C38-B98E0235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41E92-91C4-4929-A551-CFE4FFC7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AFAAE-597D-4B9A-B697-1C2D8399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93C7A-47C8-418C-BF3E-8889F03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FD40-E425-40A7-A11F-8DA633E0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C0F6-6B04-4043-AAF0-6E3F1CE0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1CFE-E12B-4C83-9B76-6A740484C45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D7FA-39C4-457A-AF6B-845FF8969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DCD4-2E47-479F-84B0-2817CEBD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1522-4DEA-4D4A-BD3A-4DB7EF9F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187B27-3D3F-437E-885B-0738E4AE4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85" y="914400"/>
            <a:ext cx="7040880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96700-503A-4883-B8D1-69AB035AEAA9}"/>
              </a:ext>
            </a:extLst>
          </p:cNvPr>
          <p:cNvSpPr txBox="1"/>
          <p:nvPr/>
        </p:nvSpPr>
        <p:spPr>
          <a:xfrm>
            <a:off x="5534025" y="26670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                         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                B                          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096BC-9D6C-4B71-A598-2AF1512F7109}"/>
              </a:ext>
            </a:extLst>
          </p:cNvPr>
          <p:cNvSpPr txBox="1"/>
          <p:nvPr/>
        </p:nvSpPr>
        <p:spPr>
          <a:xfrm>
            <a:off x="5838825" y="39243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                  AB                          C                       B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00A910-780C-4FB9-919A-BC91DF86AEA7}"/>
              </a:ext>
            </a:extLst>
          </p:cNvPr>
          <p:cNvSpPr txBox="1">
            <a:spLocks/>
          </p:cNvSpPr>
          <p:nvPr/>
        </p:nvSpPr>
        <p:spPr>
          <a:xfrm>
            <a:off x="4133850" y="6088380"/>
            <a:ext cx="7677150" cy="76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Individual sampling points </a:t>
            </a:r>
            <a:r>
              <a:rPr lang="en-US" i="1" dirty="0"/>
              <a:t>within a given year</a:t>
            </a:r>
            <a:r>
              <a:rPr lang="en-US" dirty="0"/>
              <a:t> sharing red letters are not significantly different. 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8B66CC-D2EE-40DC-BE97-BB5FC0BC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05522"/>
              </p:ext>
            </p:extLst>
          </p:nvPr>
        </p:nvGraphicFramePr>
        <p:xfrm>
          <a:off x="304799" y="1828800"/>
          <a:ext cx="3994784" cy="1783080"/>
        </p:xfrm>
        <a:graphic>
          <a:graphicData uri="http://schemas.openxmlformats.org/drawingml/2006/table">
            <a:tbl>
              <a:tblPr/>
              <a:tblGrid>
                <a:gridCol w="998696">
                  <a:extLst>
                    <a:ext uri="{9D8B030D-6E8A-4147-A177-3AD203B41FA5}">
                      <a16:colId xmlns:a16="http://schemas.microsoft.com/office/drawing/2014/main" val="486684930"/>
                    </a:ext>
                  </a:extLst>
                </a:gridCol>
                <a:gridCol w="998696">
                  <a:extLst>
                    <a:ext uri="{9D8B030D-6E8A-4147-A177-3AD203B41FA5}">
                      <a16:colId xmlns:a16="http://schemas.microsoft.com/office/drawing/2014/main" val="1426586738"/>
                    </a:ext>
                  </a:extLst>
                </a:gridCol>
                <a:gridCol w="998696">
                  <a:extLst>
                    <a:ext uri="{9D8B030D-6E8A-4147-A177-3AD203B41FA5}">
                      <a16:colId xmlns:a16="http://schemas.microsoft.com/office/drawing/2014/main" val="3995563675"/>
                    </a:ext>
                  </a:extLst>
                </a:gridCol>
                <a:gridCol w="998696">
                  <a:extLst>
                    <a:ext uri="{9D8B030D-6E8A-4147-A177-3AD203B41FA5}">
                      <a16:colId xmlns:a16="http://schemas.microsoft.com/office/drawing/2014/main" val="24308895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NumDF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3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Treatment(T)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43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Year(Y)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61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4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85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17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71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95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3523-193E-4B20-96C3-300A878F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MBN is positively correlated with net mineralizable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24B0-E984-448B-8C81-F2B19E16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NMN = -9.12 + 0.56*MBN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5F0B7-8C7D-455A-B772-00787707C4A3}"/>
              </a:ext>
            </a:extLst>
          </p:cNvPr>
          <p:cNvSpPr/>
          <p:nvPr/>
        </p:nvSpPr>
        <p:spPr>
          <a:xfrm>
            <a:off x="2819400" y="41601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Analysis of Variance Table</a:t>
            </a:r>
          </a:p>
          <a:p>
            <a:endParaRPr lang="en-US" dirty="0"/>
          </a:p>
          <a:p>
            <a:r>
              <a:rPr lang="en-US" dirty="0"/>
              <a:t>Response: lbcextr2$nmn</a:t>
            </a:r>
          </a:p>
          <a:p>
            <a:r>
              <a:rPr lang="en-US" dirty="0"/>
              <a:t>              Df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lbcextr2$mbn   1   7302  7302.1  28.087 </a:t>
            </a:r>
            <a:r>
              <a:rPr lang="en-US" dirty="0">
                <a:highlight>
                  <a:srgbClr val="FFFF00"/>
                </a:highlight>
              </a:rPr>
              <a:t>4.602e-07 ***</a:t>
            </a:r>
          </a:p>
          <a:p>
            <a:r>
              <a:rPr lang="en-US" dirty="0"/>
              <a:t>Residuals    135  35097   260.0                  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42BC3-3863-42C4-9CE8-07AD20F7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352981"/>
            <a:ext cx="5428571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3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1BA1F-5078-4466-9472-0ED345452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14400"/>
            <a:ext cx="7040880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E22A6C-41F4-4391-AF20-CC659CD94909}"/>
              </a:ext>
            </a:extLst>
          </p:cNvPr>
          <p:cNvSpPr txBox="1"/>
          <p:nvPr/>
        </p:nvSpPr>
        <p:spPr>
          <a:xfrm>
            <a:off x="4815840" y="28633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                     B                      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                 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CAEE4-70BB-407A-8136-01461E66F2FC}"/>
              </a:ext>
            </a:extLst>
          </p:cNvPr>
          <p:cNvSpPr txBox="1"/>
          <p:nvPr/>
        </p:nvSpPr>
        <p:spPr>
          <a:xfrm>
            <a:off x="4815840" y="482750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                     A                        AB                      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D17A6-A4D8-439A-8BC8-9FA509D72CA3}"/>
              </a:ext>
            </a:extLst>
          </p:cNvPr>
          <p:cNvSpPr txBox="1"/>
          <p:nvPr/>
        </p:nvSpPr>
        <p:spPr>
          <a:xfrm>
            <a:off x="1037844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679A7-7A33-421A-B7D1-CC0962B7D0AA}"/>
              </a:ext>
            </a:extLst>
          </p:cNvPr>
          <p:cNvSpPr txBox="1"/>
          <p:nvPr/>
        </p:nvSpPr>
        <p:spPr>
          <a:xfrm>
            <a:off x="1037844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179EFE-9697-459C-A79D-9ACFB3538131}"/>
              </a:ext>
            </a:extLst>
          </p:cNvPr>
          <p:cNvSpPr txBox="1">
            <a:spLocks/>
          </p:cNvSpPr>
          <p:nvPr/>
        </p:nvSpPr>
        <p:spPr>
          <a:xfrm>
            <a:off x="4133850" y="5943600"/>
            <a:ext cx="767715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Individual sampling points </a:t>
            </a:r>
            <a:r>
              <a:rPr lang="en-US" i="1" dirty="0"/>
              <a:t>within a given year</a:t>
            </a:r>
            <a:r>
              <a:rPr lang="en-US" dirty="0"/>
              <a:t> sharing red letters are not significantly different.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Years are significantly different (blue letters)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AA0CF12-5F05-4774-B278-A4EA9391C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84595"/>
              </p:ext>
            </p:extLst>
          </p:nvPr>
        </p:nvGraphicFramePr>
        <p:xfrm>
          <a:off x="152400" y="1676401"/>
          <a:ext cx="3981452" cy="1958769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710402024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2605241303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513485180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368455137"/>
                    </a:ext>
                  </a:extLst>
                </a:gridCol>
              </a:tblGrid>
              <a:tr h="196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698041"/>
                  </a:ext>
                </a:extLst>
              </a:tr>
              <a:tr h="28144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Treatment(T)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589228"/>
                  </a:ext>
                </a:extLst>
              </a:tr>
              <a:tr h="28144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107178"/>
                  </a:ext>
                </a:extLst>
              </a:tr>
              <a:tr h="196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Year(Y)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32933"/>
                  </a:ext>
                </a:extLst>
              </a:tr>
              <a:tr h="196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031527"/>
                  </a:ext>
                </a:extLst>
              </a:tr>
              <a:tr h="196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9861"/>
                  </a:ext>
                </a:extLst>
              </a:tr>
              <a:tr h="196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52313"/>
                  </a:ext>
                </a:extLst>
              </a:tr>
              <a:tr h="281448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09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0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C0749-DF51-489E-9316-7B14E9C5D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006929"/>
            <a:ext cx="6781800" cy="48441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48426-18D8-4890-9AE4-F3D4A825836D}"/>
              </a:ext>
            </a:extLst>
          </p:cNvPr>
          <p:cNvSpPr txBox="1"/>
          <p:nvPr/>
        </p:nvSpPr>
        <p:spPr>
          <a:xfrm>
            <a:off x="3505200" y="685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              A             AB              A              C               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C1F41B-6DEA-4883-89F5-579612AFF718}"/>
              </a:ext>
            </a:extLst>
          </p:cNvPr>
          <p:cNvSpPr txBox="1">
            <a:spLocks/>
          </p:cNvSpPr>
          <p:nvPr/>
        </p:nvSpPr>
        <p:spPr>
          <a:xfrm>
            <a:off x="2743200" y="6019800"/>
            <a:ext cx="7677150" cy="76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Treatments not sharing black letters are significantly different (no interactions with treatment).</a:t>
            </a:r>
          </a:p>
        </p:txBody>
      </p:sp>
    </p:spTree>
    <p:extLst>
      <p:ext uri="{BB962C8B-B14F-4D97-AF65-F5344CB8AC3E}">
        <p14:creationId xmlns:p14="http://schemas.microsoft.com/office/powerpoint/2010/main" val="11696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0F215A-F8F4-421F-BE60-C847B7B6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20" y="914400"/>
            <a:ext cx="7040880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2909F-5674-4AF3-9C7C-055C3FED9196}"/>
              </a:ext>
            </a:extLst>
          </p:cNvPr>
          <p:cNvSpPr txBox="1"/>
          <p:nvPr/>
        </p:nvSpPr>
        <p:spPr>
          <a:xfrm>
            <a:off x="5318760" y="28633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                     A                       B                       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12275-6F93-4B4C-896C-DD0275421AF8}"/>
              </a:ext>
            </a:extLst>
          </p:cNvPr>
          <p:cNvSpPr txBox="1"/>
          <p:nvPr/>
        </p:nvSpPr>
        <p:spPr>
          <a:xfrm>
            <a:off x="5318760" y="482750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                   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                          B                       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D58AC-48DA-451A-94E8-4C4B385C09E6}"/>
              </a:ext>
            </a:extLst>
          </p:cNvPr>
          <p:cNvSpPr txBox="1"/>
          <p:nvPr/>
        </p:nvSpPr>
        <p:spPr>
          <a:xfrm>
            <a:off x="1088136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788F7-45D9-4C90-9E5C-4E642D5BC02B}"/>
              </a:ext>
            </a:extLst>
          </p:cNvPr>
          <p:cNvSpPr txBox="1"/>
          <p:nvPr/>
        </p:nvSpPr>
        <p:spPr>
          <a:xfrm>
            <a:off x="10881360" y="40005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CEC2DA-06B4-4281-A7E6-FABDE966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89346"/>
              </p:ext>
            </p:extLst>
          </p:nvPr>
        </p:nvGraphicFramePr>
        <p:xfrm>
          <a:off x="685800" y="1600201"/>
          <a:ext cx="3886200" cy="1904133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26422943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50377601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6992710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05064245"/>
                    </a:ext>
                  </a:extLst>
                </a:gridCol>
              </a:tblGrid>
              <a:tr h="13161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1297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Treatment(T)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52269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167581"/>
                  </a:ext>
                </a:extLst>
              </a:tr>
              <a:tr h="13161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Year(Y)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933809"/>
                  </a:ext>
                </a:extLst>
              </a:tr>
              <a:tr h="13161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984670"/>
                  </a:ext>
                </a:extLst>
              </a:tr>
              <a:tr h="13161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002075"/>
                  </a:ext>
                </a:extLst>
              </a:tr>
              <a:tr h="13161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63307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86701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EB2BE2-15CF-405E-9F90-E036F63D8639}"/>
              </a:ext>
            </a:extLst>
          </p:cNvPr>
          <p:cNvSpPr txBox="1">
            <a:spLocks/>
          </p:cNvSpPr>
          <p:nvPr/>
        </p:nvSpPr>
        <p:spPr>
          <a:xfrm>
            <a:off x="4114800" y="6022062"/>
            <a:ext cx="7677150" cy="769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Individual sampling points </a:t>
            </a:r>
            <a:r>
              <a:rPr lang="en-US" i="1" dirty="0"/>
              <a:t>within a given year</a:t>
            </a:r>
            <a:r>
              <a:rPr lang="en-US" dirty="0"/>
              <a:t> sharing red letters are not significantly different.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Years are significantly different (blue letters)</a:t>
            </a:r>
          </a:p>
        </p:txBody>
      </p:sp>
    </p:spTree>
    <p:extLst>
      <p:ext uri="{BB962C8B-B14F-4D97-AF65-F5344CB8AC3E}">
        <p14:creationId xmlns:p14="http://schemas.microsoft.com/office/powerpoint/2010/main" val="277618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8B6EE-C891-4298-B132-32A0DED70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D924A-59C9-40E5-A3DC-D170E23AEC8F}"/>
              </a:ext>
            </a:extLst>
          </p:cNvPr>
          <p:cNvSpPr txBox="1"/>
          <p:nvPr/>
        </p:nvSpPr>
        <p:spPr>
          <a:xfrm>
            <a:off x="3505200" y="7736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          A             </a:t>
            </a:r>
            <a:r>
              <a:rPr lang="en-US" dirty="0" err="1"/>
              <a:t>A</a:t>
            </a:r>
            <a:r>
              <a:rPr lang="en-US" dirty="0"/>
              <a:t>               </a:t>
            </a:r>
            <a:r>
              <a:rPr lang="en-US" dirty="0" err="1"/>
              <a:t>A</a:t>
            </a:r>
            <a:r>
              <a:rPr lang="en-US" dirty="0"/>
              <a:t>              B               A</a:t>
            </a:r>
          </a:p>
        </p:txBody>
      </p:sp>
    </p:spTree>
    <p:extLst>
      <p:ext uri="{BB962C8B-B14F-4D97-AF65-F5344CB8AC3E}">
        <p14:creationId xmlns:p14="http://schemas.microsoft.com/office/powerpoint/2010/main" val="19123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845A8-A705-4DA9-B658-BA409011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0" y="914400"/>
            <a:ext cx="704088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6BAE8-EF04-4885-A0D6-6DFF23C91B27}"/>
              </a:ext>
            </a:extLst>
          </p:cNvPr>
          <p:cNvSpPr txBox="1"/>
          <p:nvPr/>
        </p:nvSpPr>
        <p:spPr>
          <a:xfrm>
            <a:off x="6324600" y="3200400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A   AB   C    A    BC   AB     A     C    B   C     B    C        A    BC  AB BC  </a:t>
            </a:r>
            <a:r>
              <a:rPr lang="en-US" sz="1100" dirty="0" err="1"/>
              <a:t>BC</a:t>
            </a:r>
            <a:r>
              <a:rPr lang="en-US" sz="1100" dirty="0"/>
              <a:t>  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A39E0-BF85-423E-BA49-87BE4CE26226}"/>
              </a:ext>
            </a:extLst>
          </p:cNvPr>
          <p:cNvSpPr txBox="1"/>
          <p:nvPr/>
        </p:nvSpPr>
        <p:spPr>
          <a:xfrm>
            <a:off x="5486400" y="3821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                     A                       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                     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3792B-BC92-44E8-B573-3F4C40F65C18}"/>
              </a:ext>
            </a:extLst>
          </p:cNvPr>
          <p:cNvSpPr txBox="1"/>
          <p:nvPr/>
        </p:nvSpPr>
        <p:spPr>
          <a:xfrm>
            <a:off x="10668000" y="2038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45C66-1891-4D58-9004-BEF6D35D2819}"/>
              </a:ext>
            </a:extLst>
          </p:cNvPr>
          <p:cNvSpPr txBox="1"/>
          <p:nvPr/>
        </p:nvSpPr>
        <p:spPr>
          <a:xfrm>
            <a:off x="106680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D4E775E-54BF-4C16-BB6D-F6BC414A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94526"/>
              </p:ext>
            </p:extLst>
          </p:nvPr>
        </p:nvGraphicFramePr>
        <p:xfrm>
          <a:off x="685800" y="1752600"/>
          <a:ext cx="3441700" cy="220980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101898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9517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67903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004507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4907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Treatment(T)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51254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70489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Year(Y)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2046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50126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97314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5138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475193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BAE886-8E7A-48FD-8FBA-D6BB6955D44F}"/>
              </a:ext>
            </a:extLst>
          </p:cNvPr>
          <p:cNvSpPr txBox="1">
            <a:spLocks/>
          </p:cNvSpPr>
          <p:nvPr/>
        </p:nvSpPr>
        <p:spPr>
          <a:xfrm>
            <a:off x="4114800" y="5943600"/>
            <a:ext cx="7677150" cy="926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Individual treatments </a:t>
            </a:r>
            <a:r>
              <a:rPr lang="en-US" i="1" dirty="0"/>
              <a:t>within a given year</a:t>
            </a:r>
            <a:r>
              <a:rPr lang="en-US" dirty="0"/>
              <a:t> </a:t>
            </a:r>
            <a:r>
              <a:rPr lang="en-US" i="1" dirty="0"/>
              <a:t>* sampling </a:t>
            </a:r>
            <a:r>
              <a:rPr lang="en-US" dirty="0"/>
              <a:t>sharing black letters are not significantly different.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Individual sampling points </a:t>
            </a:r>
            <a:r>
              <a:rPr lang="en-US" i="1" dirty="0"/>
              <a:t>within a given year</a:t>
            </a:r>
            <a:r>
              <a:rPr lang="en-US" dirty="0"/>
              <a:t> sharing red letters are not significantly different.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Years are significantly different (blue letters)</a:t>
            </a:r>
          </a:p>
        </p:txBody>
      </p:sp>
    </p:spTree>
    <p:extLst>
      <p:ext uri="{BB962C8B-B14F-4D97-AF65-F5344CB8AC3E}">
        <p14:creationId xmlns:p14="http://schemas.microsoft.com/office/powerpoint/2010/main" val="424310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7ECDF-FFD4-432D-8528-16D49609A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914400"/>
            <a:ext cx="7040880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8752F-C445-404F-9C5D-7DB6992B2E37}"/>
              </a:ext>
            </a:extLst>
          </p:cNvPr>
          <p:cNvSpPr txBox="1"/>
          <p:nvPr/>
        </p:nvSpPr>
        <p:spPr>
          <a:xfrm>
            <a:off x="7315200" y="1143000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CD BC    A    D     B  BCD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F8010-9A20-4273-B194-CB0102DAEFAE}"/>
              </a:ext>
            </a:extLst>
          </p:cNvPr>
          <p:cNvSpPr txBox="1"/>
          <p:nvPr/>
        </p:nvSpPr>
        <p:spPr>
          <a:xfrm>
            <a:off x="7391400" y="3136910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  BC  AB   A   ABC  AB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453901-A9A4-4E5B-A84F-FCBE90390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10385"/>
              </p:ext>
            </p:extLst>
          </p:nvPr>
        </p:nvGraphicFramePr>
        <p:xfrm>
          <a:off x="457200" y="1600200"/>
          <a:ext cx="3441700" cy="220980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3780565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90671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71971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5491874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15794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Treatment(T)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20709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158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Year(Y)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5062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8677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237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7682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7963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D8E657-59DB-4F19-8A85-19335A6EA9A7}"/>
              </a:ext>
            </a:extLst>
          </p:cNvPr>
          <p:cNvSpPr txBox="1">
            <a:spLocks/>
          </p:cNvSpPr>
          <p:nvPr/>
        </p:nvSpPr>
        <p:spPr>
          <a:xfrm>
            <a:off x="4114800" y="5943600"/>
            <a:ext cx="7677150" cy="926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Individual treatments </a:t>
            </a:r>
            <a:r>
              <a:rPr lang="en-US" i="1" dirty="0"/>
              <a:t>within a given year</a:t>
            </a:r>
            <a:r>
              <a:rPr lang="en-US" dirty="0"/>
              <a:t> </a:t>
            </a:r>
            <a:r>
              <a:rPr lang="en-US" i="1" dirty="0"/>
              <a:t>* sampling </a:t>
            </a:r>
            <a:r>
              <a:rPr lang="en-US" dirty="0"/>
              <a:t>sharing black letters are not significantly different.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Individual sampling points </a:t>
            </a:r>
            <a:r>
              <a:rPr lang="en-US" i="1" dirty="0"/>
              <a:t>within a given year</a:t>
            </a:r>
            <a:r>
              <a:rPr lang="en-US" dirty="0"/>
              <a:t> sharing red letters are not significantly different.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68997-CA64-49CF-8885-799321F47E0C}"/>
              </a:ext>
            </a:extLst>
          </p:cNvPr>
          <p:cNvSpPr txBox="1"/>
          <p:nvPr/>
        </p:nvSpPr>
        <p:spPr>
          <a:xfrm>
            <a:off x="5562600" y="28956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                      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                   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               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5E5C0-CF7F-42AA-9697-854D92535106}"/>
              </a:ext>
            </a:extLst>
          </p:cNvPr>
          <p:cNvSpPr txBox="1"/>
          <p:nvPr/>
        </p:nvSpPr>
        <p:spPr>
          <a:xfrm>
            <a:off x="5486400" y="47244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                  AB                         </a:t>
            </a:r>
            <a:r>
              <a:rPr lang="en-US" dirty="0" err="1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                      B</a:t>
            </a:r>
          </a:p>
        </p:txBody>
      </p:sp>
    </p:spTree>
    <p:extLst>
      <p:ext uri="{BB962C8B-B14F-4D97-AF65-F5344CB8AC3E}">
        <p14:creationId xmlns:p14="http://schemas.microsoft.com/office/powerpoint/2010/main" val="35815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CBC4C-522F-4E89-83CE-9EE709720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914400"/>
            <a:ext cx="7040880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C3A87-B80E-46D6-8AAA-310F0BBEC6BF}"/>
              </a:ext>
            </a:extLst>
          </p:cNvPr>
          <p:cNvSpPr txBox="1"/>
          <p:nvPr/>
        </p:nvSpPr>
        <p:spPr>
          <a:xfrm>
            <a:off x="10439400" y="2038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44EA9-011C-463D-99BE-A9C68FCA5E84}"/>
              </a:ext>
            </a:extLst>
          </p:cNvPr>
          <p:cNvSpPr txBox="1"/>
          <p:nvPr/>
        </p:nvSpPr>
        <p:spPr>
          <a:xfrm>
            <a:off x="104394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DB62F8-2513-4E81-BB46-7D209806B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29913"/>
              </p:ext>
            </p:extLst>
          </p:nvPr>
        </p:nvGraphicFramePr>
        <p:xfrm>
          <a:off x="533400" y="1905000"/>
          <a:ext cx="3441700" cy="220980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2053678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09331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236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100571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82448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Treatment(T)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1097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Sampling(S)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14326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Year(Y)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5478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92966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4613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23432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x S x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7553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D2D4109-E130-4B7F-8D22-68A8AFB518DB}"/>
              </a:ext>
            </a:extLst>
          </p:cNvPr>
          <p:cNvSpPr/>
          <p:nvPr/>
        </p:nvSpPr>
        <p:spPr>
          <a:xfrm>
            <a:off x="4724400" y="6172200"/>
            <a:ext cx="460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Years are significantly different (blue letters)</a:t>
            </a:r>
          </a:p>
        </p:txBody>
      </p:sp>
    </p:spTree>
    <p:extLst>
      <p:ext uri="{BB962C8B-B14F-4D97-AF65-F5344CB8AC3E}">
        <p14:creationId xmlns:p14="http://schemas.microsoft.com/office/powerpoint/2010/main" val="231877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0B19F-7C3D-4E23-B717-8FFCAE393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63" y="1171008"/>
            <a:ext cx="7008337" cy="5005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E144D-F96C-41B0-93EC-CEF239E8226F}"/>
              </a:ext>
            </a:extLst>
          </p:cNvPr>
          <p:cNvSpPr txBox="1"/>
          <p:nvPr/>
        </p:nvSpPr>
        <p:spPr>
          <a:xfrm>
            <a:off x="5153024" y="685418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         A              B              AB              C               AB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2BC285-1282-4C98-8C36-9D278CD56292}"/>
              </a:ext>
            </a:extLst>
          </p:cNvPr>
          <p:cNvSpPr txBox="1">
            <a:spLocks/>
          </p:cNvSpPr>
          <p:nvPr/>
        </p:nvSpPr>
        <p:spPr>
          <a:xfrm>
            <a:off x="3981450" y="6019800"/>
            <a:ext cx="7677150" cy="76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Treatments not sharing black letters are significantly different (no interactions with treatment).</a:t>
            </a:r>
          </a:p>
        </p:txBody>
      </p:sp>
    </p:spTree>
    <p:extLst>
      <p:ext uri="{BB962C8B-B14F-4D97-AF65-F5344CB8AC3E}">
        <p14:creationId xmlns:p14="http://schemas.microsoft.com/office/powerpoint/2010/main" val="352271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731</Words>
  <Application>Microsoft Office PowerPoint</Application>
  <PresentationFormat>Widescreen</PresentationFormat>
  <Paragraphs>249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MBN is positively correlated with net mineralizable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Bloszies</dc:creator>
  <cp:lastModifiedBy>Sean Bloszies</cp:lastModifiedBy>
  <cp:revision>29</cp:revision>
  <dcterms:created xsi:type="dcterms:W3CDTF">2020-05-11T14:16:53Z</dcterms:created>
  <dcterms:modified xsi:type="dcterms:W3CDTF">2020-05-11T21:10:27Z</dcterms:modified>
</cp:coreProperties>
</file>