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8"/>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Georgia" panose="02040502050405020303" pitchFamily="18"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E9EBBE-E595-4444-ADC5-BDA17B9D0661}">
  <a:tblStyle styleId="{D2E9EBBE-E595-4444-ADC5-BDA17B9D06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c1c2a47c55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489" name="Google Shape;489;g1c1c2a47c55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bf0e8fc4b3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bf0e8fc4b3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f0e8fc4b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f0e8fc4b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f0e8fc4b3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bf0e8fc4b3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f0e8fc4b3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f0e8fc4b3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f0e8fc4b3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f0e8fc4b3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bf0e8fc4b3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bf0e8fc4b3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bf0e8fc4b3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f0e8fc4b3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bf0e8fc4b3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f0e8fc4b3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f0e8fc4b3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f0e8fc4b3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f0e8fc4b3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f0e8fc4b3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f0e8fc4b3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f0e8fc4b3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f0e8fc4b3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f0e8fc4b3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f0e8fc4b3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f0e8fc4b3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f0e8fc4b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bf0e8fc4b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6B3C-480B-525A-F2DF-7776A225893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7BF1199-8AE9-4302-2C3C-E739A9DB8A8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451515-BA1A-DA71-5637-04964899612D}"/>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5" name="Footer Placeholder 4">
            <a:extLst>
              <a:ext uri="{FF2B5EF4-FFF2-40B4-BE49-F238E27FC236}">
                <a16:creationId xmlns:a16="http://schemas.microsoft.com/office/drawing/2014/main" id="{ECE059A6-A163-245A-70B3-0B7CD1E0C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18CC7-2DDE-AFA7-80DA-A6C3E16BA8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7853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1F6C-0248-80DC-09D4-28AFFA727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F4FBE5-06E0-8789-E49A-EB45450C2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36E22-1CA3-0434-238B-E5594A69CE1F}"/>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5" name="Footer Placeholder 4">
            <a:extLst>
              <a:ext uri="{FF2B5EF4-FFF2-40B4-BE49-F238E27FC236}">
                <a16:creationId xmlns:a16="http://schemas.microsoft.com/office/drawing/2014/main" id="{D19DDCC9-F088-5E42-8C9A-1C7EB7E6B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7EBC6-C20D-AF68-5FD1-3E64410369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74912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D0E8-B1A4-EE6E-2120-79CBD8D3E72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D705C6-A297-9121-9DFF-73F897DC681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52F84-52D2-5C08-05E7-CE616C32436B}"/>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5" name="Footer Placeholder 4">
            <a:extLst>
              <a:ext uri="{FF2B5EF4-FFF2-40B4-BE49-F238E27FC236}">
                <a16:creationId xmlns:a16="http://schemas.microsoft.com/office/drawing/2014/main" id="{4523BC9A-A3D1-3603-8E4B-0C10E9177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9DFD2-2845-30EE-3723-99EC228381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37568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5677-8E7E-C3EA-0862-118DB7D400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166106-636A-F699-F604-88F5A16F31A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81CC04-B194-5CD1-34B3-815D148FAFB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26880-62D4-C2F5-8E0C-C219442581AB}"/>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6" name="Footer Placeholder 5">
            <a:extLst>
              <a:ext uri="{FF2B5EF4-FFF2-40B4-BE49-F238E27FC236}">
                <a16:creationId xmlns:a16="http://schemas.microsoft.com/office/drawing/2014/main" id="{66919B78-23D8-7714-80F2-936723300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31218-0A01-8ABC-6CF8-719EA34F35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95492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8639-5E61-9ED7-817D-ABA73B12333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56CA56-87AE-2835-895C-9F71CF60812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7343A-FC3D-4C2F-F531-5BD8AB18584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FFF8F5-9581-9B1F-D7F2-1E8F41D6189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3D548-CB14-7B44-04A7-D6495E60B81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D741FD-20B3-082B-8F96-FA3F3AA9EB94}"/>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8" name="Footer Placeholder 7">
            <a:extLst>
              <a:ext uri="{FF2B5EF4-FFF2-40B4-BE49-F238E27FC236}">
                <a16:creationId xmlns:a16="http://schemas.microsoft.com/office/drawing/2014/main" id="{80D02F52-55B3-F568-A358-191BAF1A50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1A7030-23B3-A2AC-0D2A-49630C1724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822008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A7A7-48E7-DB77-7CA7-02A757E6D9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DE813E-E41F-5931-A342-DB64536F6329}"/>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4" name="Footer Placeholder 3">
            <a:extLst>
              <a:ext uri="{FF2B5EF4-FFF2-40B4-BE49-F238E27FC236}">
                <a16:creationId xmlns:a16="http://schemas.microsoft.com/office/drawing/2014/main" id="{D3AF160D-CD5A-8FD3-979F-5B97950126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9FCB4-6B7C-DED3-E97C-9D0B292757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72532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68640-5CAD-10A1-A00F-62C1AAB74880}"/>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3" name="Footer Placeholder 2">
            <a:extLst>
              <a:ext uri="{FF2B5EF4-FFF2-40B4-BE49-F238E27FC236}">
                <a16:creationId xmlns:a16="http://schemas.microsoft.com/office/drawing/2014/main" id="{87733A23-AB92-82B5-BCFD-6C96BE1A77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FD7D27-8E86-627C-0405-1E534FF690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5735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D58C-1355-02C9-F1E1-C24A34363BE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1C1E76-8525-C071-2E0F-E30DC8FFB43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C0B12D-CEA3-2CD3-16BE-AFC3260517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F84B02-1D0D-2BC8-2FAE-034E2844D7F2}"/>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6" name="Footer Placeholder 5">
            <a:extLst>
              <a:ext uri="{FF2B5EF4-FFF2-40B4-BE49-F238E27FC236}">
                <a16:creationId xmlns:a16="http://schemas.microsoft.com/office/drawing/2014/main" id="{8523571D-5D50-F08A-706B-6A3A0CE40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CD98DA-BE98-731A-BC8A-BBB166E9C5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815330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2169-7DF6-510A-6E75-D1C6CA4F2E0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AEDC33-D35E-965C-0CDA-7880CAD29D7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EFEBA5B-DDC9-AED0-63AB-F8917F53A4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A9663D-E80D-26B5-82CC-095AC71AC809}"/>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6" name="Footer Placeholder 5">
            <a:extLst>
              <a:ext uri="{FF2B5EF4-FFF2-40B4-BE49-F238E27FC236}">
                <a16:creationId xmlns:a16="http://schemas.microsoft.com/office/drawing/2014/main" id="{636F0F67-5577-DBBA-5F7E-F6BF78E7E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DFD2E1-2983-AD3D-4391-979CFDAFB5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28090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6B5A-3FDF-9E57-0D93-D57F95AC4A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6C9917-1B9F-F9E5-745D-320F98B49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FD292-15E8-B995-FF1C-20B2FBC8F043}"/>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5" name="Footer Placeholder 4">
            <a:extLst>
              <a:ext uri="{FF2B5EF4-FFF2-40B4-BE49-F238E27FC236}">
                <a16:creationId xmlns:a16="http://schemas.microsoft.com/office/drawing/2014/main" id="{1651E0E6-FE5A-5C9F-1BF4-58A7A87C6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080F4-C647-63E4-184C-CDB6932A25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48353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AD705-8202-DC4C-1F8F-B842887524C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9D459A-6532-11E3-3627-1D13C51208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F6BCF-1328-E02E-E307-3788DD148156}"/>
              </a:ext>
            </a:extLst>
          </p:cNvPr>
          <p:cNvSpPr>
            <a:spLocks noGrp="1"/>
          </p:cNvSpPr>
          <p:nvPr>
            <p:ph type="dt" sz="half" idx="10"/>
          </p:nvPr>
        </p:nvSpPr>
        <p:spPr/>
        <p:txBody>
          <a:bodyPr/>
          <a:lstStyle/>
          <a:p>
            <a:fld id="{AA9C67B5-E826-49BD-B666-045C488D7E62}" type="datetimeFigureOut">
              <a:rPr lang="en-IN" smtClean="0"/>
              <a:t>22-12-2022</a:t>
            </a:fld>
            <a:endParaRPr lang="en-IN"/>
          </a:p>
        </p:txBody>
      </p:sp>
      <p:sp>
        <p:nvSpPr>
          <p:cNvPr id="5" name="Footer Placeholder 4">
            <a:extLst>
              <a:ext uri="{FF2B5EF4-FFF2-40B4-BE49-F238E27FC236}">
                <a16:creationId xmlns:a16="http://schemas.microsoft.com/office/drawing/2014/main" id="{4528F881-74B5-8881-14D6-C27853C60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6CBDF-6262-1E5F-2ABB-D648ECC6F4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7057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3BA82-7ABF-D0FF-E3FA-B6B4AA72903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4CFBD7-8777-C272-1B68-083F6D19437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22581-9AE8-5018-66A6-0977C7AAFB5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A9C67B5-E826-49BD-B666-045C488D7E62}" type="datetimeFigureOut">
              <a:rPr lang="en-IN" smtClean="0"/>
              <a:t>22-12-2022</a:t>
            </a:fld>
            <a:endParaRPr lang="en-IN"/>
          </a:p>
        </p:txBody>
      </p:sp>
      <p:sp>
        <p:nvSpPr>
          <p:cNvPr id="5" name="Footer Placeholder 4">
            <a:extLst>
              <a:ext uri="{FF2B5EF4-FFF2-40B4-BE49-F238E27FC236}">
                <a16:creationId xmlns:a16="http://schemas.microsoft.com/office/drawing/2014/main" id="{EA8FAC43-7C2D-65AF-8213-5235CF7C260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C7BB99-92D9-007B-0AAB-76E62D8693F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23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ash_(Unix_shel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n.wikipedia.org/wiki/Korn_shell" TargetMode="External"/><Relationship Id="rId4" Type="http://schemas.openxmlformats.org/officeDocument/2006/relationships/hyperlink" Target="https://en.wikipedia.org/wiki/C_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7"/>
          <p:cNvSpPr txBox="1"/>
          <p:nvPr/>
        </p:nvSpPr>
        <p:spPr>
          <a:xfrm>
            <a:off x="767923" y="0"/>
            <a:ext cx="7897304" cy="1524977"/>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Implement your own shell MIET SHELL which performs the same function like other shells.</a:t>
            </a:r>
          </a:p>
          <a:p>
            <a:pPr marL="0" marR="0" lvl="0" indent="0" algn="ctr" rtl="0">
              <a:lnSpc>
                <a:spcPct val="9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a:t>
            </a:r>
          </a:p>
        </p:txBody>
      </p:sp>
      <p:sp>
        <p:nvSpPr>
          <p:cNvPr id="492" name="Google Shape;492;p67"/>
          <p:cNvSpPr txBox="1"/>
          <p:nvPr/>
        </p:nvSpPr>
        <p:spPr>
          <a:xfrm>
            <a:off x="289151" y="1859103"/>
            <a:ext cx="2492100" cy="1425293"/>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None/>
            </a:pPr>
            <a:r>
              <a:rPr lang="en" b="1" dirty="0">
                <a:solidFill>
                  <a:schemeClr val="dk1"/>
                </a:solidFill>
                <a:latin typeface="Times New Roman"/>
                <a:ea typeface="Calibri"/>
                <a:cs typeface="Times New Roman"/>
                <a:sym typeface="Times New Roman"/>
              </a:rPr>
              <a:t>Submitted By:</a:t>
            </a: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ctr" rtl="0">
              <a:lnSpc>
                <a:spcPct val="90000"/>
              </a:lnSpc>
              <a:spcBef>
                <a:spcPts val="800"/>
              </a:spcBef>
              <a:spcAft>
                <a:spcPts val="0"/>
              </a:spcAft>
              <a:buNone/>
            </a:pPr>
            <a:r>
              <a:rPr lang="en" sz="1200" dirty="0">
                <a:solidFill>
                  <a:schemeClr val="dk1"/>
                </a:solidFill>
                <a:latin typeface="Times New Roman"/>
                <a:ea typeface="Times New Roman"/>
                <a:cs typeface="Times New Roman"/>
                <a:sym typeface="Times New Roman"/>
              </a:rPr>
              <a:t>Astha Sharma</a:t>
            </a:r>
            <a:r>
              <a:rPr lang="en" sz="1200" b="0" i="0" u="none" strike="noStrike" cap="none" dirty="0">
                <a:solidFill>
                  <a:schemeClr val="dk1"/>
                </a:solidFill>
                <a:latin typeface="Times New Roman"/>
                <a:ea typeface="Times New Roman"/>
                <a:cs typeface="Times New Roman"/>
                <a:sym typeface="Times New Roman"/>
              </a:rPr>
              <a:t> (2021a1r121)</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800"/>
              </a:spcBef>
              <a:spcAft>
                <a:spcPts val="0"/>
              </a:spcAft>
              <a:buNone/>
            </a:pPr>
            <a:r>
              <a:rPr lang="en" sz="1200" b="0" i="0" u="none" strike="noStrike" cap="none" dirty="0">
                <a:solidFill>
                  <a:schemeClr val="dk1"/>
                </a:solidFill>
                <a:latin typeface="Times New Roman"/>
                <a:ea typeface="Times New Roman"/>
                <a:cs typeface="Times New Roman"/>
                <a:sym typeface="Times New Roman"/>
              </a:rPr>
              <a:t>M</a:t>
            </a:r>
            <a:r>
              <a:rPr lang="en" sz="1200" dirty="0">
                <a:solidFill>
                  <a:schemeClr val="dk1"/>
                </a:solidFill>
                <a:latin typeface="Times New Roman"/>
                <a:ea typeface="Times New Roman"/>
                <a:cs typeface="Times New Roman"/>
                <a:sym typeface="Times New Roman"/>
              </a:rPr>
              <a:t>ayida</a:t>
            </a:r>
            <a:r>
              <a:rPr lang="en" sz="1200" b="0" i="0" u="none" strike="noStrike" cap="none" dirty="0">
                <a:solidFill>
                  <a:schemeClr val="dk1"/>
                </a:solidFill>
                <a:latin typeface="Times New Roman"/>
                <a:ea typeface="Times New Roman"/>
                <a:cs typeface="Times New Roman"/>
                <a:sym typeface="Times New Roman"/>
              </a:rPr>
              <a:t>(2021a1r129)</a:t>
            </a:r>
          </a:p>
          <a:p>
            <a:pPr marL="0" marR="0" lvl="0" indent="0" algn="ctr" rtl="0">
              <a:lnSpc>
                <a:spcPct val="90000"/>
              </a:lnSpc>
              <a:spcBef>
                <a:spcPts val="800"/>
              </a:spcBef>
              <a:spcAft>
                <a:spcPts val="0"/>
              </a:spcAft>
              <a:buNone/>
            </a:pPr>
            <a:r>
              <a:rPr lang="pt-BR" sz="1100" dirty="0">
                <a:solidFill>
                  <a:schemeClr val="dk1"/>
                </a:solidFill>
                <a:latin typeface="Calibri"/>
                <a:ea typeface="Calibri"/>
                <a:cs typeface="Calibri"/>
                <a:sym typeface="Calibri"/>
              </a:rPr>
              <a:t>Rishita</a:t>
            </a:r>
            <a:r>
              <a:rPr lang="pt-BR" sz="1100" b="0" i="0" u="none" strike="noStrike" cap="none" dirty="0">
                <a:solidFill>
                  <a:schemeClr val="dk1"/>
                </a:solidFill>
                <a:latin typeface="Calibri"/>
                <a:ea typeface="Calibri"/>
                <a:cs typeface="Calibri"/>
                <a:sym typeface="Calibri"/>
              </a:rPr>
              <a:t> Sharma (2021a1r130)</a:t>
            </a:r>
          </a:p>
          <a:p>
            <a:pPr marL="0" marR="0" lvl="0" indent="0" algn="ctr" rtl="0">
              <a:lnSpc>
                <a:spcPct val="90000"/>
              </a:lnSpc>
              <a:spcBef>
                <a:spcPts val="800"/>
              </a:spcBef>
              <a:spcAft>
                <a:spcPts val="0"/>
              </a:spcAft>
              <a:buNone/>
            </a:pPr>
            <a:r>
              <a:rPr lang="pt-BR" sz="1100" dirty="0">
                <a:solidFill>
                  <a:schemeClr val="dk1"/>
                </a:solidFill>
                <a:latin typeface="Calibri"/>
                <a:ea typeface="Calibri"/>
                <a:cs typeface="Calibri"/>
                <a:sym typeface="Calibri"/>
              </a:rPr>
              <a:t>Suhani Koul</a:t>
            </a:r>
            <a:r>
              <a:rPr lang="pt-BR" sz="1100" b="0" i="0" u="none" strike="noStrike" cap="none" dirty="0">
                <a:solidFill>
                  <a:schemeClr val="dk1"/>
                </a:solidFill>
                <a:latin typeface="Calibri"/>
                <a:ea typeface="Calibri"/>
                <a:cs typeface="Calibri"/>
                <a:sym typeface="Calibri"/>
              </a:rPr>
              <a:t>(2021a1r138)</a:t>
            </a:r>
          </a:p>
          <a:p>
            <a:pPr marL="0" marR="0" lvl="0" indent="0" algn="ctr" rtl="0">
              <a:lnSpc>
                <a:spcPct val="90000"/>
              </a:lnSpc>
              <a:spcBef>
                <a:spcPts val="800"/>
              </a:spcBef>
              <a:spcAft>
                <a:spcPts val="0"/>
              </a:spcAft>
              <a:buNone/>
            </a:pPr>
            <a:endParaRPr lang="pt-B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800"/>
              </a:spcBef>
              <a:spcAft>
                <a:spcPts val="0"/>
              </a:spcAft>
              <a:buNone/>
            </a:pPr>
            <a:endParaRPr sz="1400" b="0" i="0" u="none" strike="noStrike" cap="none" dirty="0">
              <a:solidFill>
                <a:schemeClr val="dk1"/>
              </a:solidFill>
              <a:latin typeface="Times New Roman"/>
              <a:ea typeface="Times New Roman"/>
              <a:cs typeface="Times New Roman"/>
              <a:sym typeface="Times New Roman"/>
            </a:endParaRPr>
          </a:p>
        </p:txBody>
      </p:sp>
      <p:sp>
        <p:nvSpPr>
          <p:cNvPr id="493" name="Google Shape;493;p67"/>
          <p:cNvSpPr txBox="1"/>
          <p:nvPr/>
        </p:nvSpPr>
        <p:spPr>
          <a:xfrm>
            <a:off x="6115050" y="2005300"/>
            <a:ext cx="3028950" cy="1121899"/>
          </a:xfrm>
          <a:prstGeom prst="rect">
            <a:avLst/>
          </a:prstGeom>
          <a:noFill/>
          <a:ln>
            <a:noFill/>
          </a:ln>
        </p:spPr>
        <p:txBody>
          <a:bodyPr spcFirstLastPara="1" wrap="square" lIns="68575" tIns="34275" rIns="68575" bIns="34275" anchor="t" anchorCtr="0">
            <a:normAutofit/>
          </a:bodyPr>
          <a:lstStyle/>
          <a:p>
            <a:pPr marL="0" marR="0" lvl="0" indent="0" algn="ctr" rtl="0">
              <a:spcBef>
                <a:spcPts val="0"/>
              </a:spcBef>
              <a:spcAft>
                <a:spcPts val="0"/>
              </a:spcAft>
              <a:buNone/>
            </a:pPr>
            <a:r>
              <a:rPr lang="en" b="1" dirty="0">
                <a:solidFill>
                  <a:schemeClr val="dk1"/>
                </a:solidFill>
                <a:latin typeface="Times New Roman"/>
                <a:ea typeface="Calibri"/>
                <a:cs typeface="Times New Roman"/>
                <a:sym typeface="Times New Roman"/>
              </a:rPr>
              <a:t>Submitted To:</a:t>
            </a:r>
            <a:endParaRPr sz="11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ctr" rtl="0">
              <a:spcBef>
                <a:spcPts val="300"/>
              </a:spcBef>
              <a:spcAft>
                <a:spcPts val="0"/>
              </a:spcAft>
              <a:buNone/>
            </a:pPr>
            <a:r>
              <a:rPr lang="en" sz="1400" b="0" i="0" u="none" strike="noStrike" cap="none" dirty="0">
                <a:solidFill>
                  <a:schemeClr val="dk1"/>
                </a:solidFill>
                <a:latin typeface="Times New Roman"/>
                <a:ea typeface="Times New Roman"/>
                <a:cs typeface="Times New Roman"/>
                <a:sym typeface="Times New Roman"/>
              </a:rPr>
              <a:t> </a:t>
            </a:r>
            <a:r>
              <a:rPr lang="en" sz="1200" b="0" i="0" u="none" strike="noStrike" cap="none" dirty="0">
                <a:solidFill>
                  <a:schemeClr val="dk1"/>
                </a:solidFill>
                <a:latin typeface="Times New Roman"/>
                <a:ea typeface="Times New Roman"/>
                <a:cs typeface="Times New Roman"/>
                <a:sym typeface="Times New Roman"/>
              </a:rPr>
              <a:t>Ms. Pragti Jamwal</a:t>
            </a:r>
            <a:endParaRPr sz="1200" b="0" i="0" u="none" strike="noStrike" cap="none" dirty="0">
              <a:solidFill>
                <a:srgbClr val="000000"/>
              </a:solidFill>
              <a:latin typeface="Arial"/>
              <a:ea typeface="Arial"/>
              <a:cs typeface="Arial"/>
              <a:sym typeface="Arial"/>
            </a:endParaRPr>
          </a:p>
          <a:p>
            <a:pPr marL="0" marR="0" lvl="0" indent="0" algn="ctr" rtl="0">
              <a:spcBef>
                <a:spcPts val="300"/>
              </a:spcBef>
              <a:spcAft>
                <a:spcPts val="0"/>
              </a:spcAft>
              <a:buNone/>
            </a:pPr>
            <a:r>
              <a:rPr lang="en" sz="1200" b="0" i="0" u="none" strike="noStrike" cap="none" dirty="0">
                <a:solidFill>
                  <a:schemeClr val="dk1"/>
                </a:solidFill>
                <a:latin typeface="Times New Roman"/>
                <a:ea typeface="Times New Roman"/>
                <a:cs typeface="Times New Roman"/>
                <a:sym typeface="Times New Roman"/>
              </a:rPr>
              <a:t>Assistant Professor</a:t>
            </a:r>
            <a:endParaRPr sz="1200" b="0" i="0" u="none" strike="noStrike" cap="none" dirty="0">
              <a:solidFill>
                <a:schemeClr val="dk1"/>
              </a:solidFill>
              <a:latin typeface="Times New Roman"/>
              <a:ea typeface="Times New Roman"/>
              <a:cs typeface="Times New Roman"/>
              <a:sym typeface="Times New Roman"/>
            </a:endParaRPr>
          </a:p>
        </p:txBody>
      </p:sp>
      <p:sp>
        <p:nvSpPr>
          <p:cNvPr id="494" name="Google Shape;494;p67"/>
          <p:cNvSpPr txBox="1"/>
          <p:nvPr/>
        </p:nvSpPr>
        <p:spPr>
          <a:xfrm>
            <a:off x="1356653" y="4457701"/>
            <a:ext cx="6629400" cy="43855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Times New Roman"/>
                <a:ea typeface="Times New Roman"/>
                <a:cs typeface="Times New Roman"/>
                <a:sym typeface="Times New Roman"/>
              </a:rPr>
              <a:t>DEPARTMENT OF COMPUTER SCIENCE AND ENGINEERING</a:t>
            </a:r>
            <a:endParaRPr sz="1100"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r>
              <a:rPr lang="en" sz="1200" b="1" i="0" u="none" strike="noStrike" cap="none">
                <a:solidFill>
                  <a:schemeClr val="dk1"/>
                </a:solidFill>
                <a:latin typeface="Times New Roman"/>
                <a:ea typeface="Times New Roman"/>
                <a:cs typeface="Times New Roman"/>
                <a:sym typeface="Times New Roman"/>
              </a:rPr>
              <a:t>MIET(Autonomous), JAMMU</a:t>
            </a:r>
            <a:endParaRPr sz="1200" b="1" i="0" u="none" strike="noStrike" cap="none">
              <a:solidFill>
                <a:schemeClr val="dk1"/>
              </a:solidFill>
              <a:latin typeface="Times New Roman"/>
              <a:ea typeface="Times New Roman"/>
              <a:cs typeface="Times New Roman"/>
              <a:sym typeface="Times New Roman"/>
            </a:endParaRPr>
          </a:p>
        </p:txBody>
      </p:sp>
      <p:sp>
        <p:nvSpPr>
          <p:cNvPr id="495" name="Google Shape;495;p67"/>
          <p:cNvSpPr txBox="1"/>
          <p:nvPr/>
        </p:nvSpPr>
        <p:spPr>
          <a:xfrm>
            <a:off x="1813853" y="1399037"/>
            <a:ext cx="5715000" cy="23849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b="0" i="0" u="none" strike="noStrike" cap="none" dirty="0">
              <a:solidFill>
                <a:srgbClr val="000000"/>
              </a:solidFill>
              <a:latin typeface="Arial"/>
              <a:ea typeface="Arial"/>
              <a:cs typeface="Arial"/>
              <a:sym typeface="Arial"/>
            </a:endParaRPr>
          </a:p>
        </p:txBody>
      </p:sp>
      <p:pic>
        <p:nvPicPr>
          <p:cNvPr id="496" name="Google Shape;496;p67"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2962951" y="1816523"/>
            <a:ext cx="3507249" cy="12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160425" y="240625"/>
            <a:ext cx="8671800" cy="7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Shell Scripting</a:t>
            </a:r>
            <a:endParaRPr b="1" u="sng">
              <a:latin typeface="Times New Roman"/>
              <a:ea typeface="Times New Roman"/>
              <a:cs typeface="Times New Roman"/>
              <a:sym typeface="Times New Roman"/>
            </a:endParaRPr>
          </a:p>
        </p:txBody>
      </p:sp>
      <p:sp>
        <p:nvSpPr>
          <p:cNvPr id="152" name="Google Shape;152;p23"/>
          <p:cNvSpPr txBox="1">
            <a:spLocks noGrp="1"/>
          </p:cNvSpPr>
          <p:nvPr>
            <p:ph type="body" idx="1"/>
          </p:nvPr>
        </p:nvSpPr>
        <p:spPr>
          <a:xfrm>
            <a:off x="110325" y="1017800"/>
            <a:ext cx="8721900" cy="34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rgbClr val="273239"/>
                </a:solidFill>
                <a:latin typeface="Times New Roman"/>
                <a:ea typeface="Times New Roman"/>
                <a:cs typeface="Times New Roman"/>
                <a:sym typeface="Times New Roman"/>
              </a:rPr>
              <a:t>A shell script is a list of commands in a computer program that is run by the Unix shell which is a command line interpreter. A shell script usually has comments that describe the steps. The different operations performed by shell scripts are program execution, file manipulation and text printing. A wrapper is also a kind of shell script that creates the program environment, runs the program etc.</a:t>
            </a:r>
            <a:endParaRPr sz="1407">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SzPts val="852"/>
              <a:buNone/>
            </a:pPr>
            <a:r>
              <a:rPr lang="en-GB" sz="1407">
                <a:solidFill>
                  <a:srgbClr val="273239"/>
                </a:solidFill>
                <a:highlight>
                  <a:srgbClr val="FFFFFF"/>
                </a:highlight>
                <a:latin typeface="Times New Roman"/>
                <a:ea typeface="Times New Roman"/>
                <a:cs typeface="Times New Roman"/>
                <a:sym typeface="Times New Roman"/>
              </a:rPr>
              <a:t>A shell script have syntax just like any other programming language. If you have any prior experience with any programming language like Python, C/C++ etc. it would be very easy to get started with it.</a:t>
            </a:r>
            <a:endParaRPr sz="1407">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SzPts val="852"/>
              <a:buNone/>
            </a:pPr>
            <a:r>
              <a:rPr lang="en-GB" sz="1407">
                <a:solidFill>
                  <a:srgbClr val="273239"/>
                </a:solidFill>
                <a:highlight>
                  <a:srgbClr val="FFFFFF"/>
                </a:highlight>
                <a:latin typeface="Times New Roman"/>
                <a:ea typeface="Times New Roman"/>
                <a:cs typeface="Times New Roman"/>
                <a:sym typeface="Times New Roman"/>
              </a:rPr>
              <a:t>A shell script comprises following elements –</a:t>
            </a:r>
            <a:endParaRPr sz="1407">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a:solidFill>
                  <a:srgbClr val="273239"/>
                </a:solidFill>
                <a:highlight>
                  <a:srgbClr val="FFFFFF"/>
                </a:highlight>
                <a:latin typeface="Times New Roman"/>
                <a:ea typeface="Times New Roman"/>
                <a:cs typeface="Times New Roman"/>
                <a:sym typeface="Times New Roman"/>
              </a:rPr>
              <a:t>Shell Keywords – if, else, break etc.</a:t>
            </a:r>
            <a:endParaRPr sz="1407">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a:solidFill>
                  <a:srgbClr val="273239"/>
                </a:solidFill>
                <a:highlight>
                  <a:srgbClr val="FFFFFF"/>
                </a:highlight>
                <a:latin typeface="Times New Roman"/>
                <a:ea typeface="Times New Roman"/>
                <a:cs typeface="Times New Roman"/>
                <a:sym typeface="Times New Roman"/>
              </a:rPr>
              <a:t>Shell commands – cd, ls, echo, pwd, touch etc.</a:t>
            </a:r>
            <a:endParaRPr sz="1407">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a:solidFill>
                  <a:srgbClr val="273239"/>
                </a:solidFill>
                <a:highlight>
                  <a:srgbClr val="FFFFFF"/>
                </a:highlight>
                <a:latin typeface="Times New Roman"/>
                <a:ea typeface="Times New Roman"/>
                <a:cs typeface="Times New Roman"/>
                <a:sym typeface="Times New Roman"/>
              </a:rPr>
              <a:t>Functions</a:t>
            </a:r>
            <a:endParaRPr sz="1407">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a:solidFill>
                  <a:srgbClr val="273239"/>
                </a:solidFill>
                <a:highlight>
                  <a:srgbClr val="FFFFFF"/>
                </a:highlight>
                <a:latin typeface="Times New Roman"/>
                <a:ea typeface="Times New Roman"/>
                <a:cs typeface="Times New Roman"/>
                <a:sym typeface="Times New Roman"/>
              </a:rPr>
              <a:t>Control flow – if..then..else, case and shell loops etc.</a:t>
            </a:r>
            <a:endParaRPr sz="1407">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SzPts val="852"/>
              <a:buNone/>
            </a:pPr>
            <a:endParaRPr sz="139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GB" sz="3070" b="1" u="sng">
                <a:highlight>
                  <a:schemeClr val="lt1"/>
                </a:highlight>
                <a:latin typeface="Times New Roman"/>
                <a:ea typeface="Times New Roman"/>
                <a:cs typeface="Times New Roman"/>
                <a:sym typeface="Times New Roman"/>
              </a:rPr>
              <a:t>Why do we need shell scripts?</a:t>
            </a:r>
            <a:endParaRPr sz="3070" b="1" u="sng">
              <a:highlight>
                <a:schemeClr val="lt1"/>
              </a:highlight>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58" name="Google Shape;15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There are many reasons to write shell scripts:</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80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To avoid repetitive work and automation</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System admins use shell scripting for routine backups</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System monitoring</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Adding new functionality to the shell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highlight>
                  <a:srgbClr val="FFFFFF"/>
                </a:highlight>
                <a:latin typeface="Times New Roman"/>
                <a:ea typeface="Times New Roman"/>
                <a:cs typeface="Times New Roman"/>
                <a:sym typeface="Times New Roman"/>
              </a:rPr>
              <a:t>Advantages of shell scripts</a:t>
            </a:r>
            <a:endParaRPr sz="4700" b="1" u="sng">
              <a:latin typeface="Times New Roman"/>
              <a:ea typeface="Times New Roman"/>
              <a:cs typeface="Times New Roman"/>
              <a:sym typeface="Times New Roman"/>
            </a:endParaRPr>
          </a:p>
        </p:txBody>
      </p:sp>
      <p:sp>
        <p:nvSpPr>
          <p:cNvPr id="164" name="Google Shape;164;p25"/>
          <p:cNvSpPr txBox="1">
            <a:spLocks noGrp="1"/>
          </p:cNvSpPr>
          <p:nvPr>
            <p:ph type="body" idx="1"/>
          </p:nvPr>
        </p:nvSpPr>
        <p:spPr>
          <a:xfrm>
            <a:off x="130350" y="1143000"/>
            <a:ext cx="8702100" cy="3426000"/>
          </a:xfrm>
          <a:prstGeom prst="rect">
            <a:avLst/>
          </a:prstGeom>
        </p:spPr>
        <p:txBody>
          <a:bodyPr spcFirstLastPara="1" wrap="square" lIns="91425" tIns="91425" rIns="91425" bIns="91425" anchor="t" anchorCtr="0">
            <a:normAutofit/>
          </a:bodyPr>
          <a:lstStyle/>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The command and syntax are exactly the same as those directly entered in command line, so programmer do not need to switch to entirely different syntax</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Writing shell scripts are much quicker</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Quick start</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Interactive debugging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u="sng">
                <a:highlight>
                  <a:srgbClr val="FFFFFF"/>
                </a:highlight>
                <a:latin typeface="Times New Roman"/>
                <a:ea typeface="Times New Roman"/>
                <a:cs typeface="Times New Roman"/>
                <a:sym typeface="Times New Roman"/>
              </a:rPr>
              <a:t>Disadvantages of shell scripts</a:t>
            </a:r>
            <a:endParaRPr sz="4500" b="1" u="sng">
              <a:latin typeface="Times New Roman"/>
              <a:ea typeface="Times New Roman"/>
              <a:cs typeface="Times New Roman"/>
              <a:sym typeface="Times New Roman"/>
            </a:endParaRPr>
          </a:p>
        </p:txBody>
      </p:sp>
      <p:sp>
        <p:nvSpPr>
          <p:cNvPr id="170" name="Google Shape;170;p26"/>
          <p:cNvSpPr txBox="1">
            <a:spLocks noGrp="1"/>
          </p:cNvSpPr>
          <p:nvPr>
            <p:ph type="body" idx="1"/>
          </p:nvPr>
        </p:nvSpPr>
        <p:spPr>
          <a:xfrm>
            <a:off x="100275" y="1122950"/>
            <a:ext cx="8732100" cy="3445800"/>
          </a:xfrm>
          <a:prstGeom prst="rect">
            <a:avLst/>
          </a:prstGeom>
        </p:spPr>
        <p:txBody>
          <a:bodyPr spcFirstLastPara="1" wrap="square" lIns="91425" tIns="91425" rIns="91425" bIns="91425" anchor="t" anchorCtr="0">
            <a:noAutofit/>
          </a:bodyPr>
          <a:lstStyle/>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Prone to costly errors, a single mistake can change the command which might be harmful</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Slow execution speed</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Design flaws within the language syntax or implementation</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Not well suited for large and complex task</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Provide minimal data structure unlike other scripting languages.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211425" y="120325"/>
            <a:ext cx="8520600" cy="9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70" b="1" u="sng">
                <a:latin typeface="Times New Roman"/>
                <a:ea typeface="Times New Roman"/>
                <a:cs typeface="Times New Roman"/>
                <a:sym typeface="Times New Roman"/>
              </a:rPr>
              <a:t>Basic lifetime of a shell</a:t>
            </a:r>
            <a:endParaRPr sz="3070" b="1" u="sng">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76" name="Google Shape;176;p27"/>
          <p:cNvSpPr txBox="1">
            <a:spLocks noGrp="1"/>
          </p:cNvSpPr>
          <p:nvPr>
            <p:ph type="body" idx="1"/>
          </p:nvPr>
        </p:nvSpPr>
        <p:spPr>
          <a:xfrm>
            <a:off x="211425" y="922425"/>
            <a:ext cx="8620800" cy="3646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a:solidFill>
                  <a:srgbClr val="273239"/>
                </a:solidFill>
                <a:latin typeface="Times New Roman"/>
                <a:ea typeface="Times New Roman"/>
                <a:cs typeface="Times New Roman"/>
                <a:sym typeface="Times New Roman"/>
              </a:rPr>
              <a:t>Let’s look at a shell from the top down. A shell does three main things in its lifetime.</a:t>
            </a:r>
            <a:endParaRPr>
              <a:solidFill>
                <a:srgbClr val="273239"/>
              </a:solidFill>
              <a:latin typeface="Times New Roman"/>
              <a:ea typeface="Times New Roman"/>
              <a:cs typeface="Times New Roman"/>
              <a:sym typeface="Times New Roman"/>
            </a:endParaRPr>
          </a:p>
          <a:p>
            <a:pPr marL="457200" lvl="0" indent="-311150" algn="l" rtl="0">
              <a:lnSpc>
                <a:spcPct val="100000"/>
              </a:lnSpc>
              <a:spcBef>
                <a:spcPts val="800"/>
              </a:spcBef>
              <a:spcAft>
                <a:spcPts val="0"/>
              </a:spcAft>
              <a:buClr>
                <a:srgbClr val="273239"/>
              </a:buClr>
              <a:buSzPts val="1300"/>
              <a:buFont typeface="Times New Roman"/>
              <a:buChar char="●"/>
            </a:pPr>
            <a:r>
              <a:rPr lang="en-GB" sz="1900" b="1" u="sng">
                <a:solidFill>
                  <a:srgbClr val="273239"/>
                </a:solidFill>
                <a:latin typeface="Times New Roman"/>
                <a:ea typeface="Times New Roman"/>
                <a:cs typeface="Times New Roman"/>
                <a:sym typeface="Times New Roman"/>
              </a:rPr>
              <a:t>Initialize</a:t>
            </a:r>
            <a:r>
              <a:rPr lang="en-GB">
                <a:solidFill>
                  <a:srgbClr val="273239"/>
                </a:solidFill>
                <a:latin typeface="Times New Roman"/>
                <a:ea typeface="Times New Roman"/>
                <a:cs typeface="Times New Roman"/>
                <a:sym typeface="Times New Roman"/>
              </a:rPr>
              <a:t>: In this step, a typical shell would read and execute its configuration files. These change aspects of the shell’s behaviour.</a:t>
            </a:r>
            <a:endParaRPr>
              <a:solidFill>
                <a:srgbClr val="273239"/>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273239"/>
              </a:buClr>
              <a:buSzPts val="1300"/>
              <a:buFont typeface="Times New Roman"/>
              <a:buChar char="●"/>
            </a:pPr>
            <a:r>
              <a:rPr lang="en-GB" sz="1900" b="1" u="sng">
                <a:solidFill>
                  <a:srgbClr val="273239"/>
                </a:solidFill>
                <a:latin typeface="Times New Roman"/>
                <a:ea typeface="Times New Roman"/>
                <a:cs typeface="Times New Roman"/>
                <a:sym typeface="Times New Roman"/>
              </a:rPr>
              <a:t>Interpret</a:t>
            </a:r>
            <a:r>
              <a:rPr lang="en-GB">
                <a:solidFill>
                  <a:srgbClr val="273239"/>
                </a:solidFill>
                <a:latin typeface="Times New Roman"/>
                <a:ea typeface="Times New Roman"/>
                <a:cs typeface="Times New Roman"/>
                <a:sym typeface="Times New Roman"/>
              </a:rPr>
              <a:t>: Next, the shell reads commands from stdin(which could be interactive, or a file) and executes them.</a:t>
            </a:r>
            <a:endParaRPr>
              <a:solidFill>
                <a:srgbClr val="273239"/>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273239"/>
              </a:buClr>
              <a:buSzPts val="1300"/>
              <a:buFont typeface="Times New Roman"/>
              <a:buChar char="●"/>
            </a:pPr>
            <a:r>
              <a:rPr lang="en-GB" sz="1900" b="1" u="sng">
                <a:solidFill>
                  <a:srgbClr val="273239"/>
                </a:solidFill>
                <a:latin typeface="Times New Roman"/>
                <a:ea typeface="Times New Roman"/>
                <a:cs typeface="Times New Roman"/>
                <a:sym typeface="Times New Roman"/>
              </a:rPr>
              <a:t>Terminate</a:t>
            </a:r>
            <a:r>
              <a:rPr lang="en-GB">
                <a:solidFill>
                  <a:srgbClr val="273239"/>
                </a:solidFill>
                <a:latin typeface="Times New Roman"/>
                <a:ea typeface="Times New Roman"/>
                <a:cs typeface="Times New Roman"/>
                <a:sym typeface="Times New Roman"/>
              </a:rPr>
              <a:t>: After its commands are executed, the shell executes any shutdown commands, frees up any memory, and terminates.</a:t>
            </a:r>
            <a:endParaRPr>
              <a:solidFill>
                <a:srgbClr val="273239"/>
              </a:solidFill>
              <a:latin typeface="Times New Roman"/>
              <a:ea typeface="Times New Roman"/>
              <a:cs typeface="Times New Roman"/>
              <a:sym typeface="Times New Roman"/>
            </a:endParaRPr>
          </a:p>
          <a:p>
            <a:pPr marL="0" lvl="0" indent="0" algn="l" rtl="0">
              <a:spcBef>
                <a:spcPts val="800"/>
              </a:spcBef>
              <a:spcAft>
                <a:spcPts val="1200"/>
              </a:spcAft>
              <a:buNone/>
            </a:pPr>
            <a:endParaRPr sz="2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8"/>
          <p:cNvSpPr txBox="1">
            <a:spLocks noGrp="1"/>
          </p:cNvSpPr>
          <p:nvPr>
            <p:ph type="body" idx="4294967295"/>
          </p:nvPr>
        </p:nvSpPr>
        <p:spPr>
          <a:xfrm>
            <a:off x="0" y="1230313"/>
            <a:ext cx="8521700" cy="3338512"/>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r>
              <a:rPr lang="en-GB" sz="2400"/>
              <a:t> </a:t>
            </a:r>
            <a:r>
              <a:rPr lang="en-GB" sz="2400" b="1">
                <a:solidFill>
                  <a:schemeClr val="dk1"/>
                </a:solidFill>
              </a:rPr>
              <a:t> </a:t>
            </a:r>
            <a:r>
              <a:rPr lang="en-GB" sz="7800" b="1">
                <a:solidFill>
                  <a:schemeClr val="dk1"/>
                </a:solidFill>
                <a:latin typeface="Times New Roman"/>
                <a:ea typeface="Times New Roman"/>
                <a:cs typeface="Times New Roman"/>
                <a:sym typeface="Times New Roman"/>
              </a:rPr>
              <a:t>THANK YOU!</a:t>
            </a:r>
            <a:endParaRPr sz="78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u="sng">
                <a:latin typeface="Times New Roman"/>
                <a:ea typeface="Times New Roman"/>
                <a:cs typeface="Times New Roman"/>
                <a:sym typeface="Times New Roman"/>
              </a:rPr>
              <a:t>Introduction</a:t>
            </a:r>
            <a:endParaRPr b="1" u="sng">
              <a:latin typeface="Times New Roman"/>
              <a:ea typeface="Times New Roman"/>
              <a:cs typeface="Times New Roman"/>
              <a:sym typeface="Times New Roman"/>
            </a:endParaRPr>
          </a:p>
        </p:txBody>
      </p:sp>
      <p:sp>
        <p:nvSpPr>
          <p:cNvPr id="101" name="Google Shape;101;p15"/>
          <p:cNvSpPr txBox="1">
            <a:spLocks noGrp="1"/>
          </p:cNvSpPr>
          <p:nvPr>
            <p:ph type="body" idx="1"/>
          </p:nvPr>
        </p:nvSpPr>
        <p:spPr>
          <a:xfrm>
            <a:off x="201425" y="11496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GB" sz="1400">
                <a:solidFill>
                  <a:srgbClr val="000000"/>
                </a:solidFill>
                <a:latin typeface="Times New Roman"/>
                <a:ea typeface="Times New Roman"/>
                <a:cs typeface="Times New Roman"/>
                <a:sym typeface="Times New Roman"/>
              </a:rPr>
              <a:t>This report has described the successful design and implementation of our own “miet” shell.This shell program is written in C language.It performs the same functions as other shell programs like Ksh,bash.</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400" b="1">
                <a:solidFill>
                  <a:srgbClr val="000000"/>
                </a:solidFill>
                <a:latin typeface="Times New Roman"/>
                <a:ea typeface="Times New Roman"/>
                <a:cs typeface="Times New Roman"/>
                <a:sym typeface="Times New Roman"/>
              </a:rPr>
              <a:t>Shell Programs:</a:t>
            </a:r>
            <a:r>
              <a:rPr lang="en-GB" sz="1400">
                <a:solidFill>
                  <a:srgbClr val="000000"/>
                </a:solidFill>
                <a:latin typeface="Times New Roman"/>
                <a:ea typeface="Times New Roman"/>
                <a:cs typeface="Times New Roman"/>
                <a:sym typeface="Times New Roman"/>
              </a:rPr>
              <a:t> A shell program is an application that allows interacting with the computer. In a shell the user  can run programs and also redirect the input to come from a file and output to come from a  file. Shells also provide programming constructions such as if, for, while, functions, variables  etc. Additionally, shell programs offer features such as line editing, history, file completion,  wildcards, environment variable expansion, and programing constructions</a:t>
            </a:r>
            <a:endParaRPr sz="1400">
              <a:solidFill>
                <a:srgbClr val="000000"/>
              </a:solidFill>
              <a:latin typeface="Times New Roman"/>
              <a:ea typeface="Times New Roman"/>
              <a:cs typeface="Times New Roman"/>
              <a:sym typeface="Times New Roman"/>
            </a:endParaRPr>
          </a:p>
          <a:p>
            <a:pPr marL="51435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1400">
                <a:solidFill>
                  <a:srgbClr val="000000"/>
                </a:solidFill>
                <a:latin typeface="Times New Roman"/>
                <a:ea typeface="Times New Roman"/>
                <a:cs typeface="Times New Roman"/>
                <a:sym typeface="Times New Roman"/>
              </a:rPr>
              <a:t>In addition to command line shells, there are also Graphical Shells such as the Windows Desktop, MacOS Finder, or Linux Gnome and KDE that simplify the use of computers for  most of the users. However, these graphical shells are not a substitute for command line shells  for power users who want to execute complex sequences of commands repeatedly or with  parameters not available in the friendly, but limited graphical dialogs and controls. </a:t>
            </a:r>
            <a:r>
              <a:rPr lang="en-GB"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400" b="1">
              <a:solidFill>
                <a:srgbClr val="000000"/>
              </a:solidFill>
              <a:latin typeface="Georgia"/>
              <a:ea typeface="Georgia"/>
              <a:cs typeface="Georgia"/>
              <a:sym typeface="Georgia"/>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21200" y="420025"/>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b="1" u="sng">
                <a:latin typeface="Times New Roman"/>
                <a:ea typeface="Times New Roman"/>
                <a:cs typeface="Times New Roman"/>
                <a:sym typeface="Times New Roman"/>
              </a:rPr>
              <a:t>Problem Statement</a:t>
            </a:r>
            <a:endParaRPr b="1" u="sng">
              <a:latin typeface="Times New Roman"/>
              <a:ea typeface="Times New Roman"/>
              <a:cs typeface="Times New Roman"/>
              <a:sym typeface="Times New Roman"/>
            </a:endParaRPr>
          </a:p>
          <a:p>
            <a:pPr marL="0" lvl="0" indent="0" algn="l" rtl="0">
              <a:spcBef>
                <a:spcPts val="1200"/>
              </a:spcBef>
              <a:spcAft>
                <a:spcPts val="0"/>
              </a:spcAft>
              <a:buSzPts val="990"/>
              <a:buNone/>
            </a:pPr>
            <a:endParaRPr sz="2700"/>
          </a:p>
        </p:txBody>
      </p:sp>
      <p:sp>
        <p:nvSpPr>
          <p:cNvPr id="107" name="Google Shape;107;p16"/>
          <p:cNvSpPr txBox="1">
            <a:spLocks noGrp="1"/>
          </p:cNvSpPr>
          <p:nvPr>
            <p:ph type="body" idx="1"/>
          </p:nvPr>
        </p:nvSpPr>
        <p:spPr>
          <a:xfrm>
            <a:off x="121200" y="1119575"/>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869">
                <a:solidFill>
                  <a:srgbClr val="000000"/>
                </a:solidFill>
                <a:latin typeface="Times New Roman"/>
                <a:ea typeface="Times New Roman"/>
                <a:cs typeface="Times New Roman"/>
                <a:sym typeface="Times New Roman"/>
              </a:rPr>
              <a:t>Implement your own shell “miet_shell” which performs the same function as the other shell programs like Ksh, bash.</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3030" b="1" u="sng">
                <a:solidFill>
                  <a:schemeClr val="dk1"/>
                </a:solidFill>
                <a:latin typeface="Times New Roman"/>
                <a:ea typeface="Times New Roman"/>
                <a:cs typeface="Times New Roman"/>
                <a:sym typeface="Times New Roman"/>
              </a:rPr>
              <a:t>Objective:</a:t>
            </a:r>
            <a:endParaRPr sz="3030" b="1" u="sng">
              <a:solidFill>
                <a:schemeClr val="dk1"/>
              </a:solidFill>
              <a:latin typeface="Times New Roman"/>
              <a:ea typeface="Times New Roman"/>
              <a:cs typeface="Times New Roman"/>
              <a:sym typeface="Times New Roman"/>
            </a:endParaRPr>
          </a:p>
          <a:p>
            <a:pPr marL="514350" lvl="0" indent="0" algn="just" rtl="0">
              <a:spcBef>
                <a:spcPts val="0"/>
              </a:spcBef>
              <a:spcAft>
                <a:spcPts val="0"/>
              </a:spcAft>
              <a:buNone/>
            </a:pPr>
            <a:endParaRPr sz="11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1579">
                <a:solidFill>
                  <a:srgbClr val="000000"/>
                </a:solidFill>
                <a:latin typeface="Times New Roman"/>
                <a:ea typeface="Times New Roman"/>
                <a:cs typeface="Times New Roman"/>
                <a:sym typeface="Times New Roman"/>
              </a:rPr>
              <a:t>The objective of this project is to gain experience with some advanced programming techniques like process creation and control, file descriptors, signals and possibly pipes. To do this, you will be writing your own command shell - much like csh, bsh or the DOS command shell.</a:t>
            </a:r>
            <a:endParaRPr sz="1679">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474"/>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What is Shell?</a:t>
            </a:r>
            <a:endParaRPr b="1" u="sng">
              <a:latin typeface="Times New Roman"/>
              <a:ea typeface="Times New Roman"/>
              <a:cs typeface="Times New Roman"/>
              <a:sym typeface="Times New Roman"/>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A shell is special user program which provide an interface to user to use operating system services. Shell accept human readable commands from user and convert them into something which kernel can understand. It is a command language interpreter that execute commands read from input devices such as keyboards or from files. The shell gets started when the user logs in or start the terminal</a:t>
            </a:r>
            <a:r>
              <a:rPr lang="en-GB" sz="2000" b="1">
                <a:solidFill>
                  <a:srgbClr val="273239"/>
                </a:solidFill>
                <a:highlight>
                  <a:srgbClr val="FFFFFF"/>
                </a:highlight>
                <a:latin typeface="Times New Roman"/>
                <a:ea typeface="Times New Roman"/>
                <a:cs typeface="Times New Roman"/>
                <a:sym typeface="Times New Roman"/>
              </a:rPr>
              <a:t>.</a:t>
            </a:r>
            <a:endParaRPr sz="2000" b="1">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20" name="Google Shape;120;p18"/>
          <p:cNvPicPr preferRelativeResize="0"/>
          <p:nvPr/>
        </p:nvPicPr>
        <p:blipFill>
          <a:blip r:embed="rId3">
            <a:alphaModFix/>
          </a:blip>
          <a:stretch>
            <a:fillRect/>
          </a:stretch>
        </p:blipFill>
        <p:spPr>
          <a:xfrm>
            <a:off x="2005275" y="902250"/>
            <a:ext cx="4632150" cy="333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Types of  shells:</a:t>
            </a:r>
            <a:endParaRPr b="1" u="sng">
              <a:latin typeface="Times New Roman"/>
              <a:ea typeface="Times New Roman"/>
              <a:cs typeface="Times New Roman"/>
              <a:sym typeface="Times New Roman"/>
            </a:endParaRPr>
          </a:p>
        </p:txBody>
      </p:sp>
      <p:sp>
        <p:nvSpPr>
          <p:cNvPr id="126" name="Google Shape;126;p19"/>
          <p:cNvSpPr txBox="1">
            <a:spLocks noGrp="1"/>
          </p:cNvSpPr>
          <p:nvPr>
            <p:ph type="body" idx="1"/>
          </p:nvPr>
        </p:nvSpPr>
        <p:spPr>
          <a:xfrm>
            <a:off x="71075" y="1139625"/>
            <a:ext cx="8520600" cy="3339000"/>
          </a:xfrm>
          <a:prstGeom prst="rect">
            <a:avLst/>
          </a:prstGeom>
        </p:spPr>
        <p:txBody>
          <a:bodyPr spcFirstLastPara="1" wrap="square" lIns="91425" tIns="91425" rIns="91425" bIns="91425" anchor="t" anchorCtr="0">
            <a:normAutofit fontScale="62500" lnSpcReduction="20000"/>
          </a:bodyPr>
          <a:lstStyle/>
          <a:p>
            <a:pPr marL="0" lvl="0" indent="0" algn="l" rtl="0">
              <a:lnSpc>
                <a:spcPct val="100000"/>
              </a:lnSpc>
              <a:spcBef>
                <a:spcPts val="0"/>
              </a:spcBef>
              <a:spcAft>
                <a:spcPts val="0"/>
              </a:spcAft>
              <a:buNone/>
            </a:pPr>
            <a:r>
              <a:rPr lang="en-GB" sz="2914">
                <a:solidFill>
                  <a:srgbClr val="273239"/>
                </a:solidFill>
                <a:highlight>
                  <a:srgbClr val="FFFFFF"/>
                </a:highlight>
                <a:latin typeface="Times New Roman"/>
                <a:ea typeface="Times New Roman"/>
                <a:cs typeface="Times New Roman"/>
                <a:sym typeface="Times New Roman"/>
              </a:rPr>
              <a:t>Shell is broadly classified into two categories –</a:t>
            </a:r>
            <a:endParaRPr sz="2914">
              <a:solidFill>
                <a:srgbClr val="273239"/>
              </a:solidFill>
              <a:highlight>
                <a:srgbClr val="FFFFFF"/>
              </a:highlight>
              <a:latin typeface="Times New Roman"/>
              <a:ea typeface="Times New Roman"/>
              <a:cs typeface="Times New Roman"/>
              <a:sym typeface="Times New Roman"/>
            </a:endParaRPr>
          </a:p>
          <a:p>
            <a:pPr marL="685800" lvl="0" indent="-330390" algn="l" rtl="0">
              <a:lnSpc>
                <a:spcPct val="100000"/>
              </a:lnSpc>
              <a:spcBef>
                <a:spcPts val="800"/>
              </a:spcBef>
              <a:spcAft>
                <a:spcPts val="0"/>
              </a:spcAft>
              <a:buClr>
                <a:srgbClr val="273239"/>
              </a:buClr>
              <a:buSzPct val="100000"/>
              <a:buFont typeface="Times New Roman"/>
              <a:buChar char="●"/>
            </a:pPr>
            <a:r>
              <a:rPr lang="en-GB" sz="2914">
                <a:solidFill>
                  <a:srgbClr val="273239"/>
                </a:solidFill>
                <a:highlight>
                  <a:srgbClr val="FFFFFF"/>
                </a:highlight>
                <a:latin typeface="Times New Roman"/>
                <a:ea typeface="Times New Roman"/>
                <a:cs typeface="Times New Roman"/>
                <a:sym typeface="Times New Roman"/>
              </a:rPr>
              <a:t>Command Line Shell</a:t>
            </a:r>
            <a:endParaRPr sz="2914">
              <a:solidFill>
                <a:srgbClr val="273239"/>
              </a:solidFill>
              <a:highlight>
                <a:srgbClr val="FFFFFF"/>
              </a:highlight>
              <a:latin typeface="Times New Roman"/>
              <a:ea typeface="Times New Roman"/>
              <a:cs typeface="Times New Roman"/>
              <a:sym typeface="Times New Roman"/>
            </a:endParaRPr>
          </a:p>
          <a:p>
            <a:pPr marL="685800" lvl="0" indent="-330390" algn="l" rtl="0">
              <a:lnSpc>
                <a:spcPct val="100000"/>
              </a:lnSpc>
              <a:spcBef>
                <a:spcPts val="800"/>
              </a:spcBef>
              <a:spcAft>
                <a:spcPts val="0"/>
              </a:spcAft>
              <a:buClr>
                <a:srgbClr val="273239"/>
              </a:buClr>
              <a:buSzPct val="100000"/>
              <a:buFont typeface="Times New Roman"/>
              <a:buChar char="●"/>
            </a:pPr>
            <a:r>
              <a:rPr lang="en-GB" sz="2914">
                <a:solidFill>
                  <a:srgbClr val="273239"/>
                </a:solidFill>
                <a:highlight>
                  <a:srgbClr val="FFFFFF"/>
                </a:highlight>
                <a:latin typeface="Times New Roman"/>
                <a:ea typeface="Times New Roman"/>
                <a:cs typeface="Times New Roman"/>
                <a:sym typeface="Times New Roman"/>
              </a:rPr>
              <a:t>Graphical shell</a:t>
            </a:r>
            <a:endParaRPr sz="2914">
              <a:solidFill>
                <a:srgbClr val="273239"/>
              </a:solidFill>
              <a:highlight>
                <a:srgbClr val="FFFFFF"/>
              </a:highlight>
              <a:latin typeface="Times New Roman"/>
              <a:ea typeface="Times New Roman"/>
              <a:cs typeface="Times New Roman"/>
              <a:sym typeface="Times New Roman"/>
            </a:endParaRPr>
          </a:p>
          <a:p>
            <a:pPr marL="457200" lvl="0" indent="0" algn="l" rtl="0">
              <a:lnSpc>
                <a:spcPct val="100000"/>
              </a:lnSpc>
              <a:spcBef>
                <a:spcPts val="800"/>
              </a:spcBef>
              <a:spcAft>
                <a:spcPts val="0"/>
              </a:spcAft>
              <a:buNone/>
            </a:pPr>
            <a:endParaRPr sz="2187">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r>
              <a:rPr lang="en-GB" sz="3438" b="1">
                <a:solidFill>
                  <a:schemeClr val="dk1"/>
                </a:solidFill>
                <a:highlight>
                  <a:srgbClr val="FFFFFF"/>
                </a:highlight>
                <a:latin typeface="Times New Roman"/>
                <a:ea typeface="Times New Roman"/>
                <a:cs typeface="Times New Roman"/>
                <a:sym typeface="Times New Roman"/>
              </a:rPr>
              <a:t>1.</a:t>
            </a:r>
            <a:r>
              <a:rPr lang="en-GB" sz="3438" b="1" u="sng">
                <a:solidFill>
                  <a:schemeClr val="dk1"/>
                </a:solidFill>
                <a:highlight>
                  <a:srgbClr val="FFFFFF"/>
                </a:highlight>
                <a:latin typeface="Times New Roman"/>
                <a:ea typeface="Times New Roman"/>
                <a:cs typeface="Times New Roman"/>
                <a:sym typeface="Times New Roman"/>
              </a:rPr>
              <a:t>Command Line Shell</a:t>
            </a:r>
            <a:endParaRPr sz="3438" b="1" u="sng">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r>
              <a:rPr lang="en-GB" sz="3068">
                <a:solidFill>
                  <a:srgbClr val="273239"/>
                </a:solidFill>
                <a:highlight>
                  <a:srgbClr val="FFFFFF"/>
                </a:highlight>
                <a:latin typeface="Times New Roman"/>
                <a:ea typeface="Times New Roman"/>
                <a:cs typeface="Times New Roman"/>
                <a:sym typeface="Times New Roman"/>
              </a:rPr>
              <a:t>Shell can be accessed by user using a command line interface. A special program called Terminal in linux/macOS or Command Prompt in Windows OS is provided to type in the human readable commands such as “cat”, “ls” etc. and then it is being execute. The result is then displayed on the terminal to the user. A terminal in Ubuntu 16.4 system looks like this –</a:t>
            </a:r>
            <a:endParaRPr sz="3068">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3956">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800"/>
              </a:spcAft>
              <a:buNone/>
            </a:pPr>
            <a:endParaRPr sz="217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80200"/>
            <a:ext cx="8520600" cy="4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GB" sz="2061">
                <a:solidFill>
                  <a:srgbClr val="273239"/>
                </a:solidFill>
                <a:highlight>
                  <a:srgbClr val="FFFFFF"/>
                </a:highlight>
                <a:latin typeface="Times New Roman"/>
                <a:ea typeface="Times New Roman"/>
                <a:cs typeface="Times New Roman"/>
                <a:sym typeface="Times New Roman"/>
              </a:rPr>
              <a:t>A terminal in Ubuntu 16.4 system looks like this –</a:t>
            </a:r>
            <a:endParaRPr sz="2061">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32" name="Google Shape;132;p20"/>
          <p:cNvSpPr txBox="1">
            <a:spLocks noGrp="1"/>
          </p:cNvSpPr>
          <p:nvPr>
            <p:ph type="body" idx="1"/>
          </p:nvPr>
        </p:nvSpPr>
        <p:spPr>
          <a:xfrm>
            <a:off x="311700" y="3937100"/>
            <a:ext cx="8520600" cy="83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3"/>
              <a:buNone/>
            </a:pPr>
            <a:r>
              <a:rPr lang="en-GB" sz="1517">
                <a:solidFill>
                  <a:srgbClr val="273239"/>
                </a:solidFill>
                <a:highlight>
                  <a:srgbClr val="FFFFFF"/>
                </a:highlight>
                <a:latin typeface="Times New Roman"/>
                <a:ea typeface="Times New Roman"/>
                <a:cs typeface="Times New Roman"/>
                <a:sym typeface="Times New Roman"/>
              </a:rPr>
              <a:t>In above screenshot “</a:t>
            </a:r>
            <a:r>
              <a:rPr lang="en-GB" sz="1517" b="1">
                <a:solidFill>
                  <a:srgbClr val="273239"/>
                </a:solidFill>
                <a:highlight>
                  <a:srgbClr val="FFFFFF"/>
                </a:highlight>
                <a:latin typeface="Times New Roman"/>
                <a:ea typeface="Times New Roman"/>
                <a:cs typeface="Times New Roman"/>
                <a:sym typeface="Times New Roman"/>
              </a:rPr>
              <a:t>ls</a:t>
            </a:r>
            <a:r>
              <a:rPr lang="en-GB" sz="1517">
                <a:solidFill>
                  <a:srgbClr val="273239"/>
                </a:solidFill>
                <a:highlight>
                  <a:srgbClr val="FFFFFF"/>
                </a:highlight>
                <a:latin typeface="Times New Roman"/>
                <a:ea typeface="Times New Roman"/>
                <a:cs typeface="Times New Roman"/>
                <a:sym typeface="Times New Roman"/>
              </a:rPr>
              <a:t>” command with “</a:t>
            </a:r>
            <a:r>
              <a:rPr lang="en-GB" sz="1517" b="1">
                <a:solidFill>
                  <a:srgbClr val="273239"/>
                </a:solidFill>
                <a:highlight>
                  <a:srgbClr val="FFFFFF"/>
                </a:highlight>
                <a:latin typeface="Times New Roman"/>
                <a:ea typeface="Times New Roman"/>
                <a:cs typeface="Times New Roman"/>
                <a:sym typeface="Times New Roman"/>
              </a:rPr>
              <a:t>-l</a:t>
            </a:r>
            <a:r>
              <a:rPr lang="en-GB" sz="1517">
                <a:solidFill>
                  <a:srgbClr val="273239"/>
                </a:solidFill>
                <a:highlight>
                  <a:srgbClr val="FFFFFF"/>
                </a:highlight>
                <a:latin typeface="Times New Roman"/>
                <a:ea typeface="Times New Roman"/>
                <a:cs typeface="Times New Roman"/>
                <a:sym typeface="Times New Roman"/>
              </a:rPr>
              <a:t>” option is executed.</a:t>
            </a:r>
            <a:endParaRPr sz="1517">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SzPts val="523"/>
              <a:buNone/>
            </a:pPr>
            <a:r>
              <a:rPr lang="en-GB" sz="1517">
                <a:solidFill>
                  <a:srgbClr val="273239"/>
                </a:solidFill>
                <a:highlight>
                  <a:srgbClr val="FFFFFF"/>
                </a:highlight>
                <a:latin typeface="Times New Roman"/>
                <a:ea typeface="Times New Roman"/>
                <a:cs typeface="Times New Roman"/>
                <a:sym typeface="Times New Roman"/>
              </a:rPr>
              <a:t>It will list all the files in current working directory in long listing format.</a:t>
            </a:r>
            <a:endParaRPr sz="1517">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SzPts val="523"/>
              <a:buNone/>
            </a:pPr>
            <a:endParaRPr sz="855"/>
          </a:p>
        </p:txBody>
      </p:sp>
      <p:pic>
        <p:nvPicPr>
          <p:cNvPr id="133" name="Google Shape;133;p20"/>
          <p:cNvPicPr preferRelativeResize="0"/>
          <p:nvPr/>
        </p:nvPicPr>
        <p:blipFill rotWithShape="1">
          <a:blip r:embed="rId3">
            <a:alphaModFix/>
          </a:blip>
          <a:srcRect t="11268" r="-33743"/>
          <a:stretch/>
        </p:blipFill>
        <p:spPr>
          <a:xfrm>
            <a:off x="632500" y="541300"/>
            <a:ext cx="6636524" cy="339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0" y="140350"/>
            <a:ext cx="8762100" cy="84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b="1" u="sng">
                <a:highlight>
                  <a:schemeClr val="lt1"/>
                </a:highlight>
                <a:latin typeface="Times New Roman"/>
                <a:ea typeface="Times New Roman"/>
                <a:cs typeface="Times New Roman"/>
                <a:sym typeface="Times New Roman"/>
              </a:rPr>
              <a:t>2. Graphical Shells</a:t>
            </a:r>
            <a:endParaRPr sz="4500" b="1" u="sng">
              <a:highlight>
                <a:schemeClr val="lt1"/>
              </a:highlight>
              <a:latin typeface="Times New Roman"/>
              <a:ea typeface="Times New Roman"/>
              <a:cs typeface="Times New Roman"/>
              <a:sym typeface="Times New Roman"/>
            </a:endParaRPr>
          </a:p>
        </p:txBody>
      </p:sp>
      <p:sp>
        <p:nvSpPr>
          <p:cNvPr id="139" name="Google Shape;139;p21"/>
          <p:cNvSpPr txBox="1">
            <a:spLocks noGrp="1"/>
          </p:cNvSpPr>
          <p:nvPr>
            <p:ph type="body" idx="1"/>
          </p:nvPr>
        </p:nvSpPr>
        <p:spPr>
          <a:xfrm>
            <a:off x="140375" y="711875"/>
            <a:ext cx="8691900" cy="402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273239"/>
                </a:solidFill>
                <a:highlight>
                  <a:srgbClr val="FFFFFF"/>
                </a:highlight>
                <a:latin typeface="Times New Roman"/>
                <a:ea typeface="Times New Roman"/>
                <a:cs typeface="Times New Roman"/>
                <a:sym typeface="Times New Roman"/>
              </a:rPr>
              <a:t>Graphical shells provide means for manipulating programs based on graphical user interface (GUI), by allowing for operations such as opening, closing, moving and resizing windows, as well as switching focus between windows. Window OS or Ubuntu OS can be considered as good example which provide GUI to user for interacting with program. User do not need to type in command for every actions.A typical GUI in Ubuntu system –</a:t>
            </a:r>
            <a:endParaRPr sz="1200">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40" name="Google Shape;140;p21"/>
          <p:cNvPicPr preferRelativeResize="0"/>
          <p:nvPr/>
        </p:nvPicPr>
        <p:blipFill rotWithShape="1">
          <a:blip r:embed="rId3">
            <a:alphaModFix/>
          </a:blip>
          <a:srcRect t="10347" b="3712"/>
          <a:stretch/>
        </p:blipFill>
        <p:spPr>
          <a:xfrm>
            <a:off x="591525" y="1761625"/>
            <a:ext cx="5434275" cy="297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340900"/>
            <a:ext cx="8520600" cy="6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Types of  Graphical Shells:</a:t>
            </a:r>
            <a:endParaRPr b="1" u="sng">
              <a:latin typeface="Times New Roman"/>
              <a:ea typeface="Times New Roman"/>
              <a:cs typeface="Times New Roman"/>
              <a:sym typeface="Times New Roman"/>
            </a:endParaRPr>
          </a:p>
        </p:txBody>
      </p:sp>
      <p:sp>
        <p:nvSpPr>
          <p:cNvPr id="146" name="Google Shape;146;p22"/>
          <p:cNvSpPr txBox="1">
            <a:spLocks noGrp="1"/>
          </p:cNvSpPr>
          <p:nvPr>
            <p:ph type="body" idx="1"/>
          </p:nvPr>
        </p:nvSpPr>
        <p:spPr>
          <a:xfrm>
            <a:off x="311700" y="1072825"/>
            <a:ext cx="8520600" cy="34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There are several shells are available for Linux systems like –</a:t>
            </a:r>
            <a:endParaRPr sz="140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800"/>
              </a:spcBef>
              <a:spcAft>
                <a:spcPts val="0"/>
              </a:spcAft>
              <a:buClr>
                <a:srgbClr val="273239"/>
              </a:buClr>
              <a:buSzPts val="1400"/>
              <a:buFont typeface="Times New Roman"/>
              <a:buChar char="●"/>
            </a:pPr>
            <a:r>
              <a:rPr lang="en-GB" sz="1400" u="sng">
                <a:solidFill>
                  <a:schemeClr val="hlink"/>
                </a:solidFill>
                <a:highlight>
                  <a:srgbClr val="FFFFFF"/>
                </a:highlight>
                <a:latin typeface="Times New Roman"/>
                <a:ea typeface="Times New Roman"/>
                <a:cs typeface="Times New Roman"/>
                <a:sym typeface="Times New Roman"/>
                <a:hlinkClick r:id="rId3"/>
              </a:rPr>
              <a:t>BASH (Bourne Again SHell)</a:t>
            </a:r>
            <a:r>
              <a:rPr lang="en-GB" sz="1400">
                <a:solidFill>
                  <a:srgbClr val="273239"/>
                </a:solidFill>
                <a:highlight>
                  <a:srgbClr val="FFFFFF"/>
                </a:highlight>
                <a:latin typeface="Times New Roman"/>
                <a:ea typeface="Times New Roman"/>
                <a:cs typeface="Times New Roman"/>
                <a:sym typeface="Times New Roman"/>
              </a:rPr>
              <a:t> – It is most widely used shell in Linux systems. It is used as default login shell in Linux systems and in macOS. It can also be installed on Windows OS.</a:t>
            </a:r>
            <a:endParaRPr sz="140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0"/>
              </a:spcBef>
              <a:spcAft>
                <a:spcPts val="0"/>
              </a:spcAft>
              <a:buClr>
                <a:srgbClr val="273239"/>
              </a:buClr>
              <a:buSzPts val="1400"/>
              <a:buFont typeface="Times New Roman"/>
              <a:buChar char="●"/>
            </a:pPr>
            <a:r>
              <a:rPr lang="en-GB" sz="1400" u="sng">
                <a:solidFill>
                  <a:schemeClr val="hlink"/>
                </a:solidFill>
                <a:highlight>
                  <a:srgbClr val="FFFFFF"/>
                </a:highlight>
                <a:latin typeface="Times New Roman"/>
                <a:ea typeface="Times New Roman"/>
                <a:cs typeface="Times New Roman"/>
                <a:sym typeface="Times New Roman"/>
                <a:hlinkClick r:id="rId4"/>
              </a:rPr>
              <a:t>CSH (C SHell)</a:t>
            </a:r>
            <a:r>
              <a:rPr lang="en-GB" sz="1400">
                <a:solidFill>
                  <a:srgbClr val="273239"/>
                </a:solidFill>
                <a:highlight>
                  <a:srgbClr val="FFFFFF"/>
                </a:highlight>
                <a:latin typeface="Times New Roman"/>
                <a:ea typeface="Times New Roman"/>
                <a:cs typeface="Times New Roman"/>
                <a:sym typeface="Times New Roman"/>
              </a:rPr>
              <a:t> – The C shell’s syntax and usage are very similar to the C programming language.</a:t>
            </a:r>
            <a:endParaRPr sz="140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0"/>
              </a:spcBef>
              <a:spcAft>
                <a:spcPts val="0"/>
              </a:spcAft>
              <a:buClr>
                <a:srgbClr val="273239"/>
              </a:buClr>
              <a:buSzPts val="1400"/>
              <a:buFont typeface="Times New Roman"/>
              <a:buChar char="●"/>
            </a:pPr>
            <a:r>
              <a:rPr lang="en-GB" sz="1400" u="sng">
                <a:solidFill>
                  <a:schemeClr val="hlink"/>
                </a:solidFill>
                <a:highlight>
                  <a:srgbClr val="FFFFFF"/>
                </a:highlight>
                <a:latin typeface="Times New Roman"/>
                <a:ea typeface="Times New Roman"/>
                <a:cs typeface="Times New Roman"/>
                <a:sym typeface="Times New Roman"/>
                <a:hlinkClick r:id="rId5"/>
              </a:rPr>
              <a:t>KSH (Korn SHell)</a:t>
            </a:r>
            <a:r>
              <a:rPr lang="en-GB" sz="1400">
                <a:solidFill>
                  <a:srgbClr val="273239"/>
                </a:solidFill>
                <a:highlight>
                  <a:srgbClr val="FFFFFF"/>
                </a:highlight>
                <a:latin typeface="Times New Roman"/>
                <a:ea typeface="Times New Roman"/>
                <a:cs typeface="Times New Roman"/>
                <a:sym typeface="Times New Roman"/>
              </a:rPr>
              <a:t> – The Korn Shell also was the base for the POSIX Shell standard specifications etc.</a:t>
            </a:r>
            <a:endParaRPr sz="1400">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Each shell does the same job but understand different commands and provide different built in functions.</a:t>
            </a:r>
            <a:endParaRPr sz="1400">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7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1149</Words>
  <Application>Microsoft Office PowerPoint</Application>
  <PresentationFormat>On-screen Show (16:9)</PresentationFormat>
  <Paragraphs>79</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Georgia</vt:lpstr>
      <vt:lpstr>Times New Roman</vt:lpstr>
      <vt:lpstr>Arial</vt:lpstr>
      <vt:lpstr>Calibri</vt:lpstr>
      <vt:lpstr>Roboto</vt:lpstr>
      <vt:lpstr>Calibri Light</vt:lpstr>
      <vt:lpstr>Geometric</vt:lpstr>
      <vt:lpstr>Office Theme</vt:lpstr>
      <vt:lpstr>PowerPoint Presentation</vt:lpstr>
      <vt:lpstr>Introduction</vt:lpstr>
      <vt:lpstr>Problem Statement </vt:lpstr>
      <vt:lpstr>What is Shell?</vt:lpstr>
      <vt:lpstr>PowerPoint Presentation</vt:lpstr>
      <vt:lpstr>Types of  shells:</vt:lpstr>
      <vt:lpstr>A terminal in Ubuntu 16.4 system looks like this – </vt:lpstr>
      <vt:lpstr>2. Graphical Shells</vt:lpstr>
      <vt:lpstr>Types of  Graphical Shells:</vt:lpstr>
      <vt:lpstr>Shell Scripting</vt:lpstr>
      <vt:lpstr>Why do we need shell scripts? </vt:lpstr>
      <vt:lpstr>Advantages of shell scripts</vt:lpstr>
      <vt:lpstr>Disadvantages of shell scripts</vt:lpstr>
      <vt:lpstr>Basic lifetime of a shell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mayida mayida</cp:lastModifiedBy>
  <cp:revision>1</cp:revision>
  <dcterms:modified xsi:type="dcterms:W3CDTF">2022-12-21T20:06:54Z</dcterms:modified>
</cp:coreProperties>
</file>