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8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923F103-BC34-4FE4-A40E-EDDEECFDA5D0}" type="datetimeFigureOut">
              <a:rPr lang="en-US" smtClean="0"/>
              <a:pPr/>
              <a:t>4/4/2024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2653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3937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96281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19419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0856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92203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20637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47185472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44791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41900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15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4115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99910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430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796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64352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9402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4/4/2024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3103793"/>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627292" y="468817"/>
            <a:ext cx="8648700" cy="2421464"/>
          </a:xfrm>
        </p:spPr>
        <p:txBody>
          <a:bodyPr>
            <a:normAutofit/>
          </a:bodyPr>
          <a:lstStyle/>
          <a:p>
            <a:pPr algn="just"/>
            <a:r>
              <a:rPr lang="en-US" sz="4500" b="1" dirty="0">
                <a:solidFill>
                  <a:schemeClr val="accent1">
                    <a:lumMod val="60000"/>
                    <a:lumOff val="40000"/>
                  </a:schemeClr>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chemeClr val="accent1">
                    <a:lumMod val="60000"/>
                    <a:lumOff val="40000"/>
                  </a:schemeClr>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27292" y="3274992"/>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err="1">
                <a:latin typeface="Arial Rounded MT Bold" panose="020F0704030504030204" pitchFamily="34" charset="0"/>
              </a:rPr>
              <a:t>Kaviya.G</a:t>
            </a:r>
            <a:endParaRPr lang="en-US" sz="2800" b="1"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677334" y="1604433"/>
            <a:ext cx="9181041" cy="3649133"/>
          </a:xfrm>
        </p:spPr>
        <p:txBody>
          <a:bodyPr>
            <a:noAutofit/>
          </a:bodyPr>
          <a:lstStyle/>
          <a:p>
            <a:r>
              <a:rPr lang="en-US" sz="2000" dirty="0">
                <a:latin typeface="Calibri"/>
                <a:ea typeface="+mn-lt"/>
                <a:cs typeface="+mn-lt"/>
              </a:rPr>
              <a:t>Looking ahead, our solution holds promise for further enhancements and innovations.</a:t>
            </a:r>
          </a:p>
          <a:p>
            <a:r>
              <a:rPr lang="en-US" sz="2000" dirty="0">
                <a:latin typeface="Calibri"/>
                <a:ea typeface="+mn-lt"/>
                <a:cs typeface="+mn-lt"/>
              </a:rPr>
              <a:t>We envision integrating additional machine learning techniques and data sources to enhance detection accuracy.</a:t>
            </a:r>
          </a:p>
          <a:p>
            <a:r>
              <a:rPr lang="en-US" sz="2000" dirty="0">
                <a:latin typeface="Calibri"/>
                <a:ea typeface="+mn-lt"/>
                <a:cs typeface="+mn-lt"/>
              </a:rPr>
              <a:t>Furthermore, seamless integration with existing cybersecurity frameworks will extend the reach and effectiveness of our solution.</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685800" y="144674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677334" y="609600"/>
            <a:ext cx="8953500" cy="4491567"/>
          </a:xfrm>
        </p:spPr>
        <p:txBody>
          <a:bodyPr>
            <a:normAutofit/>
          </a:bodyPr>
          <a:lstStyle/>
          <a:p>
            <a:pPr marL="0" indent="0" algn="just">
              <a:buNone/>
            </a:pPr>
            <a:r>
              <a:rPr lang="en-US" sz="2000" b="1" dirty="0">
                <a:latin typeface="Arial" panose="020B0604020202020204" pitchFamily="34" charset="0"/>
                <a:cs typeface="Arial" panose="020B0604020202020204" pitchFamily="34" charset="0"/>
              </a:rPr>
              <a:t>	</a:t>
            </a:r>
          </a:p>
          <a:p>
            <a:pPr marL="0" indent="0" algn="just">
              <a:buNone/>
            </a:pPr>
            <a:endParaRPr lang="en-US" sz="2000" b="1" dirty="0">
              <a:latin typeface="Arial" panose="020B0604020202020204" pitchFamily="34" charset="0"/>
              <a:ea typeface="+mn-lt"/>
              <a:cs typeface="Arial" panose="020B0604020202020204" pitchFamily="34" charset="0"/>
            </a:endParaRPr>
          </a:p>
          <a:p>
            <a:pPr marL="0" indent="0" algn="just">
              <a:buNone/>
            </a:pPr>
            <a:r>
              <a:rPr lang="en-US" sz="2000" b="1" dirty="0">
                <a:latin typeface="Arial"/>
                <a:ea typeface="+mn-lt"/>
                <a:cs typeface="Arial"/>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000" dirty="0"/>
          </a:p>
          <a:p>
            <a:pPr marL="0" indent="0" algn="just">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412004" y="1420736"/>
            <a:ext cx="8489109" cy="3649133"/>
          </a:xfrm>
        </p:spPr>
        <p:txBody>
          <a:bodyPr>
            <a:normAutofit/>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359827" y="1604433"/>
            <a:ext cx="9241374"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a:ea typeface="+mn-lt"/>
                <a:cs typeface="+mn-lt"/>
              </a:rPr>
              <a:t>Our solution combines signature-based detection, anomaly detection, and behavior analysis to effectively combat keylogger threats.</a:t>
            </a:r>
          </a:p>
          <a:p>
            <a:pPr marL="305435" indent="-305435"/>
            <a:r>
              <a:rPr lang="en-US" sz="1600" b="1" dirty="0">
                <a:latin typeface="Calibri"/>
                <a:ea typeface="+mn-lt"/>
                <a:cs typeface="+mn-lt"/>
              </a:rPr>
              <a:t>Utilizing machine learning, our system dynamically adapts to new threats, ensuring continuous protection.</a:t>
            </a:r>
          </a:p>
          <a:p>
            <a:pPr marL="305435" indent="-305435"/>
            <a:r>
              <a:rPr lang="en-US" sz="1600" b="1" dirty="0">
                <a:latin typeface="Calibri"/>
                <a:ea typeface="+mn-lt"/>
                <a:cs typeface="+mn-lt"/>
              </a:rPr>
              <a:t>Proactive prevention features such as real-time keystroke encryption and secure input handling mitigate data compromise.</a:t>
            </a:r>
          </a:p>
          <a:p>
            <a:pPr marL="305435" indent="-305435"/>
            <a:r>
              <a:rPr lang="en-US" sz="1600" b="1" dirty="0">
                <a:latin typeface="Calibri"/>
                <a:ea typeface="+mn-lt"/>
                <a:cs typeface="+mn-lt"/>
              </a:rPr>
              <a:t>User education is emphasized, with built-in training modules to empower users in recognizing and responding to keylogger threats.</a:t>
            </a:r>
          </a:p>
          <a:p>
            <a:pPr marL="305435" indent="-305435"/>
            <a:r>
              <a:rPr lang="en-US" sz="1600" b="1" dirty="0">
                <a:latin typeface="Calibri"/>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a:ea typeface="+mn-lt"/>
                <a:cs typeface="+mn-lt"/>
              </a:rPr>
              <a:t>Regular updates and threat intelligence feeds keep our solution resilient against emerging threats.</a:t>
            </a:r>
            <a:endParaRPr lang="en-IN" sz="1600" dirty="0"/>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483442" y="1885950"/>
            <a:ext cx="8932021" cy="4362450"/>
          </a:xfrm>
        </p:spPr>
        <p:txBody>
          <a:bodyPr>
            <a:normAutofit fontScale="77500" lnSpcReduction="20000"/>
          </a:bodyPr>
          <a:lstStyle/>
          <a:p>
            <a:pPr marL="305435" indent="-305435">
              <a:lnSpc>
                <a:spcPct val="120000"/>
              </a:lnSpc>
            </a:pPr>
            <a:r>
              <a:rPr lang="en-US" sz="1800" b="1" dirty="0">
                <a:latin typeface="Calibri"/>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a:ea typeface="+mn-lt"/>
                <a:cs typeface="+mn-lt"/>
              </a:rPr>
              <a:t>Libraries: We utilize </a:t>
            </a:r>
            <a:r>
              <a:rPr lang="en-US" sz="1800" b="1" dirty="0" err="1">
                <a:latin typeface="Calibri"/>
                <a:ea typeface="+mn-lt"/>
                <a:cs typeface="+mn-lt"/>
              </a:rPr>
              <a:t>Tkinter</a:t>
            </a:r>
            <a:r>
              <a:rPr lang="en-US" sz="1800" b="1" dirty="0">
                <a:latin typeface="Calibri"/>
                <a:ea typeface="+mn-lt"/>
                <a:cs typeface="+mn-lt"/>
              </a:rPr>
              <a:t> for GUI development, </a:t>
            </a:r>
            <a:r>
              <a:rPr lang="en-US" sz="1800" b="1" dirty="0" err="1">
                <a:latin typeface="Calibri"/>
                <a:ea typeface="+mn-lt"/>
                <a:cs typeface="+mn-lt"/>
              </a:rPr>
              <a:t>pynput</a:t>
            </a:r>
            <a:r>
              <a:rPr lang="en-US" sz="1800" b="1" dirty="0">
                <a:latin typeface="Calibri"/>
                <a:ea typeface="+mn-lt"/>
                <a:cs typeface="+mn-lt"/>
              </a:rPr>
              <a:t> for keyboard monitoring functionality, and </a:t>
            </a:r>
            <a:r>
              <a:rPr lang="en-US" sz="1800" b="1" dirty="0" err="1">
                <a:latin typeface="Calibri"/>
                <a:ea typeface="+mn-lt"/>
                <a:cs typeface="+mn-lt"/>
              </a:rPr>
              <a:t>json</a:t>
            </a:r>
            <a:r>
              <a:rPr lang="en-US" sz="1800" b="1" dirty="0">
                <a:latin typeface="Calibri"/>
                <a:ea typeface="+mn-lt"/>
                <a:cs typeface="+mn-lt"/>
              </a:rPr>
              <a:t> for data serialization.</a:t>
            </a:r>
          </a:p>
          <a:p>
            <a:pPr marL="305435" indent="-305435">
              <a:lnSpc>
                <a:spcPct val="120000"/>
              </a:lnSpc>
            </a:pPr>
            <a:r>
              <a:rPr lang="en-US" sz="1800" b="1" dirty="0">
                <a:latin typeface="Calibri"/>
                <a:ea typeface="+mn-lt"/>
                <a:cs typeface="+mn-lt"/>
              </a:rPr>
              <a:t>System Requirements: The system requires a Python environment with </a:t>
            </a:r>
            <a:r>
              <a:rPr lang="en-US" sz="1800" b="1" dirty="0" err="1">
                <a:latin typeface="Calibri"/>
                <a:ea typeface="+mn-lt"/>
                <a:cs typeface="+mn-lt"/>
              </a:rPr>
              <a:t>Tkinter</a:t>
            </a:r>
            <a:r>
              <a:rPr lang="en-US" sz="1800" b="1" dirty="0">
                <a:latin typeface="Calibri"/>
                <a:ea typeface="+mn-lt"/>
                <a:cs typeface="+mn-lt"/>
              </a:rPr>
              <a:t> and </a:t>
            </a:r>
            <a:r>
              <a:rPr lang="en-US" sz="1800" b="1" dirty="0" err="1">
                <a:latin typeface="Calibri"/>
                <a:ea typeface="+mn-lt"/>
                <a:cs typeface="+mn-lt"/>
              </a:rPr>
              <a:t>pynput</a:t>
            </a:r>
            <a:r>
              <a:rPr lang="en-US" sz="1800" b="1" dirty="0">
                <a:latin typeface="Calibri"/>
                <a:ea typeface="+mn-lt"/>
                <a:cs typeface="+mn-lt"/>
              </a:rPr>
              <a:t> libraries installed.</a:t>
            </a:r>
          </a:p>
          <a:p>
            <a:pPr marL="305435" indent="-305435">
              <a:lnSpc>
                <a:spcPct val="120000"/>
              </a:lnSpc>
            </a:pPr>
            <a:r>
              <a:rPr lang="en-US" sz="1800" b="1" dirty="0">
                <a:latin typeface="Calibri"/>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571501" y="1743075"/>
            <a:ext cx="9444037" cy="4505326"/>
          </a:xfrm>
        </p:spPr>
        <p:txBody>
          <a:bodyPr>
            <a:normAutofit fontScale="32500" lnSpcReduction="20000"/>
          </a:bodyPr>
          <a:lstStyle/>
          <a:p>
            <a:pPr marL="305435" indent="-305435"/>
            <a:r>
              <a:rPr lang="en-US" sz="4900" dirty="0">
                <a:latin typeface="Arial" panose="020B0604020202020204" pitchFamily="34" charset="0"/>
                <a:ea typeface="+mn-lt"/>
                <a:cs typeface="Arial" panose="020B0604020202020204" pitchFamily="34" charset="0"/>
              </a:rPr>
              <a:t>Algorithm Overview:</a:t>
            </a:r>
          </a:p>
          <a:p>
            <a:pPr marL="629435" lvl="1" indent="-305435"/>
            <a:r>
              <a:rPr lang="en-US" sz="4900"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4900"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4900" dirty="0">
                <a:latin typeface="Arial" panose="020B0604020202020204" pitchFamily="34" charset="0"/>
                <a:ea typeface="+mn-lt"/>
                <a:cs typeface="Arial" panose="020B0604020202020204" pitchFamily="34" charset="0"/>
              </a:rPr>
              <a:t>Data Input:</a:t>
            </a:r>
          </a:p>
          <a:p>
            <a:pPr marL="629435" lvl="1" indent="-305435"/>
            <a:r>
              <a:rPr lang="en-US" sz="4900" dirty="0">
                <a:latin typeface="Arial" panose="020B0604020202020204" pitchFamily="34" charset="0"/>
                <a:ea typeface="+mn-lt"/>
                <a:cs typeface="Arial" panose="020B0604020202020204" pitchFamily="34" charset="0"/>
              </a:rPr>
              <a:t>The algorithm takes input from keystroke events captured by the </a:t>
            </a:r>
            <a:r>
              <a:rPr lang="en-US" sz="4900" dirty="0" err="1">
                <a:latin typeface="Arial" panose="020B0604020202020204" pitchFamily="34" charset="0"/>
                <a:ea typeface="+mn-lt"/>
                <a:cs typeface="Arial" panose="020B0604020202020204" pitchFamily="34" charset="0"/>
              </a:rPr>
              <a:t>pynput</a:t>
            </a:r>
            <a:r>
              <a:rPr lang="en-US" sz="4900" dirty="0">
                <a:latin typeface="Arial" panose="020B0604020202020204" pitchFamily="34" charset="0"/>
                <a:ea typeface="+mn-lt"/>
                <a:cs typeface="Arial" panose="020B0604020202020204" pitchFamily="34" charset="0"/>
              </a:rPr>
              <a:t> library.</a:t>
            </a:r>
          </a:p>
          <a:p>
            <a:pPr marL="629435" lvl="1" indent="-305435"/>
            <a:r>
              <a:rPr lang="en-US" sz="4900"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4900" dirty="0">
                <a:latin typeface="Arial" panose="020B0604020202020204" pitchFamily="34" charset="0"/>
                <a:ea typeface="+mn-lt"/>
                <a:cs typeface="Arial" panose="020B0604020202020204" pitchFamily="34" charset="0"/>
              </a:rPr>
              <a:t>Training:</a:t>
            </a:r>
          </a:p>
          <a:p>
            <a:pPr marL="629435" lvl="1" indent="-305435"/>
            <a:r>
              <a:rPr lang="en-US" sz="4900"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4900"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4900" dirty="0">
                <a:latin typeface="Arial" panose="020B0604020202020204" pitchFamily="34" charset="0"/>
                <a:ea typeface="+mn-lt"/>
                <a:cs typeface="Arial" panose="020B0604020202020204" pitchFamily="34" charset="0"/>
              </a:rPr>
              <a:t>Prediction:</a:t>
            </a:r>
          </a:p>
          <a:p>
            <a:pPr marL="629435" lvl="1" indent="-305435"/>
            <a:r>
              <a:rPr lang="en-US" sz="4900"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16" name="Content Placeholder 15">
            <a:extLst>
              <a:ext uri="{FF2B5EF4-FFF2-40B4-BE49-F238E27FC236}">
                <a16:creationId xmlns:a16="http://schemas.microsoft.com/office/drawing/2014/main" id="{6FB20B9E-CCDA-9F62-73B5-52F20C9D0FD0}"/>
              </a:ext>
            </a:extLst>
          </p:cNvPr>
          <p:cNvPicPr>
            <a:picLocks noGrp="1" noChangeAspect="1"/>
          </p:cNvPicPr>
          <p:nvPr>
            <p:ph sz="half" idx="1"/>
          </p:nvPr>
        </p:nvPicPr>
        <p:blipFill>
          <a:blip r:embed="rId2"/>
          <a:stretch>
            <a:fillRect/>
          </a:stretch>
        </p:blipFill>
        <p:spPr>
          <a:xfrm>
            <a:off x="1488494" y="2141538"/>
            <a:ext cx="3726443" cy="3649662"/>
          </a:xfrm>
        </p:spPr>
      </p:pic>
      <p:pic>
        <p:nvPicPr>
          <p:cNvPr id="20" name="Content Placeholder 19">
            <a:extLst>
              <a:ext uri="{FF2B5EF4-FFF2-40B4-BE49-F238E27FC236}">
                <a16:creationId xmlns:a16="http://schemas.microsoft.com/office/drawing/2014/main" id="{2BA68F05-E7E7-98CD-EEFA-E7593934A7CC}"/>
              </a:ext>
            </a:extLst>
          </p:cNvPr>
          <p:cNvPicPr>
            <a:picLocks noGrp="1" noChangeAspect="1"/>
          </p:cNvPicPr>
          <p:nvPr>
            <p:ph sz="half" idx="2"/>
          </p:nvPr>
        </p:nvPicPr>
        <p:blipFill>
          <a:blip r:embed="rId3"/>
          <a:stretch>
            <a:fillRect/>
          </a:stretch>
        </p:blipFill>
        <p:spPr>
          <a:xfrm>
            <a:off x="5707643" y="2141538"/>
            <a:ext cx="4995862" cy="3763961"/>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81065" y="1628775"/>
            <a:ext cx="8863012" cy="4619625"/>
          </a:xfrm>
        </p:spPr>
        <p:txBody>
          <a:bodyPr>
            <a:normAutofit/>
          </a:bodyPr>
          <a:lstStyle/>
          <a:p>
            <a:pPr marL="305435" indent="-305435"/>
            <a:r>
              <a:rPr lang="en-US" sz="2800" dirty="0">
                <a:latin typeface="Calibri"/>
                <a:ea typeface="+mn-lt"/>
                <a:cs typeface="+mn-lt"/>
              </a:rPr>
              <a:t>In conclusion, keyloggers represent a formidable cybersecurity challenge, demanding proactive mitigation strategies.</a:t>
            </a:r>
          </a:p>
          <a:p>
            <a:pPr marL="305435" indent="-305435"/>
            <a:r>
              <a:rPr lang="en-US" sz="2800" dirty="0">
                <a:latin typeface="Calibri"/>
                <a:ea typeface="+mn-lt"/>
                <a:cs typeface="+mn-lt"/>
              </a:rPr>
              <a:t>Our solution offers a robust defense against keylogger threats, ensuring the security and integrity of sensitive information.</a:t>
            </a:r>
          </a:p>
          <a:p>
            <a:pPr marL="305435" indent="-305435"/>
            <a:r>
              <a:rPr lang="en-US" sz="2800" dirty="0">
                <a:latin typeface="Calibri"/>
                <a:ea typeface="+mn-lt"/>
                <a:cs typeface="+mn-lt"/>
              </a:rPr>
              <a:t>By investing in innovative cybersecurity solutions, we empower individuals and organizations to navigate the digital landscape with confidence.</a:t>
            </a:r>
            <a:endParaRPr lang="en-IN" sz="2800" dirty="0">
              <a:latin typeface="Calibri"/>
              <a:ea typeface="+mn-lt"/>
              <a:cs typeface="+mn-lt"/>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66</TotalTime>
  <Words>680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Calibri Light</vt:lpstr>
      <vt:lpstr>Celestial</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Vasugi M</cp:lastModifiedBy>
  <cp:revision>9</cp:revision>
  <dcterms:created xsi:type="dcterms:W3CDTF">2024-04-03T00:18:32Z</dcterms:created>
  <dcterms:modified xsi:type="dcterms:W3CDTF">2024-04-04T09:18:59Z</dcterms:modified>
</cp:coreProperties>
</file>