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2" r:id="rId3"/>
    <p:sldId id="263" r:id="rId4"/>
    <p:sldId id="257" r:id="rId5"/>
    <p:sldId id="258" r:id="rId6"/>
    <p:sldId id="265" r:id="rId7"/>
    <p:sldId id="266" r:id="rId8"/>
    <p:sldId id="268" r:id="rId9"/>
    <p:sldId id="259" r:id="rId10"/>
    <p:sldId id="267" r:id="rId11"/>
    <p:sldId id="269" r:id="rId12"/>
    <p:sldId id="270" r:id="rId13"/>
    <p:sldId id="271" r:id="rId14"/>
    <p:sldId id="272" r:id="rId15"/>
    <p:sldId id="276" r:id="rId16"/>
    <p:sldId id="277" r:id="rId17"/>
    <p:sldId id="278" r:id="rId18"/>
    <p:sldId id="279" r:id="rId19"/>
    <p:sldId id="26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408F-1E68-4871-B4BE-60B6294D8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1D1BC4-06E0-4404-99EF-3FA94316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BA116-DE89-4EEB-B605-A453436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5630E-4A67-41A5-8355-490F53C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5AEFC-8AAC-47BF-A2A3-819A4EDE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6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8CC5-6A10-4E17-91D2-3AB777EF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3FAD3-D387-4C23-AC52-0034C3FA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EDC4C-8926-4458-9CBC-EFB3F758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951EA-78E6-48B2-8287-21B126F1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E596F-26BB-49C3-A4F9-F400BBA5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0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C7FEE2-7946-4E7B-843D-95874164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7A840A-94D8-4322-BC15-D0DC59BC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059B2-4949-40EF-9862-6A6ECE55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582C0-C0F4-4F2C-A797-71788DF0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C2909-1269-4A07-89CD-5A89D974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80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5811" y="1991491"/>
            <a:ext cx="8192288" cy="1487063"/>
          </a:xfrm>
        </p:spPr>
        <p:txBody>
          <a:bodyPr rtlCol="0">
            <a:noAutofit/>
          </a:bodyPr>
          <a:lstStyle>
            <a:lvl1pPr>
              <a:defRPr lang="en-US" sz="5333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7800" y="5939367"/>
            <a:ext cx="245533" cy="491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9851" y="5560484"/>
            <a:ext cx="245533" cy="491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2685" y="4851400"/>
            <a:ext cx="247649" cy="493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573613" y="1752109"/>
            <a:ext cx="8534400" cy="75034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933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574163" y="3188360"/>
            <a:ext cx="5971117" cy="1342429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3613" y="1147995"/>
            <a:ext cx="8534400" cy="592317"/>
          </a:xfrm>
        </p:spPr>
        <p:txBody>
          <a:bodyPr>
            <a:noAutofit/>
          </a:bodyPr>
          <a:lstStyle>
            <a:lvl1pPr algn="l">
              <a:defRPr kumimoji="1" lang="zh-CN" altLang="en-US" sz="3733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8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D9DD1A95-C1D4-4F9A-857F-0557B7623FF8}" type="slidenum">
              <a:rPr lang="en-US" sz="1067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1067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7571197" y="1693435"/>
            <a:ext cx="4228668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7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448182" y="1693435"/>
            <a:ext cx="672199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7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448183" y="548176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18"/>
          <p:cNvSpPr txBox="1">
            <a:spLocks noChangeArrowheads="1"/>
          </p:cNvSpPr>
          <p:nvPr userDrawn="1"/>
        </p:nvSpPr>
        <p:spPr bwMode="auto">
          <a:xfrm>
            <a:off x="11083879" y="278299"/>
            <a:ext cx="715987" cy="269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333" b="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Secret</a:t>
            </a:r>
            <a:r>
              <a:rPr lang="en-US" sz="1333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3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3ED39E7-3E04-4AC8-874D-12058B572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285" y="6279480"/>
            <a:ext cx="707743" cy="481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AAF2-4716-4328-9443-2BAAB2E0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433B-1486-4A65-8416-AA41879F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2BD4-DF18-4E52-9072-63C1FEC2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36FA-5074-4B64-9E58-D7C5D754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47899-8B9A-460F-8398-E6295526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5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4A312-AE03-4234-86B7-1FCD2D7A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DE3D5-0E6A-4A6B-8F64-8FD91969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3464D-49EF-4A6B-B2B0-1194668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6B108-05DE-4762-BFAB-28325ABB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49642-70EC-4EB6-8E2E-B659024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8DB07-DF46-488A-886B-72BF79AF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19B75-5F2B-4F07-822D-A85475DB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3E2234-6093-4AFD-9B6D-8EB13B43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58029-B5C2-4ACC-AE8F-41D7A1D8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60F17-58B6-4CE9-B285-C72EB626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94AF5-1D59-445F-B1B0-92EC7595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3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C73CD-27A4-4E5B-A634-3E9D075B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F6977-FB7B-43CE-A62A-BF44A1AE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F5488B-E6AC-4695-8436-F0F8E13C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AFDEDD-5038-418F-8548-BEEFB07A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044A7-D491-47CE-92BD-BB78D4818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B3100-A262-4BE7-B7DD-DA8C9BBE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AF3B96-E89E-4A4B-9946-534710CB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1A999-9315-47B3-9603-A2EDC421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D5B56-7D28-4C47-A6C5-9CC3D8E9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07A923-BB38-4B6B-93CF-DE9EC2E9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70E23-41F2-41B6-932A-C0A9CDB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48F3D6-4188-4367-B407-7361463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89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5C6F2D-CD07-49C8-B4D0-4CED830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34555-A188-48E1-9218-47F8F22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4A0E2A-894F-4040-A749-8A51162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BEBF3-C598-4795-B25C-B786FEA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CF2DB-EBCA-4A91-A942-697CA6D4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B68121-C3DA-487F-BCD4-0FE3E74D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27B51-5AF6-4050-9AB1-1ABAD85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137AE-8D9B-4A3F-8FAB-B0DEEB45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B4749-384C-4024-A795-1BE1D51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9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8402B-4AAD-40FD-BD43-F55D1AE2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0B0C9-2051-4E71-B10B-4CABD9AD3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F1C8E-FE63-42DF-A5B3-7E665326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6DCEB-1271-45B3-AB0F-A476F30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83E5D-8DD7-4207-938F-FCA85A8A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93B0D-DBB4-4029-A333-3E3CDA4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BAA23B-5854-4943-8325-CA908E3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28CBB-BA34-4D16-8569-D261778F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87A73-8A43-45E0-BCE1-47E612235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61FD-2418-4E81-82F5-A9089B908AB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D10AE-691E-4E31-AFD9-66AEF90C1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0CCEF-AF11-49AF-8A3D-03D306C7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61" r:id="rId5"/>
    <p:sldLayoutId id="214748366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2160251" y="3239556"/>
            <a:ext cx="1976967" cy="16658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1246262">
              <a:defRPr/>
            </a:pPr>
            <a:r>
              <a:rPr 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</a:t>
            </a: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Type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: Arial</a:t>
            </a:r>
            <a:endParaRPr lang="en-US" sz="1067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24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32pt</a:t>
            </a:r>
            <a:endParaRPr lang="en-US" altLang="ja-JP" sz="1067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olor</a:t>
            </a: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：T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he ZTE blue</a:t>
            </a:r>
          </a:p>
          <a:p>
            <a:pPr defTabSz="1246262">
              <a:defRPr/>
            </a:pP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ype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en-US" altLang="zh-CN" sz="1067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  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20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22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pt</a:t>
            </a: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 The 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ZTE green</a:t>
            </a:r>
            <a:endParaRPr lang="en-US" altLang="ja-JP" sz="1067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12507386" y="4958286"/>
            <a:ext cx="1856316" cy="1756836"/>
            <a:chOff x="0" y="0"/>
            <a:chExt cx="1392554" cy="989008"/>
          </a:xfrm>
        </p:grpSpPr>
        <p:grpSp>
          <p:nvGrpSpPr>
            <p:cNvPr id="6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2" name="矩形 11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3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10" name="矩形 9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3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B245</a:t>
              </a:r>
              <a:endParaRPr lang="zh-CN" altLang="en-US" sz="933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8F8C46-B24F-45FD-9E59-981CDEB53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3E14-431F-48B9-87F5-433643A5C4DD}" type="datetimeFigureOut">
              <a:rPr lang="de-DE" smtClean="0"/>
              <a:t>26.01.2023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3" r:id="rId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in10/test002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618" y="3187701"/>
            <a:ext cx="5971116" cy="1344084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DMS </a:t>
            </a:r>
            <a:r>
              <a:rPr lang="de-DE" altLang="zh-CN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573618" y="1752601"/>
            <a:ext cx="8005607" cy="749300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Version 0.1</a:t>
            </a:r>
          </a:p>
        </p:txBody>
      </p:sp>
      <p:sp>
        <p:nvSpPr>
          <p:cNvPr id="8196" name="Title 7"/>
          <p:cNvSpPr>
            <a:spLocks noGrp="1"/>
          </p:cNvSpPr>
          <p:nvPr>
            <p:ph type="ctrTitle"/>
          </p:nvPr>
        </p:nvSpPr>
        <p:spPr>
          <a:xfrm>
            <a:off x="573618" y="1147233"/>
            <a:ext cx="8005607" cy="592667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charset="-122"/>
              </a:rPr>
              <a:t>DMS Requirements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E850C02-C9E3-4E2F-8B32-F9AE0AEF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26" y="706968"/>
            <a:ext cx="2305357" cy="10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7C6F5-24F9-4A60-96ED-EF43C27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4CF62-169A-487A-9493-780CA474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767613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REST =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Representational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state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transfer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a software architectural style that describes a uniform interface between physically separate components, often across the Internet in a client-server architecture.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REST defines four interface constraints: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resources</a:t>
            </a:r>
          </a:p>
          <a:p>
            <a:pPr lvl="2"/>
            <a:r>
              <a:rPr lang="en-US" dirty="0"/>
              <a:t>Self-descriptive messages and</a:t>
            </a:r>
          </a:p>
          <a:p>
            <a:pPr lvl="2"/>
            <a:r>
              <a:rPr lang="en-US" dirty="0"/>
              <a:t>Hypermedia as the engine of application state</a:t>
            </a:r>
          </a:p>
          <a:p>
            <a:pPr lvl="2"/>
            <a:endParaRPr lang="en-US" dirty="0"/>
          </a:p>
          <a:p>
            <a:pPr lvl="2"/>
            <a:endParaRPr lang="de-DE" dirty="0"/>
          </a:p>
          <a:p>
            <a:pPr lvl="1"/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Semantics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HTTP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methods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2"/>
            <a:r>
              <a:rPr lang="en-US" dirty="0"/>
              <a:t>GET , POST, PUT, PATCH, DELETE, OPTIONS</a:t>
            </a:r>
          </a:p>
          <a:p>
            <a:pPr lvl="3"/>
            <a:r>
              <a:rPr lang="en-US" dirty="0"/>
              <a:t>Get a representation of the target resource’s state.</a:t>
            </a:r>
          </a:p>
          <a:p>
            <a:pPr lvl="3"/>
            <a:r>
              <a:rPr lang="en-US" dirty="0"/>
              <a:t>Let the target resource process the representation enclosed in the request.</a:t>
            </a:r>
          </a:p>
          <a:p>
            <a:pPr lvl="3"/>
            <a:r>
              <a:rPr lang="en-US" dirty="0"/>
              <a:t>Create or replace the state of the target resource with the state defined by the representation enclosed in the request.</a:t>
            </a:r>
          </a:p>
          <a:p>
            <a:pPr lvl="3"/>
            <a:r>
              <a:rPr lang="en-US" dirty="0"/>
              <a:t>Partially update resource’s state.</a:t>
            </a:r>
          </a:p>
          <a:p>
            <a:pPr lvl="3"/>
            <a:r>
              <a:rPr lang="en-US" dirty="0"/>
              <a:t>Delete the target resource’s state.</a:t>
            </a:r>
          </a:p>
          <a:p>
            <a:pPr lvl="3"/>
            <a:r>
              <a:rPr lang="en-US" dirty="0"/>
              <a:t>Advertising the available methods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54902-3087-4EE4-896F-D6022C23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Django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12C4A-18D6-43E1-B484-3E21C045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django-admin</a:t>
            </a:r>
            <a:r>
              <a:rPr lang="de-DE" dirty="0"/>
              <a:t> </a:t>
            </a:r>
            <a:r>
              <a:rPr lang="de-DE" dirty="0" err="1"/>
              <a:t>startproject</a:t>
            </a:r>
            <a:r>
              <a:rPr lang="de-DE" dirty="0"/>
              <a:t> proj1</a:t>
            </a:r>
          </a:p>
          <a:p>
            <a:pPr lvl="1"/>
            <a:r>
              <a:rPr lang="de-DE" dirty="0"/>
              <a:t>settings.py</a:t>
            </a:r>
          </a:p>
          <a:p>
            <a:pPr lvl="2"/>
            <a:r>
              <a:rPr lang="fr-FR" dirty="0"/>
              <a:t>LANGUAGE_CODE = 'en-us'</a:t>
            </a:r>
          </a:p>
          <a:p>
            <a:pPr lvl="2"/>
            <a:r>
              <a:rPr lang="fr-FR" dirty="0"/>
              <a:t>TIME_ZONE = 'Europe/Berlin'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startapp</a:t>
            </a:r>
            <a:r>
              <a:rPr lang="de-DE" dirty="0"/>
              <a:t> </a:t>
            </a:r>
            <a:r>
              <a:rPr lang="de-DE" dirty="0" err="1"/>
              <a:t>dms</a:t>
            </a:r>
            <a:endParaRPr lang="de-DE" dirty="0"/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makemigrations</a:t>
            </a:r>
            <a:r>
              <a:rPr lang="fr-FR" dirty="0"/>
              <a:t>     XXXX</a:t>
            </a:r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sqlmigrate</a:t>
            </a:r>
            <a:r>
              <a:rPr lang="fr-FR" dirty="0"/>
              <a:t> </a:t>
            </a:r>
            <a:r>
              <a:rPr lang="fr-FR" dirty="0" err="1"/>
              <a:t>dms</a:t>
            </a:r>
            <a:r>
              <a:rPr lang="fr-FR" dirty="0"/>
              <a:t> 0001</a:t>
            </a:r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migrate</a:t>
            </a:r>
            <a:endParaRPr lang="fr-FR" dirty="0"/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createsuperuser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DA9D1-8C42-491D-811F-5B60C03E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Django </a:t>
            </a:r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78A94-B713-48E8-9A33-013AA1FC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Installation</a:t>
            </a:r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pymysql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Initialization</a:t>
            </a:r>
            <a:endParaRPr lang="de-DE" dirty="0"/>
          </a:p>
          <a:p>
            <a:pPr lvl="1"/>
            <a:r>
              <a:rPr lang="de-DE" dirty="0"/>
              <a:t>__init__.py</a:t>
            </a:r>
          </a:p>
          <a:p>
            <a:pPr lvl="2"/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pymysql</a:t>
            </a:r>
            <a:endParaRPr lang="de-DE" dirty="0"/>
          </a:p>
          <a:p>
            <a:pPr lvl="2"/>
            <a:r>
              <a:rPr lang="de-DE" dirty="0" err="1"/>
              <a:t>pymysql.install_as_MySQLdb</a:t>
            </a:r>
            <a:r>
              <a:rPr lang="de-DE" dirty="0"/>
              <a:t>()</a:t>
            </a:r>
          </a:p>
          <a:p>
            <a:pPr lvl="2"/>
            <a:endParaRPr lang="de-DE" dirty="0"/>
          </a:p>
          <a:p>
            <a:r>
              <a:rPr lang="de-DE" dirty="0"/>
              <a:t>Connection</a:t>
            </a:r>
          </a:p>
          <a:p>
            <a:pPr lvl="1"/>
            <a:r>
              <a:rPr lang="de-DE" dirty="0"/>
              <a:t>settings.py</a:t>
            </a:r>
          </a:p>
          <a:p>
            <a:pPr lvl="2"/>
            <a:r>
              <a:rPr lang="de-DE" dirty="0"/>
              <a:t>DATABASES = {</a:t>
            </a:r>
          </a:p>
          <a:p>
            <a:pPr lvl="2"/>
            <a:r>
              <a:rPr lang="de-DE" dirty="0"/>
              <a:t>    '</a:t>
            </a:r>
            <a:r>
              <a:rPr lang="de-DE" dirty="0" err="1"/>
              <a:t>default</a:t>
            </a:r>
            <a:r>
              <a:rPr lang="de-DE" dirty="0"/>
              <a:t>': {</a:t>
            </a:r>
          </a:p>
          <a:p>
            <a:pPr lvl="2"/>
            <a:r>
              <a:rPr lang="de-DE" dirty="0"/>
              <a:t>        'ENGINE': '</a:t>
            </a:r>
            <a:r>
              <a:rPr lang="de-DE" dirty="0" err="1"/>
              <a:t>django.db.backends.mysql</a:t>
            </a:r>
            <a:r>
              <a:rPr lang="de-DE" dirty="0"/>
              <a:t>',</a:t>
            </a:r>
          </a:p>
          <a:p>
            <a:pPr lvl="2"/>
            <a:r>
              <a:rPr lang="de-DE" dirty="0"/>
              <a:t>        'NAME': "</a:t>
            </a:r>
            <a:r>
              <a:rPr lang="de-DE" dirty="0" err="1"/>
              <a:t>nrs_dms</a:t>
            </a:r>
            <a:r>
              <a:rPr lang="de-DE" dirty="0"/>
              <a:t>",</a:t>
            </a:r>
          </a:p>
          <a:p>
            <a:pPr lvl="2"/>
            <a:r>
              <a:rPr lang="de-DE" dirty="0"/>
              <a:t>        "HOST": "20.79.29.101",</a:t>
            </a:r>
          </a:p>
          <a:p>
            <a:pPr lvl="2"/>
            <a:r>
              <a:rPr lang="de-DE" dirty="0"/>
              <a:t>        "PORT": 3306,</a:t>
            </a:r>
          </a:p>
          <a:p>
            <a:pPr lvl="2"/>
            <a:r>
              <a:rPr lang="de-DE" dirty="0"/>
              <a:t>        "USER": "MEI_AN",</a:t>
            </a:r>
          </a:p>
          <a:p>
            <a:pPr lvl="2"/>
            <a:r>
              <a:rPr lang="de-DE" dirty="0"/>
              <a:t>        "PASSWORD":"test123",</a:t>
            </a:r>
          </a:p>
          <a:p>
            <a:pPr lvl="2"/>
            <a:r>
              <a:rPr lang="de-DE" dirty="0"/>
              <a:t>    }</a:t>
            </a:r>
          </a:p>
          <a:p>
            <a:pPr lvl="2"/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65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 Rest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framework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djangorestframework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coreapi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djangorestframework-jwt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</a:t>
            </a:r>
            <a:r>
              <a:rPr lang="de-DE" dirty="0"/>
              <a:t>-</a:t>
            </a:r>
            <a:r>
              <a:rPr lang="de-DE" dirty="0" err="1"/>
              <a:t>cors</a:t>
            </a:r>
            <a:r>
              <a:rPr lang="de-DE" dirty="0"/>
              <a:t>-headers</a:t>
            </a:r>
          </a:p>
          <a:p>
            <a:endParaRPr lang="de-DE" dirty="0"/>
          </a:p>
          <a:p>
            <a:r>
              <a:rPr lang="en-US" dirty="0"/>
              <a:t>python manage.py </a:t>
            </a:r>
            <a:r>
              <a:rPr lang="en-US" dirty="0" err="1"/>
              <a:t>drf_create_token</a:t>
            </a:r>
            <a:r>
              <a:rPr lang="en-US"/>
              <a:t> admin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4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Centos75 (108.143.98.40)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Remote Link</a:t>
            </a:r>
          </a:p>
          <a:p>
            <a:pPr lvl="1"/>
            <a:r>
              <a:rPr lang="de-DE" dirty="0" err="1"/>
              <a:t>Putty</a:t>
            </a:r>
            <a:endParaRPr lang="de-DE" dirty="0"/>
          </a:p>
          <a:p>
            <a:pPr lvl="1"/>
            <a:r>
              <a:rPr lang="de-DE" dirty="0">
                <a:solidFill>
                  <a:srgbClr val="4D5156"/>
                </a:solidFill>
                <a:latin typeface="arial" panose="020B0604020202020204" pitchFamily="34" charset="0"/>
              </a:rPr>
              <a:t>SSH</a:t>
            </a:r>
          </a:p>
          <a:p>
            <a:pPr lvl="2"/>
            <a:r>
              <a:rPr lang="de-DE" dirty="0" err="1">
                <a:solidFill>
                  <a:srgbClr val="4D5156"/>
                </a:solidFill>
                <a:latin typeface="arial" panose="020B0604020202020204" pitchFamily="34" charset="0"/>
              </a:rPr>
              <a:t>ssh</a:t>
            </a:r>
            <a:r>
              <a:rPr lang="de-DE" dirty="0">
                <a:solidFill>
                  <a:srgbClr val="4D5156"/>
                </a:solidFill>
                <a:latin typeface="arial" panose="020B0604020202020204" pitchFamily="34" charset="0"/>
              </a:rPr>
              <a:t> -i &lt;</a:t>
            </a:r>
            <a:r>
              <a:rPr lang="de-DE" dirty="0" err="1">
                <a:solidFill>
                  <a:srgbClr val="4D5156"/>
                </a:solidFill>
                <a:latin typeface="arial" panose="020B0604020202020204" pitchFamily="34" charset="0"/>
              </a:rPr>
              <a:t>key</a:t>
            </a:r>
            <a:r>
              <a:rPr lang="de-DE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panose="020B0604020202020204" pitchFamily="34" charset="0"/>
              </a:rPr>
              <a:t>path</a:t>
            </a:r>
            <a:r>
              <a:rPr lang="de-DE" dirty="0">
                <a:solidFill>
                  <a:srgbClr val="4D5156"/>
                </a:solidFill>
                <a:latin typeface="arial" panose="020B0604020202020204" pitchFamily="34" charset="0"/>
              </a:rPr>
              <a:t>&gt;centos75@108.143.98.40</a:t>
            </a:r>
          </a:p>
          <a:p>
            <a:pPr lvl="2"/>
            <a:endParaRPr lang="de-DE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File Transfer</a:t>
            </a:r>
          </a:p>
          <a:p>
            <a:pPr lvl="1"/>
            <a:r>
              <a:rPr lang="de-DE" dirty="0" err="1"/>
              <a:t>WinSCP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48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Centos75 (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Install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denpendency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–y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gcc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zlib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zlib-devel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bzip2  bzip2-devel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ncurses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ncurses-devel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readline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readline-devel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openssl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openssl-devel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xz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lzma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xz-devel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sqlite-devel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gdbm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gdbm-devel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tk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tk-devel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mysql-devel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python-devel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libffi-devel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285202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1A0DAB"/>
                </a:solidFill>
                <a:latin typeface="arial" panose="020B0604020202020204" pitchFamily="34" charset="0"/>
              </a:rPr>
              <a:t>Git</a:t>
            </a:r>
            <a:r>
              <a:rPr lang="de-DE" sz="3600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53"/>
            <a:ext cx="10515600" cy="4029381"/>
          </a:xfrm>
        </p:spPr>
        <p:txBody>
          <a:bodyPr>
            <a:normAutofit fontScale="55000" lnSpcReduction="20000"/>
          </a:bodyPr>
          <a:lstStyle/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yum install git –y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Add .git igonre</a:t>
            </a: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init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add README.md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commit -m "first commit"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branch -M main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remote rm origin (falls vorhanden)</a:t>
            </a: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remote add origin </a:t>
            </a:r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  <a:hlinkClick r:id="rId2"/>
              </a:rPr>
              <a:t>https://github.com/mayin10/test002.git</a:t>
            </a:r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da-DK" dirty="0">
                <a:solidFill>
                  <a:srgbClr val="4D5156"/>
                </a:solidFill>
                <a:latin typeface="arial" panose="020B0604020202020204" pitchFamily="34" charset="0"/>
              </a:rPr>
              <a:t>git push -u origin main</a:t>
            </a: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git pull -u origin main</a:t>
            </a: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da-DK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Centos75 (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Install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denpendency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–y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gcc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zlib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zlib-devel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bzip2  bzip2-devel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ncurses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ncurses-devel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readline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readline-devel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openssl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openssl-devel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xz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lzma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xz-devel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sqlite-devel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gdbm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gdbm-devel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tk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tk-devel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mysql-devel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python-devel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libffi-devel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-y</a:t>
            </a:r>
          </a:p>
          <a:p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yum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289996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>
                <a:ea typeface="微软雅黑" panose="020B0503020204020204" charset="-122"/>
              </a:rPr>
              <a:t>Thank you</a:t>
            </a:r>
            <a:endParaRPr sz="3200"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3CFE5-3228-43F7-A1AA-E36399D3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66725"/>
            <a:ext cx="1051560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0A09E7-1BA4-49D6-9799-3DA4DA0516E6}"/>
              </a:ext>
            </a:extLst>
          </p:cNvPr>
          <p:cNvSpPr/>
          <p:nvPr/>
        </p:nvSpPr>
        <p:spPr>
          <a:xfrm>
            <a:off x="465878" y="3517083"/>
            <a:ext cx="1496725" cy="114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7BB73D-0E46-4E52-9D9F-F611981148FC}"/>
              </a:ext>
            </a:extLst>
          </p:cNvPr>
          <p:cNvSpPr/>
          <p:nvPr/>
        </p:nvSpPr>
        <p:spPr>
          <a:xfrm>
            <a:off x="2812529" y="2853659"/>
            <a:ext cx="1392866" cy="254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NGINX </a:t>
            </a:r>
            <a:r>
              <a:rPr lang="de-DE" dirty="0" err="1"/>
              <a:t>Lastverteiliung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D961CB7-AF13-4AD5-90EC-D6A3A930DA0F}"/>
              </a:ext>
            </a:extLst>
          </p:cNvPr>
          <p:cNvSpPr/>
          <p:nvPr/>
        </p:nvSpPr>
        <p:spPr>
          <a:xfrm>
            <a:off x="5106698" y="2003055"/>
            <a:ext cx="1116419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uwsgi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E7093B8-5C08-444F-8E55-49BD8F111973}"/>
              </a:ext>
            </a:extLst>
          </p:cNvPr>
          <p:cNvSpPr/>
          <p:nvPr/>
        </p:nvSpPr>
        <p:spPr>
          <a:xfrm>
            <a:off x="5092995" y="3478092"/>
            <a:ext cx="1116419" cy="850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uwsgi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F884312-46DF-4BF2-9931-CC51E2EBDCA4}"/>
              </a:ext>
            </a:extLst>
          </p:cNvPr>
          <p:cNvSpPr/>
          <p:nvPr/>
        </p:nvSpPr>
        <p:spPr>
          <a:xfrm>
            <a:off x="6577418" y="1967770"/>
            <a:ext cx="1285063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Diango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A4743BA-3D71-4E67-A380-90B30C400F99}"/>
              </a:ext>
            </a:extLst>
          </p:cNvPr>
          <p:cNvSpPr/>
          <p:nvPr/>
        </p:nvSpPr>
        <p:spPr>
          <a:xfrm>
            <a:off x="6655981" y="3537227"/>
            <a:ext cx="1212112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Diango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84319C-3651-4DFF-AFAD-1F2B957C4E7C}"/>
              </a:ext>
            </a:extLst>
          </p:cNvPr>
          <p:cNvSpPr/>
          <p:nvPr/>
        </p:nvSpPr>
        <p:spPr>
          <a:xfrm>
            <a:off x="5106698" y="5160925"/>
            <a:ext cx="1268935" cy="139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Nginx</a:t>
            </a:r>
            <a:endParaRPr lang="de-DE" dirty="0"/>
          </a:p>
          <a:p>
            <a:pPr algn="ctr"/>
            <a:r>
              <a:rPr lang="de-DE" dirty="0"/>
              <a:t>Static Server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6B0DB67-C508-48BA-AA80-2802489AF33E}"/>
              </a:ext>
            </a:extLst>
          </p:cNvPr>
          <p:cNvSpPr/>
          <p:nvPr/>
        </p:nvSpPr>
        <p:spPr>
          <a:xfrm>
            <a:off x="8953733" y="1917995"/>
            <a:ext cx="1689100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Mysql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F60D6F4-6EBF-46F6-9917-9A7A9E922861}"/>
              </a:ext>
            </a:extLst>
          </p:cNvPr>
          <p:cNvSpPr/>
          <p:nvPr/>
        </p:nvSpPr>
        <p:spPr>
          <a:xfrm>
            <a:off x="8978900" y="3517083"/>
            <a:ext cx="1689100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Fastdfs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1C9B852-A767-44F8-9782-131C5847D58F}"/>
              </a:ext>
            </a:extLst>
          </p:cNvPr>
          <p:cNvSpPr/>
          <p:nvPr/>
        </p:nvSpPr>
        <p:spPr>
          <a:xfrm>
            <a:off x="8978900" y="5160925"/>
            <a:ext cx="1689100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redis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9990215-4FB3-43A7-ADEE-C8F937C35897}"/>
              </a:ext>
            </a:extLst>
          </p:cNvPr>
          <p:cNvCxnSpPr>
            <a:stCxn id="18" idx="6"/>
          </p:cNvCxnSpPr>
          <p:nvPr/>
        </p:nvCxnSpPr>
        <p:spPr>
          <a:xfrm>
            <a:off x="1962603" y="4089700"/>
            <a:ext cx="794243" cy="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877858E-10A4-4358-B9A5-FAF977E5161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207874" y="2470888"/>
            <a:ext cx="898824" cy="114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57124EF-5DC3-4B27-BC6A-A2056F97CE27}"/>
              </a:ext>
            </a:extLst>
          </p:cNvPr>
          <p:cNvCxnSpPr>
            <a:cxnSpLocks/>
          </p:cNvCxnSpPr>
          <p:nvPr/>
        </p:nvCxnSpPr>
        <p:spPr>
          <a:xfrm flipV="1">
            <a:off x="4263730" y="4005005"/>
            <a:ext cx="765395" cy="3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E94A56C-FAB1-4156-88B5-17F30D410081}"/>
              </a:ext>
            </a:extLst>
          </p:cNvPr>
          <p:cNvCxnSpPr>
            <a:cxnSpLocks/>
          </p:cNvCxnSpPr>
          <p:nvPr/>
        </p:nvCxnSpPr>
        <p:spPr>
          <a:xfrm>
            <a:off x="4182323" y="4425439"/>
            <a:ext cx="910672" cy="149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A6B61-3CD1-4E3C-9456-461B081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tructure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66FADA-A31A-4231-A5DA-D7C248DE1030}"/>
              </a:ext>
            </a:extLst>
          </p:cNvPr>
          <p:cNvSpPr/>
          <p:nvPr/>
        </p:nvSpPr>
        <p:spPr>
          <a:xfrm>
            <a:off x="234804" y="2511185"/>
            <a:ext cx="888085" cy="81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F1604B-F8F7-45AB-9213-C420E566B736}"/>
              </a:ext>
            </a:extLst>
          </p:cNvPr>
          <p:cNvSpPr txBox="1"/>
          <p:nvPr/>
        </p:nvSpPr>
        <p:spPr>
          <a:xfrm>
            <a:off x="3544055" y="2098162"/>
            <a:ext cx="2190307" cy="10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D6E384-2136-48AF-8E16-AE3EB1287C2D}"/>
              </a:ext>
            </a:extLst>
          </p:cNvPr>
          <p:cNvSpPr/>
          <p:nvPr/>
        </p:nvSpPr>
        <p:spPr>
          <a:xfrm>
            <a:off x="3046574" y="2537448"/>
            <a:ext cx="1107291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Roles</a:t>
            </a:r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A91E05-561D-4E66-B133-04CDE3AFDD88}"/>
              </a:ext>
            </a:extLst>
          </p:cNvPr>
          <p:cNvSpPr/>
          <p:nvPr/>
        </p:nvSpPr>
        <p:spPr>
          <a:xfrm>
            <a:off x="7448107" y="1690688"/>
            <a:ext cx="1389320" cy="89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7A1797-EAC3-4340-BEC1-DF3C255EDC7D}"/>
              </a:ext>
            </a:extLst>
          </p:cNvPr>
          <p:cNvSpPr/>
          <p:nvPr/>
        </p:nvSpPr>
        <p:spPr>
          <a:xfrm>
            <a:off x="7456904" y="3307514"/>
            <a:ext cx="1438940" cy="69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Folders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CC4CB7-4880-49BC-8F9A-0BC9C34FF38D}"/>
              </a:ext>
            </a:extLst>
          </p:cNvPr>
          <p:cNvSpPr/>
          <p:nvPr/>
        </p:nvSpPr>
        <p:spPr>
          <a:xfrm>
            <a:off x="7456904" y="4445172"/>
            <a:ext cx="1438940" cy="70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 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2D0B5E-5501-49DC-9B3F-82B70415CE4E}"/>
              </a:ext>
            </a:extLst>
          </p:cNvPr>
          <p:cNvCxnSpPr>
            <a:cxnSpLocks/>
          </p:cNvCxnSpPr>
          <p:nvPr/>
        </p:nvCxnSpPr>
        <p:spPr>
          <a:xfrm flipV="1">
            <a:off x="4153865" y="2058323"/>
            <a:ext cx="1211494" cy="79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9AF1982B-3F1C-4F64-AD61-90E7F2A93444}"/>
              </a:ext>
            </a:extLst>
          </p:cNvPr>
          <p:cNvSpPr/>
          <p:nvPr/>
        </p:nvSpPr>
        <p:spPr>
          <a:xfrm>
            <a:off x="5257799" y="1744217"/>
            <a:ext cx="1770324" cy="7669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Role_Node</a:t>
            </a:r>
            <a:endParaRPr lang="de-DE" sz="1200" dirty="0"/>
          </a:p>
        </p:txBody>
      </p:sp>
      <p:sp>
        <p:nvSpPr>
          <p:cNvPr id="26" name="Flussdiagramm: Verzweigung 25">
            <a:extLst>
              <a:ext uri="{FF2B5EF4-FFF2-40B4-BE49-F238E27FC236}">
                <a16:creationId xmlns:a16="http://schemas.microsoft.com/office/drawing/2014/main" id="{1BAD0461-29CF-4C80-B037-DE4A1FF3BD1A}"/>
              </a:ext>
            </a:extLst>
          </p:cNvPr>
          <p:cNvSpPr/>
          <p:nvPr/>
        </p:nvSpPr>
        <p:spPr>
          <a:xfrm>
            <a:off x="5141727" y="3238420"/>
            <a:ext cx="1886395" cy="783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Role_Folder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BC9A9B-BACC-4FD4-8BD0-3FD98D0E5030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7028123" y="2127701"/>
            <a:ext cx="419984" cy="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E59CC50-7F18-4F7F-A43F-F5C17813B1EE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6449533" y="3630045"/>
            <a:ext cx="578589" cy="3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90753D9-B013-4543-A332-10554C973034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7028122" y="3630045"/>
            <a:ext cx="428782" cy="2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5F67990-5B6C-447F-80EC-73BF14D9E64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69284" y="3761619"/>
            <a:ext cx="7090" cy="68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54BBE08A-59C0-41DB-A537-614F9ADAA18E}"/>
              </a:ext>
            </a:extLst>
          </p:cNvPr>
          <p:cNvSpPr/>
          <p:nvPr/>
        </p:nvSpPr>
        <p:spPr>
          <a:xfrm>
            <a:off x="9606115" y="4473568"/>
            <a:ext cx="1364500" cy="6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</a:t>
            </a:r>
            <a:r>
              <a:rPr lang="de-DE" dirty="0"/>
              <a:t>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C4CC321-1B54-464D-B85F-F5D6DD7CF078}"/>
              </a:ext>
            </a:extLst>
          </p:cNvPr>
          <p:cNvSpPr/>
          <p:nvPr/>
        </p:nvSpPr>
        <p:spPr>
          <a:xfrm>
            <a:off x="1463680" y="2530001"/>
            <a:ext cx="1107291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Employee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2BF8DE2-4C34-492A-9BAB-62D2C757AF91}"/>
              </a:ext>
            </a:extLst>
          </p:cNvPr>
          <p:cNvCxnSpPr>
            <a:endCxn id="7" idx="1"/>
          </p:cNvCxnSpPr>
          <p:nvPr/>
        </p:nvCxnSpPr>
        <p:spPr>
          <a:xfrm>
            <a:off x="2570971" y="2918301"/>
            <a:ext cx="47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B5668A0-AE56-461E-B900-F70A90830AC5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1122889" y="2910854"/>
            <a:ext cx="340791" cy="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E967805-5103-428A-B281-1EA4795DC8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0596" y="2944564"/>
            <a:ext cx="951131" cy="6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C5D99901-9FA7-49D3-8ED0-2B53E5642A6F}"/>
              </a:ext>
            </a:extLst>
          </p:cNvPr>
          <p:cNvSpPr/>
          <p:nvPr/>
        </p:nvSpPr>
        <p:spPr>
          <a:xfrm>
            <a:off x="9549807" y="1687919"/>
            <a:ext cx="1364500" cy="81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Site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B27F246-FA46-4BAA-A1DC-DEAB435377E9}"/>
              </a:ext>
            </a:extLst>
          </p:cNvPr>
          <p:cNvSpPr/>
          <p:nvPr/>
        </p:nvSpPr>
        <p:spPr>
          <a:xfrm>
            <a:off x="9573064" y="3230464"/>
            <a:ext cx="1364500" cy="76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Project 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B1EE0596-866D-4C2A-A9C9-92786C6A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Project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24E21A9-A84D-4D51-BD7A-996764B76B8D}"/>
              </a:ext>
            </a:extLst>
          </p:cNvPr>
          <p:cNvCxnSpPr>
            <a:stCxn id="48" idx="2"/>
          </p:cNvCxnSpPr>
          <p:nvPr/>
        </p:nvCxnSpPr>
        <p:spPr>
          <a:xfrm>
            <a:off x="10232057" y="2499101"/>
            <a:ext cx="13630" cy="7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4EECDDB-93EC-4956-A983-5A49C321C612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8895844" y="3612698"/>
            <a:ext cx="67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8460B44-7996-4F24-ADD4-68A2F07A242A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8895844" y="4797308"/>
            <a:ext cx="710271" cy="1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8232D04-4E47-46A2-8982-97DC145A4E9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277348" y="3994932"/>
            <a:ext cx="11017" cy="47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84D21-D31A-474A-B8D9-FC71A7F1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C5AAB-56D4-43B7-A444-4050CA1A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Vue.js</a:t>
            </a:r>
          </a:p>
          <a:p>
            <a:pPr lvl="1"/>
            <a:r>
              <a:rPr lang="en-US" dirty="0"/>
              <a:t>Vue.js is an open-source model–view–</a:t>
            </a:r>
            <a:r>
              <a:rPr lang="en-US" dirty="0" err="1"/>
              <a:t>viewmodel</a:t>
            </a:r>
            <a:r>
              <a:rPr lang="en-US" dirty="0"/>
              <a:t> front end JavaScript framework for building user interfaces and single-page applications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Pros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Vue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Js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de-DE" dirty="0"/>
              <a:t>Fast Performance</a:t>
            </a:r>
          </a:p>
          <a:p>
            <a:pPr lvl="1"/>
            <a:r>
              <a:rPr lang="de-DE" dirty="0" err="1"/>
              <a:t>Gross-platform</a:t>
            </a:r>
            <a:r>
              <a:rPr lang="de-DE" dirty="0"/>
              <a:t> Development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Friendliness</a:t>
            </a:r>
            <a:r>
              <a:rPr lang="de-DE" dirty="0"/>
              <a:t> and Low Learning </a:t>
            </a:r>
            <a:r>
              <a:rPr lang="de-DE" dirty="0" err="1"/>
              <a:t>Curve</a:t>
            </a:r>
            <a:endParaRPr lang="de-DE" dirty="0"/>
          </a:p>
          <a:p>
            <a:pPr lvl="1"/>
            <a:r>
              <a:rPr lang="de-DE" dirty="0"/>
              <a:t>Components </a:t>
            </a:r>
            <a:r>
              <a:rPr lang="de-DE" dirty="0" err="1"/>
              <a:t>Reusability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8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C48F2-EE00-4BC3-94FB-7675A84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2FA-DAFB-4173-B7DF-271FEED6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Element Plus</a:t>
            </a:r>
          </a:p>
          <a:p>
            <a:pPr lvl="1"/>
            <a:r>
              <a:rPr lang="en-US" dirty="0"/>
              <a:t>"Element Plus is a Vue 3.0 based component library for developers, designers and product managers.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TypeScript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/>
              <a:t>JavaScript and More.</a:t>
            </a:r>
          </a:p>
          <a:p>
            <a:pPr lvl="2"/>
            <a:r>
              <a:rPr lang="en-US" dirty="0"/>
              <a:t>TypeScript adds additional syntax to JavaScript to support a tighter integration with your editor. Catch errors early in your editor.</a:t>
            </a:r>
          </a:p>
          <a:p>
            <a:pPr lvl="1"/>
            <a:r>
              <a:rPr lang="en-US" dirty="0"/>
              <a:t>A Result You Can Trust.</a:t>
            </a:r>
          </a:p>
          <a:p>
            <a:pPr lvl="2"/>
            <a:r>
              <a:rPr lang="en-US" dirty="0"/>
              <a:t>TypeScript code converts to JavaScript, which runs anywhere JavaScript runs: In a browser, on Node.js or </a:t>
            </a:r>
            <a:r>
              <a:rPr lang="en-US" dirty="0" err="1"/>
              <a:t>Deno</a:t>
            </a:r>
            <a:r>
              <a:rPr lang="en-US" dirty="0"/>
              <a:t> and in your apps.</a:t>
            </a:r>
          </a:p>
          <a:p>
            <a:pPr lvl="1"/>
            <a:r>
              <a:rPr lang="en-US" dirty="0"/>
              <a:t>Safety at Scale.</a:t>
            </a:r>
          </a:p>
          <a:p>
            <a:pPr lvl="2"/>
            <a:r>
              <a:rPr lang="en-US" dirty="0"/>
              <a:t>TypeScript understands JavaScript and uses type inference to give you great tooling without additional code.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80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277E6-7512-46D0-9385-092249C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47629-5C47-4EB9-87ED-4F56644C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Sass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Sass is an extension to CSS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Axios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 err="1"/>
              <a:t>Axios</a:t>
            </a:r>
            <a:r>
              <a:rPr lang="en-US" dirty="0"/>
              <a:t> is a </a:t>
            </a:r>
            <a:r>
              <a:rPr lang="en-US" dirty="0" err="1"/>
              <a:t>Javascript</a:t>
            </a:r>
            <a:r>
              <a:rPr lang="en-US" dirty="0"/>
              <a:t> library used to make HTTP requests from node. </a:t>
            </a:r>
            <a:r>
              <a:rPr lang="en-US" dirty="0" err="1"/>
              <a:t>Js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ESLint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 </a:t>
            </a:r>
          </a:p>
          <a:p>
            <a:pPr lvl="1"/>
            <a:r>
              <a:rPr lang="en-US" dirty="0" err="1"/>
              <a:t>ESLint</a:t>
            </a:r>
            <a:r>
              <a:rPr lang="en-US" dirty="0"/>
              <a:t> is a static code analysis tool for identifying problematic patterns found in JavaScript code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8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5CD79-7856-458F-9206-7E0B998B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(4)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03ABA-FB2D-4D3A-A756-3C136DAE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Prettier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/>
              <a:t>Prettier is an opinionated code formatter for JavaScript.</a:t>
            </a:r>
          </a:p>
          <a:p>
            <a:endParaRPr lang="de-DE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Vite  4.0 </a:t>
            </a:r>
          </a:p>
          <a:p>
            <a:pPr lvl="1"/>
            <a:r>
              <a:rPr lang="de-DE" dirty="0"/>
              <a:t>vite französisch = schnell</a:t>
            </a:r>
          </a:p>
          <a:p>
            <a:pPr lvl="1"/>
            <a:r>
              <a:rPr lang="en-US" dirty="0" err="1"/>
              <a:t>Vite</a:t>
            </a:r>
            <a:r>
              <a:rPr lang="en-US" dirty="0"/>
              <a:t> is a modern frontend build tool that provides an extremely fast development environment and bundles your code for production.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5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92F17-83ED-4AE0-9CF1-35622B11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F3AA0-3199-4D38-B98F-B219AE79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</a:t>
            </a:r>
          </a:p>
          <a:p>
            <a:pPr lvl="1"/>
            <a:r>
              <a:rPr lang="en-US" dirty="0"/>
              <a:t>Django is a free and open-source, Python-based web framework that follows the model–template–views architectural pattern.</a:t>
            </a:r>
          </a:p>
          <a:p>
            <a:pPr lvl="1"/>
            <a:endParaRPr lang="en-US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 Rest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framework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Django REST framework (DRF) is a powerful and flexible toolkit for building Web APIs. Its main benefit is that it makes serialization much easier.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de-DE" sz="2800" dirty="0" err="1">
                <a:solidFill>
                  <a:srgbClr val="1A0DAB"/>
                </a:solidFill>
                <a:latin typeface="arial" panose="020B0604020202020204" pitchFamily="34" charset="0"/>
              </a:rPr>
              <a:t>django</a:t>
            </a:r>
            <a:r>
              <a:rPr lang="de-DE" sz="2800" dirty="0">
                <a:solidFill>
                  <a:srgbClr val="1A0DAB"/>
                </a:solidFill>
                <a:latin typeface="arial" panose="020B0604020202020204" pitchFamily="34" charset="0"/>
              </a:rPr>
              <a:t>-</a:t>
            </a:r>
            <a:r>
              <a:rPr lang="de-DE" sz="2800" dirty="0" err="1">
                <a:solidFill>
                  <a:srgbClr val="1A0DAB"/>
                </a:solidFill>
                <a:latin typeface="arial" panose="020B0604020202020204" pitchFamily="34" charset="0"/>
              </a:rPr>
              <a:t>cors</a:t>
            </a:r>
            <a:r>
              <a:rPr lang="de-DE" sz="2800" dirty="0">
                <a:solidFill>
                  <a:srgbClr val="1A0DAB"/>
                </a:solidFill>
                <a:latin typeface="arial" panose="020B0604020202020204" pitchFamily="34" charset="0"/>
              </a:rPr>
              <a:t>-headers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</a:t>
            </a:r>
            <a:r>
              <a:rPr lang="en-US" dirty="0" err="1"/>
              <a:t>cors</a:t>
            </a:r>
            <a:r>
              <a:rPr lang="en-US" dirty="0"/>
              <a:t>-headers is a Django application for handling the server headers required for Cross-Origin Resource Sharing (CORS).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D02B0-4E48-4444-93AA-009E246A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24032-6CFA-4256-94D1-505EEA43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FastDFS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 err="1"/>
              <a:t>FastDFS</a:t>
            </a:r>
            <a:r>
              <a:rPr lang="en-US" dirty="0"/>
              <a:t> is an open source high performance distributed file system (DFS).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Redis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Redis is an open source  in-memory data structure store, used as a database, cache, and message broker.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Celery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Celery is an open source asynchronous task queue or job queue which is based on distributed message passing.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2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Breitbild</PresentationFormat>
  <Paragraphs>202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 Unicode MS</vt:lpstr>
      <vt:lpstr>微软雅黑</vt:lpstr>
      <vt:lpstr>Arial</vt:lpstr>
      <vt:lpstr>Arial</vt:lpstr>
      <vt:lpstr>Calibri</vt:lpstr>
      <vt:lpstr>Calibri Light</vt:lpstr>
      <vt:lpstr>Times</vt:lpstr>
      <vt:lpstr>Office</vt:lpstr>
      <vt:lpstr>ZTE-Confidential-16X9</vt:lpstr>
      <vt:lpstr>DMS Requirements</vt:lpstr>
      <vt:lpstr>Deployment</vt:lpstr>
      <vt:lpstr>Data Structure</vt:lpstr>
      <vt:lpstr>Front end (1)</vt:lpstr>
      <vt:lpstr>Front end (2)</vt:lpstr>
      <vt:lpstr>Front end (3)</vt:lpstr>
      <vt:lpstr>Front end (4)</vt:lpstr>
      <vt:lpstr>Backend (1)</vt:lpstr>
      <vt:lpstr>Backend (2)</vt:lpstr>
      <vt:lpstr>REST API</vt:lpstr>
      <vt:lpstr>Django</vt:lpstr>
      <vt:lpstr>Django Mysql</vt:lpstr>
      <vt:lpstr>Django Rest framework</vt:lpstr>
      <vt:lpstr>Centos75 (108.143.98.40)</vt:lpstr>
      <vt:lpstr>Centos75 (Install denpendency)</vt:lpstr>
      <vt:lpstr>Git </vt:lpstr>
      <vt:lpstr>Centos75 (Install denpendency)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 An</dc:creator>
  <cp:lastModifiedBy>Mei An</cp:lastModifiedBy>
  <cp:revision>19</cp:revision>
  <dcterms:created xsi:type="dcterms:W3CDTF">2022-12-12T07:52:56Z</dcterms:created>
  <dcterms:modified xsi:type="dcterms:W3CDTF">2023-01-27T23:25:13Z</dcterms:modified>
</cp:coreProperties>
</file>