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handoutMasterIdLst>
    <p:handoutMasterId r:id="rId19"/>
  </p:handoutMasterIdLst>
  <p:sldIdLst>
    <p:sldId id="262" r:id="rId5"/>
    <p:sldId id="270" r:id="rId6"/>
    <p:sldId id="272" r:id="rId7"/>
    <p:sldId id="276" r:id="rId8"/>
    <p:sldId id="277" r:id="rId9"/>
    <p:sldId id="275" r:id="rId10"/>
    <p:sldId id="273" r:id="rId11"/>
    <p:sldId id="279" r:id="rId12"/>
    <p:sldId id="278" r:id="rId13"/>
    <p:sldId id="271" r:id="rId14"/>
    <p:sldId id="281" r:id="rId15"/>
    <p:sldId id="283" r:id="rId16"/>
    <p:sldId id="284" r:id="rId17"/>
    <p:sldId id="261" r:id="rId18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A619BA-2791-95F5-E49F-A3AF096F97A7}" name="Aleksander Zoszak" initials="AZ" userId="S::aleksander.zoszak@netbuilt.eu::7d03c3c9-d8ee-47b5-a7ea-e1059ac787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CBF5"/>
    <a:srgbClr val="0070B1"/>
    <a:srgbClr val="0000FF"/>
    <a:srgbClr val="008FD4"/>
    <a:srgbClr val="8CC63E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980F9-DC2C-4E2B-BA3C-FAFB8EE7AF97}" v="1" dt="2022-12-16T08:53:2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44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Kleinert" userId="fb62a7d1-911c-4c4f-a154-27bba9a8d729" providerId="ADAL" clId="{1D2980F9-DC2C-4E2B-BA3C-FAFB8EE7AF97}"/>
    <pc:docChg chg="custSel addSld modSld">
      <pc:chgData name="Dennis Kleinert" userId="fb62a7d1-911c-4c4f-a154-27bba9a8d729" providerId="ADAL" clId="{1D2980F9-DC2C-4E2B-BA3C-FAFB8EE7AF97}" dt="2022-12-16T09:00:21.173" v="315" actId="20577"/>
      <pc:docMkLst>
        <pc:docMk/>
      </pc:docMkLst>
      <pc:sldChg chg="addSp delSp modSp add mod">
        <pc:chgData name="Dennis Kleinert" userId="fb62a7d1-911c-4c4f-a154-27bba9a8d729" providerId="ADAL" clId="{1D2980F9-DC2C-4E2B-BA3C-FAFB8EE7AF97}" dt="2022-12-16T09:00:21.173" v="315" actId="20577"/>
        <pc:sldMkLst>
          <pc:docMk/>
          <pc:sldMk cId="2716913406" sldId="284"/>
        </pc:sldMkLst>
        <pc:spChg chg="del">
          <ac:chgData name="Dennis Kleinert" userId="fb62a7d1-911c-4c4f-a154-27bba9a8d729" providerId="ADAL" clId="{1D2980F9-DC2C-4E2B-BA3C-FAFB8EE7AF97}" dt="2022-12-16T08:52:58.441" v="4" actId="478"/>
          <ac:spMkLst>
            <pc:docMk/>
            <pc:sldMk cId="2716913406" sldId="284"/>
            <ac:spMk id="2" creationId="{2E7891CA-7F4C-4594-9593-2F4D8A1969F8}"/>
          </ac:spMkLst>
        </pc:spChg>
        <pc:spChg chg="mod">
          <ac:chgData name="Dennis Kleinert" userId="fb62a7d1-911c-4c4f-a154-27bba9a8d729" providerId="ADAL" clId="{1D2980F9-DC2C-4E2B-BA3C-FAFB8EE7AF97}" dt="2022-12-16T08:59:41.505" v="289" actId="20577"/>
          <ac:spMkLst>
            <pc:docMk/>
            <pc:sldMk cId="2716913406" sldId="284"/>
            <ac:spMk id="7" creationId="{87643BCB-B3D9-496C-81D9-653290011086}"/>
          </ac:spMkLst>
        </pc:spChg>
        <pc:spChg chg="del">
          <ac:chgData name="Dennis Kleinert" userId="fb62a7d1-911c-4c4f-a154-27bba9a8d729" providerId="ADAL" clId="{1D2980F9-DC2C-4E2B-BA3C-FAFB8EE7AF97}" dt="2022-12-16T08:52:56.414" v="3" actId="478"/>
          <ac:spMkLst>
            <pc:docMk/>
            <pc:sldMk cId="2716913406" sldId="284"/>
            <ac:spMk id="12" creationId="{2495EBDA-CB97-43E9-BB51-129FEED5EB19}"/>
          </ac:spMkLst>
        </pc:spChg>
        <pc:spChg chg="del">
          <ac:chgData name="Dennis Kleinert" userId="fb62a7d1-911c-4c4f-a154-27bba9a8d729" providerId="ADAL" clId="{1D2980F9-DC2C-4E2B-BA3C-FAFB8EE7AF97}" dt="2022-12-16T08:52:54.528" v="1" actId="478"/>
          <ac:spMkLst>
            <pc:docMk/>
            <pc:sldMk cId="2716913406" sldId="284"/>
            <ac:spMk id="24" creationId="{88E8B148-9CC5-4C38-8EDD-5126FA4F0EF9}"/>
          </ac:spMkLst>
        </pc:spChg>
        <pc:spChg chg="del">
          <ac:chgData name="Dennis Kleinert" userId="fb62a7d1-911c-4c4f-a154-27bba9a8d729" providerId="ADAL" clId="{1D2980F9-DC2C-4E2B-BA3C-FAFB8EE7AF97}" dt="2022-12-16T08:52:55.406" v="2" actId="478"/>
          <ac:spMkLst>
            <pc:docMk/>
            <pc:sldMk cId="2716913406" sldId="284"/>
            <ac:spMk id="25" creationId="{CB649CD0-C5AB-415C-A81F-E3EF229709B5}"/>
          </ac:spMkLst>
        </pc:spChg>
        <pc:spChg chg="del">
          <ac:chgData name="Dennis Kleinert" userId="fb62a7d1-911c-4c4f-a154-27bba9a8d729" providerId="ADAL" clId="{1D2980F9-DC2C-4E2B-BA3C-FAFB8EE7AF97}" dt="2022-12-16T08:53:03.327" v="8" actId="478"/>
          <ac:spMkLst>
            <pc:docMk/>
            <pc:sldMk cId="2716913406" sldId="284"/>
            <ac:spMk id="38" creationId="{54D10837-76D7-4211-B3A5-1FAC35A0085F}"/>
          </ac:spMkLst>
        </pc:spChg>
        <pc:spChg chg="del mod">
          <ac:chgData name="Dennis Kleinert" userId="fb62a7d1-911c-4c4f-a154-27bba9a8d729" providerId="ADAL" clId="{1D2980F9-DC2C-4E2B-BA3C-FAFB8EE7AF97}" dt="2022-12-16T08:53:01.302" v="7" actId="478"/>
          <ac:spMkLst>
            <pc:docMk/>
            <pc:sldMk cId="2716913406" sldId="284"/>
            <ac:spMk id="39" creationId="{19E321C1-60BB-4DEA-9142-72CF43418926}"/>
          </ac:spMkLst>
        </pc:spChg>
        <pc:spChg chg="del">
          <ac:chgData name="Dennis Kleinert" userId="fb62a7d1-911c-4c4f-a154-27bba9a8d729" providerId="ADAL" clId="{1D2980F9-DC2C-4E2B-BA3C-FAFB8EE7AF97}" dt="2022-12-16T08:52:58.441" v="4" actId="478"/>
          <ac:spMkLst>
            <pc:docMk/>
            <pc:sldMk cId="2716913406" sldId="284"/>
            <ac:spMk id="40" creationId="{81E53551-8739-4551-AAF3-FE5AACB1EAD9}"/>
          </ac:spMkLst>
        </pc:spChg>
        <pc:spChg chg="add mod">
          <ac:chgData name="Dennis Kleinert" userId="fb62a7d1-911c-4c4f-a154-27bba9a8d729" providerId="ADAL" clId="{1D2980F9-DC2C-4E2B-BA3C-FAFB8EE7AF97}" dt="2022-12-16T09:00:21.173" v="315" actId="20577"/>
          <ac:spMkLst>
            <pc:docMk/>
            <pc:sldMk cId="2716913406" sldId="284"/>
            <ac:spMk id="53" creationId="{113CF7CA-CE29-412D-A1EF-8FDE07F01523}"/>
          </ac:spMkLst>
        </pc:s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56" creationId="{A2CEC99A-4B1C-43F4-895C-836477445B79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57" creationId="{69F98C71-1270-4E8C-86F8-9A98C503F9E7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60" creationId="{A28D6B2A-BC2F-497E-A735-76D0CE3A1390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64" creationId="{65666F31-B3F3-4C2E-9AD5-2952F65D2EE3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65" creationId="{0695710B-F7CB-447A-AEEC-AEDAC3EE22E5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74" creationId="{826D8B46-0A03-4C76-90D2-BA5A8E9372A1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77" creationId="{4A4B1D79-4AFD-4550-9CBD-CFE6D5282EAE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78" creationId="{6F878813-DA88-482A-8ADF-1138B1E0083A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81" creationId="{B1568012-4991-4CC7-A275-0D489E90D08F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84" creationId="{50EFB764-2BFA-4979-969F-98239EF34848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87" creationId="{D5AE465A-09D4-4EB2-ABCE-68413D72374B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90" creationId="{9DEE8BF0-7DE0-4A1C-8DF3-1F5713DA4618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99" creationId="{8C4A167B-8895-40A6-AEDF-F357CE5811B4}"/>
          </ac:grpSpMkLst>
        </pc:grpChg>
        <pc:grpChg chg="del">
          <ac:chgData name="Dennis Kleinert" userId="fb62a7d1-911c-4c4f-a154-27bba9a8d729" providerId="ADAL" clId="{1D2980F9-DC2C-4E2B-BA3C-FAFB8EE7AF97}" dt="2022-12-16T08:52:58.441" v="4" actId="478"/>
          <ac:grpSpMkLst>
            <pc:docMk/>
            <pc:sldMk cId="2716913406" sldId="284"/>
            <ac:grpSpMk id="102" creationId="{4F760522-A957-4D77-9A9B-DA5CD6989098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FAECFD-CC53-4182-9FDD-29AABDA331A7}" type="datetimeFigureOut">
              <a:rPr lang="zh-CN" altLang="en-US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C7C476-630F-4E97-AD79-548321178EAE}" type="slidenum">
              <a:rPr lang="zh-CN" altLang="en-US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0" y="4454525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8" y="4170363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3" y="363855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30210" y="1314082"/>
            <a:ext cx="6400800" cy="562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200" b="0" i="0" kern="1200" dirty="0">
                <a:solidFill>
                  <a:srgbClr val="8CC63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0622" y="2391270"/>
            <a:ext cx="4478338" cy="10068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430210" y="860996"/>
            <a:ext cx="6400800" cy="444238"/>
          </a:xfrm>
        </p:spPr>
        <p:txBody>
          <a:bodyPr>
            <a:noAutofit/>
          </a:bodyPr>
          <a:lstStyle>
            <a:lvl1pPr algn="l">
              <a:defRPr kumimoji="1" lang="zh-CN" altLang="en-US" sz="2800" b="1" i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45426" y="415004"/>
            <a:ext cx="6920949" cy="718293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45426" y="1180188"/>
            <a:ext cx="6920949" cy="30444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00" b="0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C0E72943-9F54-4067-A950-84A709784270}" type="slidenum">
              <a:rPr lang="en-US" sz="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en-US" sz="8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占位符 2"/>
          <p:cNvSpPr>
            <a:spLocks noGrp="1"/>
          </p:cNvSpPr>
          <p:nvPr>
            <p:ph idx="12"/>
          </p:nvPr>
        </p:nvSpPr>
        <p:spPr>
          <a:xfrm>
            <a:off x="336136" y="1270076"/>
            <a:ext cx="8513763" cy="33468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4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标题 13"/>
          <p:cNvSpPr>
            <a:spLocks noGrp="1"/>
          </p:cNvSpPr>
          <p:nvPr>
            <p:ph type="title"/>
          </p:nvPr>
        </p:nvSpPr>
        <p:spPr>
          <a:xfrm>
            <a:off x="336137" y="411131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TextBox 18"/>
          <p:cNvSpPr txBox="1">
            <a:spLocks noChangeArrowheads="1"/>
          </p:cNvSpPr>
          <p:nvPr userDrawn="1"/>
        </p:nvSpPr>
        <p:spPr bwMode="auto">
          <a:xfrm>
            <a:off x="8312909" y="208724"/>
            <a:ext cx="536990" cy="2024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b="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Secret</a:t>
            </a:r>
            <a:r>
              <a:rPr lang="en-US" sz="1000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5379887-10BE-49DB-A282-13773B237A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963" y="4709610"/>
            <a:ext cx="530807" cy="36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113F1D33-9059-47D3-954B-5D17F3B4270F}" type="slidenum">
              <a:rPr lang="en-US" sz="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en-US" sz="8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idx="12"/>
          </p:nvPr>
        </p:nvSpPr>
        <p:spPr>
          <a:xfrm>
            <a:off x="4747351" y="1270076"/>
            <a:ext cx="4102547" cy="33468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4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3"/>
          </p:nvPr>
        </p:nvSpPr>
        <p:spPr>
          <a:xfrm>
            <a:off x="336136" y="1270076"/>
            <a:ext cx="4102549" cy="33468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4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8" name="标题 13"/>
          <p:cNvSpPr>
            <a:spLocks noGrp="1"/>
          </p:cNvSpPr>
          <p:nvPr>
            <p:ph type="title"/>
          </p:nvPr>
        </p:nvSpPr>
        <p:spPr>
          <a:xfrm>
            <a:off x="336137" y="411131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18"/>
          <p:cNvSpPr txBox="1">
            <a:spLocks noChangeArrowheads="1"/>
          </p:cNvSpPr>
          <p:nvPr userDrawn="1"/>
        </p:nvSpPr>
        <p:spPr bwMode="auto">
          <a:xfrm>
            <a:off x="8312909" y="208724"/>
            <a:ext cx="536990" cy="2024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b="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Secret</a:t>
            </a:r>
            <a:r>
              <a:rPr lang="en-US" sz="1000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BFE43A4-FE18-4618-9E8F-44E9658B8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963" y="4709610"/>
            <a:ext cx="530807" cy="36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D9DD1A95-C1D4-4F9A-857F-0557B7623FF8}" type="slidenum">
              <a:rPr lang="en-US" sz="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en-US" sz="8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idx="11"/>
          </p:nvPr>
        </p:nvSpPr>
        <p:spPr>
          <a:xfrm>
            <a:off x="5678397" y="1270076"/>
            <a:ext cx="3171501" cy="33468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4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idx="12"/>
          </p:nvPr>
        </p:nvSpPr>
        <p:spPr>
          <a:xfrm>
            <a:off x="336136" y="1270076"/>
            <a:ext cx="5041495" cy="334688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1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4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6" name="标题 13"/>
          <p:cNvSpPr>
            <a:spLocks noGrp="1"/>
          </p:cNvSpPr>
          <p:nvPr>
            <p:ph type="title"/>
          </p:nvPr>
        </p:nvSpPr>
        <p:spPr>
          <a:xfrm>
            <a:off x="336137" y="411131"/>
            <a:ext cx="8513762" cy="723727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18"/>
          <p:cNvSpPr txBox="1">
            <a:spLocks noChangeArrowheads="1"/>
          </p:cNvSpPr>
          <p:nvPr userDrawn="1"/>
        </p:nvSpPr>
        <p:spPr bwMode="auto">
          <a:xfrm>
            <a:off x="8312909" y="208724"/>
            <a:ext cx="536990" cy="2024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b="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Secret</a:t>
            </a:r>
            <a:r>
              <a:rPr lang="en-US" sz="1000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3ED39E7-3E04-4AC8-874D-12058B572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0963" y="4709610"/>
            <a:ext cx="530807" cy="36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493618"/>
            <a:ext cx="6144216" cy="1115297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9120188" y="2429667"/>
            <a:ext cx="1482725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34720">
              <a:defRPr/>
            </a:pPr>
            <a:r>
              <a:rPr lang="en-US" sz="9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: Arial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alt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24</a:t>
            </a:r>
            <a:r>
              <a:rPr lang="en-US" alt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32pt</a:t>
            </a:r>
            <a:endParaRPr lang="en-US" altLang="ja-JP" sz="8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 </a:t>
            </a:r>
          </a:p>
          <a:p>
            <a:pPr defTabSz="934720">
              <a:defRPr/>
            </a:pPr>
            <a:endParaRPr lang="en-US" altLang="zh-CN" sz="9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9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ype</a:t>
            </a:r>
            <a:r>
              <a:rPr lang="en-US" alt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en-US" altLang="zh-CN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  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20</a:t>
            </a:r>
            <a:r>
              <a:rPr lang="en-US" alt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22</a:t>
            </a:r>
            <a:r>
              <a:rPr lang="en-US" altLang="ja-JP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pt</a:t>
            </a:r>
          </a:p>
          <a:p>
            <a:pPr defTabSz="934720">
              <a:defRPr/>
            </a:pPr>
            <a:r>
              <a:rPr lang="en-US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 The </a:t>
            </a:r>
            <a:r>
              <a:rPr lang="en-US" altLang="zh-CN" sz="8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9380539" y="3718714"/>
            <a:ext cx="1392237" cy="1317627"/>
            <a:chOff x="0" y="0"/>
            <a:chExt cx="1392554" cy="989008"/>
          </a:xfrm>
        </p:grpSpPr>
        <p:grpSp>
          <p:nvGrpSpPr>
            <p:cNvPr id="6" name="组 6"/>
            <p:cNvGrpSpPr/>
            <p:nvPr userDrawn="1"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2" name="矩形 11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 userDrawn="1"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700" i="1" dirty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 9"/>
            <p:cNvGrpSpPr/>
            <p:nvPr userDrawn="1"/>
          </p:nvGrpSpPr>
          <p:grpSpPr bwMode="auto">
            <a:xfrm>
              <a:off x="1" y="372963"/>
              <a:ext cx="1198834" cy="254997"/>
              <a:chOff x="1" y="-497"/>
              <a:chExt cx="1198834" cy="254997"/>
            </a:xfrm>
          </p:grpSpPr>
          <p:sp>
            <p:nvSpPr>
              <p:cNvPr id="10" name="矩形 9"/>
              <p:cNvSpPr>
                <a:spLocks noChangeArrowheads="1"/>
              </p:cNvSpPr>
              <p:nvPr userDrawn="1"/>
            </p:nvSpPr>
            <p:spPr bwMode="auto">
              <a:xfrm>
                <a:off x="1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 userDrawn="1"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700" i="1" dirty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8F8C46-B24F-45FD-9E59-981CDEB53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3E14-431F-48B9-87F5-433643A5C4DD}" type="datetimeFigureOut">
              <a:rPr lang="de-DE" smtClean="0"/>
              <a:t>16.12.2022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endParaRPr lang="en-US" altLang="zh-CN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430213" y="1314450"/>
            <a:ext cx="6004205" cy="561975"/>
          </a:xfrm>
        </p:spPr>
        <p:txBody>
          <a:bodyPr/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Version 0.1</a:t>
            </a:r>
          </a:p>
        </p:txBody>
      </p:sp>
      <p:sp>
        <p:nvSpPr>
          <p:cNvPr id="8196" name="Title 7"/>
          <p:cNvSpPr>
            <a:spLocks noGrp="1"/>
          </p:cNvSpPr>
          <p:nvPr>
            <p:ph type="ctrTitle"/>
          </p:nvPr>
        </p:nvSpPr>
        <p:spPr>
          <a:xfrm>
            <a:off x="430213" y="860425"/>
            <a:ext cx="6004205" cy="444500"/>
          </a:xfrm>
        </p:spPr>
        <p:txBody>
          <a:bodyPr/>
          <a:lstStyle/>
          <a:p>
            <a:r>
              <a:rPr lang="en-US" dirty="0">
                <a:latin typeface="微软雅黑" panose="020B0503020204020204" charset="-122"/>
              </a:rPr>
              <a:t>DMS Requirements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E850C02-C9E3-4E2F-8B32-F9AE0AEF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69" y="530225"/>
            <a:ext cx="1729018" cy="784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88C879C-30C9-4B0A-9BB1-7031CA38BAF4}"/>
              </a:ext>
            </a:extLst>
          </p:cNvPr>
          <p:cNvSpPr txBox="1"/>
          <p:nvPr/>
        </p:nvSpPr>
        <p:spPr>
          <a:xfrm>
            <a:off x="366306" y="985409"/>
            <a:ext cx="439719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 contains several work packs folder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Which work pack is the actual one?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Versioning should be possible on folder as well as on file level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Use cases should be defined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Check in / Check out 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structure of the folder should be extended like</a:t>
            </a:r>
          </a:p>
          <a:p>
            <a:pPr lvl="2"/>
            <a:r>
              <a:rPr lang="en-US" sz="1200" dirty="0"/>
              <a:t>{root}\{</a:t>
            </a:r>
            <a:r>
              <a:rPr lang="en-US" sz="1200" dirty="0" err="1"/>
              <a:t>STO</a:t>
            </a:r>
            <a:r>
              <a:rPr lang="en-US" sz="1200" dirty="0"/>
              <a:t>}\{</a:t>
            </a:r>
            <a:r>
              <a:rPr lang="en-US" sz="1200" dirty="0" err="1">
                <a:highlight>
                  <a:srgbClr val="FFFF00"/>
                </a:highlight>
              </a:rPr>
              <a:t>MASTER_PROJEKT</a:t>
            </a:r>
            <a:r>
              <a:rPr lang="en-US" sz="1200" dirty="0"/>
              <a:t>}\</a:t>
            </a:r>
            <a:r>
              <a:rPr lang="en-US" sz="1200" dirty="0" err="1"/>
              <a:t>workpack</a:t>
            </a:r>
            <a:endParaRPr lang="en-US" sz="1200" dirty="0"/>
          </a:p>
          <a:p>
            <a:pPr lvl="2"/>
            <a:r>
              <a:rPr lang="en-US" sz="900" dirty="0" err="1"/>
              <a:t>127990324_WorkPack_3MS</a:t>
            </a:r>
            <a:r>
              <a:rPr lang="en-US" sz="900" dirty="0"/>
              <a:t> and </a:t>
            </a:r>
            <a:r>
              <a:rPr lang="en-US" sz="900" dirty="0" err="1"/>
              <a:t>127990324_Workpack_3MS</a:t>
            </a:r>
            <a:r>
              <a:rPr lang="en-US" sz="900" dirty="0"/>
              <a:t> light belongs different project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Which work pack should be seen by the PP GU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Authorization of the folder (release management)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  <a:ea typeface="微软雅黑" panose="020B0503020204020204" charset="-122"/>
              </a:rPr>
              <a:t>Work pack Actual Problems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7366D4-77F1-4929-88B6-0144FE43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16" y="1185160"/>
            <a:ext cx="3558082" cy="22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88C879C-30C9-4B0A-9BB1-7031CA38BAF4}"/>
              </a:ext>
            </a:extLst>
          </p:cNvPr>
          <p:cNvSpPr txBox="1"/>
          <p:nvPr/>
        </p:nvSpPr>
        <p:spPr>
          <a:xfrm>
            <a:off x="366306" y="985409"/>
            <a:ext cx="7096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Which EP, AP is the actual one?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to avoid this confusion?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is the workflow between NRS and Third party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  <a:ea typeface="微软雅黑" panose="020B0503020204020204" charset="-122"/>
              </a:rPr>
              <a:t>Work pack Actual Problems: EP_AP_TDL  Folder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C91999-5788-443C-B4BA-FF94C0A9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3" y="2233611"/>
            <a:ext cx="5074873" cy="19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88E8B148-9CC5-4C38-8EDD-5126FA4F0EF9}"/>
              </a:ext>
            </a:extLst>
          </p:cNvPr>
          <p:cNvSpPr/>
          <p:nvPr/>
        </p:nvSpPr>
        <p:spPr>
          <a:xfrm>
            <a:off x="3223813" y="771525"/>
            <a:ext cx="1007685" cy="38814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2495EBDA-CB97-43E9-BB51-129FEED5EB19}"/>
              </a:ext>
            </a:extLst>
          </p:cNvPr>
          <p:cNvSpPr/>
          <p:nvPr/>
        </p:nvSpPr>
        <p:spPr>
          <a:xfrm>
            <a:off x="280576" y="771525"/>
            <a:ext cx="1007685" cy="38814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CB649CD0-C5AB-415C-A81F-E3EF229709B5}"/>
              </a:ext>
            </a:extLst>
          </p:cNvPr>
          <p:cNvSpPr/>
          <p:nvPr/>
        </p:nvSpPr>
        <p:spPr>
          <a:xfrm>
            <a:off x="6343248" y="785808"/>
            <a:ext cx="1007685" cy="38814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44647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General Workflow draft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2CEC99A-4B1C-43F4-895C-836477445B79}"/>
              </a:ext>
            </a:extLst>
          </p:cNvPr>
          <p:cNvGrpSpPr/>
          <p:nvPr/>
        </p:nvGrpSpPr>
        <p:grpSpPr>
          <a:xfrm>
            <a:off x="1288261" y="1024965"/>
            <a:ext cx="1935552" cy="139719"/>
            <a:chOff x="1288261" y="1024965"/>
            <a:chExt cx="1935552" cy="139719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6B1799D-FC00-4FD3-A10B-F35AC2D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1288261" y="1164684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71E9206-04A3-49EE-90AF-83D39131DAF2}"/>
                </a:ext>
              </a:extLst>
            </p:cNvPr>
            <p:cNvSpPr txBox="1"/>
            <p:nvPr/>
          </p:nvSpPr>
          <p:spPr>
            <a:xfrm>
              <a:off x="1413771" y="1024965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New Site(</a:t>
              </a:r>
              <a:r>
                <a:rPr kumimoji="1" lang="de-DE" sz="700" dirty="0" err="1"/>
                <a:t>Master_Projekt</a:t>
              </a:r>
              <a:r>
                <a:rPr kumimoji="1" lang="de-DE" sz="700" dirty="0"/>
                <a:t>): „</a:t>
              </a:r>
              <a:r>
                <a:rPr kumimoji="1" lang="de-DE" sz="700" dirty="0" err="1"/>
                <a:t>ACCEPTED</a:t>
              </a:r>
              <a:r>
                <a:rPr kumimoji="1" lang="de-DE" sz="700" dirty="0"/>
                <a:t>“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28D6B2A-BC2F-497E-A735-76D0CE3A1390}"/>
              </a:ext>
            </a:extLst>
          </p:cNvPr>
          <p:cNvGrpSpPr/>
          <p:nvPr/>
        </p:nvGrpSpPr>
        <p:grpSpPr>
          <a:xfrm>
            <a:off x="4231498" y="1005210"/>
            <a:ext cx="2111750" cy="154711"/>
            <a:chOff x="4231498" y="1005210"/>
            <a:chExt cx="2111750" cy="154711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BC75539-57F0-4BE4-8286-0AD499B40BF3}"/>
                </a:ext>
              </a:extLst>
            </p:cNvPr>
            <p:cNvSpPr txBox="1"/>
            <p:nvPr/>
          </p:nvSpPr>
          <p:spPr>
            <a:xfrm>
              <a:off x="4454108" y="100521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Start WEB „WP Doku“ Upload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EECAC10-310A-4BC4-8EA5-56EEA857A377}"/>
                </a:ext>
              </a:extLst>
            </p:cNvPr>
            <p:cNvCxnSpPr>
              <a:cxnSpLocks/>
            </p:cNvCxnSpPr>
            <p:nvPr/>
          </p:nvCxnSpPr>
          <p:spPr>
            <a:xfrm>
              <a:off x="4231498" y="1159921"/>
              <a:ext cx="211175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5666F31-B3F3-4C2E-9AD5-2952F65D2EE3}"/>
              </a:ext>
            </a:extLst>
          </p:cNvPr>
          <p:cNvGrpSpPr/>
          <p:nvPr/>
        </p:nvGrpSpPr>
        <p:grpSpPr>
          <a:xfrm>
            <a:off x="4231498" y="1210720"/>
            <a:ext cx="2111750" cy="134929"/>
            <a:chOff x="4231498" y="1210720"/>
            <a:chExt cx="2111750" cy="134929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A80B68F-EA56-4CE5-9B7E-D481747957C3}"/>
                </a:ext>
              </a:extLst>
            </p:cNvPr>
            <p:cNvSpPr txBox="1"/>
            <p:nvPr/>
          </p:nvSpPr>
          <p:spPr>
            <a:xfrm>
              <a:off x="4457022" y="121072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WP Doku Upload </a:t>
              </a:r>
              <a:r>
                <a:rPr kumimoji="1" lang="de-DE" sz="700" dirty="0" err="1"/>
                <a:t>completed</a:t>
              </a:r>
              <a:endParaRPr kumimoji="1" lang="de-DE" sz="700" dirty="0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E904DE9-0DA9-4B38-80E2-FCF2C5844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498" y="1345639"/>
              <a:ext cx="2111750" cy="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54D10837-76D7-4211-B3A5-1FAC35A0085F}"/>
              </a:ext>
            </a:extLst>
          </p:cNvPr>
          <p:cNvSpPr txBox="1"/>
          <p:nvPr/>
        </p:nvSpPr>
        <p:spPr>
          <a:xfrm>
            <a:off x="540531" y="732103"/>
            <a:ext cx="51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highlight>
                  <a:srgbClr val="C0C0C0"/>
                </a:highlight>
              </a:rPr>
              <a:t>SBS</a:t>
            </a:r>
            <a:endParaRPr lang="de-DE" sz="1200" b="1" dirty="0">
              <a:highlight>
                <a:srgbClr val="C0C0C0"/>
              </a:highlight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9E321C1-60BB-4DEA-9142-72CF43418926}"/>
              </a:ext>
            </a:extLst>
          </p:cNvPr>
          <p:cNvSpPr txBox="1"/>
          <p:nvPr/>
        </p:nvSpPr>
        <p:spPr>
          <a:xfrm>
            <a:off x="3436139" y="727340"/>
            <a:ext cx="51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highlight>
                  <a:srgbClr val="C0C0C0"/>
                </a:highlight>
              </a:rPr>
              <a:t>DMS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1E53551-8739-4551-AAF3-FE5AACB1EAD9}"/>
              </a:ext>
            </a:extLst>
          </p:cNvPr>
          <p:cNvSpPr txBox="1"/>
          <p:nvPr/>
        </p:nvSpPr>
        <p:spPr>
          <a:xfrm>
            <a:off x="6509665" y="751147"/>
            <a:ext cx="855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highlight>
                  <a:srgbClr val="C0C0C0"/>
                </a:highlight>
              </a:rPr>
              <a:t>BROWSER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4A4B1D79-4AFD-4550-9CBD-CFE6D5282EAE}"/>
              </a:ext>
            </a:extLst>
          </p:cNvPr>
          <p:cNvGrpSpPr/>
          <p:nvPr/>
        </p:nvGrpSpPr>
        <p:grpSpPr>
          <a:xfrm>
            <a:off x="1288261" y="1210716"/>
            <a:ext cx="1935552" cy="134923"/>
            <a:chOff x="1288261" y="1210716"/>
            <a:chExt cx="1935552" cy="134923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B4C75D42-A179-400B-B3B1-5F1B6B95E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261" y="1345639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DAE6821-F6BC-4B21-81CC-2B28C53A2709}"/>
                </a:ext>
              </a:extLst>
            </p:cNvPr>
            <p:cNvSpPr txBox="1"/>
            <p:nvPr/>
          </p:nvSpPr>
          <p:spPr>
            <a:xfrm>
              <a:off x="1413768" y="1210716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SET </a:t>
              </a:r>
              <a:r>
                <a:rPr kumimoji="1" lang="de-DE" sz="700" dirty="0" err="1"/>
                <a:t>PP44e_Plan</a:t>
              </a:r>
              <a:endParaRPr kumimoji="1" lang="de-DE" sz="700" dirty="0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9F98C71-1270-4E8C-86F8-9A98C503F9E7}"/>
              </a:ext>
            </a:extLst>
          </p:cNvPr>
          <p:cNvGrpSpPr/>
          <p:nvPr/>
        </p:nvGrpSpPr>
        <p:grpSpPr>
          <a:xfrm>
            <a:off x="1293018" y="1444072"/>
            <a:ext cx="1935552" cy="139719"/>
            <a:chOff x="1288261" y="1024965"/>
            <a:chExt cx="1935552" cy="139719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1A28C8AA-D087-465F-B42F-49B1AA3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261" y="1164684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00375D1-8CF6-4B88-A4CB-4EA638B4E6A4}"/>
                </a:ext>
              </a:extLst>
            </p:cNvPr>
            <p:cNvSpPr txBox="1"/>
            <p:nvPr/>
          </p:nvSpPr>
          <p:spPr>
            <a:xfrm>
              <a:off x="1413771" y="1024965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Start </a:t>
              </a:r>
              <a:r>
                <a:rPr kumimoji="1" lang="de-DE" sz="700" dirty="0" err="1"/>
                <a:t>to</a:t>
              </a:r>
              <a:r>
                <a:rPr kumimoji="1" lang="de-DE" sz="700" dirty="0"/>
                <a:t> Check WP Doku</a:t>
              </a:r>
            </a:p>
            <a:p>
              <a:endParaRPr kumimoji="1" lang="de-DE" sz="700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695710B-F7CB-447A-AEEC-AEDAC3EE22E5}"/>
              </a:ext>
            </a:extLst>
          </p:cNvPr>
          <p:cNvGrpSpPr/>
          <p:nvPr/>
        </p:nvGrpSpPr>
        <p:grpSpPr>
          <a:xfrm>
            <a:off x="4236249" y="1710780"/>
            <a:ext cx="2111750" cy="134929"/>
            <a:chOff x="4231498" y="1210720"/>
            <a:chExt cx="2111750" cy="134929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2ACCE3C7-A512-4763-B95D-927B6EE57BDF}"/>
                </a:ext>
              </a:extLst>
            </p:cNvPr>
            <p:cNvSpPr txBox="1"/>
            <p:nvPr/>
          </p:nvSpPr>
          <p:spPr>
            <a:xfrm>
              <a:off x="4457022" y="121072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WP Doku Check </a:t>
              </a:r>
              <a:r>
                <a:rPr kumimoji="1" lang="de-DE" sz="700" dirty="0" err="1"/>
                <a:t>completed</a:t>
              </a:r>
              <a:endParaRPr kumimoji="1" lang="de-DE" sz="7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813E5EFF-98BA-41C5-B88D-645424F26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498" y="1345639"/>
              <a:ext cx="2111750" cy="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826D8B46-0A03-4C76-90D2-BA5A8E9372A1}"/>
              </a:ext>
            </a:extLst>
          </p:cNvPr>
          <p:cNvGrpSpPr/>
          <p:nvPr/>
        </p:nvGrpSpPr>
        <p:grpSpPr>
          <a:xfrm>
            <a:off x="4241012" y="1429075"/>
            <a:ext cx="2111750" cy="154711"/>
            <a:chOff x="4231498" y="1005210"/>
            <a:chExt cx="2111750" cy="154711"/>
          </a:xfrm>
        </p:grpSpPr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5D8560AB-2CF9-49DB-BFBF-F07785AC1B07}"/>
                </a:ext>
              </a:extLst>
            </p:cNvPr>
            <p:cNvSpPr txBox="1"/>
            <p:nvPr/>
          </p:nvSpPr>
          <p:spPr>
            <a:xfrm>
              <a:off x="4454108" y="100521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 Check WP Doku</a:t>
              </a:r>
              <a:r>
                <a:rPr kumimoji="1" lang="de-DE" sz="800" dirty="0"/>
                <a:t>: </a:t>
              </a:r>
              <a:r>
                <a:rPr kumimoji="1" lang="de-DE" sz="600" dirty="0" err="1"/>
                <a:t>add</a:t>
              </a:r>
              <a:r>
                <a:rPr kumimoji="1" lang="de-DE" sz="600" dirty="0"/>
                <a:t> </a:t>
              </a:r>
              <a:r>
                <a:rPr kumimoji="1" lang="de-DE" sz="600" dirty="0" err="1"/>
                <a:t>missing</a:t>
              </a:r>
              <a:r>
                <a:rPr kumimoji="1" lang="de-DE" sz="600" dirty="0"/>
                <a:t> Doku </a:t>
              </a:r>
              <a:r>
                <a:rPr kumimoji="1" lang="de-DE" sz="600" dirty="0" err="1"/>
                <a:t>if</a:t>
              </a:r>
              <a:r>
                <a:rPr kumimoji="1" lang="de-DE" sz="600" dirty="0"/>
                <a:t> </a:t>
              </a:r>
              <a:r>
                <a:rPr kumimoji="1" lang="de-DE" sz="600" dirty="0" err="1"/>
                <a:t>needed</a:t>
              </a:r>
              <a:endParaRPr kumimoji="1" lang="de-DE" sz="700" dirty="0"/>
            </a:p>
            <a:p>
              <a:endParaRPr kumimoji="1" lang="de-DE" sz="700" dirty="0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B7AE8D0B-9902-49ED-A07A-1A851BA784DD}"/>
                </a:ext>
              </a:extLst>
            </p:cNvPr>
            <p:cNvCxnSpPr>
              <a:cxnSpLocks/>
            </p:cNvCxnSpPr>
            <p:nvPr/>
          </p:nvCxnSpPr>
          <p:spPr>
            <a:xfrm>
              <a:off x="4231498" y="1159921"/>
              <a:ext cx="211175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6F878813-DA88-482A-8ADF-1138B1E0083A}"/>
              </a:ext>
            </a:extLst>
          </p:cNvPr>
          <p:cNvGrpSpPr/>
          <p:nvPr/>
        </p:nvGrpSpPr>
        <p:grpSpPr>
          <a:xfrm>
            <a:off x="1273968" y="1686967"/>
            <a:ext cx="1935552" cy="134923"/>
            <a:chOff x="1288261" y="1210716"/>
            <a:chExt cx="1935552" cy="134923"/>
          </a:xfrm>
        </p:grpSpPr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0EDCA104-B7C0-4EE1-B6B6-D9370CD5D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261" y="1345639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542521DA-D416-4ED9-9A40-5D965A640C49}"/>
                </a:ext>
              </a:extLst>
            </p:cNvPr>
            <p:cNvSpPr txBox="1"/>
            <p:nvPr/>
          </p:nvSpPr>
          <p:spPr>
            <a:xfrm>
              <a:off x="1413768" y="1210716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SET </a:t>
              </a:r>
              <a:r>
                <a:rPr kumimoji="1" lang="de-DE" sz="700" dirty="0" err="1"/>
                <a:t>PP44e_IST</a:t>
              </a:r>
              <a:endParaRPr kumimoji="1" lang="de-DE" sz="700" dirty="0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1568012-4991-4CC7-A275-0D489E90D08F}"/>
              </a:ext>
            </a:extLst>
          </p:cNvPr>
          <p:cNvGrpSpPr/>
          <p:nvPr/>
        </p:nvGrpSpPr>
        <p:grpSpPr>
          <a:xfrm>
            <a:off x="1297772" y="1944135"/>
            <a:ext cx="1935552" cy="139719"/>
            <a:chOff x="1288261" y="1024965"/>
            <a:chExt cx="1935552" cy="139719"/>
          </a:xfrm>
        </p:grpSpPr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4E97EA25-BE76-4DBA-855C-7A684342161E}"/>
                </a:ext>
              </a:extLst>
            </p:cNvPr>
            <p:cNvCxnSpPr>
              <a:cxnSpLocks/>
            </p:cNvCxnSpPr>
            <p:nvPr/>
          </p:nvCxnSpPr>
          <p:spPr>
            <a:xfrm>
              <a:off x="1288261" y="1164684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298A040C-0948-4AD7-8A2F-0901D1D84E61}"/>
                </a:ext>
              </a:extLst>
            </p:cNvPr>
            <p:cNvSpPr txBox="1"/>
            <p:nvPr/>
          </p:nvSpPr>
          <p:spPr>
            <a:xfrm>
              <a:off x="1413770" y="1024965"/>
              <a:ext cx="1696157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PP Manager </a:t>
              </a:r>
              <a:r>
                <a:rPr kumimoji="1" lang="de-DE" sz="700" dirty="0" err="1"/>
                <a:t>assigned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PP_GU</a:t>
              </a:r>
              <a:r>
                <a:rPr kumimoji="1" lang="de-DE" sz="700" dirty="0"/>
                <a:t> and </a:t>
              </a:r>
              <a:r>
                <a:rPr kumimoji="1" lang="de-DE" sz="700" dirty="0" err="1"/>
                <a:t>relase</a:t>
              </a:r>
              <a:r>
                <a:rPr kumimoji="1" lang="de-DE" sz="700" dirty="0"/>
                <a:t> WP (</a:t>
              </a:r>
              <a:r>
                <a:rPr kumimoji="1" lang="de-DE" sz="700" dirty="0" err="1"/>
                <a:t>trigger</a:t>
              </a:r>
              <a:r>
                <a:rPr kumimoji="1" lang="de-DE" sz="700" dirty="0"/>
                <a:t>?)</a:t>
              </a:r>
            </a:p>
            <a:p>
              <a:r>
                <a:rPr kumimoji="1" lang="de-DE" sz="700" dirty="0"/>
                <a:t>  </a:t>
              </a:r>
            </a:p>
            <a:p>
              <a:endParaRPr kumimoji="1" lang="de-DE" sz="700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50EFB764-2BFA-4979-969F-98239EF34848}"/>
              </a:ext>
            </a:extLst>
          </p:cNvPr>
          <p:cNvGrpSpPr/>
          <p:nvPr/>
        </p:nvGrpSpPr>
        <p:grpSpPr>
          <a:xfrm>
            <a:off x="4241003" y="1924378"/>
            <a:ext cx="2111750" cy="154711"/>
            <a:chOff x="4231498" y="1005210"/>
            <a:chExt cx="2111750" cy="154711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C6039BA1-4A23-4EB1-A46F-11C72689B69D}"/>
                </a:ext>
              </a:extLst>
            </p:cNvPr>
            <p:cNvSpPr txBox="1"/>
            <p:nvPr/>
          </p:nvSpPr>
          <p:spPr>
            <a:xfrm>
              <a:off x="4454108" y="100521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 err="1"/>
                <a:t>PP_GU</a:t>
              </a:r>
              <a:r>
                <a:rPr kumimoji="1" lang="de-DE" sz="700" dirty="0"/>
                <a:t>  check WP Doku and </a:t>
              </a:r>
              <a:r>
                <a:rPr kumimoji="1" lang="de-DE" sz="700" dirty="0" err="1"/>
                <a:t>starts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with</a:t>
              </a:r>
              <a:r>
                <a:rPr kumimoji="1" lang="de-DE" sz="700" dirty="0"/>
                <a:t> BTB </a:t>
              </a:r>
              <a:r>
                <a:rPr kumimoji="1" lang="de-DE" sz="700" dirty="0" err="1"/>
                <a:t>preparation</a:t>
              </a:r>
              <a:endParaRPr kumimoji="1" lang="de-DE" sz="700" dirty="0"/>
            </a:p>
            <a:p>
              <a:endParaRPr kumimoji="1" lang="de-DE" sz="700" dirty="0"/>
            </a:p>
            <a:p>
              <a:endParaRPr kumimoji="1" lang="de-DE" sz="700" dirty="0"/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7DD91CC-277B-4DC4-B855-5EA4DA4F863D}"/>
                </a:ext>
              </a:extLst>
            </p:cNvPr>
            <p:cNvCxnSpPr>
              <a:cxnSpLocks/>
            </p:cNvCxnSpPr>
            <p:nvPr/>
          </p:nvCxnSpPr>
          <p:spPr>
            <a:xfrm>
              <a:off x="4231498" y="1159921"/>
              <a:ext cx="211175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D5AE465A-09D4-4EB2-ABCE-68413D72374B}"/>
              </a:ext>
            </a:extLst>
          </p:cNvPr>
          <p:cNvGrpSpPr/>
          <p:nvPr/>
        </p:nvGrpSpPr>
        <p:grpSpPr>
          <a:xfrm>
            <a:off x="4236239" y="2177511"/>
            <a:ext cx="2111750" cy="134929"/>
            <a:chOff x="4231498" y="1210720"/>
            <a:chExt cx="2111750" cy="134929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A44EED21-E3BE-416B-811E-F4646DE87679}"/>
                </a:ext>
              </a:extLst>
            </p:cNvPr>
            <p:cNvSpPr txBox="1"/>
            <p:nvPr/>
          </p:nvSpPr>
          <p:spPr>
            <a:xfrm>
              <a:off x="4457022" y="121072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 err="1"/>
                <a:t>Sent</a:t>
              </a:r>
              <a:r>
                <a:rPr kumimoji="1" lang="de-DE" sz="700" dirty="0"/>
                <a:t> BTB </a:t>
              </a:r>
              <a:r>
                <a:rPr kumimoji="1" lang="de-DE" sz="700" dirty="0" err="1"/>
                <a:t>protocol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including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images</a:t>
              </a:r>
              <a:endParaRPr kumimoji="1" lang="de-DE" sz="700" dirty="0"/>
            </a:p>
            <a:p>
              <a:endParaRPr kumimoji="1" lang="de-DE" sz="700" dirty="0"/>
            </a:p>
          </p:txBody>
        </p: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1EC2353A-23E9-478B-AEE3-94714E155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498" y="1345639"/>
              <a:ext cx="2111750" cy="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DEE8BF0-7DE0-4A1C-8DF3-1F5713DA4618}"/>
              </a:ext>
            </a:extLst>
          </p:cNvPr>
          <p:cNvGrpSpPr/>
          <p:nvPr/>
        </p:nvGrpSpPr>
        <p:grpSpPr>
          <a:xfrm>
            <a:off x="1283490" y="2167983"/>
            <a:ext cx="1935552" cy="134923"/>
            <a:chOff x="1288261" y="1210716"/>
            <a:chExt cx="1935552" cy="134923"/>
          </a:xfrm>
        </p:grpSpPr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50F60203-1D2B-4582-8B4D-BD6ECCF79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261" y="1345639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0E05920-21FC-48B9-A8B4-435E5F9257C1}"/>
                </a:ext>
              </a:extLst>
            </p:cNvPr>
            <p:cNvSpPr txBox="1"/>
            <p:nvPr/>
          </p:nvSpPr>
          <p:spPr>
            <a:xfrm>
              <a:off x="1413768" y="1210716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SET </a:t>
              </a:r>
              <a:r>
                <a:rPr kumimoji="1" lang="de-DE" sz="700" dirty="0" err="1"/>
                <a:t>X48_IST</a:t>
              </a:r>
              <a:endParaRPr kumimoji="1" lang="de-DE" sz="700" dirty="0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8C4A167B-8895-40A6-AEDF-F357CE5811B4}"/>
              </a:ext>
            </a:extLst>
          </p:cNvPr>
          <p:cNvGrpSpPr/>
          <p:nvPr/>
        </p:nvGrpSpPr>
        <p:grpSpPr>
          <a:xfrm>
            <a:off x="1297764" y="2425149"/>
            <a:ext cx="1935552" cy="139719"/>
            <a:chOff x="1288261" y="1024965"/>
            <a:chExt cx="1935552" cy="139719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722C353-2949-4E99-B8B6-D4630A093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261" y="1164684"/>
              <a:ext cx="193555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4C9A3026-0A2B-4BE9-B3A4-B268CF369758}"/>
                </a:ext>
              </a:extLst>
            </p:cNvPr>
            <p:cNvSpPr txBox="1"/>
            <p:nvPr/>
          </p:nvSpPr>
          <p:spPr>
            <a:xfrm>
              <a:off x="1413770" y="1024965"/>
              <a:ext cx="1696157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/>
                <a:t>PP Manager </a:t>
              </a:r>
              <a:r>
                <a:rPr kumimoji="1" lang="de-DE" sz="700" dirty="0" err="1"/>
                <a:t>inform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PP_GU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to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start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with</a:t>
              </a:r>
              <a:r>
                <a:rPr kumimoji="1" lang="de-DE" sz="700" dirty="0"/>
                <a:t> EP (</a:t>
              </a:r>
              <a:r>
                <a:rPr kumimoji="1" lang="de-DE" sz="700" dirty="0" err="1"/>
                <a:t>trigger</a:t>
              </a:r>
              <a:r>
                <a:rPr kumimoji="1" lang="de-DE" sz="700" dirty="0"/>
                <a:t>?)</a:t>
              </a:r>
            </a:p>
            <a:p>
              <a:r>
                <a:rPr kumimoji="1" lang="de-DE" sz="700" dirty="0"/>
                <a:t>  </a:t>
              </a:r>
            </a:p>
            <a:p>
              <a:endParaRPr kumimoji="1" lang="de-DE" sz="700" dirty="0"/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4F760522-A957-4D77-9A9B-DA5CD6989098}"/>
              </a:ext>
            </a:extLst>
          </p:cNvPr>
          <p:cNvGrpSpPr/>
          <p:nvPr/>
        </p:nvGrpSpPr>
        <p:grpSpPr>
          <a:xfrm>
            <a:off x="4231466" y="2691869"/>
            <a:ext cx="2111750" cy="134929"/>
            <a:chOff x="4231498" y="1210720"/>
            <a:chExt cx="2111750" cy="134929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07FDB984-30F3-464A-9446-122FC2B2B0FC}"/>
                </a:ext>
              </a:extLst>
            </p:cNvPr>
            <p:cNvSpPr txBox="1"/>
            <p:nvPr/>
          </p:nvSpPr>
          <p:spPr>
            <a:xfrm>
              <a:off x="4457022" y="1210720"/>
              <a:ext cx="1453244" cy="11571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rtlCol="0" anchor="t">
              <a:noAutofit/>
            </a:bodyPr>
            <a:lstStyle/>
            <a:p>
              <a:r>
                <a:rPr kumimoji="1" lang="de-DE" sz="700" dirty="0" err="1"/>
                <a:t>Sent</a:t>
              </a:r>
              <a:r>
                <a:rPr kumimoji="1" lang="de-DE" sz="700" dirty="0"/>
                <a:t> EP (</a:t>
              </a:r>
              <a:r>
                <a:rPr kumimoji="1" lang="de-DE" sz="700" dirty="0" err="1"/>
                <a:t>technical</a:t>
              </a:r>
              <a:r>
                <a:rPr kumimoji="1" lang="de-DE" sz="700" dirty="0"/>
                <a:t> </a:t>
              </a:r>
              <a:r>
                <a:rPr kumimoji="1" lang="de-DE" sz="700" dirty="0" err="1"/>
                <a:t>drawing</a:t>
              </a:r>
              <a:r>
                <a:rPr kumimoji="1" lang="de-DE" sz="700" dirty="0"/>
                <a:t>)</a:t>
              </a:r>
            </a:p>
            <a:p>
              <a:endParaRPr kumimoji="1" lang="de-DE" sz="700" dirty="0"/>
            </a:p>
            <a:p>
              <a:endParaRPr kumimoji="1" lang="de-DE" sz="700" dirty="0"/>
            </a:p>
          </p:txBody>
        </p: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A4DFBF7-1DDF-4653-A57B-32A5CC545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498" y="1345639"/>
              <a:ext cx="2111750" cy="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52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44647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Further requirements (</a:t>
            </a:r>
            <a:r>
              <a:rPr lang="en-US" dirty="0" err="1">
                <a:solidFill>
                  <a:srgbClr val="0000FF"/>
                </a:solidFill>
              </a:rPr>
              <a:t>tbd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13CF7CA-CE29-412D-A1EF-8FDE07F01523}"/>
              </a:ext>
            </a:extLst>
          </p:cNvPr>
          <p:cNvSpPr txBox="1"/>
          <p:nvPr/>
        </p:nvSpPr>
        <p:spPr>
          <a:xfrm>
            <a:off x="366306" y="985409"/>
            <a:ext cx="7096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Save somehow the version of </a:t>
            </a:r>
            <a:r>
              <a:rPr lang="en-US" sz="1200" dirty="0" err="1"/>
              <a:t>Planungshandbuch</a:t>
            </a:r>
            <a:r>
              <a:rPr lang="en-US" sz="1200" dirty="0"/>
              <a:t> which is base for EP and 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Search Site ID for different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Choose different templates depending on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Requirements regarding transport </a:t>
            </a:r>
            <a:r>
              <a:rPr lang="en-US" sz="1200"/>
              <a:t>and  DWDM documentation </a:t>
            </a:r>
            <a:r>
              <a:rPr lang="en-US" sz="1200" dirty="0"/>
              <a:t>is missing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691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a typeface="微软雅黑" panose="020B0503020204020204" charset="-122"/>
              </a:rPr>
              <a:t>Thank you</a:t>
            </a:r>
            <a:endParaRPr sz="2400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SBS and DMS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DBD0A9-AF3E-422D-96E2-34D2CDB6939A}"/>
              </a:ext>
            </a:extLst>
          </p:cNvPr>
          <p:cNvSpPr txBox="1"/>
          <p:nvPr/>
        </p:nvSpPr>
        <p:spPr>
          <a:xfrm>
            <a:off x="366306" y="985409"/>
            <a:ext cx="70968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 will be done in SBS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Front end MS Access, Backend Oracle SQL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Define the Trigger for DMS to start with the documentation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Documentation is divided into several areas of the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documentation  starts with the work pack triggered by SBS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workflow between SBS and DMS for all phases of the project should be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bidirectional interface between both application have to be implemented</a:t>
            </a:r>
          </a:p>
          <a:p>
            <a:pPr lvl="1"/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DMS is responsible of managing all kinds of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Web application (Front end Web Browser, Backend ( Webserver, Django (web development platform based on python and connected with the SQL server MySQL on the test cloud server)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MySQL is used temporarily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Oracle has to be updated from </a:t>
            </a:r>
            <a:r>
              <a:rPr lang="en-US" sz="1200" dirty="0" err="1"/>
              <a:t>V12.3</a:t>
            </a:r>
            <a:r>
              <a:rPr lang="en-US" sz="1200" dirty="0"/>
              <a:t> to </a:t>
            </a:r>
            <a:r>
              <a:rPr lang="en-US" sz="1200" dirty="0" err="1"/>
              <a:t>V19</a:t>
            </a:r>
            <a:r>
              <a:rPr lang="en-US" sz="1200" dirty="0"/>
              <a:t> to use these web development platform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planned on the beginning of next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RACI Matrix Permission ( admin, superuser, user, third party)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Versioning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Check in/Check out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Read metainformation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Check Geo tagging and resolution of images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442178" y="2328340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57646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Dokumentation</a:t>
            </a:r>
            <a:r>
              <a:rPr lang="en-US" dirty="0">
                <a:solidFill>
                  <a:srgbClr val="0000FF"/>
                </a:solidFill>
              </a:rPr>
              <a:t> area 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8"/>
            <a:ext cx="1500415" cy="21134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DBD0A9-AF3E-422D-96E2-34D2CDB6939A}"/>
              </a:ext>
            </a:extLst>
          </p:cNvPr>
          <p:cNvSpPr txBox="1"/>
          <p:nvPr/>
        </p:nvSpPr>
        <p:spPr>
          <a:xfrm>
            <a:off x="366306" y="985409"/>
            <a:ext cx="70968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is </a:t>
            </a:r>
            <a:r>
              <a:rPr lang="en-US" dirty="0" err="1"/>
              <a:t>devided</a:t>
            </a:r>
            <a:r>
              <a:rPr lang="en-US" dirty="0"/>
              <a:t> into several areas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Akquise</a:t>
            </a:r>
            <a:r>
              <a:rPr lang="en-US" sz="1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Baufreigabe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BTB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EP_AP_TDL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NOSS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PO_WE_BELEGE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PRECHECK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SYSTEMTECHNIK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>
                <a:highlight>
                  <a:srgbClr val="00FF00"/>
                </a:highlight>
              </a:rPr>
              <a:t>WORKPACK</a:t>
            </a:r>
            <a:r>
              <a:rPr lang="en-US" sz="1000" dirty="0">
                <a:highlight>
                  <a:srgbClr val="00FF00"/>
                </a:highlight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FF"/>
                </a:highlight>
              </a:rPr>
              <a:t>With green marked: Start of the DMS development.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FF"/>
                </a:highlight>
              </a:rPr>
              <a:t>Start and End Trigger point are defined: SBS </a:t>
            </a:r>
            <a:r>
              <a:rPr lang="en-US" sz="1000" dirty="0" err="1">
                <a:highlight>
                  <a:srgbClr val="FFFFFF"/>
                </a:highlight>
              </a:rPr>
              <a:t>EINGANGÜBERPRÜFUNG</a:t>
            </a:r>
            <a:r>
              <a:rPr lang="en-US" sz="1000" dirty="0">
                <a:highlight>
                  <a:srgbClr val="FFFFFF"/>
                </a:highlight>
              </a:rPr>
              <a:t>: ACCEPTED, internal Status values: </a:t>
            </a:r>
            <a:r>
              <a:rPr lang="en-US" sz="1000" dirty="0" err="1">
                <a:highlight>
                  <a:srgbClr val="FFFFFF"/>
                </a:highlight>
              </a:rPr>
              <a:t>P44E_PLAN</a:t>
            </a:r>
            <a:r>
              <a:rPr lang="en-US" sz="1000" dirty="0">
                <a:highlight>
                  <a:srgbClr val="FFFFFF"/>
                </a:highlight>
              </a:rPr>
              <a:t>  and </a:t>
            </a:r>
            <a:r>
              <a:rPr lang="en-US" sz="1000" dirty="0" err="1">
                <a:highlight>
                  <a:srgbClr val="FFFFFF"/>
                </a:highlight>
              </a:rPr>
              <a:t>PP44E_IST</a:t>
            </a:r>
            <a:endParaRPr lang="en-US" sz="1000" dirty="0">
              <a:highlight>
                <a:srgbClr val="FFFFFF"/>
              </a:highlight>
            </a:endParaRP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all these areas trigger points have to be defined. Normally internal status values could be used for this purpose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Approved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Quality Check necessary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EP and 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Revision for each cycle in the </a:t>
            </a:r>
            <a:r>
              <a:rPr lang="en-US" sz="1100" dirty="0" err="1"/>
              <a:t>TDL</a:t>
            </a:r>
            <a:r>
              <a:rPr lang="en-US" sz="1100" dirty="0"/>
              <a:t> (Team </a:t>
            </a:r>
            <a:r>
              <a:rPr lang="en-US" sz="1100" dirty="0" err="1"/>
              <a:t>Durchlauf</a:t>
            </a:r>
            <a:r>
              <a:rPr lang="en-US" sz="11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 with Revision: AA, AB, AC, ….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Internal status values should be also versioned?  </a:t>
            </a:r>
          </a:p>
          <a:p>
            <a:pPr lvl="1"/>
            <a:endParaRPr lang="en-US" sz="11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719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Documentation area TEF uses cyclic status values 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8"/>
            <a:ext cx="1500415" cy="21134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  <p:pic>
        <p:nvPicPr>
          <p:cNvPr id="1026" name="Grafik 4">
            <a:extLst>
              <a:ext uri="{FF2B5EF4-FFF2-40B4-BE49-F238E27FC236}">
                <a16:creationId xmlns:a16="http://schemas.microsoft.com/office/drawing/2014/main" id="{6D8A257A-97B5-4C59-A056-AB03165F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0" y="797268"/>
            <a:ext cx="7219408" cy="404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4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SBS and DMS: Start with the work pack (WP)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DBD0A9-AF3E-422D-96E2-34D2CDB6939A}"/>
              </a:ext>
            </a:extLst>
          </p:cNvPr>
          <p:cNvSpPr txBox="1"/>
          <p:nvPr/>
        </p:nvSpPr>
        <p:spPr>
          <a:xfrm>
            <a:off x="366306" y="985409"/>
            <a:ext cx="70968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documentation starts with the work pack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SBS triggers DMS to start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Trigger point could be the Acceptance of the Project (</a:t>
            </a:r>
            <a:r>
              <a:rPr lang="en-US" sz="1200" dirty="0" err="1"/>
              <a:t>Eingangsüberprüfung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After the work pack documentation is finished, DMS informs SBS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All required documents from our supplier have been uploaded by Team assistance (TA):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Set status values </a:t>
            </a:r>
            <a:r>
              <a:rPr lang="en-US" sz="1200" dirty="0" err="1"/>
              <a:t>PP44e_PLAN</a:t>
            </a:r>
            <a:endParaRPr lang="en-US" sz="1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These are original documents from the supplier and should be not changed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All the documents has been checked by our PP team (Site manager, Radio planner and Transport planner)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If necessary some documents has to be added 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Set status values </a:t>
            </a:r>
            <a:r>
              <a:rPr lang="en-US" sz="1200" dirty="0" err="1"/>
              <a:t>P44e_IST</a:t>
            </a:r>
            <a:r>
              <a:rPr lang="en-US" sz="1200" dirty="0"/>
              <a:t>:  Documents ready to deliver to the  third party PP GU ( </a:t>
            </a:r>
            <a:r>
              <a:rPr lang="en-US" sz="1200" u="sng" dirty="0" err="1"/>
              <a:t>P</a:t>
            </a:r>
            <a:r>
              <a:rPr lang="en-US" sz="1200" dirty="0" err="1"/>
              <a:t>lanungs</a:t>
            </a:r>
            <a:r>
              <a:rPr lang="en-US" sz="1200" dirty="0"/>
              <a:t> </a:t>
            </a:r>
            <a:r>
              <a:rPr lang="en-US" sz="1200" u="sng" dirty="0"/>
              <a:t>P</a:t>
            </a:r>
            <a:r>
              <a:rPr lang="en-US" sz="1200" dirty="0"/>
              <a:t>hase </a:t>
            </a:r>
            <a:r>
              <a:rPr lang="en-US" sz="1200" u="sng" dirty="0"/>
              <a:t>G</a:t>
            </a:r>
            <a:r>
              <a:rPr lang="en-US" sz="1200" dirty="0"/>
              <a:t>eneral </a:t>
            </a:r>
            <a:r>
              <a:rPr lang="en-US" sz="1200" u="sng" dirty="0" err="1"/>
              <a:t>U</a:t>
            </a:r>
            <a:r>
              <a:rPr lang="en-US" sz="1200" dirty="0" err="1"/>
              <a:t>nternehmen</a:t>
            </a:r>
            <a:r>
              <a:rPr lang="en-US" sz="1200" dirty="0"/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PP Manager decides which PP GU should be taken. The PP GU and the trigger point is set in SBS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Now the PP GU will be informed and is allowed  to view all “WP” documents in DMS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The PP GU will see only the allowed folders/documents defined by the RACI 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079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DMS Work pack folder structure 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8"/>
            <a:ext cx="1500415" cy="21134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DBD0A9-AF3E-422D-96E2-34D2CDB6939A}"/>
              </a:ext>
            </a:extLst>
          </p:cNvPr>
          <p:cNvSpPr txBox="1"/>
          <p:nvPr/>
        </p:nvSpPr>
        <p:spPr>
          <a:xfrm>
            <a:off x="366306" y="985409"/>
            <a:ext cx="7096812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pack is divided into 2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(</a:t>
            </a:r>
            <a:r>
              <a:rPr lang="en-US" sz="1400" dirty="0" err="1"/>
              <a:t>3MS</a:t>
            </a:r>
            <a:r>
              <a:rPr lang="en-US" sz="1400" dirty="0"/>
              <a:t>) 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2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Light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ROOT \ </a:t>
            </a:r>
            <a:r>
              <a:rPr lang="en-US" sz="1400" dirty="0" err="1"/>
              <a:t>STO</a:t>
            </a:r>
            <a:r>
              <a:rPr lang="en-US" sz="1400" dirty="0"/>
              <a:t>\</a:t>
            </a:r>
            <a:r>
              <a:rPr lang="en-US" sz="1400" dirty="0" err="1"/>
              <a:t>MASTER_PROJEKT</a:t>
            </a:r>
            <a:r>
              <a:rPr lang="en-US" sz="1400" dirty="0"/>
              <a:t>\</a:t>
            </a:r>
            <a:r>
              <a:rPr lang="en-US" sz="1400" dirty="0" err="1"/>
              <a:t>WORK_PACK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RACI should be defined for each sub folder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9479B4-9891-4982-B023-C252BFF3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90" y="1519325"/>
            <a:ext cx="2812518" cy="18272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AB49F40-AEE4-4500-8FBA-B8751518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46" y="3592450"/>
            <a:ext cx="2718921" cy="6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SBS - DMS: Upload all “WP” documents 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9F68974C-FEAD-4F2B-87FC-C5F97BC3850C}"/>
              </a:ext>
            </a:extLst>
          </p:cNvPr>
          <p:cNvSpPr/>
          <p:nvPr/>
        </p:nvSpPr>
        <p:spPr>
          <a:xfrm>
            <a:off x="496230" y="1448691"/>
            <a:ext cx="652346" cy="1123059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SBS </a:t>
            </a:r>
          </a:p>
          <a:p>
            <a:pPr algn="ctr"/>
            <a:endParaRPr lang="de-DE" dirty="0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D32A8D16-150C-4C78-B410-A27A9575F437}"/>
              </a:ext>
            </a:extLst>
          </p:cNvPr>
          <p:cNvSpPr/>
          <p:nvPr/>
        </p:nvSpPr>
        <p:spPr>
          <a:xfrm>
            <a:off x="3202029" y="1397203"/>
            <a:ext cx="652346" cy="1142957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DMS  </a:t>
            </a:r>
          </a:p>
          <a:p>
            <a:pPr algn="ctr"/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46CDFC1-CEB3-4936-B981-A6C949DE37F9}"/>
              </a:ext>
            </a:extLst>
          </p:cNvPr>
          <p:cNvSpPr/>
          <p:nvPr/>
        </p:nvSpPr>
        <p:spPr>
          <a:xfrm>
            <a:off x="1425866" y="1873405"/>
            <a:ext cx="1573366" cy="24532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WP Trigger</a:t>
            </a:r>
            <a:r>
              <a:rPr lang="de-DE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C3A420-DB8E-4B89-B9DE-1695A5CD7BA5}"/>
              </a:ext>
            </a:extLst>
          </p:cNvPr>
          <p:cNvSpPr txBox="1"/>
          <p:nvPr/>
        </p:nvSpPr>
        <p:spPr>
          <a:xfrm>
            <a:off x="382043" y="2865863"/>
            <a:ext cx="1586147" cy="51295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endParaRPr kumimoji="1"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E55D81-D318-4CC2-9735-8178350FF85B}"/>
              </a:ext>
            </a:extLst>
          </p:cNvPr>
          <p:cNvSpPr txBox="1"/>
          <p:nvPr/>
        </p:nvSpPr>
        <p:spPr>
          <a:xfrm>
            <a:off x="103037" y="2728703"/>
            <a:ext cx="2605665" cy="112305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en-US" sz="1200"/>
              <a:t>WP Trigger: </a:t>
            </a:r>
          </a:p>
          <a:p>
            <a:r>
              <a:rPr kumimoji="1" lang="en-US" sz="1200"/>
              <a:t>Transfer all necessary data to DMS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050"/>
              <a:t>SITE_ID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050"/>
              <a:t>Project_ID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050"/>
              <a:t>Personal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050"/>
              <a:t>Trigger points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050"/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sz="105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3084F0-7232-4142-B8E8-CE0B6C522C5F}"/>
              </a:ext>
            </a:extLst>
          </p:cNvPr>
          <p:cNvSpPr txBox="1"/>
          <p:nvPr/>
        </p:nvSpPr>
        <p:spPr>
          <a:xfrm>
            <a:off x="3218093" y="2652503"/>
            <a:ext cx="2605665" cy="81307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100"/>
              <a:t>Create WP folder structure</a:t>
            </a:r>
            <a:endParaRPr kumimoji="1"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100"/>
              <a:t>Update Database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100"/>
              <a:t>After the update procedure the documents can be uploaded via the web browser into our DMS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100"/>
              <a:t>The team assistence will be informed and starts to collect all „WP“ documents from our customer like TEF, ATC, ..  and upload the documents into our DMS: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100"/>
              <a:t>Select Folder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sz="1100"/>
              <a:t>Upload all Documents from the local folder into DMS</a:t>
            </a:r>
          </a:p>
          <a:p>
            <a:pPr lvl="1"/>
            <a:endParaRPr kumimoji="1"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sz="1050"/>
          </a:p>
          <a:p>
            <a:endParaRPr kumimoji="1" lang="en-US" sz="12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6640852-1F3F-4E51-9781-C4035C98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38" y="1326125"/>
            <a:ext cx="2773336" cy="265275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0B5E8D0-6FAA-4C52-939E-42CD40F43738}"/>
              </a:ext>
            </a:extLst>
          </p:cNvPr>
          <p:cNvSpPr/>
          <p:nvPr/>
        </p:nvSpPr>
        <p:spPr>
          <a:xfrm>
            <a:off x="4094695" y="1872188"/>
            <a:ext cx="1573366" cy="24532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Open web </a:t>
            </a:r>
            <a:r>
              <a:rPr lang="de-DE" sz="1100" dirty="0" err="1"/>
              <a:t>browser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66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SBS - DMS: Upload all “WP” documents 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C3A420-DB8E-4B89-B9DE-1695A5CD7BA5}"/>
              </a:ext>
            </a:extLst>
          </p:cNvPr>
          <p:cNvSpPr txBox="1"/>
          <p:nvPr/>
        </p:nvSpPr>
        <p:spPr>
          <a:xfrm>
            <a:off x="382043" y="2865863"/>
            <a:ext cx="1586147" cy="51295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endParaRPr kumimoji="1"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E55D81-D318-4CC2-9735-8178350FF85B}"/>
              </a:ext>
            </a:extLst>
          </p:cNvPr>
          <p:cNvSpPr txBox="1"/>
          <p:nvPr/>
        </p:nvSpPr>
        <p:spPr>
          <a:xfrm>
            <a:off x="103037" y="2728703"/>
            <a:ext cx="2605665" cy="112305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de-DE" sz="105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3084F0-7232-4142-B8E8-CE0B6C522C5F}"/>
              </a:ext>
            </a:extLst>
          </p:cNvPr>
          <p:cNvSpPr txBox="1"/>
          <p:nvPr/>
        </p:nvSpPr>
        <p:spPr>
          <a:xfrm>
            <a:off x="3218093" y="2652503"/>
            <a:ext cx="2605665" cy="81307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1"/>
            <a:endParaRPr kumimoji="1" lang="de-D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de-D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de-DE" sz="1050" dirty="0"/>
          </a:p>
          <a:p>
            <a:endParaRPr kumimoji="1"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6EB480-DE30-462B-AE9D-926AA1508D52}"/>
              </a:ext>
            </a:extLst>
          </p:cNvPr>
          <p:cNvSpPr txBox="1"/>
          <p:nvPr/>
        </p:nvSpPr>
        <p:spPr>
          <a:xfrm>
            <a:off x="366306" y="985409"/>
            <a:ext cx="70968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after new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all files from local folder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Select all files of the current local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Possible to overwrite (message box pops up with a warning, check in / check out)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For images check if geo tagging data are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Save Meta Data in the DMS Database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For images save geo coordinates: longitude, latitude and resolution </a:t>
            </a:r>
          </a:p>
          <a:p>
            <a:pPr lvl="1"/>
            <a:r>
              <a:rPr lang="en-US" sz="1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03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87643BCB-B3D9-496C-81D9-65329001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3" y="411163"/>
            <a:ext cx="8513763" cy="7239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DMS: View all “WP” documents </a:t>
            </a:r>
            <a:endParaRPr lang="en-US" b="0" dirty="0">
              <a:solidFill>
                <a:srgbClr val="0000FF"/>
              </a:solidFill>
              <a:ea typeface="微软雅黑" panose="020B0503020204020204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7E9B8D-23DE-4A98-9D2D-75187D86662B}"/>
              </a:ext>
            </a:extLst>
          </p:cNvPr>
          <p:cNvSpPr txBox="1"/>
          <p:nvPr/>
        </p:nvSpPr>
        <p:spPr>
          <a:xfrm>
            <a:off x="366306" y="2083957"/>
            <a:ext cx="1500415" cy="72389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de-DE" sz="1400" dirty="0">
              <a:solidFill>
                <a:schemeClr val="accent6"/>
              </a:solidFill>
            </a:endParaRPr>
          </a:p>
          <a:p>
            <a:endParaRPr kumimoji="1" lang="de-DE" sz="1400" dirty="0">
              <a:solidFill>
                <a:schemeClr val="accent6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DBD0A9-AF3E-422D-96E2-34D2CDB6939A}"/>
              </a:ext>
            </a:extLst>
          </p:cNvPr>
          <p:cNvSpPr txBox="1"/>
          <p:nvPr/>
        </p:nvSpPr>
        <p:spPr>
          <a:xfrm>
            <a:off x="366306" y="985409"/>
            <a:ext cx="7096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documents can be viewed dependent on the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Admin, Super User, User, Third party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Permissions are defined in the RACI matrix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of the files is possible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7891CA-7F4C-4594-9593-2F4D8A1969F8}"/>
              </a:ext>
            </a:extLst>
          </p:cNvPr>
          <p:cNvSpPr txBox="1"/>
          <p:nvPr/>
        </p:nvSpPr>
        <p:spPr>
          <a:xfrm>
            <a:off x="1084216" y="2295297"/>
            <a:ext cx="849086" cy="235132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839017111"/>
      </p:ext>
    </p:extLst>
  </p:cSld>
  <p:clrMapOvr>
    <a:masterClrMapping/>
  </p:clrMapOvr>
</p:sld>
</file>

<file path=ppt/theme/theme1.xml><?xml version="1.0" encoding="utf-8"?>
<a:theme xmlns:a="http://schemas.openxmlformats.org/drawingml/2006/main" name="ZTE-Confidential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9fc6a6-1f29-4708-bd6d-d08d63c8bc24">
      <Terms xmlns="http://schemas.microsoft.com/office/infopath/2007/PartnerControls"/>
    </lcf76f155ced4ddcb4097134ff3c332f>
    <TaxCatchAll xmlns="415bb584-80b4-40e2-abd8-7d66bce403c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262E80C0EE2C47B428EAA0570856AD" ma:contentTypeVersion="10" ma:contentTypeDescription="Ein neues Dokument erstellen." ma:contentTypeScope="" ma:versionID="18f83615b03755f1b3a656d87f51f098">
  <xsd:schema xmlns:xsd="http://www.w3.org/2001/XMLSchema" xmlns:xs="http://www.w3.org/2001/XMLSchema" xmlns:p="http://schemas.microsoft.com/office/2006/metadata/properties" xmlns:ns2="339fc6a6-1f29-4708-bd6d-d08d63c8bc24" xmlns:ns3="415bb584-80b4-40e2-abd8-7d66bce403c7" targetNamespace="http://schemas.microsoft.com/office/2006/metadata/properties" ma:root="true" ma:fieldsID="9fefa0ddc45ea90cf8f111fe65c03d5e" ns2:_="" ns3:_="">
    <xsd:import namespace="339fc6a6-1f29-4708-bd6d-d08d63c8bc24"/>
    <xsd:import namespace="415bb584-80b4-40e2-abd8-7d66bce403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fc6a6-1f29-4708-bd6d-d08d63c8b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0f8d9d9e-a40c-4465-adfa-37b05e00b4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b584-80b4-40e2-abd8-7d66bce403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9937423-c539-48c0-b8fb-c89fd3deb2fb}" ma:internalName="TaxCatchAll" ma:showField="CatchAllData" ma:web="415bb584-80b4-40e2-abd8-7d66bce403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A0FEF-0EBC-4494-ACB9-78EB9CF437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939050-525B-4298-9E2F-C1F7A3D0A5A1}">
  <ds:schemaRefs>
    <ds:schemaRef ds:uri="http://purl.org/dc/terms/"/>
    <ds:schemaRef ds:uri="http://purl.org/dc/dcmitype/"/>
    <ds:schemaRef ds:uri="339fc6a6-1f29-4708-bd6d-d08d63c8bc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15bb584-80b4-40e2-abd8-7d66bce403c7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C4E2CB6-8336-4FA3-ACA4-F66272DB39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9fc6a6-1f29-4708-bd6d-d08d63c8bc24"/>
    <ds:schemaRef ds:uri="415bb584-80b4-40e2-abd8-7d66bce403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ZTE-Confidential-16X9</Template>
  <TotalTime>0</TotalTime>
  <Words>1017</Words>
  <Application>Microsoft Office PowerPoint</Application>
  <PresentationFormat>Bildschirmpräsentation (16:9)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Times</vt:lpstr>
      <vt:lpstr>ZTE-Confidential-16X9</vt:lpstr>
      <vt:lpstr>DMS Requirements</vt:lpstr>
      <vt:lpstr>SBS and DMS</vt:lpstr>
      <vt:lpstr>Dokumentation area </vt:lpstr>
      <vt:lpstr>Documentation area TEF uses cyclic status values </vt:lpstr>
      <vt:lpstr>SBS and DMS: Start with the work pack (WP)</vt:lpstr>
      <vt:lpstr>DMS Work pack folder structure </vt:lpstr>
      <vt:lpstr>SBS - DMS: Upload all “WP” documents </vt:lpstr>
      <vt:lpstr>SBS - DMS: Upload all “WP” documents </vt:lpstr>
      <vt:lpstr>DMS: View all “WP” documents </vt:lpstr>
      <vt:lpstr>Work pack Actual Problems</vt:lpstr>
      <vt:lpstr>Work pack Actual Problems: EP_AP_TDL  Folder</vt:lpstr>
      <vt:lpstr>General Workflow draft</vt:lpstr>
      <vt:lpstr>Further requirements (tbd)</vt:lpstr>
      <vt:lpstr>Thank you</vt:lpstr>
    </vt:vector>
  </TitlesOfParts>
  <Company>ZTE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 Yongning</dc:creator>
  <cp:lastModifiedBy>Dennis Kleinert</cp:lastModifiedBy>
  <cp:revision>82</cp:revision>
  <dcterms:created xsi:type="dcterms:W3CDTF">2015-07-29T09:15:00Z</dcterms:created>
  <dcterms:modified xsi:type="dcterms:W3CDTF">2022-12-16T09:00:26Z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2052-10.8.2.7027</vt:lpwstr>
  </property>
  <property fmtid="{D5CDD505-2E9C-101B-9397-08002B2CF9AE}" pid="3" name="ContentTypeId">
    <vt:lpwstr>0x01010077262E80C0EE2C47B428EAA0570856AD</vt:lpwstr>
  </property>
  <property fmtid="{D5CDD505-2E9C-101B-9397-08002B2CF9AE}" pid="4" name="Order">
    <vt:r8>1500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