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1" r:id="rId5"/>
    <p:sldId id="256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026"/>
    <p:restoredTop sz="94663"/>
  </p:normalViewPr>
  <p:slideViewPr>
    <p:cSldViewPr snapToGrid="0" showGuides="1">
      <p:cViewPr>
        <p:scale>
          <a:sx n="67" d="100"/>
          <a:sy n="67" d="100"/>
        </p:scale>
        <p:origin x="944" y="125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ncentluo/Documents/&#20877;&#39134;ppT/12&#26376;/12.4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其他企业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气泡图</c:v>
                </c:pt>
                <c:pt idx="1">
                  <c:v>选择定价</c:v>
                </c:pt>
                <c:pt idx="2">
                  <c:v>打分法</c:v>
                </c:pt>
                <c:pt idx="3">
                  <c:v>项目排序</c:v>
                </c:pt>
                <c:pt idx="4">
                  <c:v>战略桶</c:v>
                </c:pt>
                <c:pt idx="5">
                  <c:v>现金流折现</c:v>
                </c:pt>
                <c:pt idx="6">
                  <c:v>清单</c:v>
                </c:pt>
                <c:pt idx="7">
                  <c:v>回收期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35</c:v>
                </c:pt>
                <c:pt idx="1">
                  <c:v>37</c:v>
                </c:pt>
                <c:pt idx="2">
                  <c:v>40</c:v>
                </c:pt>
                <c:pt idx="3">
                  <c:v>50</c:v>
                </c:pt>
                <c:pt idx="4">
                  <c:v>37</c:v>
                </c:pt>
                <c:pt idx="5">
                  <c:v>42</c:v>
                </c:pt>
                <c:pt idx="6">
                  <c:v>50</c:v>
                </c:pt>
                <c:pt idx="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3-9644-B47E-004CAC3F50D7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最佳企业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气泡图</c:v>
                </c:pt>
                <c:pt idx="1">
                  <c:v>选择定价</c:v>
                </c:pt>
                <c:pt idx="2">
                  <c:v>打分法</c:v>
                </c:pt>
                <c:pt idx="3">
                  <c:v>项目排序</c:v>
                </c:pt>
                <c:pt idx="4">
                  <c:v>战略桶</c:v>
                </c:pt>
                <c:pt idx="5">
                  <c:v>现金流折现</c:v>
                </c:pt>
                <c:pt idx="6">
                  <c:v>清单</c:v>
                </c:pt>
                <c:pt idx="7">
                  <c:v>回收期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</c:v>
                </c:pt>
                <c:pt idx="1">
                  <c:v>50</c:v>
                </c:pt>
                <c:pt idx="2">
                  <c:v>60</c:v>
                </c:pt>
                <c:pt idx="3">
                  <c:v>65</c:v>
                </c:pt>
                <c:pt idx="4">
                  <c:v>63</c:v>
                </c:pt>
                <c:pt idx="5">
                  <c:v>60</c:v>
                </c:pt>
                <c:pt idx="6">
                  <c:v>65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3-9644-B47E-004CAC3F5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7104064"/>
        <c:axId val="557105776"/>
      </c:barChart>
      <c:catAx>
        <c:axId val="557104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557105776"/>
        <c:crosses val="autoZero"/>
        <c:auto val="1"/>
        <c:lblAlgn val="ctr"/>
        <c:lblOffset val="100"/>
        <c:noMultiLvlLbl val="0"/>
      </c:catAx>
      <c:valAx>
        <c:axId val="5571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557104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r"/>
      <c:layout>
        <c:manualLayout>
          <c:xMode val="edge"/>
          <c:yMode val="edge"/>
          <c:x val="0.85992090965263679"/>
          <c:y val="0.14404083662485773"/>
          <c:w val="0.14007913118880749"/>
          <c:h val="0.14270691584646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5BA8-E314-B203-8896-071E9EBE2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A9E1D-0DAA-9A9E-9116-66D827C5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3B05D-C04B-1D48-E3BC-CF72738F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781B8-F56E-344C-84DE-BE1A9E9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22AC2-DE19-9CD2-8A7B-5CAC102B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9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1A97-1A4A-5FEC-0A9D-D3C3678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41E9B-8A16-31F4-0DB4-2CEF8ABB9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3107F-FB63-57DD-E093-A4491C98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F5F6-6939-4699-BCBD-89DB69FE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7C162-A135-114F-4DDA-FA2E955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3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7EB3B-6A53-DAF4-D2D3-92C69A8ED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F181D-566E-4F62-E553-4F5007AFB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4D93A-6F41-2581-CCF2-C939A0FA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1B874-3BE1-ACBE-318F-D307FA6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8082B-09AA-2FAE-ACA9-DCF95AF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2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FADF-5418-D442-8B52-49EC9CDC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48DF3-3A8E-0B32-A63A-F80F2711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1004-1257-21A1-24F7-3E2E78C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47FAD-E667-9350-6609-D57045B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99865-82D3-1C44-97EA-746CE668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5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DEE01-4F2C-AABE-9B7F-28DD5C6E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11968-8826-3EEB-EED1-D216F991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3F32E-655A-1A42-78AA-B7A889ED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C7220-C528-4A57-C59D-0C0B8C15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467F-3365-2B52-031F-066419F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7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2F67-5B0D-03B7-38C1-E7FB45A3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C54B-64F7-DDB5-A937-85ACB38D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70BD1-CB5A-1C9A-8730-CCFC3CE6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A89A7-3404-13BD-73B7-1F23DB29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0B800-0C61-2774-E41C-DE59DB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C3CEC-4B49-181B-BBC8-1B8B7555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3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49AC-7A54-6168-604E-1FCB77E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69425-5E99-95A3-CEE0-6D5E4511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160E7-2E45-3725-240D-9FEFCD9C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43B9-D9B9-0728-59F0-D699D2EE1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1CD3E-623A-8E02-74AF-1A26CF347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F4158-BC10-E17E-0AEC-AD6161F7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51611-3DB5-4A33-55A9-5D829406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7FC98-C74F-D9EF-8736-C9204C78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9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E2F05-3753-49F3-6BC1-5E3E3B35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A91F33-9B58-EF03-4CB9-37A72E22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041C0-EF9E-C837-48BF-BED49B3C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53F91-F01B-4FC2-9722-F701967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7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8AD5F-37BF-6050-76D3-6D547A48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0B48C-A9ED-2E90-75D0-800F6D1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77746-A275-64C0-C153-B5F962A8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50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C4A2-E737-CCE1-C2C4-DE4D558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2363D-2C99-48B9-9767-DE263FAA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23B72-36CE-7851-2BA8-4F269038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94DFE-30B3-1950-5C85-D023A86F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F2E76-3BC2-7728-1079-7D48A717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C0B13-9E58-045D-03E8-56DCD03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99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1044-D052-02D3-7635-F73BA268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28083-446C-372B-89FB-3B9D3E27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E15D6-0AE9-3934-2E11-E8BCAF40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ED71D-AF62-447E-8527-330930A6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4623C-8B4F-F661-1CF0-C7CA9B63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1C294-9184-EBB5-B968-66B5BC9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8C496-4B0F-9542-F1FA-2C7EC050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0DBF-913E-C66E-2FE7-FF9F93B8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1D8A0-ACB6-2A5C-2C4E-E6EA7CE95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3C617-5AB1-7241-B0B8-3DD6E77F6CDF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BA63E-C846-293E-4C7F-47E864249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65E01-F526-72A9-455D-9A196014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2564D-86D7-4F45-8998-A5416980B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8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F485ADF9-1BED-5CA9-142B-1D997D4E6945}"/>
              </a:ext>
            </a:extLst>
          </p:cNvPr>
          <p:cNvGrpSpPr/>
          <p:nvPr/>
        </p:nvGrpSpPr>
        <p:grpSpPr>
          <a:xfrm>
            <a:off x="4976140" y="337591"/>
            <a:ext cx="2339826" cy="2241057"/>
            <a:chOff x="4874882" y="395061"/>
            <a:chExt cx="2214160" cy="2413729"/>
          </a:xfrm>
        </p:grpSpPr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538BDD7-5182-A230-1536-35A14324D44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84" y="708998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861C9415-3C0C-B71A-48B2-B4510DB8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885779" y="1001278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F25BCEAA-F287-4F36-5A70-81F9A5CDC168}"/>
                </a:ext>
              </a:extLst>
            </p:cNvPr>
            <p:cNvCxnSpPr>
              <a:cxnSpLocks/>
            </p:cNvCxnSpPr>
            <p:nvPr/>
          </p:nvCxnSpPr>
          <p:spPr>
            <a:xfrm>
              <a:off x="4888403" y="1293237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3EC5FC7-4F59-BB44-8CDC-E9C7F2286F50}"/>
                </a:ext>
              </a:extLst>
            </p:cNvPr>
            <p:cNvCxnSpPr>
              <a:cxnSpLocks/>
            </p:cNvCxnSpPr>
            <p:nvPr/>
          </p:nvCxnSpPr>
          <p:spPr>
            <a:xfrm>
              <a:off x="4883980" y="1610041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622B7C99-1C8A-8F50-1E73-4ED89374FE3A}"/>
                </a:ext>
              </a:extLst>
            </p:cNvPr>
            <p:cNvCxnSpPr>
              <a:cxnSpLocks/>
            </p:cNvCxnSpPr>
            <p:nvPr/>
          </p:nvCxnSpPr>
          <p:spPr>
            <a:xfrm>
              <a:off x="4894285" y="1905031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31C0BD3-3792-F9C8-BA7B-D52A458332A3}"/>
                </a:ext>
              </a:extLst>
            </p:cNvPr>
            <p:cNvCxnSpPr>
              <a:cxnSpLocks/>
            </p:cNvCxnSpPr>
            <p:nvPr/>
          </p:nvCxnSpPr>
          <p:spPr>
            <a:xfrm>
              <a:off x="4883980" y="2211177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016EA8D6-6A56-60AE-5BAE-80C1663C1A43}"/>
                </a:ext>
              </a:extLst>
            </p:cNvPr>
            <p:cNvCxnSpPr>
              <a:cxnSpLocks/>
            </p:cNvCxnSpPr>
            <p:nvPr/>
          </p:nvCxnSpPr>
          <p:spPr>
            <a:xfrm>
              <a:off x="4874882" y="2527982"/>
              <a:ext cx="219475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638CC527-05D6-1FDC-1B91-CB1A336A5AE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6593518" y="395061"/>
              <a:ext cx="49431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7CE6FC09-A146-BF32-6C68-EF9EE4EB43AA}"/>
                </a:ext>
              </a:extLst>
            </p:cNvPr>
            <p:cNvCxnSpPr>
              <a:cxnSpLocks/>
            </p:cNvCxnSpPr>
            <p:nvPr/>
          </p:nvCxnSpPr>
          <p:spPr>
            <a:xfrm>
              <a:off x="6927379" y="2808790"/>
              <a:ext cx="14612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E77064-2436-0522-50DD-7134CA3E9457}"/>
              </a:ext>
            </a:extLst>
          </p:cNvPr>
          <p:cNvSpPr txBox="1"/>
          <p:nvPr/>
        </p:nvSpPr>
        <p:spPr>
          <a:xfrm>
            <a:off x="3515877" y="1238377"/>
            <a:ext cx="1263761" cy="448044"/>
          </a:xfrm>
          <a:prstGeom prst="roundRect">
            <a:avLst>
              <a:gd name="adj" fmla="val 32948"/>
            </a:avLst>
          </a:prstGeom>
          <a:noFill/>
          <a:ln w="19050">
            <a:solidFill>
              <a:srgbClr val="C00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评估产品机会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147A391-5610-5C45-FC49-96E0235912FD}"/>
              </a:ext>
            </a:extLst>
          </p:cNvPr>
          <p:cNvSpPr/>
          <p:nvPr/>
        </p:nvSpPr>
        <p:spPr>
          <a:xfrm>
            <a:off x="4796532" y="337591"/>
            <a:ext cx="393005" cy="224961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549EFD-07EC-C673-3BA1-3F202B12D2D1}"/>
              </a:ext>
            </a:extLst>
          </p:cNvPr>
          <p:cNvSpPr txBox="1"/>
          <p:nvPr/>
        </p:nvSpPr>
        <p:spPr>
          <a:xfrm>
            <a:off x="7366645" y="191701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产品解决哪些问题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DD8C02-9B65-E4F9-3FBC-1B1540F88E1F}"/>
              </a:ext>
            </a:extLst>
          </p:cNvPr>
          <p:cNvSpPr txBox="1"/>
          <p:nvPr/>
        </p:nvSpPr>
        <p:spPr>
          <a:xfrm>
            <a:off x="7366645" y="473127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为谁解决这个问题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7EB1D0-72CC-D984-6D7D-61E134BAEEDF}"/>
              </a:ext>
            </a:extLst>
          </p:cNvPr>
          <p:cNvSpPr txBox="1"/>
          <p:nvPr/>
        </p:nvSpPr>
        <p:spPr>
          <a:xfrm>
            <a:off x="7366645" y="754554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成功的概率有多大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1BFB11-D670-182B-AA56-482BE1E5EB11}"/>
              </a:ext>
            </a:extLst>
          </p:cNvPr>
          <p:cNvSpPr txBox="1"/>
          <p:nvPr/>
        </p:nvSpPr>
        <p:spPr>
          <a:xfrm>
            <a:off x="7349752" y="1035979"/>
            <a:ext cx="177529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怎样判断产品成功与否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F7B40B-8212-8577-0EDF-8FAD9CFB5BE8}"/>
              </a:ext>
            </a:extLst>
          </p:cNvPr>
          <p:cNvSpPr txBox="1"/>
          <p:nvPr/>
        </p:nvSpPr>
        <p:spPr>
          <a:xfrm>
            <a:off x="7366645" y="1317405"/>
            <a:ext cx="177529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有哪些同类产品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C3745-6EE3-7106-CB50-6D71B8634A64}"/>
              </a:ext>
            </a:extLst>
          </p:cNvPr>
          <p:cNvSpPr txBox="1"/>
          <p:nvPr/>
        </p:nvSpPr>
        <p:spPr>
          <a:xfrm>
            <a:off x="7383538" y="1598832"/>
            <a:ext cx="177529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时机是否合适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5E400A-2F39-AE81-18B5-1B152E91322B}"/>
              </a:ext>
            </a:extLst>
          </p:cNvPr>
          <p:cNvSpPr txBox="1"/>
          <p:nvPr/>
        </p:nvSpPr>
        <p:spPr>
          <a:xfrm>
            <a:off x="7383538" y="1880258"/>
            <a:ext cx="177529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如何把产品推向市场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C1B24B-FF4B-9D0F-7C0A-4368AA3097D9}"/>
              </a:ext>
            </a:extLst>
          </p:cNvPr>
          <p:cNvSpPr txBox="1"/>
          <p:nvPr/>
        </p:nvSpPr>
        <p:spPr>
          <a:xfrm>
            <a:off x="7349752" y="2161683"/>
            <a:ext cx="177529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成功的必要条件是什么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FB005D-D32B-E32B-0D47-6CF5CDB9E521}"/>
              </a:ext>
            </a:extLst>
          </p:cNvPr>
          <p:cNvSpPr txBox="1"/>
          <p:nvPr/>
        </p:nvSpPr>
        <p:spPr>
          <a:xfrm>
            <a:off x="7359869" y="2443113"/>
            <a:ext cx="2117624" cy="248357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根据以上问题，给出评估结论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CFF78036-AC6E-33AE-10E1-65B3723E88E6}"/>
              </a:ext>
            </a:extLst>
          </p:cNvPr>
          <p:cNvSpPr/>
          <p:nvPr/>
        </p:nvSpPr>
        <p:spPr>
          <a:xfrm rot="10800000">
            <a:off x="9290929" y="337591"/>
            <a:ext cx="393005" cy="2249615"/>
          </a:xfrm>
          <a:prstGeom prst="leftBrace">
            <a:avLst>
              <a:gd name="adj1" fmla="val 65518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9709A2-B0B6-B4D4-8DAC-DC15D40930FF}"/>
              </a:ext>
            </a:extLst>
          </p:cNvPr>
          <p:cNvSpPr txBox="1"/>
          <p:nvPr/>
        </p:nvSpPr>
        <p:spPr>
          <a:xfrm>
            <a:off x="9768680" y="1238377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概念化阶段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FDB518-C724-FB4F-2079-75D1DE569B74}"/>
              </a:ext>
            </a:extLst>
          </p:cNvPr>
          <p:cNvSpPr txBox="1"/>
          <p:nvPr/>
        </p:nvSpPr>
        <p:spPr>
          <a:xfrm>
            <a:off x="5189537" y="191701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产品解决哪些问题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F679C5-666A-908B-0DB5-B15E1A0B7A2B}"/>
              </a:ext>
            </a:extLst>
          </p:cNvPr>
          <p:cNvSpPr txBox="1"/>
          <p:nvPr/>
        </p:nvSpPr>
        <p:spPr>
          <a:xfrm>
            <a:off x="5189537" y="473127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为谁解决这个问题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778FEA1-1CCA-B80B-BE42-8D4D2D159908}"/>
              </a:ext>
            </a:extLst>
          </p:cNvPr>
          <p:cNvSpPr txBox="1"/>
          <p:nvPr/>
        </p:nvSpPr>
        <p:spPr>
          <a:xfrm>
            <a:off x="5189537" y="754554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成功的概率有多大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B0F54F-FD9D-F67A-B2A1-CAE02E8977C1}"/>
              </a:ext>
            </a:extLst>
          </p:cNvPr>
          <p:cNvSpPr txBox="1"/>
          <p:nvPr/>
        </p:nvSpPr>
        <p:spPr>
          <a:xfrm>
            <a:off x="5172644" y="1035980"/>
            <a:ext cx="1619674" cy="255836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怎样判断产品成功与否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21750D-9466-9DFD-1998-11A089EE3B16}"/>
              </a:ext>
            </a:extLst>
          </p:cNvPr>
          <p:cNvSpPr txBox="1"/>
          <p:nvPr/>
        </p:nvSpPr>
        <p:spPr>
          <a:xfrm>
            <a:off x="5189538" y="1317405"/>
            <a:ext cx="151437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有哪些同类产品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78BBC72-5B58-8C31-89C8-D1D6D32D1123}"/>
              </a:ext>
            </a:extLst>
          </p:cNvPr>
          <p:cNvSpPr txBox="1"/>
          <p:nvPr/>
        </p:nvSpPr>
        <p:spPr>
          <a:xfrm>
            <a:off x="5206430" y="1598832"/>
            <a:ext cx="151437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时机是否合适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5030351-02EE-F97B-864D-19E3FC73220C}"/>
              </a:ext>
            </a:extLst>
          </p:cNvPr>
          <p:cNvSpPr txBox="1"/>
          <p:nvPr/>
        </p:nvSpPr>
        <p:spPr>
          <a:xfrm>
            <a:off x="5206430" y="1880258"/>
            <a:ext cx="151437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如何把产品推向市场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49BE0C-E938-049A-3A37-A5D5E6EFCB3E}"/>
              </a:ext>
            </a:extLst>
          </p:cNvPr>
          <p:cNvSpPr txBox="1"/>
          <p:nvPr/>
        </p:nvSpPr>
        <p:spPr>
          <a:xfrm>
            <a:off x="5172643" y="2161684"/>
            <a:ext cx="1619674" cy="255836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成功的必要条件是什么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616C0D-86BA-C116-AF0D-D9DFBA0167DD}"/>
              </a:ext>
            </a:extLst>
          </p:cNvPr>
          <p:cNvSpPr txBox="1"/>
          <p:nvPr/>
        </p:nvSpPr>
        <p:spPr>
          <a:xfrm>
            <a:off x="5182761" y="2443112"/>
            <a:ext cx="2082245" cy="288495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根据以上问题，给出评估结论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532D70-32A9-A504-71A1-8E26B53461A6}"/>
              </a:ext>
            </a:extLst>
          </p:cNvPr>
          <p:cNvSpPr txBox="1"/>
          <p:nvPr/>
        </p:nvSpPr>
        <p:spPr>
          <a:xfrm>
            <a:off x="3529504" y="2037602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00B0F0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关于本导图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17335A-FADF-09C5-7E94-AB76E071F7A0}"/>
              </a:ext>
            </a:extLst>
          </p:cNvPr>
          <p:cNvSpPr txBox="1"/>
          <p:nvPr/>
        </p:nvSpPr>
        <p:spPr>
          <a:xfrm>
            <a:off x="3515877" y="3020793"/>
            <a:ext cx="1643139" cy="350537"/>
          </a:xfrm>
          <a:prstGeom prst="roundRect">
            <a:avLst>
              <a:gd name="adj" fmla="val 32948"/>
            </a:avLst>
          </a:prstGeom>
          <a:noFill/>
          <a:ln w="19050">
            <a:solidFill>
              <a:srgbClr val="92D05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定义要开发的产品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D3972A-20E4-2655-6222-E944E2BC8D3F}"/>
              </a:ext>
            </a:extLst>
          </p:cNvPr>
          <p:cNvSpPr txBox="1"/>
          <p:nvPr/>
        </p:nvSpPr>
        <p:spPr>
          <a:xfrm>
            <a:off x="5437234" y="2667297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产品解决哪些问题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59C07E3-7A45-5460-E8F2-8B4EA7EFBFCF}"/>
              </a:ext>
            </a:extLst>
          </p:cNvPr>
          <p:cNvSpPr txBox="1"/>
          <p:nvPr/>
        </p:nvSpPr>
        <p:spPr>
          <a:xfrm>
            <a:off x="5437234" y="2906381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为谁解决这个问题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7B5F45-4C5A-42F3-61E7-6966C061E04D}"/>
              </a:ext>
            </a:extLst>
          </p:cNvPr>
          <p:cNvSpPr txBox="1"/>
          <p:nvPr/>
        </p:nvSpPr>
        <p:spPr>
          <a:xfrm>
            <a:off x="5437234" y="3145466"/>
            <a:ext cx="1382292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成功的概率有多大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8692C8-ED3F-7211-5599-AFEFC9705489}"/>
              </a:ext>
            </a:extLst>
          </p:cNvPr>
          <p:cNvSpPr txBox="1"/>
          <p:nvPr/>
        </p:nvSpPr>
        <p:spPr>
          <a:xfrm>
            <a:off x="5403449" y="3384549"/>
            <a:ext cx="1646405" cy="301784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怎样判断产品成功与否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E39ACD00-8FF3-A71B-4B02-5148DF640F1C}"/>
              </a:ext>
            </a:extLst>
          </p:cNvPr>
          <p:cNvSpPr/>
          <p:nvPr/>
        </p:nvSpPr>
        <p:spPr>
          <a:xfrm>
            <a:off x="5172643" y="2808147"/>
            <a:ext cx="230805" cy="75561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1173A032-9AED-C39B-8842-0D9267AD899A}"/>
              </a:ext>
            </a:extLst>
          </p:cNvPr>
          <p:cNvSpPr/>
          <p:nvPr/>
        </p:nvSpPr>
        <p:spPr>
          <a:xfrm rot="10800000">
            <a:off x="6973167" y="2766636"/>
            <a:ext cx="197019" cy="797124"/>
          </a:xfrm>
          <a:prstGeom prst="leftBrace">
            <a:avLst>
              <a:gd name="adj1" fmla="val 65518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A76E12-0B52-9BE2-C180-FCC04E620C7F}"/>
              </a:ext>
            </a:extLst>
          </p:cNvPr>
          <p:cNvSpPr txBox="1"/>
          <p:nvPr/>
        </p:nvSpPr>
        <p:spPr>
          <a:xfrm>
            <a:off x="7272345" y="2935194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产品化阶段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6D0563-46AE-60DB-D58F-6BC160DFEAA6}"/>
              </a:ext>
            </a:extLst>
          </p:cNvPr>
          <p:cNvSpPr txBox="1"/>
          <p:nvPr/>
        </p:nvSpPr>
        <p:spPr>
          <a:xfrm>
            <a:off x="5442810" y="3673784"/>
            <a:ext cx="213493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制定开发计划，确保资源投入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827A960-79BB-04F3-4C95-F28A47717BC4}"/>
              </a:ext>
            </a:extLst>
          </p:cNvPr>
          <p:cNvSpPr txBox="1"/>
          <p:nvPr/>
        </p:nvSpPr>
        <p:spPr>
          <a:xfrm>
            <a:off x="5442810" y="3912868"/>
            <a:ext cx="248945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与技术部门合作，确定产品技术选型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2FD759-6AE5-A7E9-D639-0F6098686DF3}"/>
              </a:ext>
            </a:extLst>
          </p:cNvPr>
          <p:cNvSpPr txBox="1"/>
          <p:nvPr/>
        </p:nvSpPr>
        <p:spPr>
          <a:xfrm>
            <a:off x="5442810" y="4151952"/>
            <a:ext cx="229243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开发团队排除困难，确保开发进展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468F46-B830-1E44-2BD6-E4EEC9677F8C}"/>
              </a:ext>
            </a:extLst>
          </p:cNvPr>
          <p:cNvSpPr txBox="1"/>
          <p:nvPr/>
        </p:nvSpPr>
        <p:spPr>
          <a:xfrm>
            <a:off x="5409025" y="4391036"/>
            <a:ext cx="151437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必要时争取资源投入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3DA09614-136A-632B-C6CF-DB6997EC3FDB}"/>
              </a:ext>
            </a:extLst>
          </p:cNvPr>
          <p:cNvSpPr/>
          <p:nvPr/>
        </p:nvSpPr>
        <p:spPr>
          <a:xfrm>
            <a:off x="5178220" y="3814634"/>
            <a:ext cx="230805" cy="75561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40A936E3-4F6A-8337-61B1-F34F1E7DD82F}"/>
              </a:ext>
            </a:extLst>
          </p:cNvPr>
          <p:cNvSpPr/>
          <p:nvPr/>
        </p:nvSpPr>
        <p:spPr>
          <a:xfrm rot="10800000">
            <a:off x="7735250" y="3773123"/>
            <a:ext cx="197019" cy="797124"/>
          </a:xfrm>
          <a:prstGeom prst="leftBrace">
            <a:avLst>
              <a:gd name="adj1" fmla="val 65518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35233B8-062D-ECA1-3D60-F8511B194204}"/>
              </a:ext>
            </a:extLst>
          </p:cNvPr>
          <p:cNvSpPr txBox="1"/>
          <p:nvPr/>
        </p:nvSpPr>
        <p:spPr>
          <a:xfrm>
            <a:off x="8034427" y="3941681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技术化阶段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93948AE-DA03-948A-C49B-6C5CB0ACDB78}"/>
              </a:ext>
            </a:extLst>
          </p:cNvPr>
          <p:cNvSpPr txBox="1"/>
          <p:nvPr/>
        </p:nvSpPr>
        <p:spPr>
          <a:xfrm>
            <a:off x="5437234" y="4617992"/>
            <a:ext cx="248945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如产品说明书，销售手册，包装元素等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97BDCF-AEFA-C8DE-5F94-F1DE0AFA9D99}"/>
              </a:ext>
            </a:extLst>
          </p:cNvPr>
          <p:cNvSpPr txBox="1"/>
          <p:nvPr/>
        </p:nvSpPr>
        <p:spPr>
          <a:xfrm>
            <a:off x="5437234" y="4857075"/>
            <a:ext cx="248945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媒体准备，软文准备，渠道准备等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D161397-E671-E79A-5F4A-D90BCBCE2589}"/>
              </a:ext>
            </a:extLst>
          </p:cNvPr>
          <p:cNvSpPr txBox="1"/>
          <p:nvPr/>
        </p:nvSpPr>
        <p:spPr>
          <a:xfrm>
            <a:off x="5437234" y="5096160"/>
            <a:ext cx="2880506" cy="309776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与销售部门合作，确定产品定价</a:t>
            </a:r>
            <a:r>
              <a:rPr lang="es-419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促销策略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07D57A-4995-0C24-7B31-47C3E6C445A7}"/>
              </a:ext>
            </a:extLst>
          </p:cNvPr>
          <p:cNvSpPr txBox="1"/>
          <p:nvPr/>
        </p:nvSpPr>
        <p:spPr>
          <a:xfrm>
            <a:off x="5403449" y="5335244"/>
            <a:ext cx="2174298" cy="339524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与运营部门合作，确定推广策略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A8789FA1-B94C-B8BA-E1FA-93C0309EDD1A}"/>
              </a:ext>
            </a:extLst>
          </p:cNvPr>
          <p:cNvSpPr/>
          <p:nvPr/>
        </p:nvSpPr>
        <p:spPr>
          <a:xfrm>
            <a:off x="5172643" y="4758841"/>
            <a:ext cx="230805" cy="75561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3060E97B-DEF9-E489-A199-00CD6E7B3F22}"/>
              </a:ext>
            </a:extLst>
          </p:cNvPr>
          <p:cNvSpPr/>
          <p:nvPr/>
        </p:nvSpPr>
        <p:spPr>
          <a:xfrm rot="10800000">
            <a:off x="8127856" y="4752687"/>
            <a:ext cx="197019" cy="797124"/>
          </a:xfrm>
          <a:prstGeom prst="leftBrace">
            <a:avLst>
              <a:gd name="adj1" fmla="val 6551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CC328A0-932B-8C67-5C8B-9A27577CE0DE}"/>
              </a:ext>
            </a:extLst>
          </p:cNvPr>
          <p:cNvSpPr txBox="1"/>
          <p:nvPr/>
        </p:nvSpPr>
        <p:spPr>
          <a:xfrm>
            <a:off x="8427034" y="4921245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商品化阶段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EBDC9AC-31C1-CE33-7B8A-21FF24A95125}"/>
              </a:ext>
            </a:extLst>
          </p:cNvPr>
          <p:cNvSpPr txBox="1"/>
          <p:nvPr/>
        </p:nvSpPr>
        <p:spPr>
          <a:xfrm>
            <a:off x="5437234" y="5609522"/>
            <a:ext cx="2489457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与客服部门沟迪， 了解用户反馈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3128662-AC69-2DA0-F414-9A2660661650}"/>
              </a:ext>
            </a:extLst>
          </p:cNvPr>
          <p:cNvSpPr txBox="1"/>
          <p:nvPr/>
        </p:nvSpPr>
        <p:spPr>
          <a:xfrm>
            <a:off x="5437234" y="5848606"/>
            <a:ext cx="2489458" cy="291781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预定的销售渠道完成和销售反馈记录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B85CB71-D2BF-0093-F2B5-CED278C24BEF}"/>
              </a:ext>
            </a:extLst>
          </p:cNvPr>
          <p:cNvSpPr txBox="1"/>
          <p:nvPr/>
        </p:nvSpPr>
        <p:spPr>
          <a:xfrm>
            <a:off x="5437234" y="6087690"/>
            <a:ext cx="2880506" cy="309776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noFill/>
          </a:ln>
        </p:spPr>
        <p:txBody>
          <a:bodyPr wrap="square" lIns="72000" rIns="72000" anchor="ctr" anchorCtr="0">
            <a:noAutofit/>
          </a:bodyPr>
          <a:lstStyle/>
          <a:p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2.0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阶段的产品机会评估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F4F0F06A-C9AC-FF4F-4728-98882EF014FA}"/>
              </a:ext>
            </a:extLst>
          </p:cNvPr>
          <p:cNvSpPr/>
          <p:nvPr/>
        </p:nvSpPr>
        <p:spPr>
          <a:xfrm>
            <a:off x="5172643" y="5750371"/>
            <a:ext cx="230805" cy="52442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A4067A57-7B1A-1312-DC39-F89FBC950836}"/>
              </a:ext>
            </a:extLst>
          </p:cNvPr>
          <p:cNvSpPr/>
          <p:nvPr/>
        </p:nvSpPr>
        <p:spPr>
          <a:xfrm rot="10800000">
            <a:off x="8127855" y="5744218"/>
            <a:ext cx="197019" cy="553229"/>
          </a:xfrm>
          <a:prstGeom prst="leftBrace">
            <a:avLst>
              <a:gd name="adj1" fmla="val 65518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E0E651F-0F9F-60DB-4157-44FB9E53F151}"/>
              </a:ext>
            </a:extLst>
          </p:cNvPr>
          <p:cNvSpPr txBox="1"/>
          <p:nvPr/>
        </p:nvSpPr>
        <p:spPr>
          <a:xfrm>
            <a:off x="8418681" y="5755412"/>
            <a:ext cx="1263761" cy="448044"/>
          </a:xfrm>
          <a:prstGeom prst="roundRect">
            <a:avLst>
              <a:gd name="adj" fmla="val 329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市场化阶段</a:t>
            </a:r>
          </a:p>
        </p:txBody>
      </p:sp>
      <p:sp>
        <p:nvSpPr>
          <p:cNvPr id="90" name="任意形状 89">
            <a:extLst>
              <a:ext uri="{FF2B5EF4-FFF2-40B4-BE49-F238E27FC236}">
                <a16:creationId xmlns:a16="http://schemas.microsoft.com/office/drawing/2014/main" id="{5853AFA4-F9F8-A462-3E29-63782BA07647}"/>
              </a:ext>
            </a:extLst>
          </p:cNvPr>
          <p:cNvSpPr/>
          <p:nvPr/>
        </p:nvSpPr>
        <p:spPr>
          <a:xfrm>
            <a:off x="2350989" y="3151492"/>
            <a:ext cx="1161621" cy="412268"/>
          </a:xfrm>
          <a:custGeom>
            <a:avLst/>
            <a:gdLst>
              <a:gd name="connsiteX0" fmla="*/ 0 w 1275907"/>
              <a:gd name="connsiteY0" fmla="*/ 893135 h 893135"/>
              <a:gd name="connsiteX1" fmla="*/ 404037 w 1275907"/>
              <a:gd name="connsiteY1" fmla="*/ 233916 h 893135"/>
              <a:gd name="connsiteX2" fmla="*/ 1275907 w 1275907"/>
              <a:gd name="connsiteY2" fmla="*/ 0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907" h="893135">
                <a:moveTo>
                  <a:pt x="0" y="893135"/>
                </a:moveTo>
                <a:cubicBezTo>
                  <a:pt x="95693" y="637953"/>
                  <a:pt x="191386" y="382772"/>
                  <a:pt x="404037" y="233916"/>
                </a:cubicBezTo>
                <a:cubicBezTo>
                  <a:pt x="616688" y="85060"/>
                  <a:pt x="946297" y="42530"/>
                  <a:pt x="1275907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任意形状 90">
            <a:extLst>
              <a:ext uri="{FF2B5EF4-FFF2-40B4-BE49-F238E27FC236}">
                <a16:creationId xmlns:a16="http://schemas.microsoft.com/office/drawing/2014/main" id="{E5720648-45C1-2C7D-9AAB-C6F85BCD5F90}"/>
              </a:ext>
            </a:extLst>
          </p:cNvPr>
          <p:cNvSpPr/>
          <p:nvPr/>
        </p:nvSpPr>
        <p:spPr>
          <a:xfrm>
            <a:off x="2218695" y="1535975"/>
            <a:ext cx="1307542" cy="2087547"/>
          </a:xfrm>
          <a:custGeom>
            <a:avLst/>
            <a:gdLst>
              <a:gd name="connsiteX0" fmla="*/ 0 w 1275907"/>
              <a:gd name="connsiteY0" fmla="*/ 893135 h 893135"/>
              <a:gd name="connsiteX1" fmla="*/ 404037 w 1275907"/>
              <a:gd name="connsiteY1" fmla="*/ 233916 h 893135"/>
              <a:gd name="connsiteX2" fmla="*/ 1275907 w 1275907"/>
              <a:gd name="connsiteY2" fmla="*/ 0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907" h="893135">
                <a:moveTo>
                  <a:pt x="0" y="893135"/>
                </a:moveTo>
                <a:cubicBezTo>
                  <a:pt x="95693" y="637953"/>
                  <a:pt x="191386" y="382772"/>
                  <a:pt x="404037" y="233916"/>
                </a:cubicBezTo>
                <a:cubicBezTo>
                  <a:pt x="616688" y="85060"/>
                  <a:pt x="946297" y="42530"/>
                  <a:pt x="127590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3" name="任意形状 92">
            <a:extLst>
              <a:ext uri="{FF2B5EF4-FFF2-40B4-BE49-F238E27FC236}">
                <a16:creationId xmlns:a16="http://schemas.microsoft.com/office/drawing/2014/main" id="{D41B7BD0-4EBD-E438-3143-4C4A7956D2F2}"/>
              </a:ext>
            </a:extLst>
          </p:cNvPr>
          <p:cNvSpPr/>
          <p:nvPr/>
        </p:nvSpPr>
        <p:spPr>
          <a:xfrm flipV="1">
            <a:off x="2503389" y="3716160"/>
            <a:ext cx="1161621" cy="531964"/>
          </a:xfrm>
          <a:custGeom>
            <a:avLst/>
            <a:gdLst>
              <a:gd name="connsiteX0" fmla="*/ 0 w 1275907"/>
              <a:gd name="connsiteY0" fmla="*/ 893135 h 893135"/>
              <a:gd name="connsiteX1" fmla="*/ 404037 w 1275907"/>
              <a:gd name="connsiteY1" fmla="*/ 233916 h 893135"/>
              <a:gd name="connsiteX2" fmla="*/ 1275907 w 1275907"/>
              <a:gd name="connsiteY2" fmla="*/ 0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907" h="893135">
                <a:moveTo>
                  <a:pt x="0" y="893135"/>
                </a:moveTo>
                <a:cubicBezTo>
                  <a:pt x="95693" y="637953"/>
                  <a:pt x="191386" y="382772"/>
                  <a:pt x="404037" y="233916"/>
                </a:cubicBezTo>
                <a:cubicBezTo>
                  <a:pt x="616688" y="85060"/>
                  <a:pt x="946297" y="42530"/>
                  <a:pt x="1275907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任意形状 93">
            <a:extLst>
              <a:ext uri="{FF2B5EF4-FFF2-40B4-BE49-F238E27FC236}">
                <a16:creationId xmlns:a16="http://schemas.microsoft.com/office/drawing/2014/main" id="{A0B687DC-BEFE-2D7C-F1DC-D5179D9AF75E}"/>
              </a:ext>
            </a:extLst>
          </p:cNvPr>
          <p:cNvSpPr/>
          <p:nvPr/>
        </p:nvSpPr>
        <p:spPr>
          <a:xfrm flipV="1">
            <a:off x="2291655" y="3823214"/>
            <a:ext cx="1234582" cy="1325642"/>
          </a:xfrm>
          <a:custGeom>
            <a:avLst/>
            <a:gdLst>
              <a:gd name="connsiteX0" fmla="*/ 0 w 1275907"/>
              <a:gd name="connsiteY0" fmla="*/ 893135 h 893135"/>
              <a:gd name="connsiteX1" fmla="*/ 404037 w 1275907"/>
              <a:gd name="connsiteY1" fmla="*/ 233916 h 893135"/>
              <a:gd name="connsiteX2" fmla="*/ 1275907 w 1275907"/>
              <a:gd name="connsiteY2" fmla="*/ 0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907" h="893135">
                <a:moveTo>
                  <a:pt x="0" y="893135"/>
                </a:moveTo>
                <a:cubicBezTo>
                  <a:pt x="95693" y="637953"/>
                  <a:pt x="191386" y="382772"/>
                  <a:pt x="404037" y="233916"/>
                </a:cubicBezTo>
                <a:cubicBezTo>
                  <a:pt x="616688" y="85060"/>
                  <a:pt x="946297" y="42530"/>
                  <a:pt x="1275907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任意形状 94">
            <a:extLst>
              <a:ext uri="{FF2B5EF4-FFF2-40B4-BE49-F238E27FC236}">
                <a16:creationId xmlns:a16="http://schemas.microsoft.com/office/drawing/2014/main" id="{CC40C4C4-6799-E374-4208-9F6D493FA580}"/>
              </a:ext>
            </a:extLst>
          </p:cNvPr>
          <p:cNvSpPr/>
          <p:nvPr/>
        </p:nvSpPr>
        <p:spPr>
          <a:xfrm flipV="1">
            <a:off x="2208420" y="3825461"/>
            <a:ext cx="1317817" cy="2203951"/>
          </a:xfrm>
          <a:custGeom>
            <a:avLst/>
            <a:gdLst>
              <a:gd name="connsiteX0" fmla="*/ 0 w 1275907"/>
              <a:gd name="connsiteY0" fmla="*/ 893135 h 893135"/>
              <a:gd name="connsiteX1" fmla="*/ 404037 w 1275907"/>
              <a:gd name="connsiteY1" fmla="*/ 233916 h 893135"/>
              <a:gd name="connsiteX2" fmla="*/ 1275907 w 1275907"/>
              <a:gd name="connsiteY2" fmla="*/ 0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907" h="893135">
                <a:moveTo>
                  <a:pt x="0" y="893135"/>
                </a:moveTo>
                <a:cubicBezTo>
                  <a:pt x="95693" y="637953"/>
                  <a:pt x="191386" y="382772"/>
                  <a:pt x="404037" y="233916"/>
                </a:cubicBezTo>
                <a:cubicBezTo>
                  <a:pt x="616688" y="85060"/>
                  <a:pt x="946297" y="42530"/>
                  <a:pt x="1275907" y="0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1684976-9911-B8D2-3274-66B1D62AE52E}"/>
              </a:ext>
            </a:extLst>
          </p:cNvPr>
          <p:cNvSpPr txBox="1"/>
          <p:nvPr/>
        </p:nvSpPr>
        <p:spPr>
          <a:xfrm>
            <a:off x="3521453" y="4027280"/>
            <a:ext cx="1643139" cy="350537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开发阶段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1147FF-37DE-DCEC-57A2-B452CCB4BE34}"/>
              </a:ext>
            </a:extLst>
          </p:cNvPr>
          <p:cNvSpPr txBox="1"/>
          <p:nvPr/>
        </p:nvSpPr>
        <p:spPr>
          <a:xfrm>
            <a:off x="3515877" y="4971488"/>
            <a:ext cx="1643139" cy="350537"/>
          </a:xfrm>
          <a:prstGeom prst="roundRect">
            <a:avLst>
              <a:gd name="adj" fmla="val 32948"/>
            </a:avLst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商品化阶段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A683201-2848-6BA9-E78B-EC194B7C0E09}"/>
              </a:ext>
            </a:extLst>
          </p:cNvPr>
          <p:cNvSpPr txBox="1"/>
          <p:nvPr/>
        </p:nvSpPr>
        <p:spPr>
          <a:xfrm>
            <a:off x="3515877" y="5856245"/>
            <a:ext cx="1643139" cy="350537"/>
          </a:xfrm>
          <a:prstGeom prst="roundRect">
            <a:avLst>
              <a:gd name="adj" fmla="val 32948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市场化阶段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6077F3-D4DF-494B-87B9-723B85191861}"/>
              </a:ext>
            </a:extLst>
          </p:cNvPr>
          <p:cNvSpPr txBox="1"/>
          <p:nvPr/>
        </p:nvSpPr>
        <p:spPr>
          <a:xfrm>
            <a:off x="1422640" y="3396322"/>
            <a:ext cx="1426383" cy="448044"/>
          </a:xfrm>
          <a:prstGeom prst="roundRect">
            <a:avLst>
              <a:gd name="adj" fmla="val 32948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产品经理职责</a:t>
            </a:r>
            <a:endParaRPr lang="zh-CN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2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AA9B1-2B5F-30BA-FFB0-3F2B39BFC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7439F-77EC-022C-80C2-390E25FD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" y="8300555"/>
            <a:ext cx="8779325" cy="6587067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B077440D-D8B7-13C3-8D46-EEB055E28ECB}"/>
              </a:ext>
            </a:extLst>
          </p:cNvPr>
          <p:cNvGrpSpPr/>
          <p:nvPr/>
        </p:nvGrpSpPr>
        <p:grpSpPr>
          <a:xfrm>
            <a:off x="3208920" y="290240"/>
            <a:ext cx="8097129" cy="6813552"/>
            <a:chOff x="4043675" y="992666"/>
            <a:chExt cx="7262374" cy="611112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9392A4-F873-94B0-9164-3E74CA439A7D}"/>
                </a:ext>
              </a:extLst>
            </p:cNvPr>
            <p:cNvSpPr txBox="1"/>
            <p:nvPr/>
          </p:nvSpPr>
          <p:spPr>
            <a:xfrm>
              <a:off x="6762762" y="992666"/>
              <a:ext cx="3028858" cy="55425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3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创新地图</a:t>
              </a:r>
              <a:endPara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E85885-B352-7265-1965-C598ACA3A55B}"/>
                </a:ext>
              </a:extLst>
            </p:cNvPr>
            <p:cNvSpPr txBox="1"/>
            <p:nvPr/>
          </p:nvSpPr>
          <p:spPr>
            <a:xfrm>
              <a:off x="5248333" y="1605185"/>
              <a:ext cx="3028858" cy="223179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360000" anchor="ctr" anchorCtr="0">
              <a:noAutofit/>
            </a:bodyPr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破坏性创新</a:t>
              </a:r>
            </a:p>
            <a:p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举例：出租车和豪华轿车服务中 的拼车服务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D70F96-62D4-F1B1-2D70-6F2C70293285}"/>
                </a:ext>
              </a:extLst>
            </p:cNvPr>
            <p:cNvSpPr txBox="1"/>
            <p:nvPr/>
          </p:nvSpPr>
          <p:spPr>
            <a:xfrm>
              <a:off x="5248333" y="3836975"/>
              <a:ext cx="3028858" cy="223179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360000" anchor="ctr" anchorCtr="0">
              <a:noAutofit/>
            </a:bodyPr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常规性创新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举例：宝马</a:t>
              </a:r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系新一代</a:t>
              </a: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2744276-B36B-B988-6672-B76AC22384D2}"/>
                </a:ext>
              </a:extLst>
            </p:cNvPr>
            <p:cNvSpPr txBox="1"/>
            <p:nvPr/>
          </p:nvSpPr>
          <p:spPr>
            <a:xfrm>
              <a:off x="8277191" y="1605185"/>
              <a:ext cx="3028858" cy="223179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360000" anchor="ctr" anchorCtr="0">
              <a:noAutofit/>
            </a:bodyPr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架构性创新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举例：宝丽来和柯达的</a:t>
              </a: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数码成像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602A26B-FF57-66A6-072D-DE3DB4C469A4}"/>
                </a:ext>
              </a:extLst>
            </p:cNvPr>
            <p:cNvSpPr txBox="1"/>
            <p:nvPr/>
          </p:nvSpPr>
          <p:spPr>
            <a:xfrm>
              <a:off x="8277191" y="3836975"/>
              <a:ext cx="3028858" cy="223179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lIns="360000" anchor="ctr" anchorCtr="0">
              <a:noAutofit/>
            </a:bodyPr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根本性创新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举例：制药企业的生物</a:t>
              </a:r>
            </a:p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E7B4659-C402-0A42-57F0-80FF04C0B63A}"/>
                </a:ext>
              </a:extLst>
            </p:cNvPr>
            <p:cNvSpPr txBox="1"/>
            <p:nvPr/>
          </p:nvSpPr>
          <p:spPr>
            <a:xfrm>
              <a:off x="4043675" y="1554391"/>
              <a:ext cx="893854" cy="4894270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新商业模式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已有商业模式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F5EF04-4D30-7945-AB33-B288071F7FBF}"/>
                </a:ext>
              </a:extLst>
            </p:cNvPr>
            <p:cNvSpPr txBox="1"/>
            <p:nvPr/>
          </p:nvSpPr>
          <p:spPr>
            <a:xfrm>
              <a:off x="5248333" y="6011710"/>
              <a:ext cx="5746912" cy="1092080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已有技术                        新技术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EBF835A3-CC5E-11C4-5355-F727AA8C1F5F}"/>
                </a:ext>
              </a:extLst>
            </p:cNvPr>
            <p:cNvCxnSpPr>
              <a:cxnSpLocks/>
            </p:cNvCxnSpPr>
            <p:nvPr/>
          </p:nvCxnSpPr>
          <p:spPr>
            <a:xfrm>
              <a:off x="5593204" y="6310592"/>
              <a:ext cx="5367973" cy="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BEFDB54E-FE21-3DA7-05B3-DD9BFABF8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538" y="1787050"/>
              <a:ext cx="0" cy="417736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4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05448-5CDD-2EB8-6AAC-FAFD4CCC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37E466-3E36-88E2-4C6A-AC12CC5B522C}"/>
              </a:ext>
            </a:extLst>
          </p:cNvPr>
          <p:cNvSpPr txBox="1"/>
          <p:nvPr/>
        </p:nvSpPr>
        <p:spPr>
          <a:xfrm>
            <a:off x="5850476" y="741044"/>
            <a:ext cx="4092175" cy="682924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波特的战略框架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BCDB2F-6FB6-56B1-C749-A7902B529C13}"/>
              </a:ext>
            </a:extLst>
          </p:cNvPr>
          <p:cNvSpPr txBox="1"/>
          <p:nvPr/>
        </p:nvSpPr>
        <p:spPr>
          <a:xfrm>
            <a:off x="5412691" y="1967370"/>
            <a:ext cx="4967747" cy="91449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细分战略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A2BF55-121B-98EA-356A-F1DD2E17D3F4}"/>
              </a:ext>
            </a:extLst>
          </p:cNvPr>
          <p:cNvSpPr txBox="1"/>
          <p:nvPr/>
        </p:nvSpPr>
        <p:spPr>
          <a:xfrm>
            <a:off x="5092344" y="5270367"/>
            <a:ext cx="5697055" cy="121760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独特的                     低成本的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C7E7AC1-D3CD-E89C-58B0-FC43C5E2ACB2}"/>
              </a:ext>
            </a:extLst>
          </p:cNvPr>
          <p:cNvCxnSpPr>
            <a:cxnSpLocks/>
          </p:cNvCxnSpPr>
          <p:nvPr/>
        </p:nvCxnSpPr>
        <p:spPr>
          <a:xfrm>
            <a:off x="4600947" y="5603603"/>
            <a:ext cx="6150470" cy="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92F5BA6-E689-BEE2-2FCF-3FC105A7160D}"/>
              </a:ext>
            </a:extLst>
          </p:cNvPr>
          <p:cNvCxnSpPr>
            <a:cxnSpLocks/>
          </p:cNvCxnSpPr>
          <p:nvPr/>
        </p:nvCxnSpPr>
        <p:spPr>
          <a:xfrm flipV="1">
            <a:off x="4600947" y="1554416"/>
            <a:ext cx="0" cy="4049187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038E7C1-4A1D-3895-8FEA-29E23B2A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8870" y="10941983"/>
            <a:ext cx="14903653" cy="111821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C44B00-5895-B9DA-7932-044DB74702BD}"/>
              </a:ext>
            </a:extLst>
          </p:cNvPr>
          <p:cNvSpPr txBox="1"/>
          <p:nvPr/>
        </p:nvSpPr>
        <p:spPr>
          <a:xfrm>
            <a:off x="5412692" y="3500438"/>
            <a:ext cx="2333413" cy="914490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差异化战略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01F434-AEB0-3CCE-700F-91CA08E8E0C2}"/>
              </a:ext>
            </a:extLst>
          </p:cNvPr>
          <p:cNvSpPr txBox="1"/>
          <p:nvPr/>
        </p:nvSpPr>
        <p:spPr>
          <a:xfrm>
            <a:off x="8047035" y="3500438"/>
            <a:ext cx="2333413" cy="91449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成本领先战略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99CA6-3E89-4D6E-4AB9-D3E278F8E86A}"/>
              </a:ext>
            </a:extLst>
          </p:cNvPr>
          <p:cNvSpPr txBox="1"/>
          <p:nvPr/>
        </p:nvSpPr>
        <p:spPr>
          <a:xfrm>
            <a:off x="10380438" y="5306572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竞争能力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18E12D-CA97-EA1E-8754-BCB492DDCE22}"/>
              </a:ext>
            </a:extLst>
          </p:cNvPr>
          <p:cNvSpPr txBox="1"/>
          <p:nvPr/>
        </p:nvSpPr>
        <p:spPr>
          <a:xfrm>
            <a:off x="3614251" y="803921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市场空间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259E0C-DF2F-3AC8-000A-B59363B4B5CA}"/>
              </a:ext>
            </a:extLst>
          </p:cNvPr>
          <p:cNvSpPr txBox="1"/>
          <p:nvPr/>
        </p:nvSpPr>
        <p:spPr>
          <a:xfrm>
            <a:off x="2752160" y="2101244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狭窄的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6ED1F-DFF1-BA42-D8B3-DA6A01F4BA00}"/>
              </a:ext>
            </a:extLst>
          </p:cNvPr>
          <p:cNvSpPr txBox="1"/>
          <p:nvPr/>
        </p:nvSpPr>
        <p:spPr>
          <a:xfrm>
            <a:off x="2814463" y="3657492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广阔的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7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D3549-5ADB-EDDB-D159-65C9A2FE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4C443E-9561-5F3A-142F-988CE193EDC3}"/>
              </a:ext>
            </a:extLst>
          </p:cNvPr>
          <p:cNvSpPr txBox="1"/>
          <p:nvPr/>
        </p:nvSpPr>
        <p:spPr>
          <a:xfrm>
            <a:off x="4744980" y="468129"/>
            <a:ext cx="6391782" cy="682924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s-419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s-419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s-419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Miles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s-419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Snow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的战略框架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12877C-8595-D7F5-D963-AB82575B99EC}"/>
              </a:ext>
            </a:extLst>
          </p:cNvPr>
          <p:cNvSpPr txBox="1"/>
          <p:nvPr/>
        </p:nvSpPr>
        <p:spPr>
          <a:xfrm>
            <a:off x="3902868" y="2059432"/>
            <a:ext cx="1987569" cy="646741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领先者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97200-1A0C-4AB6-A214-4178C3DC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8870" y="10941983"/>
            <a:ext cx="14903653" cy="111821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4264EF-D36D-13A9-4A82-41A429E0A2AC}"/>
              </a:ext>
            </a:extLst>
          </p:cNvPr>
          <p:cNvSpPr txBox="1"/>
          <p:nvPr/>
        </p:nvSpPr>
        <p:spPr>
          <a:xfrm>
            <a:off x="3368162" y="1187257"/>
            <a:ext cx="63917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按照企业如何应对变化，对战略分类并制定战略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739FF2-D66C-5540-BF39-03718651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8347" y="7745336"/>
            <a:ext cx="7772400" cy="58315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E04946-F93E-8C6E-E9C8-F02620CD2DC4}"/>
              </a:ext>
            </a:extLst>
          </p:cNvPr>
          <p:cNvSpPr txBox="1"/>
          <p:nvPr/>
        </p:nvSpPr>
        <p:spPr>
          <a:xfrm>
            <a:off x="6304424" y="2052366"/>
            <a:ext cx="4390359" cy="646741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创新者，首先上市 寻求成长性，</a:t>
            </a:r>
          </a:p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勇于担风险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CCF73-7B91-27AB-F9B2-03D1605A6F5D}"/>
              </a:ext>
            </a:extLst>
          </p:cNvPr>
          <p:cNvSpPr txBox="1"/>
          <p:nvPr/>
        </p:nvSpPr>
        <p:spPr>
          <a:xfrm>
            <a:off x="3902868" y="3112695"/>
            <a:ext cx="1987569" cy="64674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分析者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14F77-20C4-ED0B-D692-667AF7247B69}"/>
              </a:ext>
            </a:extLst>
          </p:cNvPr>
          <p:cNvSpPr txBox="1"/>
          <p:nvPr/>
        </p:nvSpPr>
        <p:spPr>
          <a:xfrm>
            <a:off x="6304424" y="3105629"/>
            <a:ext cx="4390359" cy="646741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快速跟随者，往往提供更好的产品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A6587-1260-563B-0C89-F3127B547D69}"/>
              </a:ext>
            </a:extLst>
          </p:cNvPr>
          <p:cNvSpPr txBox="1"/>
          <p:nvPr/>
        </p:nvSpPr>
        <p:spPr>
          <a:xfrm>
            <a:off x="3902868" y="4177321"/>
            <a:ext cx="1987569" cy="64674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防御者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9FDF88-E344-1B6B-2944-85A6F8309C30}"/>
              </a:ext>
            </a:extLst>
          </p:cNvPr>
          <p:cNvSpPr txBox="1"/>
          <p:nvPr/>
        </p:nvSpPr>
        <p:spPr>
          <a:xfrm>
            <a:off x="6304424" y="4170255"/>
            <a:ext cx="4390359" cy="646741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在稳定市场中维持利基（细分）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76B2CA-9E73-E0A3-E441-6D7EB2646D5B}"/>
              </a:ext>
            </a:extLst>
          </p:cNvPr>
          <p:cNvSpPr txBox="1"/>
          <p:nvPr/>
        </p:nvSpPr>
        <p:spPr>
          <a:xfrm>
            <a:off x="3902868" y="5249013"/>
            <a:ext cx="1987569" cy="646741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反应者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6A4268-2ECC-DA7D-1EE8-FE5E9AD9DF74}"/>
              </a:ext>
            </a:extLst>
          </p:cNvPr>
          <p:cNvSpPr txBox="1"/>
          <p:nvPr/>
        </p:nvSpPr>
        <p:spPr>
          <a:xfrm>
            <a:off x="6304424" y="5241947"/>
            <a:ext cx="4390359" cy="646741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 w="15875"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仅当形势所迫才做出反应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94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1B0F-938A-5AAB-DC91-16D10AEFE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D14702-5ACF-DF66-38EE-5F1EE155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0026" y="7985297"/>
            <a:ext cx="13802755" cy="10356112"/>
          </a:xfrm>
          <a:prstGeom prst="rect">
            <a:avLst/>
          </a:prstGeom>
        </p:spPr>
      </p:pic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1C56A53-9F85-5DD9-7760-CCCCFF3E3891}"/>
              </a:ext>
            </a:extLst>
          </p:cNvPr>
          <p:cNvCxnSpPr>
            <a:cxnSpLocks/>
          </p:cNvCxnSpPr>
          <p:nvPr/>
        </p:nvCxnSpPr>
        <p:spPr>
          <a:xfrm flipV="1">
            <a:off x="4125141" y="3827721"/>
            <a:ext cx="6549947" cy="1531234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8170BC9-28A2-34E7-8BB8-B39289FDF792}"/>
              </a:ext>
            </a:extLst>
          </p:cNvPr>
          <p:cNvCxnSpPr>
            <a:cxnSpLocks/>
          </p:cNvCxnSpPr>
          <p:nvPr/>
        </p:nvCxnSpPr>
        <p:spPr>
          <a:xfrm flipV="1">
            <a:off x="4105647" y="1554416"/>
            <a:ext cx="0" cy="42015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437EAD-7F6E-FEF6-9167-2DD85762DE82}"/>
              </a:ext>
            </a:extLst>
          </p:cNvPr>
          <p:cNvSpPr txBox="1"/>
          <p:nvPr/>
        </p:nvSpPr>
        <p:spPr>
          <a:xfrm>
            <a:off x="3118951" y="5549581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18218-5C91-976F-65A0-9D38AE368744}"/>
              </a:ext>
            </a:extLst>
          </p:cNvPr>
          <p:cNvSpPr txBox="1"/>
          <p:nvPr/>
        </p:nvSpPr>
        <p:spPr>
          <a:xfrm>
            <a:off x="3118951" y="803921"/>
            <a:ext cx="1724182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市场空间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21DE5-4642-44A3-95B9-8587A6497EAD}"/>
              </a:ext>
            </a:extLst>
          </p:cNvPr>
          <p:cNvSpPr txBox="1"/>
          <p:nvPr/>
        </p:nvSpPr>
        <p:spPr>
          <a:xfrm rot="16200000">
            <a:off x="3043817" y="4317771"/>
            <a:ext cx="1816877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FEF23D-0356-8B84-7815-C00180A35813}"/>
              </a:ext>
            </a:extLst>
          </p:cNvPr>
          <p:cNvCxnSpPr>
            <a:cxnSpLocks/>
          </p:cNvCxnSpPr>
          <p:nvPr/>
        </p:nvCxnSpPr>
        <p:spPr>
          <a:xfrm>
            <a:off x="4105647" y="5756003"/>
            <a:ext cx="67981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374A0FC-2290-B446-86F6-E0CEBF89BE9B}"/>
              </a:ext>
            </a:extLst>
          </p:cNvPr>
          <p:cNvCxnSpPr>
            <a:cxnSpLocks/>
          </p:cNvCxnSpPr>
          <p:nvPr/>
        </p:nvCxnSpPr>
        <p:spPr>
          <a:xfrm flipV="1">
            <a:off x="6396985" y="1101996"/>
            <a:ext cx="4001657" cy="4221779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AA3CD06-2544-4184-5A07-3DE2B42B9E7E}"/>
              </a:ext>
            </a:extLst>
          </p:cNvPr>
          <p:cNvCxnSpPr>
            <a:cxnSpLocks/>
          </p:cNvCxnSpPr>
          <p:nvPr/>
        </p:nvCxnSpPr>
        <p:spPr>
          <a:xfrm flipV="1">
            <a:off x="4105647" y="1157106"/>
            <a:ext cx="6739419" cy="3691077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BB02BD6-617B-D8B7-C459-369A96CEE152}"/>
              </a:ext>
            </a:extLst>
          </p:cNvPr>
          <p:cNvSpPr txBox="1"/>
          <p:nvPr/>
        </p:nvSpPr>
        <p:spPr>
          <a:xfrm rot="19835784">
            <a:off x="3695577" y="3454331"/>
            <a:ext cx="4051780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Sustaining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Innovation 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3D20D18-6C94-434F-DC15-E21854CDBE92}"/>
              </a:ext>
            </a:extLst>
          </p:cNvPr>
          <p:cNvCxnSpPr>
            <a:cxnSpLocks/>
          </p:cNvCxnSpPr>
          <p:nvPr/>
        </p:nvCxnSpPr>
        <p:spPr>
          <a:xfrm flipV="1">
            <a:off x="4105647" y="2037742"/>
            <a:ext cx="6739419" cy="1338499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A5862DE-B414-7D1C-3699-FADEF0DD4389}"/>
              </a:ext>
            </a:extLst>
          </p:cNvPr>
          <p:cNvSpPr txBox="1"/>
          <p:nvPr/>
        </p:nvSpPr>
        <p:spPr>
          <a:xfrm rot="20948541">
            <a:off x="4490317" y="2383619"/>
            <a:ext cx="3226000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 Demanded at the High End of the Marker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98ECA9-F003-7136-4430-DA4157A2846C}"/>
              </a:ext>
            </a:extLst>
          </p:cNvPr>
          <p:cNvSpPr txBox="1"/>
          <p:nvPr/>
        </p:nvSpPr>
        <p:spPr>
          <a:xfrm>
            <a:off x="6717429" y="5609146"/>
            <a:ext cx="414756" cy="6372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zh-CN" altLang="en-US" sz="1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D1EF3D-53CC-1054-CD2D-A2FA70E24333}"/>
              </a:ext>
            </a:extLst>
          </p:cNvPr>
          <p:cNvSpPr txBox="1"/>
          <p:nvPr/>
        </p:nvSpPr>
        <p:spPr>
          <a:xfrm>
            <a:off x="7997231" y="5622593"/>
            <a:ext cx="414756" cy="6372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zh-CN" altLang="en-US" sz="1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551225-08A6-19D9-5BB0-DD82989D7907}"/>
              </a:ext>
            </a:extLst>
          </p:cNvPr>
          <p:cNvSpPr txBox="1"/>
          <p:nvPr/>
        </p:nvSpPr>
        <p:spPr>
          <a:xfrm>
            <a:off x="9497778" y="5616384"/>
            <a:ext cx="414756" cy="6372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zh-CN" altLang="en-US" sz="1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DB6D2E2-7A43-610B-38C1-3E4714D3D617}"/>
              </a:ext>
            </a:extLst>
          </p:cNvPr>
          <p:cNvCxnSpPr>
            <a:cxnSpLocks/>
          </p:cNvCxnSpPr>
          <p:nvPr/>
        </p:nvCxnSpPr>
        <p:spPr>
          <a:xfrm>
            <a:off x="7046342" y="4678440"/>
            <a:ext cx="0" cy="1077563"/>
          </a:xfrm>
          <a:prstGeom prst="straightConnector1">
            <a:avLst/>
          </a:prstGeom>
          <a:ln w="34925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3C8D1572-52C5-9C54-4AC3-51F25EF7F107}"/>
              </a:ext>
            </a:extLst>
          </p:cNvPr>
          <p:cNvCxnSpPr>
            <a:cxnSpLocks/>
          </p:cNvCxnSpPr>
          <p:nvPr/>
        </p:nvCxnSpPr>
        <p:spPr>
          <a:xfrm>
            <a:off x="8335018" y="2540639"/>
            <a:ext cx="0" cy="3215364"/>
          </a:xfrm>
          <a:prstGeom prst="straightConnector1">
            <a:avLst/>
          </a:prstGeom>
          <a:ln w="34925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098C799-7232-E92C-9727-BD16072FF1AF}"/>
              </a:ext>
            </a:extLst>
          </p:cNvPr>
          <p:cNvCxnSpPr>
            <a:cxnSpLocks/>
          </p:cNvCxnSpPr>
          <p:nvPr/>
        </p:nvCxnSpPr>
        <p:spPr>
          <a:xfrm>
            <a:off x="9851268" y="1720730"/>
            <a:ext cx="0" cy="4035273"/>
          </a:xfrm>
          <a:prstGeom prst="straightConnector1">
            <a:avLst/>
          </a:prstGeom>
          <a:ln w="34925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004747-E221-1C87-1230-CDD025C58C03}"/>
              </a:ext>
            </a:extLst>
          </p:cNvPr>
          <p:cNvSpPr txBox="1"/>
          <p:nvPr/>
        </p:nvSpPr>
        <p:spPr>
          <a:xfrm rot="20867469">
            <a:off x="6993933" y="4293399"/>
            <a:ext cx="4051780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 Demanded at the Low End of the Marker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30EAEA-586B-B516-B8F4-A7230AA34E84}"/>
              </a:ext>
            </a:extLst>
          </p:cNvPr>
          <p:cNvSpPr txBox="1"/>
          <p:nvPr/>
        </p:nvSpPr>
        <p:spPr>
          <a:xfrm rot="18732619">
            <a:off x="5843780" y="3250535"/>
            <a:ext cx="4051780" cy="64674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Disruptive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Innovation 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40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D8C62-4D22-6380-5C6A-29415FEE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817FBC1-267E-F748-A046-C84CF7481A9E}"/>
              </a:ext>
            </a:extLst>
          </p:cNvPr>
          <p:cNvSpPr txBox="1"/>
          <p:nvPr/>
        </p:nvSpPr>
        <p:spPr>
          <a:xfrm>
            <a:off x="813090" y="418962"/>
            <a:ext cx="4665361" cy="406418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例：通过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失败法（也称为序贯筛查法））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F2A0C3-F0F6-149F-8CC3-30B9D5C4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39862"/>
              </p:ext>
            </p:extLst>
          </p:nvPr>
        </p:nvGraphicFramePr>
        <p:xfrm>
          <a:off x="654356" y="924716"/>
          <a:ext cx="5047945" cy="212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89">
                  <a:extLst>
                    <a:ext uri="{9D8B030D-6E8A-4147-A177-3AD203B41FA5}">
                      <a16:colId xmlns:a16="http://schemas.microsoft.com/office/drawing/2014/main" val="31555866"/>
                    </a:ext>
                  </a:extLst>
                </a:gridCol>
                <a:gridCol w="1009589">
                  <a:extLst>
                    <a:ext uri="{9D8B030D-6E8A-4147-A177-3AD203B41FA5}">
                      <a16:colId xmlns:a16="http://schemas.microsoft.com/office/drawing/2014/main" val="1897538037"/>
                    </a:ext>
                  </a:extLst>
                </a:gridCol>
                <a:gridCol w="1009589">
                  <a:extLst>
                    <a:ext uri="{9D8B030D-6E8A-4147-A177-3AD203B41FA5}">
                      <a16:colId xmlns:a16="http://schemas.microsoft.com/office/drawing/2014/main" val="1909690233"/>
                    </a:ext>
                  </a:extLst>
                </a:gridCol>
                <a:gridCol w="1009589">
                  <a:extLst>
                    <a:ext uri="{9D8B030D-6E8A-4147-A177-3AD203B41FA5}">
                      <a16:colId xmlns:a16="http://schemas.microsoft.com/office/drawing/2014/main" val="1325844884"/>
                    </a:ext>
                  </a:extLst>
                </a:gridCol>
                <a:gridCol w="1009589">
                  <a:extLst>
                    <a:ext uri="{9D8B030D-6E8A-4147-A177-3AD203B41FA5}">
                      <a16:colId xmlns:a16="http://schemas.microsoft.com/office/drawing/2014/main" val="223731751"/>
                    </a:ext>
                  </a:extLst>
                </a:gridCol>
              </a:tblGrid>
              <a:tr h="320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产品创意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现有分销渠道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制造能力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是否在范围内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5793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550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04960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463578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618686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五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02768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六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4363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七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ECBB-CA1C-0B66-91A4-D2D65705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554FE4-E6EB-C441-04D9-9BFDC13826C5}"/>
              </a:ext>
            </a:extLst>
          </p:cNvPr>
          <p:cNvSpPr txBox="1"/>
          <p:nvPr/>
        </p:nvSpPr>
        <p:spPr>
          <a:xfrm>
            <a:off x="4744980" y="468129"/>
            <a:ext cx="6391782" cy="682924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财务分析的框架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B960DC-B803-CF30-B02A-44622CD2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88611" y="1801091"/>
            <a:ext cx="7772400" cy="583157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C21DDA-9769-8006-9628-1CE4AD77A607}"/>
              </a:ext>
            </a:extLst>
          </p:cNvPr>
          <p:cNvGrpSpPr/>
          <p:nvPr/>
        </p:nvGrpSpPr>
        <p:grpSpPr>
          <a:xfrm>
            <a:off x="4753603" y="1151054"/>
            <a:ext cx="3187268" cy="1831984"/>
            <a:chOff x="4753603" y="1151054"/>
            <a:chExt cx="3187268" cy="18319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389BA9-E4BC-BF0A-E804-196E4227877D}"/>
                </a:ext>
              </a:extLst>
            </p:cNvPr>
            <p:cNvSpPr txBox="1"/>
            <p:nvPr/>
          </p:nvSpPr>
          <p:spPr>
            <a:xfrm>
              <a:off x="5707325" y="1151054"/>
              <a:ext cx="1376818" cy="51149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72000" rIns="72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成本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895C16-A654-C944-31E0-BB2988AA8121}"/>
                </a:ext>
              </a:extLst>
            </p:cNvPr>
            <p:cNvSpPr txBox="1"/>
            <p:nvPr/>
          </p:nvSpPr>
          <p:spPr>
            <a:xfrm>
              <a:off x="4753603" y="1801091"/>
              <a:ext cx="1376818" cy="51149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72000" rIns="72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固定成本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C33DCD-EC59-7EC0-20EE-DF1744B81372}"/>
                </a:ext>
              </a:extLst>
            </p:cNvPr>
            <p:cNvSpPr txBox="1"/>
            <p:nvPr/>
          </p:nvSpPr>
          <p:spPr>
            <a:xfrm>
              <a:off x="6564053" y="1801091"/>
              <a:ext cx="1376818" cy="51149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72000" rIns="72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可变成本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598050-9462-1FD0-CC23-1B3D2A39ED56}"/>
                </a:ext>
              </a:extLst>
            </p:cNvPr>
            <p:cNvSpPr txBox="1"/>
            <p:nvPr/>
          </p:nvSpPr>
          <p:spPr>
            <a:xfrm>
              <a:off x="5658150" y="2471546"/>
              <a:ext cx="1376818" cy="51149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72000" rIns="72000" anchor="ctr" anchorCtr="0">
              <a:noAutofit/>
            </a:bodyPr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总成本</a:t>
              </a:r>
              <a:endPara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左中括号 14">
              <a:extLst>
                <a:ext uri="{FF2B5EF4-FFF2-40B4-BE49-F238E27FC236}">
                  <a16:creationId xmlns:a16="http://schemas.microsoft.com/office/drawing/2014/main" id="{1A821C88-6605-EA7E-6DFA-E4F308971EA4}"/>
                </a:ext>
              </a:extLst>
            </p:cNvPr>
            <p:cNvSpPr/>
            <p:nvPr/>
          </p:nvSpPr>
          <p:spPr>
            <a:xfrm rot="5400000">
              <a:off x="6277287" y="779222"/>
              <a:ext cx="138546" cy="1905194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50D6D2A0-71C6-1E36-93E9-A2A6D7A99C1D}"/>
                </a:ext>
              </a:extLst>
            </p:cNvPr>
            <p:cNvSpPr/>
            <p:nvPr/>
          </p:nvSpPr>
          <p:spPr>
            <a:xfrm rot="5400000">
              <a:off x="6200136" y="1419398"/>
              <a:ext cx="292847" cy="1905194"/>
            </a:xfrm>
            <a:prstGeom prst="rightBrace">
              <a:avLst>
                <a:gd name="adj1" fmla="val 0"/>
                <a:gd name="adj2" fmla="val 49755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E1D6CF91-907F-2DF0-3554-4F7BB416F44F}"/>
                </a:ext>
              </a:extLst>
            </p:cNvPr>
            <p:cNvCxnSpPr/>
            <p:nvPr/>
          </p:nvCxnSpPr>
          <p:spPr>
            <a:xfrm>
              <a:off x="5393962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1BC041A-5A00-D401-00CB-3DF4E3BE0174}"/>
                </a:ext>
              </a:extLst>
            </p:cNvPr>
            <p:cNvCxnSpPr/>
            <p:nvPr/>
          </p:nvCxnSpPr>
          <p:spPr>
            <a:xfrm>
              <a:off x="7299157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45FA405C-A2E4-13AB-8836-A2D0CB107C55}"/>
                </a:ext>
              </a:extLst>
            </p:cNvPr>
            <p:cNvCxnSpPr/>
            <p:nvPr/>
          </p:nvCxnSpPr>
          <p:spPr>
            <a:xfrm>
              <a:off x="6349912" y="2386901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1BD3EAC-5A4A-CDE9-A015-19C4B45762BC}"/>
              </a:ext>
            </a:extLst>
          </p:cNvPr>
          <p:cNvSpPr txBox="1"/>
          <p:nvPr/>
        </p:nvSpPr>
        <p:spPr>
          <a:xfrm>
            <a:off x="9120032" y="1151054"/>
            <a:ext cx="1376818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收益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456946-8A60-F751-0AA4-6BD83F961119}"/>
              </a:ext>
            </a:extLst>
          </p:cNvPr>
          <p:cNvSpPr txBox="1"/>
          <p:nvPr/>
        </p:nvSpPr>
        <p:spPr>
          <a:xfrm>
            <a:off x="8166310" y="1801091"/>
            <a:ext cx="1376818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销售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A934DB-5A54-B50B-CCAC-36E2BAC99708}"/>
              </a:ext>
            </a:extLst>
          </p:cNvPr>
          <p:cNvSpPr txBox="1"/>
          <p:nvPr/>
        </p:nvSpPr>
        <p:spPr>
          <a:xfrm>
            <a:off x="9976760" y="1801091"/>
            <a:ext cx="1376818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单价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CFA5D5-FE59-145E-FF52-697B66AE68A6}"/>
              </a:ext>
            </a:extLst>
          </p:cNvPr>
          <p:cNvSpPr txBox="1"/>
          <p:nvPr/>
        </p:nvSpPr>
        <p:spPr>
          <a:xfrm>
            <a:off x="9070857" y="2471546"/>
            <a:ext cx="1376818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总收益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DE4250BC-D774-1EF1-4142-D0966644FA90}"/>
              </a:ext>
            </a:extLst>
          </p:cNvPr>
          <p:cNvSpPr/>
          <p:nvPr/>
        </p:nvSpPr>
        <p:spPr>
          <a:xfrm rot="5400000">
            <a:off x="9689994" y="779222"/>
            <a:ext cx="138546" cy="1905194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0E15EBA-0926-74FE-D03B-4D908FADBABD}"/>
              </a:ext>
            </a:extLst>
          </p:cNvPr>
          <p:cNvGrpSpPr/>
          <p:nvPr/>
        </p:nvGrpSpPr>
        <p:grpSpPr>
          <a:xfrm>
            <a:off x="8806669" y="2203572"/>
            <a:ext cx="1905195" cy="356553"/>
            <a:chOff x="8806669" y="2203572"/>
            <a:chExt cx="1905195" cy="356553"/>
          </a:xfrm>
        </p:grpSpPr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B7293E18-BE8B-74BC-2809-2C904FAA13FB}"/>
                </a:ext>
              </a:extLst>
            </p:cNvPr>
            <p:cNvSpPr/>
            <p:nvPr/>
          </p:nvSpPr>
          <p:spPr>
            <a:xfrm rot="5400000">
              <a:off x="9612843" y="1419398"/>
              <a:ext cx="292847" cy="1905194"/>
            </a:xfrm>
            <a:prstGeom prst="rightBrace">
              <a:avLst>
                <a:gd name="adj1" fmla="val 0"/>
                <a:gd name="adj2" fmla="val 49755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0151329B-9351-8344-17DF-80EF793E0E3B}"/>
                </a:ext>
              </a:extLst>
            </p:cNvPr>
            <p:cNvCxnSpPr/>
            <p:nvPr/>
          </p:nvCxnSpPr>
          <p:spPr>
            <a:xfrm>
              <a:off x="8806669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1AFB6044-F399-5754-B81A-3B8BF18130E3}"/>
                </a:ext>
              </a:extLst>
            </p:cNvPr>
            <p:cNvCxnSpPr/>
            <p:nvPr/>
          </p:nvCxnSpPr>
          <p:spPr>
            <a:xfrm>
              <a:off x="10711864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BE8C182F-9587-59F7-818D-8BD7A86F0825}"/>
                </a:ext>
              </a:extLst>
            </p:cNvPr>
            <p:cNvCxnSpPr/>
            <p:nvPr/>
          </p:nvCxnSpPr>
          <p:spPr>
            <a:xfrm>
              <a:off x="9762619" y="2386901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5259E33-5DB4-2782-9998-DBD393B1AD66}"/>
              </a:ext>
            </a:extLst>
          </p:cNvPr>
          <p:cNvSpPr txBox="1"/>
          <p:nvPr/>
        </p:nvSpPr>
        <p:spPr>
          <a:xfrm>
            <a:off x="7034967" y="3316971"/>
            <a:ext cx="2030577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每年的现金流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090BB5-4869-FDAB-5A63-BBA6DBFDF9B6}"/>
              </a:ext>
            </a:extLst>
          </p:cNvPr>
          <p:cNvGrpSpPr/>
          <p:nvPr/>
        </p:nvGrpSpPr>
        <p:grpSpPr>
          <a:xfrm>
            <a:off x="6346558" y="2901892"/>
            <a:ext cx="3416055" cy="527111"/>
            <a:chOff x="8806669" y="2203572"/>
            <a:chExt cx="1905195" cy="557871"/>
          </a:xfrm>
        </p:grpSpPr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F0F60E5B-D1FE-4A8F-F7A4-EEC022B27991}"/>
                </a:ext>
              </a:extLst>
            </p:cNvPr>
            <p:cNvSpPr/>
            <p:nvPr/>
          </p:nvSpPr>
          <p:spPr>
            <a:xfrm rot="5400000">
              <a:off x="9612843" y="1419398"/>
              <a:ext cx="292847" cy="1905194"/>
            </a:xfrm>
            <a:prstGeom prst="rightBrace">
              <a:avLst>
                <a:gd name="adj1" fmla="val 0"/>
                <a:gd name="adj2" fmla="val 49755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4463AA9D-13CE-3B93-90E3-CD3D0F907969}"/>
                </a:ext>
              </a:extLst>
            </p:cNvPr>
            <p:cNvCxnSpPr/>
            <p:nvPr/>
          </p:nvCxnSpPr>
          <p:spPr>
            <a:xfrm>
              <a:off x="8806669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4F6C65C-5970-F618-1291-715CBB3E0170}"/>
                </a:ext>
              </a:extLst>
            </p:cNvPr>
            <p:cNvCxnSpPr/>
            <p:nvPr/>
          </p:nvCxnSpPr>
          <p:spPr>
            <a:xfrm>
              <a:off x="10711864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3F6843C1-F62F-3297-F8F7-C7CA529FEBE4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19" y="2386901"/>
              <a:ext cx="0" cy="37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32FC40A1-289C-4337-A84B-4AD587B4293D}"/>
              </a:ext>
            </a:extLst>
          </p:cNvPr>
          <p:cNvSpPr txBox="1"/>
          <p:nvPr/>
        </p:nvSpPr>
        <p:spPr>
          <a:xfrm>
            <a:off x="7045308" y="4001717"/>
            <a:ext cx="2030577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年后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00D412-D9C5-37A2-48C8-2E071D28D509}"/>
              </a:ext>
            </a:extLst>
          </p:cNvPr>
          <p:cNvCxnSpPr>
            <a:cxnSpLocks/>
          </p:cNvCxnSpPr>
          <p:nvPr/>
        </p:nvCxnSpPr>
        <p:spPr>
          <a:xfrm>
            <a:off x="8050256" y="3757788"/>
            <a:ext cx="0" cy="35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295D4A1-FCF5-8B1E-F43D-F36A031B2712}"/>
              </a:ext>
            </a:extLst>
          </p:cNvPr>
          <p:cNvGrpSpPr/>
          <p:nvPr/>
        </p:nvGrpSpPr>
        <p:grpSpPr>
          <a:xfrm>
            <a:off x="3753862" y="1662546"/>
            <a:ext cx="4296394" cy="3330866"/>
            <a:chOff x="8806669" y="-763798"/>
            <a:chExt cx="1905195" cy="3525241"/>
          </a:xfrm>
        </p:grpSpPr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633054F-3FCE-94B5-E87A-B6CFDFDC617B}"/>
                </a:ext>
              </a:extLst>
            </p:cNvPr>
            <p:cNvSpPr/>
            <p:nvPr/>
          </p:nvSpPr>
          <p:spPr>
            <a:xfrm rot="5400000">
              <a:off x="9612843" y="1419398"/>
              <a:ext cx="292847" cy="1905194"/>
            </a:xfrm>
            <a:prstGeom prst="rightBrace">
              <a:avLst>
                <a:gd name="adj1" fmla="val 0"/>
                <a:gd name="adj2" fmla="val 49755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AFD6BE02-1B2F-542C-E56B-A75FFACD7EFB}"/>
                </a:ext>
              </a:extLst>
            </p:cNvPr>
            <p:cNvCxnSpPr>
              <a:cxnSpLocks/>
            </p:cNvCxnSpPr>
            <p:nvPr/>
          </p:nvCxnSpPr>
          <p:spPr>
            <a:xfrm>
              <a:off x="8806669" y="-763798"/>
              <a:ext cx="0" cy="3140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9D60910F-FFB6-2F57-311D-254595BDC5E9}"/>
                </a:ext>
              </a:extLst>
            </p:cNvPr>
            <p:cNvCxnSpPr/>
            <p:nvPr/>
          </p:nvCxnSpPr>
          <p:spPr>
            <a:xfrm>
              <a:off x="10711864" y="2203572"/>
              <a:ext cx="0" cy="17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6C6E233A-4F7E-D054-A52A-A815948BE5B0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19" y="2386901"/>
              <a:ext cx="0" cy="37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CA893F35-3B69-7F76-77E3-C72881CC51B6}"/>
              </a:ext>
            </a:extLst>
          </p:cNvPr>
          <p:cNvSpPr txBox="1"/>
          <p:nvPr/>
        </p:nvSpPr>
        <p:spPr>
          <a:xfrm>
            <a:off x="4010500" y="5076767"/>
            <a:ext cx="3798238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财务指标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-NPV, IRR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，盈亏平衡</a:t>
            </a:r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21C6E9-4B29-F5D3-42AD-65B67D33D1CB}"/>
              </a:ext>
            </a:extLst>
          </p:cNvPr>
          <p:cNvSpPr txBox="1"/>
          <p:nvPr/>
        </p:nvSpPr>
        <p:spPr>
          <a:xfrm>
            <a:off x="3106707" y="1154303"/>
            <a:ext cx="1958897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资本成本（投资）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B98DA0-8A7F-7F78-1061-3013C73D97F0}"/>
              </a:ext>
            </a:extLst>
          </p:cNvPr>
          <p:cNvSpPr txBox="1"/>
          <p:nvPr/>
        </p:nvSpPr>
        <p:spPr>
          <a:xfrm>
            <a:off x="8875026" y="4759732"/>
            <a:ext cx="2030577" cy="511492"/>
          </a:xfrm>
          <a:prstGeom prst="roundRect">
            <a:avLst>
              <a:gd name="adj" fmla="val 0"/>
            </a:avLst>
          </a:prstGeom>
          <a:noFill/>
        </p:spPr>
        <p:txBody>
          <a:bodyPr wrap="square" lIns="72000" rIns="72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产品潜力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8C25BB1-52F0-A96C-3F34-BDB7A2D4D896}"/>
              </a:ext>
            </a:extLst>
          </p:cNvPr>
          <p:cNvCxnSpPr>
            <a:cxnSpLocks/>
          </p:cNvCxnSpPr>
          <p:nvPr/>
        </p:nvCxnSpPr>
        <p:spPr>
          <a:xfrm>
            <a:off x="8537211" y="5017737"/>
            <a:ext cx="675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7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CF05274-33B2-1CA6-1A6C-7B8ACF8A5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20763"/>
              </p:ext>
            </p:extLst>
          </p:nvPr>
        </p:nvGraphicFramePr>
        <p:xfrm>
          <a:off x="914400" y="177461"/>
          <a:ext cx="9865895" cy="571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83AEA41-063C-618E-8DDD-D69F42505C2A}"/>
              </a:ext>
            </a:extLst>
          </p:cNvPr>
          <p:cNvSpPr txBox="1"/>
          <p:nvPr/>
        </p:nvSpPr>
        <p:spPr>
          <a:xfrm>
            <a:off x="4759769" y="6127897"/>
            <a:ext cx="3277327" cy="408263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es-419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%time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B048-C5B3-6187-69E3-AAAD1E3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5A05E0DD-7337-D0AC-F393-61F6F39B45CB}"/>
              </a:ext>
            </a:extLst>
          </p:cNvPr>
          <p:cNvSpPr txBox="1"/>
          <p:nvPr/>
        </p:nvSpPr>
        <p:spPr>
          <a:xfrm>
            <a:off x="1316339" y="393799"/>
            <a:ext cx="3767963" cy="406418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打分法（也称为清单筛选）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637793-16B4-A1CC-5B1B-1709DFF0C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50660"/>
              </p:ext>
            </p:extLst>
          </p:nvPr>
        </p:nvGraphicFramePr>
        <p:xfrm>
          <a:off x="654356" y="924716"/>
          <a:ext cx="5091930" cy="248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55">
                  <a:extLst>
                    <a:ext uri="{9D8B030D-6E8A-4147-A177-3AD203B41FA5}">
                      <a16:colId xmlns:a16="http://schemas.microsoft.com/office/drawing/2014/main" val="31555866"/>
                    </a:ext>
                  </a:extLst>
                </a:gridCol>
                <a:gridCol w="848655">
                  <a:extLst>
                    <a:ext uri="{9D8B030D-6E8A-4147-A177-3AD203B41FA5}">
                      <a16:colId xmlns:a16="http://schemas.microsoft.com/office/drawing/2014/main" val="1897538037"/>
                    </a:ext>
                  </a:extLst>
                </a:gridCol>
                <a:gridCol w="848655">
                  <a:extLst>
                    <a:ext uri="{9D8B030D-6E8A-4147-A177-3AD203B41FA5}">
                      <a16:colId xmlns:a16="http://schemas.microsoft.com/office/drawing/2014/main" val="1909690233"/>
                    </a:ext>
                  </a:extLst>
                </a:gridCol>
                <a:gridCol w="848655">
                  <a:extLst>
                    <a:ext uri="{9D8B030D-6E8A-4147-A177-3AD203B41FA5}">
                      <a16:colId xmlns:a16="http://schemas.microsoft.com/office/drawing/2014/main" val="1325844884"/>
                    </a:ext>
                  </a:extLst>
                </a:gridCol>
                <a:gridCol w="848655">
                  <a:extLst>
                    <a:ext uri="{9D8B030D-6E8A-4147-A177-3AD203B41FA5}">
                      <a16:colId xmlns:a16="http://schemas.microsoft.com/office/drawing/2014/main" val="223731751"/>
                    </a:ext>
                  </a:extLst>
                </a:gridCol>
                <a:gridCol w="848655">
                  <a:extLst>
                    <a:ext uri="{9D8B030D-6E8A-4147-A177-3AD203B41FA5}">
                      <a16:colId xmlns:a16="http://schemas.microsoft.com/office/drawing/2014/main" val="759734981"/>
                    </a:ext>
                  </a:extLst>
                </a:gridCol>
              </a:tblGrid>
              <a:tr h="181485">
                <a:tc rowSpan="2"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筛选因素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99444"/>
                  </a:ext>
                </a:extLst>
              </a:tr>
              <a:tr h="18148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销售潜力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战略一致性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竞争力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总得分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排序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79645"/>
                  </a:ext>
                </a:extLst>
              </a:tr>
              <a:tr h="320268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7.5</a:t>
                      </a:r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/225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5793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550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182.5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04960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463578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618686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五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117.5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02768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六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132.5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43634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七</a:t>
                      </a: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5193" marR="45193" marT="22597" marB="22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4227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7E09BB55-CD19-B6B8-2D70-B029F62E0D28}"/>
              </a:ext>
            </a:extLst>
          </p:cNvPr>
          <p:cNvGrpSpPr/>
          <p:nvPr/>
        </p:nvGrpSpPr>
        <p:grpSpPr>
          <a:xfrm>
            <a:off x="317758" y="842040"/>
            <a:ext cx="1255147" cy="522413"/>
            <a:chOff x="455049" y="1161188"/>
            <a:chExt cx="2539542" cy="105699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2B1E7D-3C1C-AEA8-3889-080F8F403BF1}"/>
                </a:ext>
              </a:extLst>
            </p:cNvPr>
            <p:cNvSpPr txBox="1"/>
            <p:nvPr/>
          </p:nvSpPr>
          <p:spPr>
            <a:xfrm>
              <a:off x="455049" y="1395883"/>
              <a:ext cx="1537336" cy="822304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产品创意</a:t>
              </a:r>
              <a:endParaRPr lang="zh-CN" altLang="en-US" sz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7E742D-E768-62DA-4EF5-EEC5E6F05F7B}"/>
                </a:ext>
              </a:extLst>
            </p:cNvPr>
            <p:cNvSpPr txBox="1"/>
            <p:nvPr/>
          </p:nvSpPr>
          <p:spPr>
            <a:xfrm>
              <a:off x="1457255" y="1161188"/>
              <a:ext cx="1537336" cy="822304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权重</a:t>
              </a:r>
              <a:endParaRPr lang="zh-CN" altLang="en-US" sz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860E420-9D69-6D12-73A5-A5AE3DF72786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88" y="1328467"/>
              <a:ext cx="1712594" cy="728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25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3F115A-5580-0A7D-2150-F347EC3D0711}"/>
              </a:ext>
            </a:extLst>
          </p:cNvPr>
          <p:cNvSpPr txBox="1"/>
          <p:nvPr/>
        </p:nvSpPr>
        <p:spPr>
          <a:xfrm>
            <a:off x="411631" y="474443"/>
            <a:ext cx="11368737" cy="3444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持续性创新和颠覆性创新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855B4F7E-C5B3-EAF6-737F-499689C00732}"/>
              </a:ext>
            </a:extLst>
          </p:cNvPr>
          <p:cNvSpPr/>
          <p:nvPr/>
        </p:nvSpPr>
        <p:spPr>
          <a:xfrm>
            <a:off x="1143000" y="1549400"/>
            <a:ext cx="9321800" cy="4648200"/>
          </a:xfrm>
          <a:custGeom>
            <a:avLst/>
            <a:gdLst>
              <a:gd name="connsiteX0" fmla="*/ 0 w 9321800"/>
              <a:gd name="connsiteY0" fmla="*/ 0 h 4622800"/>
              <a:gd name="connsiteX1" fmla="*/ 0 w 9321800"/>
              <a:gd name="connsiteY1" fmla="*/ 50800 h 4622800"/>
              <a:gd name="connsiteX2" fmla="*/ 0 w 9321800"/>
              <a:gd name="connsiteY2" fmla="*/ 4622800 h 4622800"/>
              <a:gd name="connsiteX3" fmla="*/ 9321800 w 9321800"/>
              <a:gd name="connsiteY3" fmla="*/ 4622800 h 462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800" h="4622800">
                <a:moveTo>
                  <a:pt x="0" y="0"/>
                </a:moveTo>
                <a:lnTo>
                  <a:pt x="0" y="50800"/>
                </a:lnTo>
                <a:lnTo>
                  <a:pt x="0" y="4622800"/>
                </a:lnTo>
                <a:lnTo>
                  <a:pt x="9321800" y="46228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37A2D8-8D2A-725D-9394-49B26A50A51C}"/>
              </a:ext>
            </a:extLst>
          </p:cNvPr>
          <p:cNvSpPr txBox="1"/>
          <p:nvPr/>
        </p:nvSpPr>
        <p:spPr>
          <a:xfrm>
            <a:off x="90288" y="1106379"/>
            <a:ext cx="893854" cy="4894270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表现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106EC-5C1E-F7F2-29A8-91EA4AC8DA8E}"/>
              </a:ext>
            </a:extLst>
          </p:cNvPr>
          <p:cNvSpPr txBox="1"/>
          <p:nvPr/>
        </p:nvSpPr>
        <p:spPr>
          <a:xfrm>
            <a:off x="1005916" y="1048891"/>
            <a:ext cx="10180168" cy="127975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针对既定市场上的既定企业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最佳战略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8C2CE2-77D8-7CCD-7D9C-6C2CA8DCAA80}"/>
              </a:ext>
            </a:extLst>
          </p:cNvPr>
          <p:cNvSpPr txBox="1"/>
          <p:nvPr/>
        </p:nvSpPr>
        <p:spPr>
          <a:xfrm>
            <a:off x="1143000" y="5103806"/>
            <a:ext cx="2921000" cy="127975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颠覆性创造性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87FD34-C1B8-A185-4FC3-4BB35E7786C7}"/>
              </a:ext>
            </a:extLst>
          </p:cNvPr>
          <p:cNvSpPr txBox="1"/>
          <p:nvPr/>
        </p:nvSpPr>
        <p:spPr>
          <a:xfrm>
            <a:off x="8483600" y="5871815"/>
            <a:ext cx="2565400" cy="127975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154142-780E-A773-1102-F7400DDF0F2E}"/>
              </a:ext>
            </a:extLst>
          </p:cNvPr>
          <p:cNvSpPr txBox="1"/>
          <p:nvPr/>
        </p:nvSpPr>
        <p:spPr>
          <a:xfrm>
            <a:off x="7372350" y="3925017"/>
            <a:ext cx="3978971" cy="55060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客户可使用或接纳的表现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5854-B5E4-D00F-9DA9-60C858460BD6}"/>
              </a:ext>
            </a:extLst>
          </p:cNvPr>
          <p:cNvSpPr txBox="1"/>
          <p:nvPr/>
        </p:nvSpPr>
        <p:spPr>
          <a:xfrm rot="21228199">
            <a:off x="9408800" y="1394815"/>
            <a:ext cx="1531348" cy="699255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技术改进轨迹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D92287-2AD1-EE99-588A-FF34A9C80038}"/>
              </a:ext>
            </a:extLst>
          </p:cNvPr>
          <p:cNvGrpSpPr/>
          <p:nvPr/>
        </p:nvGrpSpPr>
        <p:grpSpPr>
          <a:xfrm rot="21241236">
            <a:off x="1567036" y="2382274"/>
            <a:ext cx="8539548" cy="2777443"/>
            <a:chOff x="1567036" y="2382274"/>
            <a:chExt cx="8539548" cy="2777443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165538C1-CC18-3451-18C3-84E3901F7AFB}"/>
                </a:ext>
              </a:extLst>
            </p:cNvPr>
            <p:cNvCxnSpPr/>
            <p:nvPr/>
          </p:nvCxnSpPr>
          <p:spPr>
            <a:xfrm flipV="1">
              <a:off x="1567036" y="2382274"/>
              <a:ext cx="7747000" cy="1708611"/>
            </a:xfrm>
            <a:prstGeom prst="straightConnector1">
              <a:avLst/>
            </a:prstGeom>
            <a:ln w="3492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5FD00E2A-E319-95A7-DF7E-319B491CE4FC}"/>
                </a:ext>
              </a:extLst>
            </p:cNvPr>
            <p:cNvCxnSpPr/>
            <p:nvPr/>
          </p:nvCxnSpPr>
          <p:spPr>
            <a:xfrm flipV="1">
              <a:off x="2359584" y="3451106"/>
              <a:ext cx="7747000" cy="1708611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5E73426-1B31-44F3-8B53-B85DCB55B6C6}"/>
              </a:ext>
            </a:extLst>
          </p:cNvPr>
          <p:cNvCxnSpPr>
            <a:cxnSpLocks/>
          </p:cNvCxnSpPr>
          <p:nvPr/>
        </p:nvCxnSpPr>
        <p:spPr>
          <a:xfrm flipV="1">
            <a:off x="1342357" y="3603506"/>
            <a:ext cx="8916627" cy="276217"/>
          </a:xfrm>
          <a:prstGeom prst="straightConnector1">
            <a:avLst/>
          </a:prstGeom>
          <a:ln w="3492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BA98B4-67C9-879E-7CA5-7A811796AB47}"/>
              </a:ext>
            </a:extLst>
          </p:cNvPr>
          <p:cNvSpPr txBox="1"/>
          <p:nvPr/>
        </p:nvSpPr>
        <p:spPr>
          <a:xfrm>
            <a:off x="6476770" y="5103805"/>
            <a:ext cx="5190209" cy="1279751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来源：创新者的窘境，</a:t>
            </a:r>
          </a:p>
          <a:p>
            <a:r>
              <a:rPr lang="es-419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Clayton M Christensen</a:t>
            </a:r>
            <a:r>
              <a:rPr lang="zh-CN" altLang="es-419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s-419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1997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AC67E57F-86D1-B263-8335-312857C6BFE8}"/>
              </a:ext>
            </a:extLst>
          </p:cNvPr>
          <p:cNvSpPr/>
          <p:nvPr/>
        </p:nvSpPr>
        <p:spPr>
          <a:xfrm>
            <a:off x="2053474" y="4597400"/>
            <a:ext cx="537326" cy="685800"/>
          </a:xfrm>
          <a:custGeom>
            <a:avLst/>
            <a:gdLst>
              <a:gd name="connsiteX0" fmla="*/ 105526 w 537326"/>
              <a:gd name="connsiteY0" fmla="*/ 0 h 685800"/>
              <a:gd name="connsiteX1" fmla="*/ 29326 w 537326"/>
              <a:gd name="connsiteY1" fmla="*/ 431800 h 685800"/>
              <a:gd name="connsiteX2" fmla="*/ 537326 w 537326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326" h="685800">
                <a:moveTo>
                  <a:pt x="105526" y="0"/>
                </a:moveTo>
                <a:cubicBezTo>
                  <a:pt x="31442" y="158750"/>
                  <a:pt x="-42641" y="317500"/>
                  <a:pt x="29326" y="431800"/>
                </a:cubicBezTo>
                <a:cubicBezTo>
                  <a:pt x="101293" y="546100"/>
                  <a:pt x="319309" y="615950"/>
                  <a:pt x="537326" y="685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DCACAD9-F781-3CCA-3D6B-7E6362D1E813}"/>
              </a:ext>
            </a:extLst>
          </p:cNvPr>
          <p:cNvSpPr/>
          <p:nvPr/>
        </p:nvSpPr>
        <p:spPr>
          <a:xfrm>
            <a:off x="1720312" y="3588394"/>
            <a:ext cx="1053885" cy="611647"/>
          </a:xfrm>
          <a:custGeom>
            <a:avLst/>
            <a:gdLst>
              <a:gd name="connsiteX0" fmla="*/ 0 w 1053885"/>
              <a:gd name="connsiteY0" fmla="*/ 611647 h 611647"/>
              <a:gd name="connsiteX1" fmla="*/ 247973 w 1053885"/>
              <a:gd name="connsiteY1" fmla="*/ 22711 h 611647"/>
              <a:gd name="connsiteX2" fmla="*/ 1053885 w 1053885"/>
              <a:gd name="connsiteY2" fmla="*/ 177694 h 61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885" h="611647">
                <a:moveTo>
                  <a:pt x="0" y="611647"/>
                </a:moveTo>
                <a:cubicBezTo>
                  <a:pt x="36163" y="353341"/>
                  <a:pt x="72326" y="95036"/>
                  <a:pt x="247973" y="22711"/>
                </a:cubicBezTo>
                <a:cubicBezTo>
                  <a:pt x="423620" y="-49614"/>
                  <a:pt x="738752" y="64040"/>
                  <a:pt x="1053885" y="177694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88E6337C-13BD-8DE2-7D5B-5CB76E322F73}"/>
              </a:ext>
            </a:extLst>
          </p:cNvPr>
          <p:cNvSpPr/>
          <p:nvPr/>
        </p:nvSpPr>
        <p:spPr>
          <a:xfrm>
            <a:off x="2911066" y="3068198"/>
            <a:ext cx="2203375" cy="688731"/>
          </a:xfrm>
          <a:custGeom>
            <a:avLst/>
            <a:gdLst>
              <a:gd name="connsiteX0" fmla="*/ 0 w 1053885"/>
              <a:gd name="connsiteY0" fmla="*/ 611647 h 611647"/>
              <a:gd name="connsiteX1" fmla="*/ 247973 w 1053885"/>
              <a:gd name="connsiteY1" fmla="*/ 22711 h 611647"/>
              <a:gd name="connsiteX2" fmla="*/ 1053885 w 1053885"/>
              <a:gd name="connsiteY2" fmla="*/ 177694 h 61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885" h="611647">
                <a:moveTo>
                  <a:pt x="0" y="611647"/>
                </a:moveTo>
                <a:cubicBezTo>
                  <a:pt x="36163" y="353341"/>
                  <a:pt x="72326" y="95036"/>
                  <a:pt x="247973" y="22711"/>
                </a:cubicBezTo>
                <a:cubicBezTo>
                  <a:pt x="423620" y="-49614"/>
                  <a:pt x="738752" y="64040"/>
                  <a:pt x="1053885" y="177694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DDF60D25-5151-F690-A821-C3F78519A98B}"/>
              </a:ext>
            </a:extLst>
          </p:cNvPr>
          <p:cNvSpPr/>
          <p:nvPr/>
        </p:nvSpPr>
        <p:spPr>
          <a:xfrm>
            <a:off x="5114441" y="2082547"/>
            <a:ext cx="2665708" cy="1160334"/>
          </a:xfrm>
          <a:custGeom>
            <a:avLst/>
            <a:gdLst>
              <a:gd name="connsiteX0" fmla="*/ 0 w 1053885"/>
              <a:gd name="connsiteY0" fmla="*/ 611647 h 611647"/>
              <a:gd name="connsiteX1" fmla="*/ 247973 w 1053885"/>
              <a:gd name="connsiteY1" fmla="*/ 22711 h 611647"/>
              <a:gd name="connsiteX2" fmla="*/ 1053885 w 1053885"/>
              <a:gd name="connsiteY2" fmla="*/ 177694 h 61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885" h="611647">
                <a:moveTo>
                  <a:pt x="0" y="611647"/>
                </a:moveTo>
                <a:cubicBezTo>
                  <a:pt x="36163" y="353341"/>
                  <a:pt x="72326" y="95036"/>
                  <a:pt x="247973" y="22711"/>
                </a:cubicBezTo>
                <a:cubicBezTo>
                  <a:pt x="423620" y="-49614"/>
                  <a:pt x="738752" y="64040"/>
                  <a:pt x="1053885" y="177694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0B2095-D359-311E-6C29-A9C990B7D83D}"/>
              </a:ext>
            </a:extLst>
          </p:cNvPr>
          <p:cNvSpPr txBox="1"/>
          <p:nvPr/>
        </p:nvSpPr>
        <p:spPr>
          <a:xfrm rot="20541257">
            <a:off x="1318459" y="2341873"/>
            <a:ext cx="2894147" cy="6992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lIns="360000" anchor="ctr" anchorCtr="0">
            <a:noAutofit/>
          </a:bodyPr>
          <a:lstStyle/>
          <a:p>
            <a:r>
              <a:rPr lang="es-419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Sustaining Innovations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33978308-55F5-684D-255C-F1CE6B1892FE}"/>
              </a:ext>
            </a:extLst>
          </p:cNvPr>
          <p:cNvSpPr/>
          <p:nvPr/>
        </p:nvSpPr>
        <p:spPr>
          <a:xfrm rot="166179">
            <a:off x="11161320" y="2598821"/>
            <a:ext cx="685622" cy="3152274"/>
          </a:xfrm>
          <a:custGeom>
            <a:avLst/>
            <a:gdLst>
              <a:gd name="connsiteX0" fmla="*/ 28048 w 685622"/>
              <a:gd name="connsiteY0" fmla="*/ 0 h 3152274"/>
              <a:gd name="connsiteX1" fmla="*/ 76175 w 685622"/>
              <a:gd name="connsiteY1" fmla="*/ 577516 h 3152274"/>
              <a:gd name="connsiteX2" fmla="*/ 677754 w 685622"/>
              <a:gd name="connsiteY2" fmla="*/ 1347537 h 3152274"/>
              <a:gd name="connsiteX3" fmla="*/ 413059 w 685622"/>
              <a:gd name="connsiteY3" fmla="*/ 2117558 h 3152274"/>
              <a:gd name="connsiteX4" fmla="*/ 316806 w 685622"/>
              <a:gd name="connsiteY4" fmla="*/ 3152274 h 31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22" h="3152274">
                <a:moveTo>
                  <a:pt x="28048" y="0"/>
                </a:moveTo>
                <a:cubicBezTo>
                  <a:pt x="-2031" y="176463"/>
                  <a:pt x="-32109" y="352927"/>
                  <a:pt x="76175" y="577516"/>
                </a:cubicBezTo>
                <a:cubicBezTo>
                  <a:pt x="184459" y="802105"/>
                  <a:pt x="621607" y="1090863"/>
                  <a:pt x="677754" y="1347537"/>
                </a:cubicBezTo>
                <a:cubicBezTo>
                  <a:pt x="733901" y="1604211"/>
                  <a:pt x="473217" y="1816769"/>
                  <a:pt x="413059" y="2117558"/>
                </a:cubicBezTo>
                <a:cubicBezTo>
                  <a:pt x="352901" y="2418347"/>
                  <a:pt x="334853" y="2785310"/>
                  <a:pt x="316806" y="3152274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59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D26B6A0-0B5E-7C3C-6FD5-C1D6D00A249D}"/>
              </a:ext>
            </a:extLst>
          </p:cNvPr>
          <p:cNvSpPr txBox="1"/>
          <p:nvPr/>
        </p:nvSpPr>
        <p:spPr>
          <a:xfrm>
            <a:off x="411631" y="863830"/>
            <a:ext cx="11368737" cy="3444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技术预见 （</a:t>
            </a:r>
            <a:r>
              <a:rPr lang="es-419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Technology foresighting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技术前瞻）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2259B4-B808-CBF2-8657-18E968690C32}"/>
              </a:ext>
            </a:extLst>
          </p:cNvPr>
          <p:cNvSpPr txBox="1"/>
          <p:nvPr/>
        </p:nvSpPr>
        <p:spPr>
          <a:xfrm>
            <a:off x="1005916" y="1048891"/>
            <a:ext cx="10180168" cy="175962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展望未来的一个过程，可以预测技术趋势及对企业的潜在影响。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技术预见的流程如下：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277AA0-65EE-416F-D912-FA3B4930F855}"/>
              </a:ext>
            </a:extLst>
          </p:cNvPr>
          <p:cNvSpPr txBox="1"/>
          <p:nvPr/>
        </p:nvSpPr>
        <p:spPr>
          <a:xfrm>
            <a:off x="1005916" y="2739808"/>
            <a:ext cx="2586370" cy="334507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以下领域的趋势：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人口统计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政治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贸易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文化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基础研究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88B57C-A7F8-0F20-94D9-E7471B5F2B2D}"/>
              </a:ext>
            </a:extLst>
          </p:cNvPr>
          <p:cNvSpPr txBox="1"/>
          <p:nvPr/>
        </p:nvSpPr>
        <p:spPr>
          <a:xfrm>
            <a:off x="4219321" y="3127041"/>
            <a:ext cx="3230843" cy="23855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未来是什么样？</a:t>
            </a:r>
          </a:p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会有什么新技术？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技术将如何被使用？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7CFF4F-C8ED-DDAD-0A49-A9275AAE3EB2}"/>
              </a:ext>
            </a:extLst>
          </p:cNvPr>
          <p:cNvSpPr txBox="1"/>
          <p:nvPr/>
        </p:nvSpPr>
        <p:spPr>
          <a:xfrm>
            <a:off x="7955241" y="2729716"/>
            <a:ext cx="3596621" cy="335517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这些新技术对当前产品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 什么影响？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我们应该为未来规划什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么新产品？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这些产品需要什么技术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和什么能力？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左右箭头 29">
            <a:extLst>
              <a:ext uri="{FF2B5EF4-FFF2-40B4-BE49-F238E27FC236}">
                <a16:creationId xmlns:a16="http://schemas.microsoft.com/office/drawing/2014/main" id="{BAC7FD8E-E0F8-00E7-09F4-3B644F53CD0E}"/>
              </a:ext>
            </a:extLst>
          </p:cNvPr>
          <p:cNvSpPr/>
          <p:nvPr/>
        </p:nvSpPr>
        <p:spPr>
          <a:xfrm>
            <a:off x="3592286" y="4307348"/>
            <a:ext cx="627035" cy="210443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右箭头 30">
            <a:extLst>
              <a:ext uri="{FF2B5EF4-FFF2-40B4-BE49-F238E27FC236}">
                <a16:creationId xmlns:a16="http://schemas.microsoft.com/office/drawing/2014/main" id="{19698240-0655-90CF-3314-9F2B46DE3D1B}"/>
              </a:ext>
            </a:extLst>
          </p:cNvPr>
          <p:cNvSpPr/>
          <p:nvPr/>
        </p:nvSpPr>
        <p:spPr>
          <a:xfrm>
            <a:off x="7450164" y="4407301"/>
            <a:ext cx="505077" cy="210443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8846-9BFA-2959-DCF3-B1D9DC3F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3F1B75AD-2ED1-7553-1541-09E3CE027632}"/>
              </a:ext>
            </a:extLst>
          </p:cNvPr>
          <p:cNvSpPr txBox="1"/>
          <p:nvPr/>
        </p:nvSpPr>
        <p:spPr>
          <a:xfrm>
            <a:off x="411631" y="474443"/>
            <a:ext cx="11368737" cy="34448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市场现状和产品组合分析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E9BDB3-EE34-C3CD-0A38-51FAD82677E9}"/>
              </a:ext>
            </a:extLst>
          </p:cNvPr>
          <p:cNvSpPr txBox="1"/>
          <p:nvPr/>
        </p:nvSpPr>
        <p:spPr>
          <a:xfrm>
            <a:off x="1371694" y="-3720638"/>
            <a:ext cx="10180168" cy="175962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展望未来的一个过程，可以预测技术趋势及对企业的潜在影响。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技术预见的流程如下：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372897-AC25-0371-1CD4-DA91CCAA6E5F}"/>
              </a:ext>
            </a:extLst>
          </p:cNvPr>
          <p:cNvSpPr txBox="1"/>
          <p:nvPr/>
        </p:nvSpPr>
        <p:spPr>
          <a:xfrm>
            <a:off x="1100258" y="1209009"/>
            <a:ext cx="4734484" cy="223179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盈利：低、不稳定、增长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现金流：负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战略：确定未来会增长并转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为明星，还是衰退并转为瘦狗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问号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A863E0-3BB3-3DC8-6D7F-AAD451DA539A}"/>
              </a:ext>
            </a:extLst>
          </p:cNvPr>
          <p:cNvSpPr txBox="1"/>
          <p:nvPr/>
        </p:nvSpPr>
        <p:spPr>
          <a:xfrm>
            <a:off x="6060516" y="1209009"/>
            <a:ext cx="4734484" cy="2231790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盈利：高、稳定、增长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现金流：中性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战略：对增长进行投资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明星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30986C-4E0D-9DD4-9B7D-ECBB7BB7C650}"/>
              </a:ext>
            </a:extLst>
          </p:cNvPr>
          <p:cNvSpPr txBox="1"/>
          <p:nvPr/>
        </p:nvSpPr>
        <p:spPr>
          <a:xfrm>
            <a:off x="1100258" y="3553514"/>
            <a:ext cx="4734484" cy="223179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盈利：低、不稳定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现金流：中性或负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战略：撤资或改变价值主张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瘦狗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C35641-0C15-7C81-FBE5-18FFE842B9F2}"/>
              </a:ext>
            </a:extLst>
          </p:cNvPr>
          <p:cNvSpPr txBox="1"/>
          <p:nvPr/>
        </p:nvSpPr>
        <p:spPr>
          <a:xfrm>
            <a:off x="6060516" y="3553514"/>
            <a:ext cx="4734484" cy="223179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lIns="360000" anchor="ctr" anchorCtr="0">
            <a:no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盈利：高、稳定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现金流：高、稳定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战略：产出或投资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现金牛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F54348-91F1-297A-AB8A-1652D11209AD}"/>
              </a:ext>
            </a:extLst>
          </p:cNvPr>
          <p:cNvSpPr txBox="1"/>
          <p:nvPr/>
        </p:nvSpPr>
        <p:spPr>
          <a:xfrm>
            <a:off x="90288" y="1106379"/>
            <a:ext cx="893854" cy="4894270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市场增长潜力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41FC9A-A410-1F62-6D1D-5312E6FBE8CD}"/>
              </a:ext>
            </a:extLst>
          </p:cNvPr>
          <p:cNvSpPr txBox="1"/>
          <p:nvPr/>
        </p:nvSpPr>
        <p:spPr>
          <a:xfrm>
            <a:off x="1397000" y="5648991"/>
            <a:ext cx="8525141" cy="1092080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          市场份额                                高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8A088B9-E288-5018-9A79-F6AECE1DEA24}"/>
              </a:ext>
            </a:extLst>
          </p:cNvPr>
          <p:cNvCxnSpPr/>
          <p:nvPr/>
        </p:nvCxnSpPr>
        <p:spPr>
          <a:xfrm>
            <a:off x="5659570" y="6195031"/>
            <a:ext cx="1833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9E97-37AD-8C24-05C7-294CB79F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C031F9-D6C1-44CE-14F1-5ECE9950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7" y="6858000"/>
            <a:ext cx="9487684" cy="5336822"/>
          </a:xfrm>
          <a:prstGeom prst="rect">
            <a:avLst/>
          </a:prstGeom>
        </p:spPr>
      </p:pic>
      <p:sp>
        <p:nvSpPr>
          <p:cNvPr id="6" name="三角形 5">
            <a:extLst>
              <a:ext uri="{FF2B5EF4-FFF2-40B4-BE49-F238E27FC236}">
                <a16:creationId xmlns:a16="http://schemas.microsoft.com/office/drawing/2014/main" id="{7BEE406E-0657-0959-9C1B-51DD5EEA6E7F}"/>
              </a:ext>
            </a:extLst>
          </p:cNvPr>
          <p:cNvSpPr/>
          <p:nvPr/>
        </p:nvSpPr>
        <p:spPr>
          <a:xfrm>
            <a:off x="3059289" y="1106311"/>
            <a:ext cx="5904089" cy="496711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EC5CCE-F64C-6F66-E62C-68F3CF47716C}"/>
              </a:ext>
            </a:extLst>
          </p:cNvPr>
          <p:cNvCxnSpPr/>
          <p:nvPr/>
        </p:nvCxnSpPr>
        <p:spPr>
          <a:xfrm>
            <a:off x="5062813" y="2715905"/>
            <a:ext cx="1897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0F014B2-9175-91EF-683A-A44E89C31A62}"/>
              </a:ext>
            </a:extLst>
          </p:cNvPr>
          <p:cNvCxnSpPr>
            <a:cxnSpLocks/>
          </p:cNvCxnSpPr>
          <p:nvPr/>
        </p:nvCxnSpPr>
        <p:spPr>
          <a:xfrm>
            <a:off x="4369052" y="3850944"/>
            <a:ext cx="3287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B6E95B8-B112-C8EE-4F20-00DF55AC8613}"/>
              </a:ext>
            </a:extLst>
          </p:cNvPr>
          <p:cNvCxnSpPr>
            <a:cxnSpLocks/>
          </p:cNvCxnSpPr>
          <p:nvPr/>
        </p:nvCxnSpPr>
        <p:spPr>
          <a:xfrm>
            <a:off x="3742391" y="4917744"/>
            <a:ext cx="4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5D61A88-0EE9-9E24-BB52-216063C3F5FB}"/>
              </a:ext>
            </a:extLst>
          </p:cNvPr>
          <p:cNvSpPr txBox="1"/>
          <p:nvPr/>
        </p:nvSpPr>
        <p:spPr>
          <a:xfrm>
            <a:off x="4788347" y="1915683"/>
            <a:ext cx="2376224" cy="822305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营销计划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F66164-4A00-4F7B-A84E-00C789A1237A}"/>
              </a:ext>
            </a:extLst>
          </p:cNvPr>
          <p:cNvSpPr txBox="1"/>
          <p:nvPr/>
        </p:nvSpPr>
        <p:spPr>
          <a:xfrm>
            <a:off x="4788347" y="2882592"/>
            <a:ext cx="2376224" cy="822305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营销组合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79F8A8-4C97-D104-F5D7-4EC7D5B2F895}"/>
              </a:ext>
            </a:extLst>
          </p:cNvPr>
          <p:cNvSpPr txBox="1"/>
          <p:nvPr/>
        </p:nvSpPr>
        <p:spPr>
          <a:xfrm>
            <a:off x="4788347" y="3991388"/>
            <a:ext cx="2376224" cy="822305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营销战略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C62C02-1576-CF8B-1D39-B73AFB05F0FE}"/>
              </a:ext>
            </a:extLst>
          </p:cNvPr>
          <p:cNvSpPr txBox="1"/>
          <p:nvPr/>
        </p:nvSpPr>
        <p:spPr>
          <a:xfrm>
            <a:off x="4788347" y="5084431"/>
            <a:ext cx="2376224" cy="822305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经营目标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2E41405D-C5AA-A153-614D-165C53BF427F}"/>
              </a:ext>
            </a:extLst>
          </p:cNvPr>
          <p:cNvSpPr/>
          <p:nvPr/>
        </p:nvSpPr>
        <p:spPr>
          <a:xfrm rot="7478554">
            <a:off x="2196524" y="2521749"/>
            <a:ext cx="2548128" cy="1612364"/>
          </a:xfrm>
          <a:custGeom>
            <a:avLst/>
            <a:gdLst>
              <a:gd name="connsiteX0" fmla="*/ 445758 w 2548128"/>
              <a:gd name="connsiteY0" fmla="*/ 1181480 h 1612364"/>
              <a:gd name="connsiteX1" fmla="*/ 219170 w 2548128"/>
              <a:gd name="connsiteY1" fmla="*/ 637801 h 1612364"/>
              <a:gd name="connsiteX2" fmla="*/ 220660 w 2548128"/>
              <a:gd name="connsiteY2" fmla="*/ 553039 h 1612364"/>
              <a:gd name="connsiteX3" fmla="*/ 0 w 2548128"/>
              <a:gd name="connsiteY3" fmla="*/ 553039 h 1612364"/>
              <a:gd name="connsiteX4" fmla="*/ 409093 w 2548128"/>
              <a:gd name="connsiteY4" fmla="*/ 0 h 1612364"/>
              <a:gd name="connsiteX5" fmla="*/ 818186 w 2548128"/>
              <a:gd name="connsiteY5" fmla="*/ 553039 h 1612364"/>
              <a:gd name="connsiteX6" fmla="*/ 584773 w 2548128"/>
              <a:gd name="connsiteY6" fmla="*/ 553039 h 1612364"/>
              <a:gd name="connsiteX7" fmla="*/ 584103 w 2548128"/>
              <a:gd name="connsiteY7" fmla="*/ 623182 h 1612364"/>
              <a:gd name="connsiteX8" fmla="*/ 1026288 w 2548128"/>
              <a:gd name="connsiteY8" fmla="*/ 1167244 h 1612364"/>
              <a:gd name="connsiteX9" fmla="*/ 1733252 w 2548128"/>
              <a:gd name="connsiteY9" fmla="*/ 1194486 h 1612364"/>
              <a:gd name="connsiteX10" fmla="*/ 2175691 w 2548128"/>
              <a:gd name="connsiteY10" fmla="*/ 549406 h 1612364"/>
              <a:gd name="connsiteX11" fmla="*/ 2540554 w 2548128"/>
              <a:gd name="connsiteY11" fmla="*/ 522631 h 1612364"/>
              <a:gd name="connsiteX12" fmla="*/ 1922499 w 2548128"/>
              <a:gd name="connsiteY12" fmla="*/ 1511254 h 1612364"/>
              <a:gd name="connsiteX13" fmla="*/ 828814 w 2548128"/>
              <a:gd name="connsiteY13" fmla="*/ 1477381 h 1612364"/>
              <a:gd name="connsiteX14" fmla="*/ 445758 w 2548128"/>
              <a:gd name="connsiteY14" fmla="*/ 1181480 h 161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48128" h="1612364">
                <a:moveTo>
                  <a:pt x="445758" y="1181480"/>
                </a:moveTo>
                <a:cubicBezTo>
                  <a:pt x="312697" y="1023115"/>
                  <a:pt x="232625" y="834492"/>
                  <a:pt x="219170" y="637801"/>
                </a:cubicBezTo>
                <a:lnTo>
                  <a:pt x="220660" y="553039"/>
                </a:lnTo>
                <a:lnTo>
                  <a:pt x="0" y="553039"/>
                </a:lnTo>
                <a:lnTo>
                  <a:pt x="409093" y="0"/>
                </a:lnTo>
                <a:lnTo>
                  <a:pt x="818186" y="553039"/>
                </a:lnTo>
                <a:lnTo>
                  <a:pt x="584773" y="553039"/>
                </a:lnTo>
                <a:lnTo>
                  <a:pt x="584103" y="623182"/>
                </a:lnTo>
                <a:cubicBezTo>
                  <a:pt x="603295" y="847736"/>
                  <a:pt x="769306" y="1056136"/>
                  <a:pt x="1026288" y="1167244"/>
                </a:cubicBezTo>
                <a:cubicBezTo>
                  <a:pt x="1248736" y="1263421"/>
                  <a:pt x="1509931" y="1273486"/>
                  <a:pt x="1733252" y="1194486"/>
                </a:cubicBezTo>
                <a:cubicBezTo>
                  <a:pt x="2043913" y="1084591"/>
                  <a:pt x="2222324" y="824466"/>
                  <a:pt x="2175691" y="549406"/>
                </a:cubicBezTo>
                <a:lnTo>
                  <a:pt x="2540554" y="522631"/>
                </a:lnTo>
                <a:cubicBezTo>
                  <a:pt x="2595296" y="936653"/>
                  <a:pt x="2349641" y="1329597"/>
                  <a:pt x="1922499" y="1511254"/>
                </a:cubicBezTo>
                <a:cubicBezTo>
                  <a:pt x="1579341" y="1657194"/>
                  <a:pt x="1169509" y="1644501"/>
                  <a:pt x="828814" y="1477381"/>
                </a:cubicBezTo>
                <a:cubicBezTo>
                  <a:pt x="675156" y="1402008"/>
                  <a:pt x="545554" y="1300254"/>
                  <a:pt x="445758" y="118148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39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69FF9-AD46-E978-571F-F980229D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4" y="8462604"/>
            <a:ext cx="7772400" cy="583157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08B645-113B-2514-124F-635A6D1A86EA}"/>
              </a:ext>
            </a:extLst>
          </p:cNvPr>
          <p:cNvGrpSpPr/>
          <p:nvPr/>
        </p:nvGrpSpPr>
        <p:grpSpPr>
          <a:xfrm>
            <a:off x="535729" y="930480"/>
            <a:ext cx="5247460" cy="4525921"/>
            <a:chOff x="1324075" y="909215"/>
            <a:chExt cx="3838637" cy="331081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85C0D8-CDFD-C91F-86B7-6C3858B8F9C5}"/>
                </a:ext>
              </a:extLst>
            </p:cNvPr>
            <p:cNvSpPr txBox="1"/>
            <p:nvPr/>
          </p:nvSpPr>
          <p:spPr>
            <a:xfrm>
              <a:off x="1469936" y="909215"/>
              <a:ext cx="3044000" cy="405451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360000" anchor="ctr" anchorCtr="0">
              <a:noAutofit/>
            </a:bodyPr>
            <a:lstStyle/>
            <a:p>
              <a:pPr algn="ctr"/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战略层级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9E1D4D83-5913-6505-3FE8-D8CAA5A230D9}"/>
                </a:ext>
              </a:extLst>
            </p:cNvPr>
            <p:cNvSpPr/>
            <p:nvPr/>
          </p:nvSpPr>
          <p:spPr>
            <a:xfrm>
              <a:off x="2486196" y="1506965"/>
              <a:ext cx="1465234" cy="949865"/>
            </a:xfrm>
            <a:prstGeom prst="triangle">
              <a:avLst>
                <a:gd name="adj" fmla="val 4705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39A57C71-74FB-4566-7F5B-737D01690641}"/>
                </a:ext>
              </a:extLst>
            </p:cNvPr>
            <p:cNvSpPr/>
            <p:nvPr/>
          </p:nvSpPr>
          <p:spPr>
            <a:xfrm>
              <a:off x="2258376" y="2454993"/>
              <a:ext cx="1523322" cy="351538"/>
            </a:xfrm>
            <a:prstGeom prst="trapezoid">
              <a:avLst>
                <a:gd name="adj" fmla="val 6654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</a:rPr>
                <a:t>公司战略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5D0EE1-D85F-BBA6-266B-C669FC8653F5}"/>
                </a:ext>
              </a:extLst>
            </p:cNvPr>
            <p:cNvSpPr txBox="1"/>
            <p:nvPr/>
          </p:nvSpPr>
          <p:spPr>
            <a:xfrm>
              <a:off x="2647768" y="1856666"/>
              <a:ext cx="113392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使命</a:t>
              </a:r>
              <a:endPara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愿景</a:t>
              </a:r>
              <a:endPara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价值观</a:t>
              </a:r>
              <a:endParaRPr lang="zh-CN" altLang="en-US" dirty="0"/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074BFBF2-FE66-55D7-FED8-69E02D120FCF}"/>
                </a:ext>
              </a:extLst>
            </p:cNvPr>
            <p:cNvSpPr/>
            <p:nvPr/>
          </p:nvSpPr>
          <p:spPr>
            <a:xfrm>
              <a:off x="2023425" y="2811127"/>
              <a:ext cx="1998027" cy="351538"/>
            </a:xfrm>
            <a:prstGeom prst="trapezoid">
              <a:avLst>
                <a:gd name="adj" fmla="val 6654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</a:rPr>
                <a:t>经营战略</a:t>
              </a: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714AD276-A71B-4434-FE4F-B30AE94B074F}"/>
                </a:ext>
              </a:extLst>
            </p:cNvPr>
            <p:cNvSpPr/>
            <p:nvPr/>
          </p:nvSpPr>
          <p:spPr>
            <a:xfrm>
              <a:off x="1794998" y="3160828"/>
              <a:ext cx="2461232" cy="351538"/>
            </a:xfrm>
            <a:prstGeom prst="trapezoid">
              <a:avLst>
                <a:gd name="adj" fmla="val 6654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</a:rPr>
                <a:t>创新战略</a:t>
              </a:r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1FC9E397-671B-6C61-095F-DA1218139F1F}"/>
                </a:ext>
              </a:extLst>
            </p:cNvPr>
            <p:cNvSpPr/>
            <p:nvPr/>
          </p:nvSpPr>
          <p:spPr>
            <a:xfrm>
              <a:off x="1559025" y="3514660"/>
              <a:ext cx="2931984" cy="351538"/>
            </a:xfrm>
            <a:prstGeom prst="trapezoid">
              <a:avLst>
                <a:gd name="adj" fmla="val 6654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NPD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组合战略</a:t>
              </a:r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578C3493-6DA8-627B-0536-779339C384F9}"/>
                </a:ext>
              </a:extLst>
            </p:cNvPr>
            <p:cNvSpPr/>
            <p:nvPr/>
          </p:nvSpPr>
          <p:spPr>
            <a:xfrm>
              <a:off x="1324075" y="3868492"/>
              <a:ext cx="3401712" cy="351538"/>
            </a:xfrm>
            <a:prstGeom prst="trapezoid">
              <a:avLst>
                <a:gd name="adj" fmla="val 6654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NPD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项目战略</a:t>
              </a:r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2324374B-36B0-852D-1CB6-275CD3AB002A}"/>
                </a:ext>
              </a:extLst>
            </p:cNvPr>
            <p:cNvSpPr/>
            <p:nvPr/>
          </p:nvSpPr>
          <p:spPr>
            <a:xfrm flipH="1">
              <a:off x="3545150" y="2449533"/>
              <a:ext cx="1604365" cy="1770497"/>
            </a:xfrm>
            <a:prstGeom prst="parallelogram">
              <a:avLst>
                <a:gd name="adj" fmla="val 7448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3D3BD2-9186-56A5-B7D0-06C4F3DBC38E}"/>
                </a:ext>
              </a:extLst>
            </p:cNvPr>
            <p:cNvSpPr txBox="1"/>
            <p:nvPr/>
          </p:nvSpPr>
          <p:spPr>
            <a:xfrm rot="3281554">
              <a:off x="3706605" y="3096711"/>
              <a:ext cx="11339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其他职能战略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EB531C-3F67-B3B5-925E-2CB742F09773}"/>
                </a:ext>
              </a:extLst>
            </p:cNvPr>
            <p:cNvSpPr txBox="1"/>
            <p:nvPr/>
          </p:nvSpPr>
          <p:spPr>
            <a:xfrm>
              <a:off x="4253287" y="2293179"/>
              <a:ext cx="909425" cy="315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技术战略 营销战略 知识产权战略</a:t>
              </a:r>
              <a:endParaRPr lang="zh-CN" altLang="en-US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7354023-40E8-BDBA-DCD1-89D6CF50E14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3896454" y="2450781"/>
              <a:ext cx="356833" cy="241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35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79E8EA-439A-B78E-5F90-E13EC1E5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9224" y="8027312"/>
            <a:ext cx="11594791" cy="86994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B880D1-82A8-6B0F-0144-6D341B946837}"/>
              </a:ext>
            </a:extLst>
          </p:cNvPr>
          <p:cNvSpPr txBox="1"/>
          <p:nvPr/>
        </p:nvSpPr>
        <p:spPr>
          <a:xfrm>
            <a:off x="4015409" y="909214"/>
            <a:ext cx="4161182" cy="554256"/>
          </a:xfrm>
          <a:prstGeom prst="roundRect">
            <a:avLst>
              <a:gd name="adj" fmla="val 0"/>
            </a:avLst>
          </a:prstGeom>
          <a:noFill/>
        </p:spPr>
        <p:txBody>
          <a:bodyPr wrap="square" lIns="360000" anchor="ctr" anchorCtr="0">
            <a:noAutofit/>
          </a:bodyPr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战略层级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00C56-6AA3-3251-4814-22D53EDED555}"/>
              </a:ext>
            </a:extLst>
          </p:cNvPr>
          <p:cNvSpPr txBox="1"/>
          <p:nvPr/>
        </p:nvSpPr>
        <p:spPr>
          <a:xfrm>
            <a:off x="1105962" y="2006600"/>
            <a:ext cx="2227318" cy="31478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180000" rIns="108000" anchor="ctr" anchorCtr="0">
            <a:no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愿景和使命陈述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（使命宜言）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组织存在最重要的理由一一聚焦力和资源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例如：在便携式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音频设备 领域成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为领导者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0D501F-56A5-6550-29CE-B29BA8897F42}"/>
              </a:ext>
            </a:extLst>
          </p:cNvPr>
          <p:cNvSpPr txBox="1"/>
          <p:nvPr/>
        </p:nvSpPr>
        <p:spPr>
          <a:xfrm>
            <a:off x="3754820" y="2365830"/>
            <a:ext cx="2227318" cy="31478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180000" rIns="108000" anchor="ctr" anchorCtr="0">
            <a:no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公司战略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经营战略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落实使命的行动计划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例如：扩大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的市场， 创造新的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万美元的市场，增加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的收入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7F69D0-BEFD-0B27-52AC-BC528C6F6E40}"/>
              </a:ext>
            </a:extLst>
          </p:cNvPr>
          <p:cNvSpPr txBox="1"/>
          <p:nvPr/>
        </p:nvSpPr>
        <p:spPr>
          <a:xfrm>
            <a:off x="6403678" y="2727309"/>
            <a:ext cx="2227318" cy="31478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180000" rIns="108000" anchor="ctr" anchorCtr="0">
            <a:no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创新战略为组织中的创新提供目标，目标优先级和方向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例如：对技术和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外部协作的重视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906724-3839-166F-6E4B-932B72587A59}"/>
              </a:ext>
            </a:extLst>
          </p:cNvPr>
          <p:cNvSpPr txBox="1"/>
          <p:nvPr/>
        </p:nvSpPr>
        <p:spPr>
          <a:xfrm>
            <a:off x="9052536" y="3069773"/>
            <a:ext cx="2227318" cy="31478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180000" rIns="108000" anchor="ctr" anchorCtr="0">
            <a:no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职能觇略 职能部门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的战略以支持经营战略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战略、</a:t>
            </a:r>
          </a:p>
          <a:p>
            <a:r>
              <a:rPr lang="es-419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战略和销售战略</a:t>
            </a:r>
          </a:p>
        </p:txBody>
      </p:sp>
      <p:sp>
        <p:nvSpPr>
          <p:cNvPr id="11" name="手杖形箭头 10">
            <a:extLst>
              <a:ext uri="{FF2B5EF4-FFF2-40B4-BE49-F238E27FC236}">
                <a16:creationId xmlns:a16="http://schemas.microsoft.com/office/drawing/2014/main" id="{3964F66B-2E7B-1071-99A1-A869FD3614DC}"/>
              </a:ext>
            </a:extLst>
          </p:cNvPr>
          <p:cNvSpPr/>
          <p:nvPr/>
        </p:nvSpPr>
        <p:spPr>
          <a:xfrm rot="1564533">
            <a:off x="3127714" y="1775025"/>
            <a:ext cx="1254210" cy="463151"/>
          </a:xfrm>
          <a:prstGeom prst="utur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手杖形箭头 11">
            <a:extLst>
              <a:ext uri="{FF2B5EF4-FFF2-40B4-BE49-F238E27FC236}">
                <a16:creationId xmlns:a16="http://schemas.microsoft.com/office/drawing/2014/main" id="{4D16D004-51DE-7BF9-4253-2C22210A3DCD}"/>
              </a:ext>
            </a:extLst>
          </p:cNvPr>
          <p:cNvSpPr/>
          <p:nvPr/>
        </p:nvSpPr>
        <p:spPr>
          <a:xfrm rot="1564533">
            <a:off x="5737236" y="2134255"/>
            <a:ext cx="1254210" cy="463151"/>
          </a:xfrm>
          <a:prstGeom prst="utur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手杖形箭头 12">
            <a:extLst>
              <a:ext uri="{FF2B5EF4-FFF2-40B4-BE49-F238E27FC236}">
                <a16:creationId xmlns:a16="http://schemas.microsoft.com/office/drawing/2014/main" id="{18807DBC-0CB0-24C9-610F-9528AC7ECA8A}"/>
              </a:ext>
            </a:extLst>
          </p:cNvPr>
          <p:cNvSpPr/>
          <p:nvPr/>
        </p:nvSpPr>
        <p:spPr>
          <a:xfrm rot="1564533">
            <a:off x="8298833" y="2495733"/>
            <a:ext cx="1254210" cy="463151"/>
          </a:xfrm>
          <a:prstGeom prst="utur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1004</Words>
  <Application>Microsoft Macintosh PowerPoint</Application>
  <PresentationFormat>宽屏</PresentationFormat>
  <Paragraphs>318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Yang LUO</dc:creator>
  <cp:keywords/>
  <dc:description/>
  <cp:lastModifiedBy>Yang LUO</cp:lastModifiedBy>
  <cp:revision>17</cp:revision>
  <dcterms:created xsi:type="dcterms:W3CDTF">2024-12-04T08:02:52Z</dcterms:created>
  <dcterms:modified xsi:type="dcterms:W3CDTF">2024-12-10T09:48:04Z</dcterms:modified>
  <cp:category/>
</cp:coreProperties>
</file>