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8" r:id="rId4"/>
    <p:sldId id="258" r:id="rId5"/>
    <p:sldId id="259" r:id="rId6"/>
    <p:sldId id="264" r:id="rId7"/>
    <p:sldId id="260" r:id="rId8"/>
    <p:sldId id="265" r:id="rId9"/>
    <p:sldId id="266" r:id="rId10"/>
    <p:sldId id="261" r:id="rId11"/>
    <p:sldId id="267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54C33-D1C0-4A9C-AE6D-271BC3D4C530}" v="173" dt="2024-04-29T17:33:58.378"/>
    <p1510:client id="{A4635597-78C2-48A1-BC87-D78F826CF3DE}" v="227" dt="2024-04-29T22:30:02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5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8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2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4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7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6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5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4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1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222685" cy="23405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err="1"/>
              <a:t>Projeto</a:t>
            </a:r>
            <a:r>
              <a:rPr lang="de-DE" dirty="0"/>
              <a:t> final: Analytics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5150" y="4347633"/>
            <a:ext cx="8791501" cy="147517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z="1200" dirty="0">
                <a:solidFill>
                  <a:srgbClr val="000000"/>
                </a:solidFill>
              </a:rPr>
              <a:t>Santander Coders 2023 | 2º </a:t>
            </a:r>
            <a:r>
              <a:rPr lang="de-DE" sz="1200" dirty="0" err="1">
                <a:solidFill>
                  <a:srgbClr val="000000"/>
                </a:solidFill>
              </a:rPr>
              <a:t>Semestre</a:t>
            </a:r>
            <a:r>
              <a:rPr lang="de-DE" sz="1200" dirty="0">
                <a:solidFill>
                  <a:srgbClr val="000000"/>
                </a:solidFill>
              </a:rPr>
              <a:t> - ED (2)|#1118</a:t>
            </a:r>
          </a:p>
          <a:p>
            <a:r>
              <a:rPr lang="pt-BR" sz="1200" dirty="0"/>
              <a:t>Grupo 4:</a:t>
            </a:r>
            <a:endParaRPr lang="de-DE" sz="1200" dirty="0"/>
          </a:p>
          <a:p>
            <a:r>
              <a:rPr lang="pt-BR" sz="1200" dirty="0"/>
              <a:t>José </a:t>
            </a:r>
            <a:r>
              <a:rPr lang="pt-BR" sz="1200" dirty="0" err="1"/>
              <a:t>Marchezi</a:t>
            </a:r>
            <a:endParaRPr lang="pt-BR" sz="1200" dirty="0"/>
          </a:p>
          <a:p>
            <a:r>
              <a:rPr lang="pt-BR" sz="1200" dirty="0"/>
              <a:t>Renato Freitas</a:t>
            </a:r>
          </a:p>
          <a:p>
            <a:r>
              <a:rPr lang="pt-BR" sz="1200" dirty="0"/>
              <a:t>Mayra Alves</a:t>
            </a:r>
          </a:p>
          <a:p>
            <a:r>
              <a:rPr lang="pt-BR" sz="1200"/>
              <a:t>Rafael Leite</a:t>
            </a:r>
            <a:endParaRPr lang="pt-BR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3E397-B544-15A6-2050-C50D68FE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DBT </a:t>
            </a:r>
          </a:p>
        </p:txBody>
      </p:sp>
      <p:pic>
        <p:nvPicPr>
          <p:cNvPr id="6" name="Espaço Reservado para Conteúdo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FAE307D-1D15-C30D-B22C-78C082D1C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656" y="2037278"/>
            <a:ext cx="5424903" cy="3601212"/>
          </a:xfrm>
        </p:spPr>
      </p:pic>
    </p:spTree>
    <p:extLst>
      <p:ext uri="{BB962C8B-B14F-4D97-AF65-F5344CB8AC3E}">
        <p14:creationId xmlns:p14="http://schemas.microsoft.com/office/powerpoint/2010/main" val="164635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3E397-B544-15A6-2050-C50D68FE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DBT </a:t>
            </a:r>
          </a:p>
        </p:txBody>
      </p:sp>
      <p:pic>
        <p:nvPicPr>
          <p:cNvPr id="5" name="Espaço Reservado para Conteúdo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3197EEB4-DD1A-0A2C-61FC-38A55FD06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572" y="1543766"/>
            <a:ext cx="8784708" cy="4297092"/>
          </a:xfrm>
        </p:spPr>
      </p:pic>
    </p:spTree>
    <p:extLst>
      <p:ext uri="{BB962C8B-B14F-4D97-AF65-F5344CB8AC3E}">
        <p14:creationId xmlns:p14="http://schemas.microsoft.com/office/powerpoint/2010/main" val="204486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3E397-B544-15A6-2050-C50D68FE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DBT </a:t>
            </a:r>
          </a:p>
        </p:txBody>
      </p:sp>
      <p:pic>
        <p:nvPicPr>
          <p:cNvPr id="6" name="Espaço Reservado para Conteúdo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64F3D02-FA03-9695-0CAB-B7FCF4149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356" y="1717396"/>
            <a:ext cx="9089478" cy="4444699"/>
          </a:xfrm>
        </p:spPr>
      </p:pic>
    </p:spTree>
    <p:extLst>
      <p:ext uri="{BB962C8B-B14F-4D97-AF65-F5344CB8AC3E}">
        <p14:creationId xmlns:p14="http://schemas.microsoft.com/office/powerpoint/2010/main" val="266326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3E397-B544-15A6-2050-C50D68FE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DBT 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AE72772-529F-ACE3-B789-FC8847B1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235" y="1481523"/>
            <a:ext cx="9077500" cy="4853814"/>
          </a:xfrm>
        </p:spPr>
      </p:pic>
    </p:spTree>
    <p:extLst>
      <p:ext uri="{BB962C8B-B14F-4D97-AF65-F5344CB8AC3E}">
        <p14:creationId xmlns:p14="http://schemas.microsoft.com/office/powerpoint/2010/main" val="61554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BB39E-7F50-86C8-BE35-62DFB7F8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720" y="2724474"/>
            <a:ext cx="7335835" cy="1268984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92729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DA3F2-DCD0-832C-255B-6F686E65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09904"/>
            <a:ext cx="7335835" cy="1268984"/>
          </a:xfrm>
        </p:spPr>
        <p:txBody>
          <a:bodyPr>
            <a:normAutofit/>
          </a:bodyPr>
          <a:lstStyle/>
          <a:p>
            <a:r>
              <a:rPr lang="pt-BR" dirty="0" err="1"/>
              <a:t>Dataset</a:t>
            </a:r>
            <a:r>
              <a:rPr lang="pt-BR" dirty="0"/>
              <a:t>:</a:t>
            </a:r>
            <a:br>
              <a:rPr lang="pt-BR" dirty="0"/>
            </a:br>
            <a:r>
              <a:rPr lang="pt-BR" sz="2700" dirty="0">
                <a:solidFill>
                  <a:srgbClr val="202124"/>
                </a:solidFill>
              </a:rPr>
              <a:t>The Movies Dataset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1B71F-2243-2336-BCEE-24721026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130682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dirty="0">
                <a:ea typeface="+mn-lt"/>
                <a:cs typeface="+mn-lt"/>
              </a:rPr>
              <a:t>Metadados de mais de 45.000 filmes. 26 milhões de avaliações de mais de 270.000 usuários.</a:t>
            </a:r>
          </a:p>
          <a:p>
            <a:r>
              <a:rPr lang="pt-BR" sz="1600" dirty="0">
                <a:ea typeface="+mn-lt"/>
                <a:cs typeface="+mn-lt"/>
              </a:rPr>
              <a:t>https://www.kaggle.com/datasets/rounakbanik/the-movies-dataset?select=movies_metadata.csv</a:t>
            </a:r>
            <a:endParaRPr lang="pt-BR" sz="1600" dirty="0"/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45F070A-E804-D89D-7357-9EE307D0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34" y="2795588"/>
            <a:ext cx="6890734" cy="389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DA3F2-DCD0-832C-255B-6F686E65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09904"/>
            <a:ext cx="7335835" cy="818944"/>
          </a:xfrm>
        </p:spPr>
        <p:txBody>
          <a:bodyPr>
            <a:normAutofit/>
          </a:bodyPr>
          <a:lstStyle/>
          <a:p>
            <a:r>
              <a:rPr lang="pt-BR" sz="2700" dirty="0">
                <a:solidFill>
                  <a:srgbClr val="202124"/>
                </a:solidFill>
              </a:rPr>
              <a:t>Objetivos</a:t>
            </a: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1B71F-2243-2336-BCEE-24721026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1306820" cy="2956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dirty="0"/>
              <a:t>Criar os três níveis de refinamento dos dados (Bronze, Silver e Gold)</a:t>
            </a:r>
          </a:p>
          <a:p>
            <a:r>
              <a:rPr lang="pt-BR" sz="1600" dirty="0"/>
              <a:t>Utilizar o Profile Report para um relatório dos dados</a:t>
            </a:r>
          </a:p>
          <a:p>
            <a:r>
              <a:rPr lang="pt-BR" sz="1600" dirty="0"/>
              <a:t>Criar expectativas com o modulo </a:t>
            </a:r>
            <a:r>
              <a:rPr lang="pt-BR" sz="1600" dirty="0" err="1"/>
              <a:t>Great</a:t>
            </a:r>
            <a:r>
              <a:rPr lang="pt-BR" sz="1600" dirty="0"/>
              <a:t> </a:t>
            </a:r>
            <a:r>
              <a:rPr lang="pt-BR" sz="1600" dirty="0" err="1"/>
              <a:t>Expectations</a:t>
            </a:r>
            <a:r>
              <a:rPr lang="pt-BR" sz="1600" dirty="0"/>
              <a:t> nos dados processados</a:t>
            </a:r>
          </a:p>
          <a:p>
            <a:r>
              <a:rPr lang="pt-BR" sz="1600" dirty="0"/>
              <a:t>Criar um pipeline de tratamento dos dados com o DBT</a:t>
            </a:r>
          </a:p>
        </p:txBody>
      </p:sp>
    </p:spTree>
    <p:extLst>
      <p:ext uri="{BB962C8B-B14F-4D97-AF65-F5344CB8AC3E}">
        <p14:creationId xmlns:p14="http://schemas.microsoft.com/office/powerpoint/2010/main" val="63619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887AE-B5D6-14E5-D443-BD5F0383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Profile Report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 descr="Tabela&#10;&#10;Descrição gerada automaticamente">
            <a:extLst>
              <a:ext uri="{FF2B5EF4-FFF2-40B4-BE49-F238E27FC236}">
                <a16:creationId xmlns:a16="http://schemas.microsoft.com/office/drawing/2014/main" id="{1A080B40-182E-4FB3-924B-15673BF37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403" y="1609637"/>
            <a:ext cx="10416032" cy="4573180"/>
          </a:xfrm>
        </p:spPr>
      </p:pic>
    </p:spTree>
    <p:extLst>
      <p:ext uri="{BB962C8B-B14F-4D97-AF65-F5344CB8AC3E}">
        <p14:creationId xmlns:p14="http://schemas.microsoft.com/office/powerpoint/2010/main" val="17002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887AE-B5D6-14E5-D443-BD5F0383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Profile Report</a:t>
            </a:r>
            <a:br>
              <a:rPr lang="pt-BR" dirty="0"/>
            </a:br>
            <a:endParaRPr lang="pt-BR" dirty="0"/>
          </a:p>
        </p:txBody>
      </p:sp>
      <p:pic>
        <p:nvPicPr>
          <p:cNvPr id="6" name="Espaço Reservado para Conteúdo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21488E6-F5C3-DC59-2980-E2754F6FB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272" y="1408748"/>
            <a:ext cx="8674070" cy="4492000"/>
          </a:xfrm>
        </p:spPr>
      </p:pic>
    </p:spTree>
    <p:extLst>
      <p:ext uri="{BB962C8B-B14F-4D97-AF65-F5344CB8AC3E}">
        <p14:creationId xmlns:p14="http://schemas.microsoft.com/office/powerpoint/2010/main" val="411972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BF7-95EC-0ECA-ED56-71FEEDCC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Silver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1D518-62AB-A2A6-FAA2-025E9731F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Dados tratados</a:t>
            </a:r>
          </a:p>
          <a:p>
            <a:r>
              <a:rPr lang="pt-BR"/>
              <a:t>Remoção de dados faltando</a:t>
            </a:r>
          </a:p>
          <a:p>
            <a:r>
              <a:rPr lang="pt-BR" dirty="0"/>
              <a:t>Colunas desbalanceadas.</a:t>
            </a:r>
          </a:p>
        </p:txBody>
      </p:sp>
    </p:spTree>
    <p:extLst>
      <p:ext uri="{BB962C8B-B14F-4D97-AF65-F5344CB8AC3E}">
        <p14:creationId xmlns:p14="http://schemas.microsoft.com/office/powerpoint/2010/main" val="408950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C37EF-4DBE-B36E-BC8C-3744FB67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Great</a:t>
            </a:r>
            <a:r>
              <a:rPr lang="pt-BR" dirty="0"/>
              <a:t> </a:t>
            </a:r>
            <a:r>
              <a:rPr lang="pt-BR" dirty="0" err="1"/>
              <a:t>Expectations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9CBA936-5E3E-3782-A80B-CE0329C78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586" y="2040089"/>
            <a:ext cx="10383835" cy="3068333"/>
          </a:xfrm>
        </p:spPr>
      </p:pic>
    </p:spTree>
    <p:extLst>
      <p:ext uri="{BB962C8B-B14F-4D97-AF65-F5344CB8AC3E}">
        <p14:creationId xmlns:p14="http://schemas.microsoft.com/office/powerpoint/2010/main" val="408004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BE707-48A5-AAD5-04D3-111E7712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Gold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6F4BE-B649-452E-91DD-E0248E63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Lucro por ano</a:t>
            </a:r>
          </a:p>
          <a:p>
            <a:r>
              <a:rPr lang="pt-BR"/>
              <a:t>Popularidade</a:t>
            </a:r>
          </a:p>
          <a:p>
            <a:r>
              <a:rPr lang="pt-BR" dirty="0"/>
              <a:t>Distribuição</a:t>
            </a:r>
          </a:p>
        </p:txBody>
      </p:sp>
    </p:spTree>
    <p:extLst>
      <p:ext uri="{BB962C8B-B14F-4D97-AF65-F5344CB8AC3E}">
        <p14:creationId xmlns:p14="http://schemas.microsoft.com/office/powerpoint/2010/main" val="99017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BE707-48A5-AAD5-04D3-111E7712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Gold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6F4BE-B649-452E-91DD-E0248E63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Distribuição</a:t>
            </a:r>
          </a:p>
          <a:p>
            <a:endParaRPr lang="pt-BR" dirty="0"/>
          </a:p>
        </p:txBody>
      </p:sp>
      <p:pic>
        <p:nvPicPr>
          <p:cNvPr id="4" name="Imagem 3" descr="Gráfico, Histograma&#10;&#10;Descrição gerada automaticamente">
            <a:extLst>
              <a:ext uri="{FF2B5EF4-FFF2-40B4-BE49-F238E27FC236}">
                <a16:creationId xmlns:a16="http://schemas.microsoft.com/office/drawing/2014/main" id="{C9C1063A-2E3F-4773-582D-0BC755B8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502" y="1620050"/>
            <a:ext cx="5524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6269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152</Words>
  <Application>Microsoft Macintosh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Neue Haas Grotesk Text Pro</vt:lpstr>
      <vt:lpstr>PunchcardVTI</vt:lpstr>
      <vt:lpstr>Projeto final: Analytics Engineering</vt:lpstr>
      <vt:lpstr>Dataset: The Movies Dataset </vt:lpstr>
      <vt:lpstr>Objetivos </vt:lpstr>
      <vt:lpstr>Profile Report </vt:lpstr>
      <vt:lpstr>Profile Report </vt:lpstr>
      <vt:lpstr>Tabela Silver</vt:lpstr>
      <vt:lpstr>Great Expectations</vt:lpstr>
      <vt:lpstr>Tabela Gold</vt:lpstr>
      <vt:lpstr>Tabela Gold</vt:lpstr>
      <vt:lpstr>DBT </vt:lpstr>
      <vt:lpstr>DBT </vt:lpstr>
      <vt:lpstr>DBT </vt:lpstr>
      <vt:lpstr>DBT 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Jose Paulo  Marchezi</cp:lastModifiedBy>
  <cp:revision>126</cp:revision>
  <dcterms:created xsi:type="dcterms:W3CDTF">2024-04-29T15:50:25Z</dcterms:created>
  <dcterms:modified xsi:type="dcterms:W3CDTF">2024-04-29T22:55:40Z</dcterms:modified>
</cp:coreProperties>
</file>