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70" r:id="rId4"/>
    <p:sldId id="258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E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91" autoAdjust="0"/>
    <p:restoredTop sz="94660"/>
  </p:normalViewPr>
  <p:slideViewPr>
    <p:cSldViewPr snapToGrid="0">
      <p:cViewPr varScale="1">
        <p:scale>
          <a:sx n="51" d="100"/>
          <a:sy n="51" d="100"/>
        </p:scale>
        <p:origin x="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93539" y="381965"/>
            <a:ext cx="11412638" cy="6088283"/>
          </a:xfrm>
          <a:prstGeom prst="rect">
            <a:avLst/>
          </a:prstGeom>
          <a:solidFill>
            <a:srgbClr val="4BAEAB"/>
          </a:solidFill>
          <a:ln>
            <a:solidFill>
              <a:srgbClr val="4BAE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21D77E0D-3CB3-4A73-BC3D-8557DEE73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564A35CF-820F-48B2-9DAF-79077D9322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3"/>
          <p:cNvSpPr txBox="1"/>
          <p:nvPr>
            <p:custDataLst>
              <p:tags r:id="rId1"/>
            </p:custDataLst>
          </p:nvPr>
        </p:nvSpPr>
        <p:spPr>
          <a:xfrm>
            <a:off x="1094168" y="2071504"/>
            <a:ext cx="9814519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Java</a:t>
            </a:r>
            <a:r>
              <a:rPr lang="ja-JP" altLang="en-US" sz="6000" b="1" dirty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　</a:t>
            </a:r>
            <a:r>
              <a:rPr lang="en-US" altLang="zh-CN" sz="6000" b="1" dirty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C</a:t>
            </a:r>
            <a:r>
              <a:rPr lang="zh-CN" altLang="en-US" sz="6000" b="1" dirty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ourseware </a:t>
            </a:r>
            <a:endParaRPr lang="zh-CN" altLang="en-US" sz="6000" b="1" dirty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algn="ctr"/>
            <a:r>
              <a:rPr lang="en-US" altLang="zh-CN" sz="6000" b="1" dirty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Presentation</a:t>
            </a:r>
            <a:endParaRPr lang="zh-CN" altLang="en-US" sz="6000" b="1" dirty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57102" y="4257800"/>
            <a:ext cx="348859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Repoter: Group 5</a:t>
            </a:r>
            <a:endParaRPr kumimoji="1" lang="ja-JP" altLang="en-US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357630" y="936625"/>
            <a:ext cx="2235835" cy="5124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49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工夫したこと</a:t>
            </a:r>
            <a:endParaRPr kumimoji="1" lang="en-US" altLang="ja-JP" sz="1600" b="1" u="heavy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4" name="AutoShape 22"/>
          <p:cNvSpPr/>
          <p:nvPr/>
        </p:nvSpPr>
        <p:spPr bwMode="auto">
          <a:xfrm>
            <a:off x="1501140" y="2017395"/>
            <a:ext cx="6358890" cy="3663950"/>
          </a:xfrm>
          <a:custGeom>
            <a:avLst/>
            <a:gdLst>
              <a:gd name="T0" fmla="*/ 10738644 w 21600"/>
              <a:gd name="T1" fmla="*/ 593725 h 21600"/>
              <a:gd name="T2" fmla="*/ 10738644 w 21600"/>
              <a:gd name="T3" fmla="*/ 593725 h 21600"/>
              <a:gd name="T4" fmla="*/ 10738644 w 21600"/>
              <a:gd name="T5" fmla="*/ 593725 h 21600"/>
              <a:gd name="T6" fmla="*/ 10738644 w 21600"/>
              <a:gd name="T7" fmla="*/ 59372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0" tIns="0" rIns="0" bIns="0"/>
          <a:lstStyle>
            <a:lvl1pPr algn="r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marL="742950" indent="-285750" algn="r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marL="1143000" indent="-228600" algn="r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marL="1600200" indent="-228600" algn="r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marL="2057400" indent="-228600" algn="r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2514600" indent="-228600" algn="r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2971800" indent="-228600" algn="r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3429000" indent="-228600" algn="r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3886200" indent="-228600" algn="r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l" eaLnBrk="1"/>
            <a:r>
              <a:rPr lang="ja-JP" sz="1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１．各</a:t>
            </a:r>
            <a:r>
              <a:rPr sz="1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敵を倒した回</a:t>
            </a:r>
            <a:r>
              <a:rPr lang="ja-JP" sz="1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を数える</a:t>
            </a:r>
            <a:endParaRPr sz="1200" b="1" dirty="0" err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1"/>
            <a:endParaRPr sz="1200" b="1" dirty="0" err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1"/>
            <a:r>
              <a:rPr lang="ja-JP" sz="1100" u="sng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「スライム、ゴブリン、狼男の内のいずれかの敵に出会う。どの敵に出会うかは、乱数で決まる」</a:t>
            </a:r>
            <a:endParaRPr lang="ja-JP" sz="1100" u="sng" dirty="0" err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1"/>
            <a:r>
              <a:rPr lang="ja-JP" sz="1100" u="sng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「スライム、ゴブリン、狼男を</a:t>
            </a:r>
            <a:r>
              <a:rPr lang="ja-JP" sz="1100" u="sng" dirty="0" err="1">
                <a:solidFill>
                  <a:schemeClr val="bg1"/>
                </a:solidFill>
                <a:highlight>
                  <a:srgbClr val="008000"/>
                </a:highlight>
                <a:latin typeface="微软雅黑" panose="020B0503020204020204" charset="-122"/>
                <a:ea typeface="微软雅黑" panose="020B0503020204020204" charset="-122"/>
                <a:sym typeface="+mn-ea"/>
              </a:rPr>
              <a:t>全て倒し</a:t>
            </a:r>
            <a:r>
              <a:rPr lang="ja-JP" sz="1100" u="sng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、魔法使いと仲間になると、勇者は、スーパー勇者になる</a:t>
            </a:r>
            <a:r>
              <a:rPr lang="ja-JP" sz="1100" u="sng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」</a:t>
            </a:r>
            <a:endParaRPr lang="ja-JP" sz="1100" u="sng" dirty="0" err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1"/>
            <a:r>
              <a:rPr lang="ja-JP" sz="11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　つまり、どのモンスターが出現するかは乱数で決まるが、最後3種類のモンスターは最低1回ずつ出会わなければなりません。というように理解しました。そして、</a:t>
            </a:r>
            <a:r>
              <a:rPr lang="ja-JP" sz="11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各</a:t>
            </a:r>
            <a:r>
              <a:rPr sz="11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敵を倒した回</a:t>
            </a:r>
            <a:r>
              <a:rPr lang="ja-JP" sz="11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を数える配列を定義して、各敵を倒した回数がゼロ以上になるかどうかという</a:t>
            </a:r>
            <a:r>
              <a:rPr lang="en-US" altLang="ja-JP" sz="11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</a:t>
            </a:r>
            <a:r>
              <a:rPr lang="ja-JP" sz="11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判断で、機能を実現しました。</a:t>
            </a:r>
            <a:endParaRPr lang="ja-JP" sz="1100" dirty="0" err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1"/>
            <a:endParaRPr lang="ja-JP" sz="1100" dirty="0" err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1"/>
            <a:endParaRPr lang="ja-JP" sz="1100" dirty="0" err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1"/>
            <a:r>
              <a:rPr lang="ja-JP" sz="1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２．重複したコードをメソッド</a:t>
            </a:r>
            <a:r>
              <a:rPr lang="ja-JP" sz="1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に</a:t>
            </a:r>
            <a:endParaRPr lang="ja-JP" sz="1200" b="1" dirty="0" err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1"/>
            <a:endParaRPr lang="ja-JP" sz="1200" b="1" dirty="0" err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1"/>
            <a:r>
              <a:rPr lang="ja-JP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コードを少なく</a:t>
            </a:r>
            <a:r>
              <a:rPr lang="ja-JP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ようにする、重複したコードをメソッドにまとめました。</a:t>
            </a:r>
            <a:endParaRPr lang="ja-JP" sz="1200" dirty="0" err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1"/>
            <a:r>
              <a:rPr lang="ja-JP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例えば、</a:t>
            </a:r>
            <a:r>
              <a:rPr lang="en-US" altLang="ja-JP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Hero</a:t>
            </a:r>
            <a:r>
              <a:rPr lang="ja-JP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と</a:t>
            </a:r>
            <a:r>
              <a:rPr lang="en-US" altLang="ja-JP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Monster</a:t>
            </a:r>
            <a:r>
              <a:rPr lang="ja-JP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の攻撃メソッド。</a:t>
            </a:r>
            <a:r>
              <a:rPr lang="en-US" altLang="ja-JP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Hero</a:t>
            </a:r>
            <a:r>
              <a:rPr lang="ja-JP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が攻撃すると、その次は</a:t>
            </a:r>
            <a:r>
              <a:rPr lang="en-US" altLang="ja-JP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Monster </a:t>
            </a:r>
            <a:r>
              <a:rPr lang="ja-JP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がダメージを受けるので、直接攻撃とダメージ受けるこの二つの行為を一つメソッドにまとめました。</a:t>
            </a:r>
            <a:endParaRPr lang="ja-JP" sz="1200" dirty="0" err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1"/>
            <a:endParaRPr lang="ja-JP" sz="1200" b="1" dirty="0" err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1"/>
            <a:endParaRPr lang="ja-JP" sz="1200" b="1" dirty="0" err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" name="テキストボックス 24"/>
          <p:cNvSpPr txBox="1"/>
          <p:nvPr/>
        </p:nvSpPr>
        <p:spPr>
          <a:xfrm>
            <a:off x="8085455" y="2017395"/>
            <a:ext cx="3456940" cy="1383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ja-JP" altLang="en-US" sz="1200"/>
              <a:t>static</a:t>
            </a:r>
            <a:r>
              <a:rPr lang="ja-JP" altLang="en-US" sz="1200">
                <a:solidFill>
                  <a:schemeClr val="accent6"/>
                </a:solidFill>
              </a:rPr>
              <a:t> int</a:t>
            </a:r>
            <a:r>
              <a:rPr lang="ja-JP" altLang="en-US" sz="1200">
                <a:solidFill>
                  <a:schemeClr val="accent2"/>
                </a:solidFill>
              </a:rPr>
              <a:t>[]</a:t>
            </a:r>
            <a:r>
              <a:rPr lang="ja-JP" altLang="en-US" sz="1200"/>
              <a:t> </a:t>
            </a:r>
            <a:r>
              <a:rPr lang="ja-JP" altLang="en-US" sz="1200">
                <a:solidFill>
                  <a:schemeClr val="accent1"/>
                </a:solidFill>
              </a:rPr>
              <a:t>killedTimes</a:t>
            </a:r>
            <a:r>
              <a:rPr lang="ja-JP" altLang="en-US" sz="1200"/>
              <a:t> = </a:t>
            </a:r>
            <a:r>
              <a:rPr lang="ja-JP" altLang="en-US" sz="1200">
                <a:solidFill>
                  <a:schemeClr val="accent2"/>
                </a:solidFill>
              </a:rPr>
              <a:t>{</a:t>
            </a:r>
            <a:r>
              <a:rPr lang="ja-JP" altLang="en-US" sz="1200">
                <a:solidFill>
                  <a:schemeClr val="accent6"/>
                </a:solidFill>
              </a:rPr>
              <a:t>0,0,0</a:t>
            </a:r>
            <a:r>
              <a:rPr lang="ja-JP" altLang="en-US" sz="1200">
                <a:solidFill>
                  <a:schemeClr val="accent2"/>
                </a:solidFill>
              </a:rPr>
              <a:t>}</a:t>
            </a:r>
            <a:r>
              <a:rPr lang="ja-JP" altLang="en-US" sz="1200"/>
              <a:t>; </a:t>
            </a:r>
            <a:endParaRPr lang="ja-JP" altLang="en-US" sz="1200"/>
          </a:p>
          <a:p>
            <a:r>
              <a:rPr lang="ja-JP" altLang="en-US" sz="1200">
                <a:solidFill>
                  <a:schemeClr val="accent6"/>
                </a:solidFill>
              </a:rPr>
              <a:t>// 各敵が倒された回数を数える</a:t>
            </a:r>
            <a:endParaRPr lang="ja-JP" altLang="en-US" sz="1200">
              <a:solidFill>
                <a:schemeClr val="accent6"/>
              </a:solidFill>
            </a:endParaRPr>
          </a:p>
          <a:p>
            <a:endParaRPr lang="ja-JP" altLang="en-US" sz="1200"/>
          </a:p>
          <a:p>
            <a:r>
              <a:rPr lang="ja-JP" altLang="en-US" sz="120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ja-JP" altLang="en-US" sz="1200"/>
              <a:t>(</a:t>
            </a:r>
            <a:r>
              <a:rPr lang="ja-JP" altLang="en-US" sz="1200">
                <a:solidFill>
                  <a:schemeClr val="accent1"/>
                </a:solidFill>
              </a:rPr>
              <a:t>killedTimes</a:t>
            </a:r>
            <a:r>
              <a:rPr lang="ja-JP" altLang="en-US" sz="1200"/>
              <a:t>[0] &gt; 0 &amp;&amp; </a:t>
            </a:r>
            <a:r>
              <a:rPr lang="ja-JP" altLang="en-US" sz="1200">
                <a:solidFill>
                  <a:schemeClr val="accent1"/>
                </a:solidFill>
              </a:rPr>
              <a:t>killedTimes</a:t>
            </a:r>
            <a:r>
              <a:rPr lang="ja-JP" altLang="en-US" sz="1200"/>
              <a:t>[1] &gt; 0 &amp;&amp; </a:t>
            </a:r>
            <a:r>
              <a:rPr lang="ja-JP" altLang="en-US" sz="1200">
                <a:solidFill>
                  <a:schemeClr val="accent1"/>
                </a:solidFill>
              </a:rPr>
              <a:t>killedTimes</a:t>
            </a:r>
            <a:r>
              <a:rPr lang="ja-JP" altLang="en-US" sz="1200"/>
              <a:t>[2] &gt; 0 &amp;&amp; </a:t>
            </a:r>
            <a:r>
              <a:rPr lang="ja-JP" altLang="en-US" sz="1200">
                <a:solidFill>
                  <a:schemeClr val="accent1"/>
                </a:solidFill>
              </a:rPr>
              <a:t>withWizard</a:t>
            </a:r>
            <a:r>
              <a:rPr lang="ja-JP" altLang="en-US" sz="1200"/>
              <a:t> == true){</a:t>
            </a:r>
            <a:endParaRPr lang="ja-JP" altLang="en-US" sz="1200"/>
          </a:p>
          <a:p>
            <a:r>
              <a:rPr lang="ja-JP" altLang="en-US" sz="1200"/>
              <a:t>                </a:t>
            </a:r>
            <a:r>
              <a:rPr lang="ja-JP" altLang="en-US" sz="1200">
                <a:solidFill>
                  <a:schemeClr val="accent1"/>
                </a:solidFill>
              </a:rPr>
              <a:t>ventureloop</a:t>
            </a:r>
            <a:r>
              <a:rPr lang="ja-JP" altLang="en-US" sz="1200"/>
              <a:t> = false;</a:t>
            </a:r>
            <a:endParaRPr lang="ja-JP" altLang="en-US" sz="1200"/>
          </a:p>
          <a:p>
            <a:r>
              <a:rPr lang="ja-JP" altLang="en-US" sz="1200"/>
              <a:t>}</a:t>
            </a:r>
            <a:endParaRPr lang="ja-JP" altLang="en-US" sz="1200"/>
          </a:p>
        </p:txBody>
      </p:sp>
      <p:sp>
        <p:nvSpPr>
          <p:cNvPr id="2" name="テキストボックス 1"/>
          <p:cNvSpPr txBox="1"/>
          <p:nvPr/>
        </p:nvSpPr>
        <p:spPr>
          <a:xfrm>
            <a:off x="8085455" y="3952875"/>
            <a:ext cx="3456940" cy="1568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ja-JP" altLang="en-US" sz="1200"/>
              <a:t>public </a:t>
            </a:r>
            <a:r>
              <a:rPr lang="ja-JP" altLang="en-US" sz="1200">
                <a:solidFill>
                  <a:schemeClr val="accent6"/>
                </a:solidFill>
              </a:rPr>
              <a:t>void</a:t>
            </a:r>
            <a:r>
              <a:rPr lang="ja-JP" altLang="en-US" sz="1200"/>
              <a:t> </a:t>
            </a:r>
            <a:r>
              <a:rPr lang="ja-JP" altLang="en-US" sz="1200">
                <a:solidFill>
                  <a:schemeClr val="accent2"/>
                </a:solidFill>
              </a:rPr>
              <a:t>attack</a:t>
            </a:r>
            <a:r>
              <a:rPr lang="ja-JP" altLang="en-US" sz="1200"/>
              <a:t> (</a:t>
            </a:r>
            <a:r>
              <a:rPr lang="ja-JP" altLang="en-US" sz="1200">
                <a:solidFill>
                  <a:schemeClr val="accent6"/>
                </a:solidFill>
              </a:rPr>
              <a:t>int</a:t>
            </a:r>
            <a:r>
              <a:rPr lang="ja-JP" altLang="en-US" sz="1200"/>
              <a:t> </a:t>
            </a:r>
            <a:r>
              <a:rPr lang="ja-JP" altLang="en-US" sz="1200">
                <a:solidFill>
                  <a:schemeClr val="accent1"/>
                </a:solidFill>
              </a:rPr>
              <a:t>damage</a:t>
            </a:r>
            <a:r>
              <a:rPr lang="ja-JP" altLang="en-US" sz="1200"/>
              <a:t>, </a:t>
            </a:r>
            <a:r>
              <a:rPr lang="ja-JP" altLang="en-US" sz="1200">
                <a:solidFill>
                  <a:schemeClr val="accent6"/>
                </a:solidFill>
              </a:rPr>
              <a:t>Monster</a:t>
            </a:r>
            <a:r>
              <a:rPr lang="ja-JP" altLang="en-US" sz="1200"/>
              <a:t> </a:t>
            </a:r>
            <a:r>
              <a:rPr lang="ja-JP" altLang="en-US" sz="1200">
                <a:solidFill>
                  <a:schemeClr val="accent1"/>
                </a:solidFill>
              </a:rPr>
              <a:t>monster</a:t>
            </a:r>
            <a:r>
              <a:rPr lang="ja-JP" altLang="en-US" sz="1200"/>
              <a:t>) {</a:t>
            </a:r>
            <a:endParaRPr lang="ja-JP" altLang="en-US" sz="1200"/>
          </a:p>
          <a:p>
            <a:endParaRPr lang="ja-JP" altLang="en-US" sz="1200"/>
          </a:p>
          <a:p>
            <a:r>
              <a:rPr lang="ja-JP" altLang="en-US" sz="1200"/>
              <a:t>    </a:t>
            </a:r>
            <a:r>
              <a:rPr lang="ja-JP" altLang="en-US" sz="1200">
                <a:solidFill>
                  <a:schemeClr val="accent1"/>
                </a:solidFill>
              </a:rPr>
              <a:t>monster</a:t>
            </a:r>
            <a:r>
              <a:rPr lang="ja-JP" altLang="en-US" sz="1200"/>
              <a:t>.</a:t>
            </a:r>
            <a:r>
              <a:rPr lang="ja-JP" altLang="en-US" sz="1200">
                <a:solidFill>
                  <a:schemeClr val="accent2"/>
                </a:solidFill>
              </a:rPr>
              <a:t>receiveDamage</a:t>
            </a:r>
            <a:r>
              <a:rPr lang="ja-JP" altLang="en-US" sz="1200"/>
              <a:t>(damage);</a:t>
            </a:r>
            <a:endParaRPr lang="ja-JP" altLang="en-US" sz="1200"/>
          </a:p>
          <a:p>
            <a:r>
              <a:rPr lang="ja-JP" altLang="en-US" sz="1200"/>
              <a:t>　</a:t>
            </a:r>
            <a:r>
              <a:rPr lang="ja-JP" altLang="en-US" sz="1200">
                <a:solidFill>
                  <a:schemeClr val="accent6"/>
                </a:solidFill>
              </a:rPr>
              <a:t>System</a:t>
            </a:r>
            <a:r>
              <a:rPr lang="ja-JP" altLang="en-US" sz="1200"/>
              <a:t>.out.</a:t>
            </a:r>
            <a:r>
              <a:rPr lang="ja-JP" altLang="en-US" sz="1200">
                <a:solidFill>
                  <a:schemeClr val="accent2"/>
                </a:solidFill>
              </a:rPr>
              <a:t>println</a:t>
            </a:r>
            <a:r>
              <a:rPr lang="ja-JP" altLang="en-US" sz="1200"/>
              <a:t>(this.name + "は攻撃" + damage + "を与えた");</a:t>
            </a:r>
            <a:endParaRPr lang="ja-JP" altLang="en-US" sz="1200"/>
          </a:p>
          <a:p>
            <a:endParaRPr lang="ja-JP" altLang="en-US" sz="1200"/>
          </a:p>
          <a:p>
            <a:r>
              <a:rPr lang="ja-JP" altLang="en-US" sz="1200"/>
              <a:t>}</a:t>
            </a:r>
            <a:endParaRPr lang="ja-JP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486785" y="1388745"/>
            <a:ext cx="21475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5400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感想</a:t>
            </a:r>
            <a:endParaRPr lang="ja-JP" altLang="en-US" sz="54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4" name="AutoShape 22"/>
          <p:cNvSpPr/>
          <p:nvPr/>
        </p:nvSpPr>
        <p:spPr bwMode="auto">
          <a:xfrm>
            <a:off x="2695575" y="2573020"/>
            <a:ext cx="6744970" cy="2217420"/>
          </a:xfrm>
          <a:custGeom>
            <a:avLst/>
            <a:gdLst>
              <a:gd name="T0" fmla="*/ 10738644 w 21600"/>
              <a:gd name="T1" fmla="*/ 593725 h 21600"/>
              <a:gd name="T2" fmla="*/ 10738644 w 21600"/>
              <a:gd name="T3" fmla="*/ 593725 h 21600"/>
              <a:gd name="T4" fmla="*/ 10738644 w 21600"/>
              <a:gd name="T5" fmla="*/ 593725 h 21600"/>
              <a:gd name="T6" fmla="*/ 10738644 w 21600"/>
              <a:gd name="T7" fmla="*/ 59372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0" tIns="0" rIns="0" bIns="0"/>
          <a:lstStyle>
            <a:lvl1pPr algn="r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marL="742950" indent="-285750" algn="r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marL="1143000" indent="-228600" algn="r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marL="1600200" indent="-228600" algn="r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marL="2057400" indent="-228600" algn="r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2514600" indent="-228600" algn="r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2971800" indent="-228600" algn="r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3429000" indent="-228600" algn="r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3886200" indent="-228600" algn="r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l" eaLnBrk="1"/>
            <a:r>
              <a:rPr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クラスや</a:t>
            </a:r>
            <a:r>
              <a:rPr lang="en-US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Main</a:t>
            </a:r>
            <a:r>
              <a:rPr lang="ja-JP" altLang="en-US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メソッドを流れ</a:t>
            </a:r>
            <a:r>
              <a:rPr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をすべて事前に決めておくのは</a:t>
            </a:r>
            <a:r>
              <a:rPr lang="ja-JP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実</a:t>
            </a:r>
            <a:r>
              <a:rPr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に大変だ</a:t>
            </a:r>
            <a:r>
              <a:rPr lang="ja-JP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と感じました。経験が浅いためか、プロセスの詳細を予想するのは難しい。 そのため、最初のクラス図やアクティブ図にはいくつか不合理な点があり、何度も修正されました。でも、その過程でいろいろ勉強になりました。</a:t>
            </a:r>
            <a:endParaRPr lang="ja-JP" sz="1400" dirty="0" err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1"/>
            <a:endParaRPr lang="ja-JP" sz="1400" b="1" dirty="0" err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1"/>
            <a:endParaRPr lang="ja-JP" sz="1400" b="1" dirty="0" err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87980" y="2087245"/>
            <a:ext cx="6584950" cy="200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600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THANKS!</a:t>
            </a:r>
            <a:endParaRPr lang="zh-CN" altLang="en-US" sz="96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890</Words>
  <Application>WPS Presentation</Application>
  <PresentationFormat>宽屏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MS PGothic</vt:lpstr>
      <vt:lpstr>Wingdings</vt:lpstr>
      <vt:lpstr>Calibri</vt:lpstr>
      <vt:lpstr>Roboto</vt:lpstr>
      <vt:lpstr>Verdana</vt:lpstr>
      <vt:lpstr>MS PGothic</vt:lpstr>
      <vt:lpstr>微软雅黑</vt:lpstr>
      <vt:lpstr>Arial Unicode MS</vt:lpstr>
      <vt:lpstr>宋体</vt:lpstr>
      <vt:lpstr>等线</vt:lpstr>
      <vt:lpstr>Yu Gothic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nine-</cp:lastModifiedBy>
  <cp:revision>47</cp:revision>
  <dcterms:created xsi:type="dcterms:W3CDTF">2018-04-01T14:11:00Z</dcterms:created>
  <dcterms:modified xsi:type="dcterms:W3CDTF">2023-12-08T01:59:49Z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1041-11.2.0.11074</vt:lpwstr>
  </property>
  <property fmtid="{D5CDD505-2E9C-101B-9397-08002B2CF9AE}" pid="3" name="ICV">
    <vt:lpwstr>416A8ACBAB7B45DA94C0909B503EAAA0</vt:lpwstr>
  </property>
</Properties>
</file>