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5" r:id="rId3"/>
    <p:sldId id="276" r:id="rId4"/>
    <p:sldId id="257" r:id="rId5"/>
    <p:sldId id="258" r:id="rId6"/>
    <p:sldId id="260" r:id="rId7"/>
    <p:sldId id="259" r:id="rId8"/>
    <p:sldId id="261" r:id="rId9"/>
    <p:sldId id="270" r:id="rId10"/>
    <p:sldId id="262" r:id="rId11"/>
    <p:sldId id="271" r:id="rId12"/>
    <p:sldId id="272" r:id="rId13"/>
    <p:sldId id="273" r:id="rId14"/>
    <p:sldId id="274" r:id="rId15"/>
    <p:sldId id="263" r:id="rId16"/>
    <p:sldId id="266" r:id="rId17"/>
    <p:sldId id="277" r:id="rId18"/>
    <p:sldId id="268" r:id="rId19"/>
    <p:sldId id="278" r:id="rId20"/>
    <p:sldId id="264" r:id="rId21"/>
    <p:sldId id="267" r:id="rId22"/>
    <p:sldId id="279" r:id="rId23"/>
    <p:sldId id="26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pt-BR"/>
              <a:t>Clique para editar o título Mestre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9/25/2018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pt-BR"/>
              <a:t>Clique para editar o título Mestre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9/25/2018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9/25/2018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pt-BR"/>
              <a:t>Clique para editar o título Mestre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9/25/2018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pt-BR"/>
              <a:t>Editar estilos de texto Mestre</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9/25/2018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pt-BR"/>
              <a:t>Clique para editar o título Mestre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pt-BR"/>
              <a:t>Editar estilos de texto Mestre</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9/25/2018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nchor="ct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pt-BR"/>
              <a:t>Clique para editar o título Mestre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9/25/2018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pt-BR"/>
              <a:t>Clique para editar o título Mestre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9/25/2018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pt-BR"/>
              <a:t>Clique para editar o título Mestre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9/25/2018</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9/25/2018</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video" Target="https://www.youtube.com/embed/b-Hu_29i93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gauss.ececs.uc.edu/Courses/c626/reports/Kripke1.pdf" TargetMode="External"/><Relationship Id="rId2" Type="http://schemas.openxmlformats.org/officeDocument/2006/relationships/hyperlink" Target="http://www.dcc.fc.up.pt/~nam/web/resources/vfs18/vfs-9-10.pdf" TargetMode="External"/><Relationship Id="rId1" Type="http://schemas.openxmlformats.org/officeDocument/2006/relationships/slideLayout" Target="../slideLayouts/slideLayout2.xml"/><Relationship Id="rId4" Type="http://schemas.openxmlformats.org/officeDocument/2006/relationships/hyperlink" Target="https://plato.stanford.edu/entries/logic-tempor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4DBD08-431C-4742-B9F3-6C6E511D1CA7}"/>
              </a:ext>
            </a:extLst>
          </p:cNvPr>
          <p:cNvSpPr>
            <a:spLocks noGrp="1"/>
          </p:cNvSpPr>
          <p:nvPr>
            <p:ph type="ctrTitle"/>
          </p:nvPr>
        </p:nvSpPr>
        <p:spPr>
          <a:xfrm>
            <a:off x="1764766" y="781880"/>
            <a:ext cx="8676222" cy="3200400"/>
          </a:xfrm>
        </p:spPr>
        <p:txBody>
          <a:bodyPr/>
          <a:lstStyle/>
          <a:p>
            <a:r>
              <a:rPr lang="pt-BR" dirty="0"/>
              <a:t>Lógica temporal</a:t>
            </a:r>
            <a:br>
              <a:rPr lang="pt-BR" dirty="0"/>
            </a:br>
            <a:endParaRPr lang="pt-BR" dirty="0"/>
          </a:p>
        </p:txBody>
      </p:sp>
      <p:sp>
        <p:nvSpPr>
          <p:cNvPr id="3" name="Subtítulo 2">
            <a:extLst>
              <a:ext uri="{FF2B5EF4-FFF2-40B4-BE49-F238E27FC236}">
                <a16:creationId xmlns:a16="http://schemas.microsoft.com/office/drawing/2014/main" id="{339A727A-6B55-4220-9987-389457336281}"/>
              </a:ext>
            </a:extLst>
          </p:cNvPr>
          <p:cNvSpPr>
            <a:spLocks noGrp="1"/>
          </p:cNvSpPr>
          <p:nvPr>
            <p:ph type="subTitle" idx="1"/>
          </p:nvPr>
        </p:nvSpPr>
        <p:spPr>
          <a:xfrm>
            <a:off x="1764766" y="3982280"/>
            <a:ext cx="8676222" cy="1905000"/>
          </a:xfrm>
        </p:spPr>
        <p:txBody>
          <a:bodyPr/>
          <a:lstStyle/>
          <a:p>
            <a:r>
              <a:rPr lang="pt-BR" dirty="0"/>
              <a:t>Gustavo Augusto	</a:t>
            </a:r>
          </a:p>
          <a:p>
            <a:r>
              <a:rPr lang="pt-BR" dirty="0"/>
              <a:t>Mayra Lessa</a:t>
            </a:r>
          </a:p>
          <a:p>
            <a:r>
              <a:rPr lang="pt-BR" dirty="0"/>
              <a:t>Thamires Gonçalves</a:t>
            </a:r>
          </a:p>
          <a:p>
            <a:endParaRPr lang="pt-BR" dirty="0"/>
          </a:p>
        </p:txBody>
      </p:sp>
    </p:spTree>
    <p:extLst>
      <p:ext uri="{BB962C8B-B14F-4D97-AF65-F5344CB8AC3E}">
        <p14:creationId xmlns:p14="http://schemas.microsoft.com/office/powerpoint/2010/main" val="613954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1B9622-C56C-4700-A96D-4CD6A3BD9EFA}"/>
              </a:ext>
            </a:extLst>
          </p:cNvPr>
          <p:cNvSpPr>
            <a:spLocks noGrp="1"/>
          </p:cNvSpPr>
          <p:nvPr>
            <p:ph type="title"/>
          </p:nvPr>
        </p:nvSpPr>
        <p:spPr/>
        <p:txBody>
          <a:bodyPr/>
          <a:lstStyle/>
          <a:p>
            <a:r>
              <a:rPr lang="pt-BR" dirty="0"/>
              <a:t>Lógica temporal</a:t>
            </a:r>
            <a:br>
              <a:rPr lang="pt-BR" dirty="0"/>
            </a:br>
            <a:r>
              <a:rPr lang="pt-BR" dirty="0">
                <a:effectLst/>
              </a:rPr>
              <a:t>Propriedades da </a:t>
            </a:r>
            <a:r>
              <a:rPr lang="pt-BR" dirty="0"/>
              <a:t>LTL:</a:t>
            </a:r>
          </a:p>
        </p:txBody>
      </p:sp>
      <p:sp>
        <p:nvSpPr>
          <p:cNvPr id="3" name="Espaço Reservado para Conteúdo 2">
            <a:extLst>
              <a:ext uri="{FF2B5EF4-FFF2-40B4-BE49-F238E27FC236}">
                <a16:creationId xmlns:a16="http://schemas.microsoft.com/office/drawing/2014/main" id="{3EE66EE8-70C5-4D99-A10B-FD180F7D53B3}"/>
              </a:ext>
            </a:extLst>
          </p:cNvPr>
          <p:cNvSpPr>
            <a:spLocks noGrp="1"/>
          </p:cNvSpPr>
          <p:nvPr>
            <p:ph idx="1"/>
          </p:nvPr>
        </p:nvSpPr>
        <p:spPr>
          <a:xfrm>
            <a:off x="1141413" y="2666999"/>
            <a:ext cx="9905998" cy="3932584"/>
          </a:xfrm>
        </p:spPr>
        <p:txBody>
          <a:bodyPr>
            <a:normAutofit fontScale="92500" lnSpcReduction="20000"/>
          </a:bodyPr>
          <a:lstStyle/>
          <a:p>
            <a:pPr algn="just"/>
            <a:r>
              <a:rPr lang="pt-BR" dirty="0">
                <a:effectLst/>
              </a:rPr>
              <a:t>Uma fórmula LTL sintaticamente válida é formada pelas variáveis proposicionais p1, p2, (...), os conectivos usuais da lógica proposicional  (~,v,^,-&gt;) e os seguintes operadores proposicionais:</a:t>
            </a:r>
          </a:p>
          <a:p>
            <a:pPr lvl="0" algn="just"/>
            <a:r>
              <a:rPr lang="pt-BR" dirty="0">
                <a:effectLst/>
              </a:rPr>
              <a:t>Próximo (Next): </a:t>
            </a:r>
            <a:r>
              <a:rPr lang="pt-BR" dirty="0" err="1">
                <a:effectLst/>
              </a:rPr>
              <a:t>Xa</a:t>
            </a:r>
            <a:r>
              <a:rPr lang="pt-BR" dirty="0">
                <a:effectLst/>
              </a:rPr>
              <a:t> – “a” é verdadeiro no próximo estado;</a:t>
            </a:r>
          </a:p>
          <a:p>
            <a:pPr lvl="0" algn="just"/>
            <a:r>
              <a:rPr lang="pt-BR" dirty="0">
                <a:effectLst/>
              </a:rPr>
              <a:t>Futuro (Future): </a:t>
            </a:r>
            <a:r>
              <a:rPr lang="pt-BR" dirty="0" err="1">
                <a:effectLst/>
              </a:rPr>
              <a:t>Fa</a:t>
            </a:r>
            <a:r>
              <a:rPr lang="pt-BR" dirty="0">
                <a:effectLst/>
              </a:rPr>
              <a:t> – “a” é eventualmente válido (Em algum estado do caminho);</a:t>
            </a:r>
          </a:p>
          <a:p>
            <a:pPr lvl="0" algn="just"/>
            <a:r>
              <a:rPr lang="pt-BR" dirty="0">
                <a:effectLst/>
              </a:rPr>
              <a:t>Globalmente (</a:t>
            </a:r>
            <a:r>
              <a:rPr lang="pt-BR" dirty="0" err="1">
                <a:effectLst/>
              </a:rPr>
              <a:t>Globally</a:t>
            </a:r>
            <a:r>
              <a:rPr lang="pt-BR" dirty="0">
                <a:effectLst/>
              </a:rPr>
              <a:t>): Ga – “a” é sempre válido (Em todo estado no caminho);</a:t>
            </a:r>
          </a:p>
          <a:p>
            <a:pPr lvl="0" algn="just"/>
            <a:r>
              <a:rPr lang="pt-BR" dirty="0">
                <a:effectLst/>
              </a:rPr>
              <a:t>Até (</a:t>
            </a:r>
            <a:r>
              <a:rPr lang="pt-BR" dirty="0" err="1">
                <a:effectLst/>
              </a:rPr>
              <a:t>Until</a:t>
            </a:r>
            <a:r>
              <a:rPr lang="pt-BR" dirty="0">
                <a:effectLst/>
              </a:rPr>
              <a:t>): a U b – “a” é verdadeiro no caminho até que “b” seja verdadeiro;</a:t>
            </a:r>
          </a:p>
          <a:p>
            <a:pPr lvl="0" algn="just"/>
            <a:r>
              <a:rPr lang="pt-BR" dirty="0">
                <a:effectLst/>
              </a:rPr>
              <a:t>Isenção (Release): a R b – quando a ocorrência de um estado onde “a” é válida liberta “b” de ser;</a:t>
            </a:r>
          </a:p>
          <a:p>
            <a:pPr lvl="0" algn="just"/>
            <a:r>
              <a:rPr lang="pt-BR" dirty="0">
                <a:effectLst/>
              </a:rPr>
              <a:t>Existe (</a:t>
            </a:r>
            <a:r>
              <a:rPr lang="pt-BR" dirty="0" err="1">
                <a:effectLst/>
              </a:rPr>
              <a:t>Exist</a:t>
            </a:r>
            <a:r>
              <a:rPr lang="pt-BR" dirty="0">
                <a:effectLst/>
              </a:rPr>
              <a:t>) </a:t>
            </a:r>
            <a:r>
              <a:rPr lang="pt-BR" dirty="0" err="1">
                <a:effectLst/>
              </a:rPr>
              <a:t>Ea</a:t>
            </a:r>
            <a:r>
              <a:rPr lang="pt-BR" dirty="0">
                <a:effectLst/>
              </a:rPr>
              <a:t> – “a” é verdadeiro num caminho S se existe um caminho começando em um estado S;</a:t>
            </a:r>
          </a:p>
          <a:p>
            <a:pPr lvl="0" algn="just"/>
            <a:r>
              <a:rPr lang="pt-BR" dirty="0">
                <a:effectLst/>
              </a:rPr>
              <a:t>Todo (</a:t>
            </a:r>
            <a:r>
              <a:rPr lang="pt-BR" dirty="0" err="1">
                <a:effectLst/>
              </a:rPr>
              <a:t>All</a:t>
            </a:r>
            <a:r>
              <a:rPr lang="pt-BR" dirty="0">
                <a:effectLst/>
              </a:rPr>
              <a:t>): Aa – “a” é verdadeiro para todo caminho começando no estado S.</a:t>
            </a:r>
          </a:p>
          <a:p>
            <a:pPr marL="0" indent="0">
              <a:buNone/>
            </a:pPr>
            <a:endParaRPr lang="pt-BR" dirty="0"/>
          </a:p>
        </p:txBody>
      </p:sp>
    </p:spTree>
    <p:extLst>
      <p:ext uri="{BB962C8B-B14F-4D97-AF65-F5344CB8AC3E}">
        <p14:creationId xmlns:p14="http://schemas.microsoft.com/office/powerpoint/2010/main" val="71323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2E553F-3AC3-4882-9600-ACB563120408}"/>
              </a:ext>
            </a:extLst>
          </p:cNvPr>
          <p:cNvSpPr>
            <a:spLocks noGrp="1"/>
          </p:cNvSpPr>
          <p:nvPr>
            <p:ph type="title"/>
          </p:nvPr>
        </p:nvSpPr>
        <p:spPr/>
        <p:txBody>
          <a:bodyPr/>
          <a:lstStyle/>
          <a:p>
            <a:r>
              <a:rPr lang="pt-BR" dirty="0"/>
              <a:t>Lógica temporal </a:t>
            </a:r>
            <a:br>
              <a:rPr lang="pt-BR" dirty="0"/>
            </a:br>
            <a:r>
              <a:rPr lang="pt-BR" dirty="0"/>
              <a:t>Operadores Temporais da LTL:</a:t>
            </a:r>
          </a:p>
        </p:txBody>
      </p:sp>
      <p:sp>
        <p:nvSpPr>
          <p:cNvPr id="3" name="Espaço Reservado para Conteúdo 2">
            <a:extLst>
              <a:ext uri="{FF2B5EF4-FFF2-40B4-BE49-F238E27FC236}">
                <a16:creationId xmlns:a16="http://schemas.microsoft.com/office/drawing/2014/main" id="{E80CDEBE-5B60-4176-83C1-5D64C405C89F}"/>
              </a:ext>
            </a:extLst>
          </p:cNvPr>
          <p:cNvSpPr>
            <a:spLocks noGrp="1"/>
          </p:cNvSpPr>
          <p:nvPr>
            <p:ph idx="1"/>
          </p:nvPr>
        </p:nvSpPr>
        <p:spPr>
          <a:xfrm>
            <a:off x="1141413" y="1767857"/>
            <a:ext cx="9905998" cy="3124201"/>
          </a:xfrm>
        </p:spPr>
        <p:txBody>
          <a:bodyPr/>
          <a:lstStyle/>
          <a:p>
            <a:r>
              <a:rPr lang="pt-BR" dirty="0"/>
              <a:t>F, G, U, X, ... </a:t>
            </a:r>
          </a:p>
          <a:p>
            <a:r>
              <a:rPr lang="pt-BR" dirty="0"/>
              <a:t> Significados: </a:t>
            </a:r>
          </a:p>
          <a:p>
            <a:r>
              <a:rPr lang="pt-BR" dirty="0"/>
              <a:t> </a:t>
            </a:r>
            <a:r>
              <a:rPr lang="pt-BR" dirty="0" err="1"/>
              <a:t>Fp</a:t>
            </a:r>
            <a:r>
              <a:rPr lang="pt-BR" dirty="0"/>
              <a:t> “p será verdadeiro em algum momento</a:t>
            </a:r>
          </a:p>
        </p:txBody>
      </p:sp>
      <p:pic>
        <p:nvPicPr>
          <p:cNvPr id="5" name="Imagem 4">
            <a:extLst>
              <a:ext uri="{FF2B5EF4-FFF2-40B4-BE49-F238E27FC236}">
                <a16:creationId xmlns:a16="http://schemas.microsoft.com/office/drawing/2014/main" id="{576609B2-E5C8-411E-BE96-949759F69BEF}"/>
              </a:ext>
            </a:extLst>
          </p:cNvPr>
          <p:cNvPicPr>
            <a:picLocks noChangeAspect="1"/>
          </p:cNvPicPr>
          <p:nvPr/>
        </p:nvPicPr>
        <p:blipFill>
          <a:blip r:embed="rId2"/>
          <a:stretch>
            <a:fillRect/>
          </a:stretch>
        </p:blipFill>
        <p:spPr>
          <a:xfrm>
            <a:off x="2665057" y="4145314"/>
            <a:ext cx="6861886" cy="1904999"/>
          </a:xfrm>
          <a:prstGeom prst="rect">
            <a:avLst/>
          </a:prstGeom>
        </p:spPr>
      </p:pic>
    </p:spTree>
    <p:extLst>
      <p:ext uri="{BB962C8B-B14F-4D97-AF65-F5344CB8AC3E}">
        <p14:creationId xmlns:p14="http://schemas.microsoft.com/office/powerpoint/2010/main" val="2150671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2494E3-FFA7-4530-AD4B-D9C658BD2D6C}"/>
              </a:ext>
            </a:extLst>
          </p:cNvPr>
          <p:cNvSpPr>
            <a:spLocks noGrp="1"/>
          </p:cNvSpPr>
          <p:nvPr>
            <p:ph type="title"/>
          </p:nvPr>
        </p:nvSpPr>
        <p:spPr>
          <a:xfrm>
            <a:off x="1141413" y="609600"/>
            <a:ext cx="9905998" cy="1905000"/>
          </a:xfrm>
        </p:spPr>
        <p:txBody>
          <a:bodyPr/>
          <a:lstStyle/>
          <a:p>
            <a:r>
              <a:rPr lang="pt-BR" dirty="0"/>
              <a:t>Lógica temporal </a:t>
            </a:r>
            <a:br>
              <a:rPr lang="pt-BR" dirty="0"/>
            </a:br>
            <a:r>
              <a:rPr lang="pt-BR" dirty="0"/>
              <a:t>Operadores Temporais da LTL: </a:t>
            </a:r>
          </a:p>
        </p:txBody>
      </p:sp>
      <p:sp>
        <p:nvSpPr>
          <p:cNvPr id="3" name="Espaço Reservado para Conteúdo 2">
            <a:extLst>
              <a:ext uri="{FF2B5EF4-FFF2-40B4-BE49-F238E27FC236}">
                <a16:creationId xmlns:a16="http://schemas.microsoft.com/office/drawing/2014/main" id="{96CF1AEA-D73A-46CD-A0F9-2409F80212F5}"/>
              </a:ext>
            </a:extLst>
          </p:cNvPr>
          <p:cNvSpPr>
            <a:spLocks noGrp="1"/>
          </p:cNvSpPr>
          <p:nvPr>
            <p:ph idx="1"/>
          </p:nvPr>
        </p:nvSpPr>
        <p:spPr>
          <a:xfrm>
            <a:off x="1141413" y="1562100"/>
            <a:ext cx="9905998" cy="3124201"/>
          </a:xfrm>
        </p:spPr>
        <p:txBody>
          <a:bodyPr/>
          <a:lstStyle/>
          <a:p>
            <a:r>
              <a:rPr lang="pt-BR" dirty="0"/>
              <a:t>Mais significados: </a:t>
            </a:r>
          </a:p>
          <a:p>
            <a:r>
              <a:rPr lang="pt-BR" dirty="0" err="1"/>
              <a:t>Gp“p</a:t>
            </a:r>
            <a:r>
              <a:rPr lang="pt-BR" dirty="0"/>
              <a:t> sempre será verdadeiro”</a:t>
            </a:r>
          </a:p>
        </p:txBody>
      </p:sp>
      <p:pic>
        <p:nvPicPr>
          <p:cNvPr id="5" name="Imagem 4">
            <a:extLst>
              <a:ext uri="{FF2B5EF4-FFF2-40B4-BE49-F238E27FC236}">
                <a16:creationId xmlns:a16="http://schemas.microsoft.com/office/drawing/2014/main" id="{95896A1B-26BC-41CB-A4C0-7843AED69518}"/>
              </a:ext>
            </a:extLst>
          </p:cNvPr>
          <p:cNvPicPr>
            <a:picLocks noChangeAspect="1"/>
          </p:cNvPicPr>
          <p:nvPr/>
        </p:nvPicPr>
        <p:blipFill>
          <a:blip r:embed="rId2"/>
          <a:stretch>
            <a:fillRect/>
          </a:stretch>
        </p:blipFill>
        <p:spPr>
          <a:xfrm>
            <a:off x="2524890" y="3943293"/>
            <a:ext cx="7139044" cy="2046689"/>
          </a:xfrm>
          <a:prstGeom prst="rect">
            <a:avLst/>
          </a:prstGeom>
        </p:spPr>
      </p:pic>
    </p:spTree>
    <p:extLst>
      <p:ext uri="{BB962C8B-B14F-4D97-AF65-F5344CB8AC3E}">
        <p14:creationId xmlns:p14="http://schemas.microsoft.com/office/powerpoint/2010/main" val="3548479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5EE336-9D68-4117-87C4-117664E72923}"/>
              </a:ext>
            </a:extLst>
          </p:cNvPr>
          <p:cNvSpPr>
            <a:spLocks noGrp="1"/>
          </p:cNvSpPr>
          <p:nvPr>
            <p:ph type="title"/>
          </p:nvPr>
        </p:nvSpPr>
        <p:spPr/>
        <p:txBody>
          <a:bodyPr/>
          <a:lstStyle/>
          <a:p>
            <a:r>
              <a:rPr lang="pt-BR" dirty="0"/>
              <a:t>Lógica temporal </a:t>
            </a:r>
            <a:br>
              <a:rPr lang="pt-BR" dirty="0"/>
            </a:br>
            <a:r>
              <a:rPr lang="pt-BR" dirty="0"/>
              <a:t>Operadores Temporais da LTL: </a:t>
            </a:r>
          </a:p>
        </p:txBody>
      </p:sp>
      <p:sp>
        <p:nvSpPr>
          <p:cNvPr id="3" name="Espaço Reservado para Conteúdo 2">
            <a:extLst>
              <a:ext uri="{FF2B5EF4-FFF2-40B4-BE49-F238E27FC236}">
                <a16:creationId xmlns:a16="http://schemas.microsoft.com/office/drawing/2014/main" id="{B5C00B60-567D-4FA0-A754-C7B5E3DEB657}"/>
              </a:ext>
            </a:extLst>
          </p:cNvPr>
          <p:cNvSpPr>
            <a:spLocks noGrp="1"/>
          </p:cNvSpPr>
          <p:nvPr>
            <p:ph idx="1"/>
          </p:nvPr>
        </p:nvSpPr>
        <p:spPr>
          <a:xfrm>
            <a:off x="1141413" y="1394791"/>
            <a:ext cx="9905998" cy="3124201"/>
          </a:xfrm>
        </p:spPr>
        <p:txBody>
          <a:bodyPr/>
          <a:lstStyle/>
          <a:p>
            <a:r>
              <a:rPr lang="pt-BR" dirty="0"/>
              <a:t>Mais significados: </a:t>
            </a:r>
          </a:p>
          <a:p>
            <a:r>
              <a:rPr lang="pt-BR" dirty="0"/>
              <a:t> </a:t>
            </a:r>
            <a:r>
              <a:rPr lang="pt-BR" dirty="0" err="1"/>
              <a:t>pUq</a:t>
            </a:r>
            <a:r>
              <a:rPr lang="pt-BR" dirty="0"/>
              <a:t> “p será V até que q seja V”</a:t>
            </a:r>
          </a:p>
        </p:txBody>
      </p:sp>
      <p:pic>
        <p:nvPicPr>
          <p:cNvPr id="5" name="Imagem 4">
            <a:extLst>
              <a:ext uri="{FF2B5EF4-FFF2-40B4-BE49-F238E27FC236}">
                <a16:creationId xmlns:a16="http://schemas.microsoft.com/office/drawing/2014/main" id="{140C62E7-A8CF-4E51-BF9D-8139A25BAEE9}"/>
              </a:ext>
            </a:extLst>
          </p:cNvPr>
          <p:cNvPicPr>
            <a:picLocks noChangeAspect="1"/>
          </p:cNvPicPr>
          <p:nvPr/>
        </p:nvPicPr>
        <p:blipFill>
          <a:blip r:embed="rId2"/>
          <a:stretch>
            <a:fillRect/>
          </a:stretch>
        </p:blipFill>
        <p:spPr>
          <a:xfrm>
            <a:off x="2821885" y="3806400"/>
            <a:ext cx="6340993" cy="2442000"/>
          </a:xfrm>
          <a:prstGeom prst="rect">
            <a:avLst/>
          </a:prstGeom>
        </p:spPr>
      </p:pic>
    </p:spTree>
    <p:extLst>
      <p:ext uri="{BB962C8B-B14F-4D97-AF65-F5344CB8AC3E}">
        <p14:creationId xmlns:p14="http://schemas.microsoft.com/office/powerpoint/2010/main" val="2990596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8E5F90-6067-43CD-BE90-82E53D30B101}"/>
              </a:ext>
            </a:extLst>
          </p:cNvPr>
          <p:cNvSpPr>
            <a:spLocks noGrp="1"/>
          </p:cNvSpPr>
          <p:nvPr>
            <p:ph type="title"/>
          </p:nvPr>
        </p:nvSpPr>
        <p:spPr/>
        <p:txBody>
          <a:bodyPr/>
          <a:lstStyle/>
          <a:p>
            <a:r>
              <a:rPr lang="pt-BR" dirty="0"/>
              <a:t>Lógica temporal </a:t>
            </a:r>
            <a:br>
              <a:rPr lang="pt-BR" dirty="0"/>
            </a:br>
            <a:r>
              <a:rPr lang="pt-BR" dirty="0"/>
              <a:t>Operadores Temporais da LTL: </a:t>
            </a:r>
          </a:p>
        </p:txBody>
      </p:sp>
      <p:sp>
        <p:nvSpPr>
          <p:cNvPr id="3" name="Espaço Reservado para Conteúdo 2">
            <a:extLst>
              <a:ext uri="{FF2B5EF4-FFF2-40B4-BE49-F238E27FC236}">
                <a16:creationId xmlns:a16="http://schemas.microsoft.com/office/drawing/2014/main" id="{45970611-DCC0-4BD4-B647-58A2A13470D2}"/>
              </a:ext>
            </a:extLst>
          </p:cNvPr>
          <p:cNvSpPr>
            <a:spLocks noGrp="1"/>
          </p:cNvSpPr>
          <p:nvPr>
            <p:ph idx="1"/>
          </p:nvPr>
        </p:nvSpPr>
        <p:spPr>
          <a:xfrm>
            <a:off x="1141413" y="1381539"/>
            <a:ext cx="9905998" cy="3124201"/>
          </a:xfrm>
        </p:spPr>
        <p:txBody>
          <a:bodyPr/>
          <a:lstStyle/>
          <a:p>
            <a:r>
              <a:rPr lang="pt-BR" dirty="0"/>
              <a:t>Mais significados: </a:t>
            </a:r>
          </a:p>
          <a:p>
            <a:r>
              <a:rPr lang="pt-BR" dirty="0"/>
              <a:t> </a:t>
            </a:r>
            <a:r>
              <a:rPr lang="pt-BR" dirty="0" err="1"/>
              <a:t>Np“p</a:t>
            </a:r>
            <a:r>
              <a:rPr lang="pt-BR" dirty="0"/>
              <a:t> será verdadeiro no próximo instante”</a:t>
            </a:r>
          </a:p>
        </p:txBody>
      </p:sp>
      <p:pic>
        <p:nvPicPr>
          <p:cNvPr id="5" name="Imagem 4">
            <a:extLst>
              <a:ext uri="{FF2B5EF4-FFF2-40B4-BE49-F238E27FC236}">
                <a16:creationId xmlns:a16="http://schemas.microsoft.com/office/drawing/2014/main" id="{AC5B7D0F-0856-4FD7-A492-9F4540A59037}"/>
              </a:ext>
            </a:extLst>
          </p:cNvPr>
          <p:cNvPicPr>
            <a:picLocks noChangeAspect="1"/>
          </p:cNvPicPr>
          <p:nvPr/>
        </p:nvPicPr>
        <p:blipFill>
          <a:blip r:embed="rId2"/>
          <a:stretch>
            <a:fillRect/>
          </a:stretch>
        </p:blipFill>
        <p:spPr>
          <a:xfrm>
            <a:off x="2659396" y="4197160"/>
            <a:ext cx="6870031" cy="1739814"/>
          </a:xfrm>
          <a:prstGeom prst="rect">
            <a:avLst/>
          </a:prstGeom>
        </p:spPr>
      </p:pic>
    </p:spTree>
    <p:extLst>
      <p:ext uri="{BB962C8B-B14F-4D97-AF65-F5344CB8AC3E}">
        <p14:creationId xmlns:p14="http://schemas.microsoft.com/office/powerpoint/2010/main" val="2830300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ED41EE-192F-459A-A39C-F4A145A2C80E}"/>
              </a:ext>
            </a:extLst>
          </p:cNvPr>
          <p:cNvSpPr>
            <a:spLocks noGrp="1"/>
          </p:cNvSpPr>
          <p:nvPr>
            <p:ph type="title"/>
          </p:nvPr>
        </p:nvSpPr>
        <p:spPr>
          <a:xfrm>
            <a:off x="1141413" y="609601"/>
            <a:ext cx="9905998" cy="1921564"/>
          </a:xfrm>
        </p:spPr>
        <p:txBody>
          <a:bodyPr/>
          <a:lstStyle/>
          <a:p>
            <a:r>
              <a:rPr lang="pt-BR" dirty="0"/>
              <a:t>Lógica temporal</a:t>
            </a:r>
            <a:br>
              <a:rPr lang="pt-BR" dirty="0"/>
            </a:br>
            <a:r>
              <a:rPr lang="pt-BR" dirty="0"/>
              <a:t>Lógica computacional em árvore (CTL):</a:t>
            </a:r>
          </a:p>
        </p:txBody>
      </p:sp>
      <p:sp>
        <p:nvSpPr>
          <p:cNvPr id="3" name="Espaço Reservado para Conteúdo 2">
            <a:extLst>
              <a:ext uri="{FF2B5EF4-FFF2-40B4-BE49-F238E27FC236}">
                <a16:creationId xmlns:a16="http://schemas.microsoft.com/office/drawing/2014/main" id="{03E4C693-05A8-41C5-A5F5-06F218885DF4}"/>
              </a:ext>
            </a:extLst>
          </p:cNvPr>
          <p:cNvSpPr>
            <a:spLocks noGrp="1"/>
          </p:cNvSpPr>
          <p:nvPr>
            <p:ph idx="1"/>
          </p:nvPr>
        </p:nvSpPr>
        <p:spPr>
          <a:xfrm>
            <a:off x="1141413" y="2014331"/>
            <a:ext cx="9905998" cy="4485862"/>
          </a:xfrm>
        </p:spPr>
        <p:txBody>
          <a:bodyPr>
            <a:normAutofit/>
          </a:bodyPr>
          <a:lstStyle/>
          <a:p>
            <a:pPr marL="0" indent="0" algn="just">
              <a:buNone/>
            </a:pPr>
            <a:r>
              <a:rPr lang="pt-BR" dirty="0"/>
              <a:t> Lógicas modais podem expressar capacidades e necessidades locais de processos. mas ela não pode expressar propriedades duradouras como “um </a:t>
            </a:r>
            <a:r>
              <a:rPr lang="pt-BR" dirty="0" err="1"/>
              <a:t>tick</a:t>
            </a:r>
            <a:r>
              <a:rPr lang="pt-BR" dirty="0"/>
              <a:t> é sempre possível como uma próxima ação” ou propriedades inevitáveis com o passar do tempo como “um </a:t>
            </a:r>
            <a:r>
              <a:rPr lang="pt-BR" dirty="0" err="1"/>
              <a:t>tick</a:t>
            </a:r>
            <a:r>
              <a:rPr lang="pt-BR" dirty="0"/>
              <a:t> acontecerá mais cedo ou mais tarde”. </a:t>
            </a:r>
          </a:p>
          <a:p>
            <a:pPr algn="just"/>
            <a:r>
              <a:rPr lang="pt-BR" dirty="0"/>
              <a:t>CTL significa </a:t>
            </a:r>
            <a:r>
              <a:rPr lang="pt-BR" dirty="0" err="1"/>
              <a:t>Computation</a:t>
            </a:r>
            <a:r>
              <a:rPr lang="pt-BR" dirty="0"/>
              <a:t> </a:t>
            </a:r>
            <a:r>
              <a:rPr lang="pt-BR" dirty="0" err="1"/>
              <a:t>Tree</a:t>
            </a:r>
            <a:r>
              <a:rPr lang="pt-BR" dirty="0"/>
              <a:t> </a:t>
            </a:r>
            <a:r>
              <a:rPr lang="pt-BR" dirty="0" err="1"/>
              <a:t>Logic</a:t>
            </a:r>
            <a:r>
              <a:rPr lang="pt-BR" dirty="0"/>
              <a:t>. </a:t>
            </a:r>
          </a:p>
          <a:p>
            <a:pPr algn="just"/>
            <a:r>
              <a:rPr lang="pt-BR" dirty="0"/>
              <a:t>CTL contém operadores que nos permitem referir ao Futuro. </a:t>
            </a:r>
          </a:p>
          <a:p>
            <a:pPr algn="just"/>
            <a:r>
              <a:rPr lang="pt-BR" dirty="0"/>
              <a:t>Modelo de computação é uma estrutura ramificada (árvore), no sentido que diferentes caminhos são possíveis no futuro. </a:t>
            </a:r>
          </a:p>
        </p:txBody>
      </p:sp>
    </p:spTree>
    <p:extLst>
      <p:ext uri="{BB962C8B-B14F-4D97-AF65-F5344CB8AC3E}">
        <p14:creationId xmlns:p14="http://schemas.microsoft.com/office/powerpoint/2010/main" val="3462399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621F49-015C-43E0-A039-544B1A446F1D}"/>
              </a:ext>
            </a:extLst>
          </p:cNvPr>
          <p:cNvSpPr>
            <a:spLocks noGrp="1"/>
          </p:cNvSpPr>
          <p:nvPr>
            <p:ph type="title"/>
          </p:nvPr>
        </p:nvSpPr>
        <p:spPr>
          <a:xfrm>
            <a:off x="1143001" y="622852"/>
            <a:ext cx="9905998" cy="1905000"/>
          </a:xfrm>
        </p:spPr>
        <p:txBody>
          <a:bodyPr/>
          <a:lstStyle/>
          <a:p>
            <a:r>
              <a:rPr lang="pt-BR" dirty="0"/>
              <a:t>Lógica temporal</a:t>
            </a:r>
            <a:br>
              <a:rPr lang="pt-BR" dirty="0"/>
            </a:br>
            <a:r>
              <a:rPr lang="pt-BR" dirty="0"/>
              <a:t>Lógica computacional em árvore (CTL):</a:t>
            </a:r>
          </a:p>
        </p:txBody>
      </p:sp>
      <p:sp>
        <p:nvSpPr>
          <p:cNvPr id="3" name="Espaço Reservado para Conteúdo 2">
            <a:extLst>
              <a:ext uri="{FF2B5EF4-FFF2-40B4-BE49-F238E27FC236}">
                <a16:creationId xmlns:a16="http://schemas.microsoft.com/office/drawing/2014/main" id="{8E6849C4-C1A8-4C94-9878-434A29136FED}"/>
              </a:ext>
            </a:extLst>
          </p:cNvPr>
          <p:cNvSpPr>
            <a:spLocks noGrp="1"/>
          </p:cNvSpPr>
          <p:nvPr>
            <p:ph idx="1"/>
          </p:nvPr>
        </p:nvSpPr>
        <p:spPr>
          <a:xfrm>
            <a:off x="1143001" y="2768048"/>
            <a:ext cx="9905998" cy="3124201"/>
          </a:xfrm>
        </p:spPr>
        <p:txBody>
          <a:bodyPr/>
          <a:lstStyle/>
          <a:p>
            <a:pPr marL="0" indent="0" algn="just">
              <a:buNone/>
            </a:pPr>
            <a:r>
              <a:rPr lang="pt-BR" dirty="0"/>
              <a:t>As formulas em CTL são as fórmulas acrescidas dos operadores temporais AG,AF,EG,EF. </a:t>
            </a:r>
          </a:p>
          <a:p>
            <a:pPr algn="just"/>
            <a:r>
              <a:rPr lang="pt-BR" dirty="0"/>
              <a:t>Cada conectivo é um par de símbolos. </a:t>
            </a:r>
          </a:p>
          <a:p>
            <a:pPr algn="just"/>
            <a:r>
              <a:rPr lang="pt-BR" dirty="0"/>
              <a:t>A significa “ao longo de todos os caminhos” (inevitavelmente). </a:t>
            </a:r>
          </a:p>
          <a:p>
            <a:pPr algn="just"/>
            <a:r>
              <a:rPr lang="pt-BR" dirty="0"/>
              <a:t>E significa “ao longo de pelo menos um caminho” (possivelmente). </a:t>
            </a:r>
          </a:p>
          <a:p>
            <a:pPr algn="just"/>
            <a:r>
              <a:rPr lang="pt-BR" dirty="0"/>
              <a:t>F significa “em algum estado futuro”. </a:t>
            </a:r>
          </a:p>
          <a:p>
            <a:pPr algn="just"/>
            <a:r>
              <a:rPr lang="pt-BR" dirty="0"/>
              <a:t>G significa “em todos os estados futuros (globalmente)”. </a:t>
            </a:r>
          </a:p>
          <a:p>
            <a:endParaRPr lang="pt-BR" dirty="0"/>
          </a:p>
        </p:txBody>
      </p:sp>
    </p:spTree>
    <p:extLst>
      <p:ext uri="{BB962C8B-B14F-4D97-AF65-F5344CB8AC3E}">
        <p14:creationId xmlns:p14="http://schemas.microsoft.com/office/powerpoint/2010/main" val="2240295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7C68F1-11A5-4A54-B6A7-18D736B74D1F}"/>
              </a:ext>
            </a:extLst>
          </p:cNvPr>
          <p:cNvSpPr>
            <a:spLocks noGrp="1"/>
          </p:cNvSpPr>
          <p:nvPr>
            <p:ph type="title"/>
          </p:nvPr>
        </p:nvSpPr>
        <p:spPr/>
        <p:txBody>
          <a:bodyPr/>
          <a:lstStyle/>
          <a:p>
            <a:r>
              <a:rPr lang="pt-BR" dirty="0"/>
              <a:t>Lógica temporal</a:t>
            </a:r>
            <a:br>
              <a:rPr lang="pt-BR" dirty="0"/>
            </a:br>
            <a:r>
              <a:rPr lang="pt-BR" dirty="0"/>
              <a:t>métodos de inferência da </a:t>
            </a:r>
            <a:r>
              <a:rPr lang="pt-BR" dirty="0" err="1"/>
              <a:t>CTl</a:t>
            </a:r>
            <a:r>
              <a:rPr lang="pt-BR" dirty="0"/>
              <a:t>:</a:t>
            </a:r>
          </a:p>
        </p:txBody>
      </p:sp>
      <p:pic>
        <p:nvPicPr>
          <p:cNvPr id="5" name="Espaço Reservado para Conteúdo 4">
            <a:extLst>
              <a:ext uri="{FF2B5EF4-FFF2-40B4-BE49-F238E27FC236}">
                <a16:creationId xmlns:a16="http://schemas.microsoft.com/office/drawing/2014/main" id="{89D63101-F761-4CDD-AAED-7F278746FAD8}"/>
              </a:ext>
            </a:extLst>
          </p:cNvPr>
          <p:cNvPicPr>
            <a:picLocks noGrp="1" noChangeAspect="1"/>
          </p:cNvPicPr>
          <p:nvPr>
            <p:ph idx="1"/>
          </p:nvPr>
        </p:nvPicPr>
        <p:blipFill>
          <a:blip r:embed="rId2"/>
          <a:stretch>
            <a:fillRect/>
          </a:stretch>
        </p:blipFill>
        <p:spPr>
          <a:xfrm>
            <a:off x="3111487" y="2514600"/>
            <a:ext cx="6522844" cy="3901626"/>
          </a:xfrm>
        </p:spPr>
      </p:pic>
    </p:spTree>
    <p:extLst>
      <p:ext uri="{BB962C8B-B14F-4D97-AF65-F5344CB8AC3E}">
        <p14:creationId xmlns:p14="http://schemas.microsoft.com/office/powerpoint/2010/main" val="3252108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E3926C-21B1-43B7-9BE5-BD67C88E17BC}"/>
              </a:ext>
            </a:extLst>
          </p:cNvPr>
          <p:cNvSpPr>
            <a:spLocks noGrp="1"/>
          </p:cNvSpPr>
          <p:nvPr>
            <p:ph type="title"/>
          </p:nvPr>
        </p:nvSpPr>
        <p:spPr/>
        <p:txBody>
          <a:bodyPr/>
          <a:lstStyle/>
          <a:p>
            <a:r>
              <a:rPr lang="pt-BR" dirty="0"/>
              <a:t>Lógica temporal</a:t>
            </a:r>
            <a:br>
              <a:rPr lang="pt-BR" dirty="0"/>
            </a:br>
            <a:r>
              <a:rPr lang="pt-BR" dirty="0"/>
              <a:t>Exemplo de </a:t>
            </a:r>
            <a:r>
              <a:rPr lang="pt-BR" dirty="0" err="1"/>
              <a:t>ctl</a:t>
            </a:r>
            <a:r>
              <a:rPr lang="pt-BR" dirty="0"/>
              <a:t>:</a:t>
            </a:r>
          </a:p>
        </p:txBody>
      </p:sp>
      <p:pic>
        <p:nvPicPr>
          <p:cNvPr id="5" name="Espaço Reservado para Conteúdo 4">
            <a:extLst>
              <a:ext uri="{FF2B5EF4-FFF2-40B4-BE49-F238E27FC236}">
                <a16:creationId xmlns:a16="http://schemas.microsoft.com/office/drawing/2014/main" id="{30DFC5D4-A303-489B-818B-1F58BCB0C096}"/>
              </a:ext>
            </a:extLst>
          </p:cNvPr>
          <p:cNvPicPr>
            <a:picLocks noGrp="1" noChangeAspect="1"/>
          </p:cNvPicPr>
          <p:nvPr>
            <p:ph idx="1"/>
          </p:nvPr>
        </p:nvPicPr>
        <p:blipFill>
          <a:blip r:embed="rId2"/>
          <a:stretch>
            <a:fillRect/>
          </a:stretch>
        </p:blipFill>
        <p:spPr>
          <a:xfrm>
            <a:off x="2611041" y="2222365"/>
            <a:ext cx="6966742" cy="4242071"/>
          </a:xfrm>
        </p:spPr>
      </p:pic>
    </p:spTree>
    <p:extLst>
      <p:ext uri="{BB962C8B-B14F-4D97-AF65-F5344CB8AC3E}">
        <p14:creationId xmlns:p14="http://schemas.microsoft.com/office/powerpoint/2010/main" val="731976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A6FE03-4BCF-4A80-A9DF-DF579DAA84A8}"/>
              </a:ext>
            </a:extLst>
          </p:cNvPr>
          <p:cNvSpPr>
            <a:spLocks noGrp="1"/>
          </p:cNvSpPr>
          <p:nvPr>
            <p:ph type="title"/>
          </p:nvPr>
        </p:nvSpPr>
        <p:spPr/>
        <p:txBody>
          <a:bodyPr/>
          <a:lstStyle/>
          <a:p>
            <a:r>
              <a:rPr lang="pt-BR" dirty="0"/>
              <a:t>Lógica temporal </a:t>
            </a:r>
            <a:br>
              <a:rPr lang="pt-BR" dirty="0"/>
            </a:br>
            <a:r>
              <a:rPr lang="pt-BR" dirty="0"/>
              <a:t>exemplo de </a:t>
            </a:r>
            <a:r>
              <a:rPr lang="pt-BR" dirty="0" err="1"/>
              <a:t>ctl</a:t>
            </a:r>
            <a:r>
              <a:rPr lang="pt-BR" dirty="0"/>
              <a:t>:</a:t>
            </a:r>
          </a:p>
        </p:txBody>
      </p:sp>
      <p:pic>
        <p:nvPicPr>
          <p:cNvPr id="4" name="Mídia Online 3" title="Cofre eletrônico digital - ALVOBOX">
            <a:hlinkClick r:id="" action="ppaction://media"/>
            <a:extLst>
              <a:ext uri="{FF2B5EF4-FFF2-40B4-BE49-F238E27FC236}">
                <a16:creationId xmlns:a16="http://schemas.microsoft.com/office/drawing/2014/main" id="{23FCF477-11B4-4D7A-93AE-BFA0F29591B3}"/>
              </a:ext>
            </a:extLst>
          </p:cNvPr>
          <p:cNvPicPr>
            <a:picLocks noGrp="1" noRot="1" noChangeAspect="1"/>
          </p:cNvPicPr>
          <p:nvPr>
            <p:ph idx="1"/>
            <a:videoFile r:link="rId1"/>
          </p:nvPr>
        </p:nvPicPr>
        <p:blipFill>
          <a:blip r:embed="rId3"/>
          <a:stretch>
            <a:fillRect/>
          </a:stretch>
        </p:blipFill>
        <p:spPr>
          <a:xfrm>
            <a:off x="2337423" y="2181161"/>
            <a:ext cx="7230647" cy="4067239"/>
          </a:xfrm>
          <a:prstGeom prst="rect">
            <a:avLst/>
          </a:prstGeom>
        </p:spPr>
      </p:pic>
    </p:spTree>
    <p:extLst>
      <p:ext uri="{BB962C8B-B14F-4D97-AF65-F5344CB8AC3E}">
        <p14:creationId xmlns:p14="http://schemas.microsoft.com/office/powerpoint/2010/main" val="1187451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CEDB7C-6001-403A-8255-9C9B4997C4B8}"/>
              </a:ext>
            </a:extLst>
          </p:cNvPr>
          <p:cNvSpPr>
            <a:spLocks noGrp="1"/>
          </p:cNvSpPr>
          <p:nvPr>
            <p:ph type="title"/>
          </p:nvPr>
        </p:nvSpPr>
        <p:spPr/>
        <p:txBody>
          <a:bodyPr/>
          <a:lstStyle/>
          <a:p>
            <a:r>
              <a:rPr lang="pt-BR" dirty="0"/>
              <a:t>Plano de apresentação</a:t>
            </a:r>
          </a:p>
        </p:txBody>
      </p:sp>
      <p:sp>
        <p:nvSpPr>
          <p:cNvPr id="3" name="Espaço Reservado para Conteúdo 2">
            <a:extLst>
              <a:ext uri="{FF2B5EF4-FFF2-40B4-BE49-F238E27FC236}">
                <a16:creationId xmlns:a16="http://schemas.microsoft.com/office/drawing/2014/main" id="{D3145DC7-E560-4D3A-9B2A-47121B39F890}"/>
              </a:ext>
            </a:extLst>
          </p:cNvPr>
          <p:cNvSpPr>
            <a:spLocks noGrp="1"/>
          </p:cNvSpPr>
          <p:nvPr>
            <p:ph idx="1"/>
          </p:nvPr>
        </p:nvSpPr>
        <p:spPr>
          <a:xfrm>
            <a:off x="1141413" y="2239617"/>
            <a:ext cx="9905998" cy="4200940"/>
          </a:xfrm>
        </p:spPr>
        <p:txBody>
          <a:bodyPr>
            <a:normAutofit fontScale="85000" lnSpcReduction="20000"/>
          </a:bodyPr>
          <a:lstStyle/>
          <a:p>
            <a:r>
              <a:rPr lang="pt-BR" dirty="0">
                <a:effectLst/>
              </a:rPr>
              <a:t>raízes históricas da Lógica Temporal</a:t>
            </a:r>
          </a:p>
          <a:p>
            <a:r>
              <a:rPr lang="pt-BR" dirty="0">
                <a:effectLst/>
              </a:rPr>
              <a:t>introdução </a:t>
            </a:r>
            <a:r>
              <a:rPr lang="pt-BR" dirty="0"/>
              <a:t> </a:t>
            </a:r>
          </a:p>
          <a:p>
            <a:r>
              <a:rPr lang="pt-BR" dirty="0"/>
              <a:t>Tempo Linear </a:t>
            </a:r>
            <a:r>
              <a:rPr lang="pt-BR" dirty="0" err="1"/>
              <a:t>vs</a:t>
            </a:r>
            <a:r>
              <a:rPr lang="pt-BR" dirty="0"/>
              <a:t> Tempo Ramificado</a:t>
            </a:r>
          </a:p>
          <a:p>
            <a:r>
              <a:rPr lang="pt-BR" dirty="0"/>
              <a:t>Semântica de </a:t>
            </a:r>
            <a:r>
              <a:rPr lang="pt-BR" dirty="0" err="1"/>
              <a:t>Kripke</a:t>
            </a:r>
            <a:endParaRPr lang="pt-BR" dirty="0"/>
          </a:p>
          <a:p>
            <a:r>
              <a:rPr lang="pt-BR" dirty="0"/>
              <a:t>Linear Temporal </a:t>
            </a:r>
            <a:r>
              <a:rPr lang="pt-BR" dirty="0" err="1"/>
              <a:t>Logic</a:t>
            </a:r>
            <a:r>
              <a:rPr lang="pt-BR" dirty="0"/>
              <a:t> (LTL)</a:t>
            </a:r>
          </a:p>
          <a:p>
            <a:r>
              <a:rPr lang="pt-BR" dirty="0">
                <a:effectLst/>
              </a:rPr>
              <a:t>Propriedades da </a:t>
            </a:r>
            <a:r>
              <a:rPr lang="pt-BR" dirty="0"/>
              <a:t>LTL</a:t>
            </a:r>
          </a:p>
          <a:p>
            <a:r>
              <a:rPr lang="pt-BR" dirty="0"/>
              <a:t>Operadores Temporais da LTL</a:t>
            </a:r>
          </a:p>
          <a:p>
            <a:r>
              <a:rPr lang="pt-BR" dirty="0"/>
              <a:t>Lógica computacional em árvore (CTL)</a:t>
            </a:r>
          </a:p>
          <a:p>
            <a:r>
              <a:rPr lang="pt-BR" dirty="0"/>
              <a:t>Exemplo de </a:t>
            </a:r>
            <a:r>
              <a:rPr lang="pt-BR" dirty="0" err="1"/>
              <a:t>ctl</a:t>
            </a:r>
            <a:endParaRPr lang="pt-BR" dirty="0"/>
          </a:p>
          <a:p>
            <a:r>
              <a:rPr lang="pt-BR" dirty="0"/>
              <a:t>Lógica temporal de ações (LTA)</a:t>
            </a:r>
          </a:p>
          <a:p>
            <a:r>
              <a:rPr lang="pt-BR" dirty="0"/>
              <a:t>aplicações da Lógica temporal</a:t>
            </a:r>
          </a:p>
          <a:p>
            <a:r>
              <a:rPr lang="pt-BR" dirty="0"/>
              <a:t>Referências </a:t>
            </a:r>
          </a:p>
          <a:p>
            <a:endParaRPr lang="pt-BR" dirty="0"/>
          </a:p>
        </p:txBody>
      </p:sp>
    </p:spTree>
    <p:extLst>
      <p:ext uri="{BB962C8B-B14F-4D97-AF65-F5344CB8AC3E}">
        <p14:creationId xmlns:p14="http://schemas.microsoft.com/office/powerpoint/2010/main" val="717414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DE4D78-8FCE-403E-837D-BFF394347029}"/>
              </a:ext>
            </a:extLst>
          </p:cNvPr>
          <p:cNvSpPr>
            <a:spLocks noGrp="1"/>
          </p:cNvSpPr>
          <p:nvPr>
            <p:ph type="title"/>
          </p:nvPr>
        </p:nvSpPr>
        <p:spPr/>
        <p:txBody>
          <a:bodyPr/>
          <a:lstStyle/>
          <a:p>
            <a:r>
              <a:rPr lang="pt-BR" dirty="0"/>
              <a:t>Lógica temporal</a:t>
            </a:r>
            <a:br>
              <a:rPr lang="pt-BR" dirty="0"/>
            </a:br>
            <a:r>
              <a:rPr lang="pt-BR" dirty="0"/>
              <a:t>Lógica temporal de ações (LTA):</a:t>
            </a:r>
          </a:p>
        </p:txBody>
      </p:sp>
      <p:sp>
        <p:nvSpPr>
          <p:cNvPr id="3" name="Espaço Reservado para Conteúdo 2">
            <a:extLst>
              <a:ext uri="{FF2B5EF4-FFF2-40B4-BE49-F238E27FC236}">
                <a16:creationId xmlns:a16="http://schemas.microsoft.com/office/drawing/2014/main" id="{0266A1CD-D8E4-4058-80E2-CDFF296C579B}"/>
              </a:ext>
            </a:extLst>
          </p:cNvPr>
          <p:cNvSpPr>
            <a:spLocks noGrp="1"/>
          </p:cNvSpPr>
          <p:nvPr>
            <p:ph idx="1"/>
          </p:nvPr>
        </p:nvSpPr>
        <p:spPr>
          <a:xfrm>
            <a:off x="937453" y="2395330"/>
            <a:ext cx="7658030" cy="4191001"/>
          </a:xfrm>
        </p:spPr>
        <p:txBody>
          <a:bodyPr>
            <a:normAutofit/>
          </a:bodyPr>
          <a:lstStyle/>
          <a:p>
            <a:pPr algn="just"/>
            <a:r>
              <a:rPr lang="pt-BR" dirty="0"/>
              <a:t>LTA é a lógica desenvolvida por Leslie </a:t>
            </a:r>
            <a:r>
              <a:rPr lang="pt-BR" dirty="0" err="1"/>
              <a:t>Lamport</a:t>
            </a:r>
            <a:r>
              <a:rPr lang="pt-BR" dirty="0"/>
              <a:t>, que combina a Lógica temporal com a lógica de ações. É usada para descrever comportamentos de sistemas concorrentes. </a:t>
            </a:r>
          </a:p>
          <a:p>
            <a:pPr algn="just"/>
            <a:r>
              <a:rPr lang="pt-BR" dirty="0"/>
              <a:t>Declarações na lógica temporal são da forma [A]t, onde A é a ação e t contém um subconjunto de variáveis ocorrendo em A. Uma ação é uma expressão contendo variáveis primas e não-primas, assim como x + x’ * y = y’. </a:t>
            </a:r>
          </a:p>
          <a:p>
            <a:pPr algn="just"/>
            <a:r>
              <a:rPr lang="pt-BR" dirty="0"/>
              <a:t>O significado de [A]t é que ou A é válida agora, ou as variáveis que ocorrem em t não mudam. Isto possibilita para os passos, no qual nenhuma das variáveis de programa mudam só seus valores.</a:t>
            </a:r>
          </a:p>
        </p:txBody>
      </p:sp>
      <p:pic>
        <p:nvPicPr>
          <p:cNvPr id="1026" name="Picture 2" descr="Resultado de imagem para leslie lamport">
            <a:extLst>
              <a:ext uri="{FF2B5EF4-FFF2-40B4-BE49-F238E27FC236}">
                <a16:creationId xmlns:a16="http://schemas.microsoft.com/office/drawing/2014/main" id="{0098A62F-882E-4A37-B049-D3F3D36A24D4}"/>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2805" b="2336"/>
          <a:stretch/>
        </p:blipFill>
        <p:spPr bwMode="auto">
          <a:xfrm>
            <a:off x="9183481" y="1961323"/>
            <a:ext cx="2451928" cy="3498574"/>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3182FAE4-CFAE-46C6-9F3F-988FED93A406}"/>
              </a:ext>
            </a:extLst>
          </p:cNvPr>
          <p:cNvSpPr txBox="1"/>
          <p:nvPr/>
        </p:nvSpPr>
        <p:spPr>
          <a:xfrm>
            <a:off x="9596628" y="5459897"/>
            <a:ext cx="1835759" cy="646331"/>
          </a:xfrm>
          <a:prstGeom prst="rect">
            <a:avLst/>
          </a:prstGeom>
          <a:noFill/>
        </p:spPr>
        <p:txBody>
          <a:bodyPr wrap="none" rtlCol="0">
            <a:spAutoFit/>
          </a:bodyPr>
          <a:lstStyle/>
          <a:p>
            <a:pPr algn="ctr"/>
            <a:r>
              <a:rPr lang="pt-BR" dirty="0"/>
              <a:t>Leslie </a:t>
            </a:r>
            <a:r>
              <a:rPr lang="pt-BR" dirty="0" err="1"/>
              <a:t>Lamport</a:t>
            </a:r>
            <a:endParaRPr lang="pt-BR" dirty="0"/>
          </a:p>
          <a:p>
            <a:pPr algn="ctr"/>
            <a:r>
              <a:rPr lang="pt-BR" dirty="0"/>
              <a:t>(1941 - )</a:t>
            </a:r>
          </a:p>
        </p:txBody>
      </p:sp>
    </p:spTree>
    <p:extLst>
      <p:ext uri="{BB962C8B-B14F-4D97-AF65-F5344CB8AC3E}">
        <p14:creationId xmlns:p14="http://schemas.microsoft.com/office/powerpoint/2010/main" val="318936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F1AB60-8195-4588-AFE0-6E6FB4FA22E5}"/>
              </a:ext>
            </a:extLst>
          </p:cNvPr>
          <p:cNvSpPr>
            <a:spLocks noGrp="1"/>
          </p:cNvSpPr>
          <p:nvPr>
            <p:ph type="title"/>
          </p:nvPr>
        </p:nvSpPr>
        <p:spPr>
          <a:xfrm>
            <a:off x="1141413" y="609600"/>
            <a:ext cx="9905998" cy="1905000"/>
          </a:xfrm>
        </p:spPr>
        <p:txBody>
          <a:bodyPr/>
          <a:lstStyle/>
          <a:p>
            <a:r>
              <a:rPr lang="pt-BR" dirty="0"/>
              <a:t>Lógica temporal</a:t>
            </a:r>
            <a:br>
              <a:rPr lang="pt-BR" dirty="0"/>
            </a:br>
            <a:r>
              <a:rPr lang="pt-BR" dirty="0"/>
              <a:t>aplicações da Lógica temporal:</a:t>
            </a:r>
          </a:p>
        </p:txBody>
      </p:sp>
      <p:sp>
        <p:nvSpPr>
          <p:cNvPr id="3" name="Espaço Reservado para Conteúdo 2">
            <a:extLst>
              <a:ext uri="{FF2B5EF4-FFF2-40B4-BE49-F238E27FC236}">
                <a16:creationId xmlns:a16="http://schemas.microsoft.com/office/drawing/2014/main" id="{D71EE372-4BB0-4E1A-B505-4CC746CCB9CC}"/>
              </a:ext>
            </a:extLst>
          </p:cNvPr>
          <p:cNvSpPr>
            <a:spLocks noGrp="1"/>
          </p:cNvSpPr>
          <p:nvPr>
            <p:ph idx="1"/>
          </p:nvPr>
        </p:nvSpPr>
        <p:spPr/>
        <p:txBody>
          <a:bodyPr>
            <a:normAutofit/>
          </a:bodyPr>
          <a:lstStyle/>
          <a:p>
            <a:r>
              <a:rPr lang="pt-BR" dirty="0"/>
              <a:t>A logica temporal vem desempenhando importante papel nos sistemas de segurança critica, que são aqueles sistemas onde o tempo é essencial e uma única falha pode provocar a morte de pessoas.</a:t>
            </a:r>
          </a:p>
          <a:p>
            <a:r>
              <a:rPr lang="pt-BR" dirty="0"/>
              <a:t>A lógica temporal permite a verificação da  </a:t>
            </a:r>
            <a:r>
              <a:rPr lang="pt-BR" dirty="0" err="1"/>
              <a:t>corretude</a:t>
            </a:r>
            <a:r>
              <a:rPr lang="pt-BR" dirty="0"/>
              <a:t> desses sistemas. Alguns exemplos desses sistemas são:</a:t>
            </a:r>
          </a:p>
          <a:p>
            <a:r>
              <a:rPr lang="pt-BR" dirty="0"/>
              <a:t>Sistema de controle de aeronaves;</a:t>
            </a:r>
          </a:p>
          <a:p>
            <a:r>
              <a:rPr lang="pt-BR" dirty="0"/>
              <a:t>Sistema de controle de uma usina nuclear;</a:t>
            </a:r>
          </a:p>
          <a:p>
            <a:r>
              <a:rPr lang="pt-BR" dirty="0"/>
              <a:t>Sistema de controle de tráfego. </a:t>
            </a:r>
          </a:p>
        </p:txBody>
      </p:sp>
    </p:spTree>
    <p:extLst>
      <p:ext uri="{BB962C8B-B14F-4D97-AF65-F5344CB8AC3E}">
        <p14:creationId xmlns:p14="http://schemas.microsoft.com/office/powerpoint/2010/main" val="3821900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7FC2FE-DDF5-4524-A0A0-78045B21F259}"/>
              </a:ext>
            </a:extLst>
          </p:cNvPr>
          <p:cNvSpPr>
            <a:spLocks noGrp="1"/>
          </p:cNvSpPr>
          <p:nvPr>
            <p:ph type="title"/>
          </p:nvPr>
        </p:nvSpPr>
        <p:spPr>
          <a:xfrm>
            <a:off x="1141413" y="334617"/>
            <a:ext cx="9905998" cy="1905000"/>
          </a:xfrm>
        </p:spPr>
        <p:txBody>
          <a:bodyPr/>
          <a:lstStyle/>
          <a:p>
            <a:r>
              <a:rPr lang="pt-BR" dirty="0">
                <a:effectLst/>
              </a:rPr>
              <a:t>Direções e Perspectivas da Lógica Temporal para a Computação</a:t>
            </a:r>
            <a:endParaRPr lang="pt-BR" dirty="0"/>
          </a:p>
        </p:txBody>
      </p:sp>
      <p:sp>
        <p:nvSpPr>
          <p:cNvPr id="3" name="Espaço Reservado para Conteúdo 2">
            <a:extLst>
              <a:ext uri="{FF2B5EF4-FFF2-40B4-BE49-F238E27FC236}">
                <a16:creationId xmlns:a16="http://schemas.microsoft.com/office/drawing/2014/main" id="{B94A2D61-3D16-4C4B-8B23-E3698AD22C7E}"/>
              </a:ext>
            </a:extLst>
          </p:cNvPr>
          <p:cNvSpPr>
            <a:spLocks noGrp="1"/>
          </p:cNvSpPr>
          <p:nvPr>
            <p:ph idx="1"/>
          </p:nvPr>
        </p:nvSpPr>
        <p:spPr>
          <a:xfrm>
            <a:off x="1141413" y="1815549"/>
            <a:ext cx="10202448" cy="4903304"/>
          </a:xfrm>
        </p:spPr>
        <p:txBody>
          <a:bodyPr>
            <a:normAutofit fontScale="92500" lnSpcReduction="20000"/>
          </a:bodyPr>
          <a:lstStyle/>
          <a:p>
            <a:pPr lvl="1" algn="just"/>
            <a:r>
              <a:rPr lang="pt-BR" u="sng" dirty="0">
                <a:effectLst/>
              </a:rPr>
              <a:t>Logica temporal na inteligência artificial</a:t>
            </a:r>
          </a:p>
          <a:p>
            <a:pPr marL="457200" lvl="1" indent="0" algn="just">
              <a:buNone/>
            </a:pPr>
            <a:r>
              <a:rPr lang="pt-BR" dirty="0">
                <a:effectLst/>
              </a:rPr>
              <a:t>	Relacionar o raciocínio temporal com a Inteligência Artificial (IA) remonta pelo menos à já mencionada teoria de processos e eventos em </a:t>
            </a:r>
            <a:r>
              <a:rPr lang="pt-BR" dirty="0" err="1">
                <a:effectLst/>
              </a:rPr>
              <a:t>Rescher</a:t>
            </a:r>
            <a:r>
              <a:rPr lang="pt-BR" dirty="0">
                <a:effectLst/>
              </a:rPr>
              <a:t> e </a:t>
            </a:r>
            <a:r>
              <a:rPr lang="pt-BR" dirty="0" err="1">
                <a:effectLst/>
              </a:rPr>
              <a:t>Urquhart</a:t>
            </a:r>
            <a:r>
              <a:rPr lang="pt-BR" dirty="0">
                <a:effectLst/>
              </a:rPr>
              <a:t> (1971, Capítulo XIV). A representação temporal e o raciocínio tem sido um tema mais proeminente na IA desde o trabalho seminal de Allen (1984), mencionado no contexto da lógica temporal intervalar, que se preocupa em encontrar uma estrutura geral adequada para todas as representações temporais exigidas pelos programas de IA. O Cálculo de Eventos de </a:t>
            </a:r>
            <a:r>
              <a:rPr lang="pt-BR" dirty="0" err="1">
                <a:effectLst/>
              </a:rPr>
              <a:t>Kowalski</a:t>
            </a:r>
            <a:r>
              <a:rPr lang="pt-BR" dirty="0">
                <a:effectLst/>
              </a:rPr>
              <a:t> e </a:t>
            </a:r>
            <a:r>
              <a:rPr lang="pt-BR" dirty="0" err="1">
                <a:effectLst/>
              </a:rPr>
              <a:t>Sergot</a:t>
            </a:r>
            <a:r>
              <a:rPr lang="pt-BR" dirty="0">
                <a:effectLst/>
              </a:rPr>
              <a:t> (1986) é perseguido mais especificamente dentro da estrutura da programação lógica, mas é de outra forma similarmente geral em caráter. O raciocínio temporal também tem sido naturalmente combinado com outras estruturas bem desenvolvidas para IA, como o cálculo da situação (Pinto e </a:t>
            </a:r>
            <a:r>
              <a:rPr lang="pt-BR" dirty="0" err="1">
                <a:effectLst/>
              </a:rPr>
              <a:t>Reiter</a:t>
            </a:r>
            <a:r>
              <a:rPr lang="pt-BR" dirty="0">
                <a:effectLst/>
              </a:rPr>
              <a:t>, 1995) e a teoria da ação (</a:t>
            </a:r>
            <a:r>
              <a:rPr lang="pt-BR" dirty="0" err="1">
                <a:effectLst/>
              </a:rPr>
              <a:t>Lamport</a:t>
            </a:r>
            <a:r>
              <a:rPr lang="pt-BR" dirty="0">
                <a:effectLst/>
              </a:rPr>
              <a:t>, 1994). Uma pesquisa útil de questões envolvendo tempo e raciocínio temporal em IA é </a:t>
            </a:r>
            <a:r>
              <a:rPr lang="pt-BR" dirty="0" err="1">
                <a:effectLst/>
              </a:rPr>
              <a:t>Galton</a:t>
            </a:r>
            <a:r>
              <a:rPr lang="pt-BR" dirty="0">
                <a:effectLst/>
              </a:rPr>
              <a:t> (1995); Pesquisas mais recentes da área são Fisher et al. (2005) e o capítulo mais conciso do manual (Fisher 2008).</a:t>
            </a:r>
          </a:p>
          <a:p>
            <a:pPr marL="457200" lvl="1" indent="0" algn="just">
              <a:buNone/>
            </a:pPr>
            <a:r>
              <a:rPr lang="pt-BR" dirty="0">
                <a:effectLst/>
              </a:rPr>
              <a:t>	Uma questão que se destacou no contexto da IA ​​- mas que também é importante tanto para a filosofia quanto para a linguística - diz respeito à forma lógica das declarações envolvendo tempo ou tempo. Talvez a abordagem mais tradicional seja por meio do chamado método de argumentos temporais, no qual a dimensão temporal é capturada pelo aumento de cada proposição ou predicado de variável de tempo com um argumento </a:t>
            </a:r>
            <a:r>
              <a:rPr lang="pt-BR" dirty="0" err="1">
                <a:effectLst/>
              </a:rPr>
              <a:t>extra-lugar</a:t>
            </a:r>
            <a:r>
              <a:rPr lang="pt-BR" dirty="0">
                <a:effectLst/>
              </a:rPr>
              <a:t>, a ser preenchido por uma expressão designando um tempo. Como por exemplo De fato, antes do advento da Lógica de Tempo, o método dos argumentos temporais era a escolha natural do formalismo para a expressão lógica da informação temporal.</a:t>
            </a:r>
          </a:p>
        </p:txBody>
      </p:sp>
    </p:spTree>
    <p:extLst>
      <p:ext uri="{BB962C8B-B14F-4D97-AF65-F5344CB8AC3E}">
        <p14:creationId xmlns:p14="http://schemas.microsoft.com/office/powerpoint/2010/main" val="3391554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A909B9-5AC1-4D12-9977-2148448FB0BA}"/>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a16="http://schemas.microsoft.com/office/drawing/2014/main" id="{12B04ACA-2DAF-4E2E-A167-55493CDDE667}"/>
              </a:ext>
            </a:extLst>
          </p:cNvPr>
          <p:cNvSpPr>
            <a:spLocks noGrp="1"/>
          </p:cNvSpPr>
          <p:nvPr>
            <p:ph idx="1"/>
          </p:nvPr>
        </p:nvSpPr>
        <p:spPr>
          <a:xfrm>
            <a:off x="1141413" y="2120349"/>
            <a:ext cx="9905998" cy="3670852"/>
          </a:xfrm>
        </p:spPr>
        <p:txBody>
          <a:bodyPr>
            <a:normAutofit/>
          </a:bodyPr>
          <a:lstStyle/>
          <a:p>
            <a:pPr algn="just"/>
            <a:r>
              <a:rPr lang="pt-BR" dirty="0">
                <a:effectLst/>
              </a:rPr>
              <a:t>Silvia RISSINO, Germano LAMBERT-TORRES e </a:t>
            </a:r>
            <a:r>
              <a:rPr lang="pt-BR" dirty="0" err="1">
                <a:effectLst/>
              </a:rPr>
              <a:t>Helga</a:t>
            </a:r>
            <a:r>
              <a:rPr lang="pt-BR" dirty="0">
                <a:effectLst/>
              </a:rPr>
              <a:t> G. MARTINS</a:t>
            </a:r>
            <a:r>
              <a:rPr lang="pt-BR" i="1" dirty="0">
                <a:effectLst/>
              </a:rPr>
              <a:t>.</a:t>
            </a:r>
            <a:r>
              <a:rPr lang="pt-BR" i="1" dirty="0"/>
              <a:t> Lógica Temporal Aplicada a Sistemas de Informação</a:t>
            </a:r>
            <a:r>
              <a:rPr lang="pt-BR" dirty="0"/>
              <a:t>. </a:t>
            </a:r>
            <a:r>
              <a:rPr lang="pt-BR" dirty="0">
                <a:effectLst/>
              </a:rPr>
              <a:t>Fundação Universidade Federal de Rondônia </a:t>
            </a:r>
            <a:r>
              <a:rPr lang="pt-BR" dirty="0"/>
              <a:t>[</a:t>
            </a:r>
            <a:r>
              <a:rPr lang="pt-BR" dirty="0" err="1"/>
              <a:t>accessed</a:t>
            </a:r>
            <a:r>
              <a:rPr lang="pt-BR" dirty="0"/>
              <a:t> </a:t>
            </a:r>
            <a:r>
              <a:rPr lang="pt-BR" dirty="0" err="1"/>
              <a:t>Sep</a:t>
            </a:r>
            <a:r>
              <a:rPr lang="pt-BR" dirty="0"/>
              <a:t> 06 2018].</a:t>
            </a:r>
          </a:p>
          <a:p>
            <a:pPr algn="just"/>
            <a:r>
              <a:rPr lang="pt-BR" dirty="0">
                <a:effectLst>
                  <a:glow rad="38100">
                    <a:schemeClr val="bg1">
                      <a:lumMod val="50000"/>
                      <a:lumOff val="50000"/>
                      <a:alpha val="20000"/>
                    </a:schemeClr>
                  </a:glow>
                </a:effectLst>
                <a:hlinkClick r:id="rId2">
                  <a:extLst>
                    <a:ext uri="{A12FA001-AC4F-418D-AE19-62706E023703}">
                      <ahyp:hlinkClr xmlns:ahyp="http://schemas.microsoft.com/office/drawing/2018/hyperlinkcolor" val="tx"/>
                    </a:ext>
                  </a:extLst>
                </a:hlinkClick>
              </a:rPr>
              <a:t>http://www.dcc.fc.up.pt/~nam/web/resources/vfs18/vfs-9-10.pdf</a:t>
            </a:r>
            <a:r>
              <a:rPr lang="pt-BR" dirty="0">
                <a:effectLst>
                  <a:glow rad="38100">
                    <a:schemeClr val="bg1">
                      <a:lumMod val="50000"/>
                      <a:lumOff val="50000"/>
                      <a:alpha val="20000"/>
                    </a:schemeClr>
                  </a:glow>
                </a:effectLst>
              </a:rPr>
              <a:t> </a:t>
            </a:r>
            <a:r>
              <a:rPr lang="pt-BR" dirty="0"/>
              <a:t>[</a:t>
            </a:r>
            <a:r>
              <a:rPr lang="pt-BR" dirty="0" err="1"/>
              <a:t>accessed</a:t>
            </a:r>
            <a:r>
              <a:rPr lang="pt-BR" dirty="0"/>
              <a:t> </a:t>
            </a:r>
            <a:r>
              <a:rPr lang="pt-BR" dirty="0" err="1"/>
              <a:t>Sep</a:t>
            </a:r>
            <a:r>
              <a:rPr lang="pt-BR" dirty="0"/>
              <a:t> 06 2018].</a:t>
            </a:r>
          </a:p>
          <a:p>
            <a:pPr algn="just"/>
            <a:r>
              <a:rPr lang="pt-BR" dirty="0"/>
              <a:t>https://pt.wikipedia.org/wiki/L%C3%B3gica_temporal.  [</a:t>
            </a:r>
            <a:r>
              <a:rPr lang="pt-BR" dirty="0" err="1"/>
              <a:t>accessed</a:t>
            </a:r>
            <a:r>
              <a:rPr lang="pt-BR" dirty="0"/>
              <a:t> </a:t>
            </a:r>
            <a:r>
              <a:rPr lang="pt-BR" dirty="0" err="1"/>
              <a:t>Sep</a:t>
            </a:r>
            <a:r>
              <a:rPr lang="pt-BR" dirty="0"/>
              <a:t> 10 2018]. </a:t>
            </a:r>
          </a:p>
          <a:p>
            <a:pPr algn="just"/>
            <a:r>
              <a:rPr lang="pt-BR" dirty="0">
                <a:hlinkClick r:id="rId3"/>
              </a:rPr>
              <a:t>http://gauss.ececs.uc.edu/Courses/c626/reports/Kripke1.pdf</a:t>
            </a:r>
            <a:endParaRPr lang="pt-BR" dirty="0"/>
          </a:p>
          <a:p>
            <a:pPr algn="just"/>
            <a:r>
              <a:rPr lang="pt-BR" dirty="0">
                <a:hlinkClick r:id="rId4"/>
              </a:rPr>
              <a:t>https://plato.stanford.edu/entries/logic-temporal/</a:t>
            </a:r>
            <a:endParaRPr lang="pt-BR" dirty="0"/>
          </a:p>
          <a:p>
            <a:pPr algn="just"/>
            <a:endParaRPr lang="pt-BR" dirty="0"/>
          </a:p>
        </p:txBody>
      </p:sp>
    </p:spTree>
    <p:extLst>
      <p:ext uri="{BB962C8B-B14F-4D97-AF65-F5344CB8AC3E}">
        <p14:creationId xmlns:p14="http://schemas.microsoft.com/office/powerpoint/2010/main" val="189990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0CC7E9-D2EB-4397-8599-1E870C01A211}"/>
              </a:ext>
            </a:extLst>
          </p:cNvPr>
          <p:cNvSpPr>
            <a:spLocks noGrp="1"/>
          </p:cNvSpPr>
          <p:nvPr>
            <p:ph type="title"/>
          </p:nvPr>
        </p:nvSpPr>
        <p:spPr/>
        <p:txBody>
          <a:bodyPr/>
          <a:lstStyle/>
          <a:p>
            <a:r>
              <a:rPr lang="pt-BR" dirty="0"/>
              <a:t>Raízes históricas da lógica temporal</a:t>
            </a:r>
          </a:p>
        </p:txBody>
      </p:sp>
      <p:sp>
        <p:nvSpPr>
          <p:cNvPr id="3" name="Espaço Reservado para Conteúdo 2">
            <a:extLst>
              <a:ext uri="{FF2B5EF4-FFF2-40B4-BE49-F238E27FC236}">
                <a16:creationId xmlns:a16="http://schemas.microsoft.com/office/drawing/2014/main" id="{460BB839-E13E-4F1B-8112-357785442CB6}"/>
              </a:ext>
            </a:extLst>
          </p:cNvPr>
          <p:cNvSpPr>
            <a:spLocks noGrp="1"/>
          </p:cNvSpPr>
          <p:nvPr>
            <p:ph idx="1"/>
          </p:nvPr>
        </p:nvSpPr>
        <p:spPr>
          <a:xfrm>
            <a:off x="1141413" y="2305878"/>
            <a:ext cx="9905998" cy="4240695"/>
          </a:xfrm>
        </p:spPr>
        <p:txBody>
          <a:bodyPr>
            <a:normAutofit/>
          </a:bodyPr>
          <a:lstStyle/>
          <a:p>
            <a:pPr algn="just"/>
            <a:r>
              <a:rPr lang="pt-BR" dirty="0"/>
              <a:t>A discussão da temporalidade e do raciocínio sobre o tempo remonta à antiguidade e exemplos podem ser encontrados até mesmo na Bíblia (</a:t>
            </a:r>
            <a:r>
              <a:rPr lang="pt-BR" dirty="0" err="1"/>
              <a:t>Boyd</a:t>
            </a:r>
            <a:r>
              <a:rPr lang="pt-BR" dirty="0"/>
              <a:t> 2014). Alguns dos argumentos paradoxais de Zeno se referem à natureza do tempo e à questão da infinita divisibilidade dos intervalos de tempo. Talvez a referência científica mais antiga sobre raciocínio temporal, no entanto, seja o argumento de Aristóteles em ‘</a:t>
            </a:r>
            <a:r>
              <a:rPr lang="pt-BR" dirty="0" err="1"/>
              <a:t>On</a:t>
            </a:r>
            <a:r>
              <a:rPr lang="pt-BR" dirty="0"/>
              <a:t> </a:t>
            </a:r>
            <a:r>
              <a:rPr lang="pt-BR" dirty="0" err="1"/>
              <a:t>Interpretation</a:t>
            </a:r>
            <a:r>
              <a:rPr lang="pt-BR" dirty="0"/>
              <a:t>’, cap. 9, que contingentes futuros, ou seja, afirmações sobre possíveis eventos futuros que podem ou não ocorrer, tais como “Haverá uma briga no mar de amanhã”, não devem ser atribuídos valores de verdade definitiva no momento atual. Algumas décadas mais tarde, o filósofo </a:t>
            </a:r>
            <a:r>
              <a:rPr lang="pt-BR" dirty="0" err="1"/>
              <a:t>Diodorus</a:t>
            </a:r>
            <a:r>
              <a:rPr lang="pt-BR" dirty="0"/>
              <a:t> </a:t>
            </a:r>
            <a:r>
              <a:rPr lang="pt-BR" dirty="0" err="1"/>
              <a:t>Cronus</a:t>
            </a:r>
            <a:r>
              <a:rPr lang="pt-BR" dirty="0"/>
              <a:t> (</a:t>
            </a:r>
            <a:r>
              <a:rPr lang="pt-BR" dirty="0" err="1"/>
              <a:t>ca</a:t>
            </a:r>
            <a:r>
              <a:rPr lang="pt-BR" dirty="0"/>
              <a:t> 340-280 </a:t>
            </a:r>
            <a:r>
              <a:rPr lang="pt-BR" dirty="0" err="1"/>
              <a:t>aC</a:t>
            </a:r>
            <a:r>
              <a:rPr lang="pt-BR" dirty="0"/>
              <a:t>) da escola de </a:t>
            </a:r>
            <a:r>
              <a:rPr lang="pt-BR" dirty="0" err="1"/>
              <a:t>Megarian</a:t>
            </a:r>
            <a:r>
              <a:rPr lang="pt-BR" dirty="0"/>
              <a:t> demonstrou o problema de contingentes futuros em seu famoso Master </a:t>
            </a:r>
            <a:r>
              <a:rPr lang="pt-BR" dirty="0" err="1"/>
              <a:t>Argument</a:t>
            </a:r>
            <a:r>
              <a:rPr lang="pt-BR" dirty="0"/>
              <a:t>, onde ele definiu “possível” como “o que é ou será” e “Necessário” como “o que é e será sempre”. </a:t>
            </a:r>
          </a:p>
        </p:txBody>
      </p:sp>
    </p:spTree>
    <p:extLst>
      <p:ext uri="{BB962C8B-B14F-4D97-AF65-F5344CB8AC3E}">
        <p14:creationId xmlns:p14="http://schemas.microsoft.com/office/powerpoint/2010/main" val="4115645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7D6EBC-DCCE-4E5B-B3AC-A11B7EEAA8D5}"/>
              </a:ext>
            </a:extLst>
          </p:cNvPr>
          <p:cNvSpPr>
            <a:spLocks noGrp="1"/>
          </p:cNvSpPr>
          <p:nvPr>
            <p:ph type="title"/>
          </p:nvPr>
        </p:nvSpPr>
        <p:spPr/>
        <p:txBody>
          <a:bodyPr/>
          <a:lstStyle/>
          <a:p>
            <a:r>
              <a:rPr lang="pt-BR" dirty="0"/>
              <a:t>Lógica temporal</a:t>
            </a:r>
            <a:br>
              <a:rPr lang="pt-BR" dirty="0"/>
            </a:br>
            <a:r>
              <a:rPr lang="pt-BR" dirty="0"/>
              <a:t>introdução:</a:t>
            </a:r>
          </a:p>
        </p:txBody>
      </p:sp>
      <p:sp>
        <p:nvSpPr>
          <p:cNvPr id="3" name="Espaço Reservado para Conteúdo 2">
            <a:extLst>
              <a:ext uri="{FF2B5EF4-FFF2-40B4-BE49-F238E27FC236}">
                <a16:creationId xmlns:a16="http://schemas.microsoft.com/office/drawing/2014/main" id="{FE8C7796-8F8D-4E4D-89A7-C9701E75FB94}"/>
              </a:ext>
            </a:extLst>
          </p:cNvPr>
          <p:cNvSpPr>
            <a:spLocks noGrp="1"/>
          </p:cNvSpPr>
          <p:nvPr>
            <p:ph idx="1"/>
          </p:nvPr>
        </p:nvSpPr>
        <p:spPr>
          <a:xfrm>
            <a:off x="1377021" y="2514600"/>
            <a:ext cx="5670204" cy="3899452"/>
          </a:xfrm>
        </p:spPr>
        <p:txBody>
          <a:bodyPr>
            <a:normAutofit/>
          </a:bodyPr>
          <a:lstStyle/>
          <a:p>
            <a:pPr algn="just"/>
            <a:r>
              <a:rPr lang="pt-BR" dirty="0"/>
              <a:t>um sistema de regras e simbolismos de representação do raciocínio, tendo a presença do tempo como elemento de destaque. </a:t>
            </a:r>
          </a:p>
          <a:p>
            <a:pPr algn="just"/>
            <a:r>
              <a:rPr lang="pt-BR" dirty="0"/>
              <a:t>"Eu estou sempre com fome", "Eu eventualmente estarei com fome", ou "Eu estarei com fome até eu comer algo". </a:t>
            </a:r>
          </a:p>
        </p:txBody>
      </p:sp>
      <p:pic>
        <p:nvPicPr>
          <p:cNvPr id="5" name="Imagem 4">
            <a:extLst>
              <a:ext uri="{FF2B5EF4-FFF2-40B4-BE49-F238E27FC236}">
                <a16:creationId xmlns:a16="http://schemas.microsoft.com/office/drawing/2014/main" id="{A0FA123F-C113-45DF-A2CC-3710EEC88750}"/>
              </a:ext>
            </a:extLst>
          </p:cNvPr>
          <p:cNvPicPr>
            <a:picLocks noChangeAspect="1"/>
          </p:cNvPicPr>
          <p:nvPr/>
        </p:nvPicPr>
        <p:blipFill>
          <a:blip r:embed="rId2"/>
          <a:stretch>
            <a:fillRect/>
          </a:stretch>
        </p:blipFill>
        <p:spPr>
          <a:xfrm>
            <a:off x="7979878" y="829088"/>
            <a:ext cx="2868749" cy="4635898"/>
          </a:xfrm>
          <a:prstGeom prst="rect">
            <a:avLst/>
          </a:prstGeom>
        </p:spPr>
      </p:pic>
      <p:sp>
        <p:nvSpPr>
          <p:cNvPr id="6" name="CaixaDeTexto 5">
            <a:extLst>
              <a:ext uri="{FF2B5EF4-FFF2-40B4-BE49-F238E27FC236}">
                <a16:creationId xmlns:a16="http://schemas.microsoft.com/office/drawing/2014/main" id="{B5031A3E-298C-4298-AC18-337897EBDABC}"/>
              </a:ext>
            </a:extLst>
          </p:cNvPr>
          <p:cNvSpPr txBox="1"/>
          <p:nvPr/>
        </p:nvSpPr>
        <p:spPr>
          <a:xfrm>
            <a:off x="8746434" y="5464986"/>
            <a:ext cx="1709531" cy="646331"/>
          </a:xfrm>
          <a:prstGeom prst="rect">
            <a:avLst/>
          </a:prstGeom>
          <a:noFill/>
        </p:spPr>
        <p:txBody>
          <a:bodyPr wrap="square" rtlCol="0">
            <a:spAutoFit/>
          </a:bodyPr>
          <a:lstStyle/>
          <a:p>
            <a:r>
              <a:rPr lang="pt-BR" dirty="0"/>
              <a:t>Arthur Prior</a:t>
            </a:r>
          </a:p>
          <a:p>
            <a:r>
              <a:rPr lang="pt-BR" dirty="0"/>
              <a:t>1914–1969</a:t>
            </a:r>
          </a:p>
        </p:txBody>
      </p:sp>
    </p:spTree>
    <p:extLst>
      <p:ext uri="{BB962C8B-B14F-4D97-AF65-F5344CB8AC3E}">
        <p14:creationId xmlns:p14="http://schemas.microsoft.com/office/powerpoint/2010/main" val="1235108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DF3D80-93B3-4FE6-93BE-A0490B4A7B9B}"/>
              </a:ext>
            </a:extLst>
          </p:cNvPr>
          <p:cNvSpPr>
            <a:spLocks noGrp="1"/>
          </p:cNvSpPr>
          <p:nvPr>
            <p:ph type="title"/>
          </p:nvPr>
        </p:nvSpPr>
        <p:spPr/>
        <p:txBody>
          <a:bodyPr/>
          <a:lstStyle/>
          <a:p>
            <a:r>
              <a:rPr lang="pt-BR" dirty="0"/>
              <a:t>Lógica temporal</a:t>
            </a:r>
            <a:br>
              <a:rPr lang="pt-BR" dirty="0"/>
            </a:br>
            <a:r>
              <a:rPr lang="pt-BR" dirty="0"/>
              <a:t>introdução:</a:t>
            </a:r>
          </a:p>
        </p:txBody>
      </p:sp>
      <p:sp>
        <p:nvSpPr>
          <p:cNvPr id="3" name="Espaço Reservado para Conteúdo 2">
            <a:extLst>
              <a:ext uri="{FF2B5EF4-FFF2-40B4-BE49-F238E27FC236}">
                <a16:creationId xmlns:a16="http://schemas.microsoft.com/office/drawing/2014/main" id="{B1B756D0-AEAE-4F0D-AFAE-8C3259C3352C}"/>
              </a:ext>
            </a:extLst>
          </p:cNvPr>
          <p:cNvSpPr>
            <a:spLocks noGrp="1"/>
          </p:cNvSpPr>
          <p:nvPr>
            <p:ph idx="1"/>
          </p:nvPr>
        </p:nvSpPr>
        <p:spPr>
          <a:xfrm>
            <a:off x="1141413" y="2666999"/>
            <a:ext cx="9905998" cy="3581401"/>
          </a:xfrm>
        </p:spPr>
        <p:txBody>
          <a:bodyPr>
            <a:normAutofit/>
          </a:bodyPr>
          <a:lstStyle/>
          <a:p>
            <a:pPr marL="0" indent="0" algn="just">
              <a:buNone/>
            </a:pPr>
            <a:r>
              <a:rPr lang="pt-BR" dirty="0"/>
              <a:t>Sistemas lógicos baseados na Lógica Temporal, como exemplo: </a:t>
            </a:r>
          </a:p>
          <a:p>
            <a:pPr algn="just"/>
            <a:r>
              <a:rPr lang="pt-BR" dirty="0"/>
              <a:t>Lógica computacional em árvore (CTL), </a:t>
            </a:r>
          </a:p>
          <a:p>
            <a:pPr algn="just"/>
            <a:r>
              <a:rPr lang="pt-BR" dirty="0"/>
              <a:t>Lógica para revestir tempo (LTL)</a:t>
            </a:r>
          </a:p>
          <a:p>
            <a:pPr algn="just"/>
            <a:r>
              <a:rPr lang="pt-BR" dirty="0"/>
              <a:t>Lógica de tempo de ações (TLA). </a:t>
            </a:r>
          </a:p>
          <a:p>
            <a:pPr marL="0" indent="0" algn="just">
              <a:buNone/>
            </a:pPr>
            <a:r>
              <a:rPr lang="pt-BR" dirty="0"/>
              <a:t> </a:t>
            </a:r>
          </a:p>
        </p:txBody>
      </p:sp>
    </p:spTree>
    <p:extLst>
      <p:ext uri="{BB962C8B-B14F-4D97-AF65-F5344CB8AC3E}">
        <p14:creationId xmlns:p14="http://schemas.microsoft.com/office/powerpoint/2010/main" val="3796305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1B3D78-FAA2-421B-A386-347909FAF6F2}"/>
              </a:ext>
            </a:extLst>
          </p:cNvPr>
          <p:cNvSpPr>
            <a:spLocks noGrp="1"/>
          </p:cNvSpPr>
          <p:nvPr>
            <p:ph type="title"/>
          </p:nvPr>
        </p:nvSpPr>
        <p:spPr>
          <a:xfrm>
            <a:off x="1141413" y="901148"/>
            <a:ext cx="9905998" cy="1905000"/>
          </a:xfrm>
        </p:spPr>
        <p:txBody>
          <a:bodyPr/>
          <a:lstStyle/>
          <a:p>
            <a:r>
              <a:rPr lang="pt-BR" dirty="0"/>
              <a:t>Lógica temporal</a:t>
            </a:r>
            <a:br>
              <a:rPr lang="pt-BR" dirty="0"/>
            </a:br>
            <a:r>
              <a:rPr lang="pt-BR" dirty="0"/>
              <a:t>Tempo Linear </a:t>
            </a:r>
            <a:r>
              <a:rPr lang="pt-BR" dirty="0" err="1"/>
              <a:t>vs</a:t>
            </a:r>
            <a:r>
              <a:rPr lang="pt-BR" dirty="0"/>
              <a:t> Tempo Ramificado:</a:t>
            </a:r>
          </a:p>
        </p:txBody>
      </p:sp>
      <p:sp>
        <p:nvSpPr>
          <p:cNvPr id="3" name="Espaço Reservado para Conteúdo 2">
            <a:extLst>
              <a:ext uri="{FF2B5EF4-FFF2-40B4-BE49-F238E27FC236}">
                <a16:creationId xmlns:a16="http://schemas.microsoft.com/office/drawing/2014/main" id="{7D522A75-2D53-42FD-903D-7DFA83DA2338}"/>
              </a:ext>
            </a:extLst>
          </p:cNvPr>
          <p:cNvSpPr>
            <a:spLocks noGrp="1"/>
          </p:cNvSpPr>
          <p:nvPr>
            <p:ph idx="1"/>
          </p:nvPr>
        </p:nvSpPr>
        <p:spPr>
          <a:xfrm>
            <a:off x="1141413" y="2666999"/>
            <a:ext cx="9905998" cy="3866323"/>
          </a:xfrm>
        </p:spPr>
        <p:txBody>
          <a:bodyPr/>
          <a:lstStyle/>
          <a:p>
            <a:pPr algn="just"/>
            <a:r>
              <a:rPr lang="pt-BR" dirty="0"/>
              <a:t>Tempo Linear : O comportamento do sistema consiste no conjunto de traços infinitos que começam no estado inicial i. </a:t>
            </a:r>
          </a:p>
          <a:p>
            <a:pPr algn="just"/>
            <a:endParaRPr lang="pt-BR" dirty="0"/>
          </a:p>
          <a:p>
            <a:pPr algn="just"/>
            <a:r>
              <a:rPr lang="pt-BR" dirty="0"/>
              <a:t>Tempo Ramificado : Todo o comportamento do sistema é capturado por uma árvore de computação de profundidade ilimitada cuja raiz é o estado inicial i. </a:t>
            </a:r>
          </a:p>
        </p:txBody>
      </p:sp>
    </p:spTree>
    <p:extLst>
      <p:ext uri="{BB962C8B-B14F-4D97-AF65-F5344CB8AC3E}">
        <p14:creationId xmlns:p14="http://schemas.microsoft.com/office/powerpoint/2010/main" val="4294127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749E64-44BD-4009-9D6F-6C4CF3902850}"/>
              </a:ext>
            </a:extLst>
          </p:cNvPr>
          <p:cNvSpPr>
            <a:spLocks noGrp="1"/>
          </p:cNvSpPr>
          <p:nvPr>
            <p:ph type="title"/>
          </p:nvPr>
        </p:nvSpPr>
        <p:spPr>
          <a:xfrm>
            <a:off x="1141413" y="496956"/>
            <a:ext cx="9905998" cy="1905000"/>
          </a:xfrm>
        </p:spPr>
        <p:txBody>
          <a:bodyPr/>
          <a:lstStyle/>
          <a:p>
            <a:r>
              <a:rPr lang="pt-BR" dirty="0"/>
              <a:t>Lógica temporal</a:t>
            </a:r>
            <a:br>
              <a:rPr lang="pt-BR" dirty="0"/>
            </a:br>
            <a:r>
              <a:rPr lang="pt-BR" dirty="0"/>
              <a:t>Semântica de Kripke:</a:t>
            </a:r>
          </a:p>
        </p:txBody>
      </p:sp>
      <p:sp>
        <p:nvSpPr>
          <p:cNvPr id="3" name="Espaço Reservado para Conteúdo 2">
            <a:extLst>
              <a:ext uri="{FF2B5EF4-FFF2-40B4-BE49-F238E27FC236}">
                <a16:creationId xmlns:a16="http://schemas.microsoft.com/office/drawing/2014/main" id="{C58772E4-B006-4D3E-AE63-3C23B8E64311}"/>
              </a:ext>
            </a:extLst>
          </p:cNvPr>
          <p:cNvSpPr>
            <a:spLocks noGrp="1"/>
          </p:cNvSpPr>
          <p:nvPr>
            <p:ph idx="1"/>
          </p:nvPr>
        </p:nvSpPr>
        <p:spPr>
          <a:xfrm>
            <a:off x="1141413" y="1669774"/>
            <a:ext cx="9905998" cy="4982817"/>
          </a:xfrm>
        </p:spPr>
        <p:txBody>
          <a:bodyPr>
            <a:normAutofit/>
          </a:bodyPr>
          <a:lstStyle/>
          <a:p>
            <a:pPr algn="just"/>
            <a:r>
              <a:rPr lang="pt-BR" dirty="0"/>
              <a:t>A semântica de Kripke é uma classe Kr de modelos de Kripke, onde o sistema K é o menor dos sistemas modais normais. Ou seja, ela é a interseção de todos os sistemas modais normais, justificado pelos seguintes princípios: trata-se de um sistema de lógica modal, com um conjunto de axiomas e regras de inferência que representam formalmente o raciocínio. </a:t>
            </a:r>
          </a:p>
          <a:p>
            <a:pPr algn="just"/>
            <a:endParaRPr lang="pt-BR" dirty="0"/>
          </a:p>
          <a:p>
            <a:pPr algn="just"/>
            <a:r>
              <a:rPr lang="pt-BR" dirty="0"/>
              <a:t>A semântica da Lógica Temporal pode ser definida sobre estruturas de Kripke, desta forma, as técnicas de especificação e verificação de propriedades podem ser apresentadas independentemente do formalismo do modelo a ser adotado.</a:t>
            </a:r>
          </a:p>
        </p:txBody>
      </p:sp>
    </p:spTree>
    <p:extLst>
      <p:ext uri="{BB962C8B-B14F-4D97-AF65-F5344CB8AC3E}">
        <p14:creationId xmlns:p14="http://schemas.microsoft.com/office/powerpoint/2010/main" val="1170722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3F833-108C-41AB-94D8-BDBB1156F335}"/>
              </a:ext>
            </a:extLst>
          </p:cNvPr>
          <p:cNvSpPr>
            <a:spLocks noGrp="1"/>
          </p:cNvSpPr>
          <p:nvPr>
            <p:ph type="title"/>
          </p:nvPr>
        </p:nvSpPr>
        <p:spPr>
          <a:xfrm>
            <a:off x="1141413" y="609600"/>
            <a:ext cx="9905998" cy="1905000"/>
          </a:xfrm>
        </p:spPr>
        <p:txBody>
          <a:bodyPr/>
          <a:lstStyle/>
          <a:p>
            <a:r>
              <a:rPr lang="pt-BR" dirty="0"/>
              <a:t>Lógica temporal</a:t>
            </a:r>
            <a:br>
              <a:rPr lang="pt-BR" dirty="0"/>
            </a:br>
            <a:r>
              <a:rPr lang="pt-BR" dirty="0"/>
              <a:t>Linear Temporal </a:t>
            </a:r>
            <a:r>
              <a:rPr lang="pt-BR" dirty="0" err="1"/>
              <a:t>Logic</a:t>
            </a:r>
            <a:r>
              <a:rPr lang="pt-BR" dirty="0"/>
              <a:t> (LTL):</a:t>
            </a:r>
          </a:p>
        </p:txBody>
      </p:sp>
      <p:sp>
        <p:nvSpPr>
          <p:cNvPr id="3" name="Espaço Reservado para Conteúdo 2">
            <a:extLst>
              <a:ext uri="{FF2B5EF4-FFF2-40B4-BE49-F238E27FC236}">
                <a16:creationId xmlns:a16="http://schemas.microsoft.com/office/drawing/2014/main" id="{26020334-F477-4691-B3FB-AAD1473581AB}"/>
              </a:ext>
            </a:extLst>
          </p:cNvPr>
          <p:cNvSpPr>
            <a:spLocks noGrp="1"/>
          </p:cNvSpPr>
          <p:nvPr>
            <p:ph idx="1"/>
          </p:nvPr>
        </p:nvSpPr>
        <p:spPr>
          <a:xfrm>
            <a:off x="1141413" y="2310848"/>
            <a:ext cx="7764048" cy="4065105"/>
          </a:xfrm>
        </p:spPr>
        <p:txBody>
          <a:bodyPr>
            <a:normAutofit/>
          </a:bodyPr>
          <a:lstStyle/>
          <a:p>
            <a:pPr algn="just"/>
            <a:r>
              <a:rPr lang="pt-BR" dirty="0">
                <a:effectLst/>
              </a:rPr>
              <a:t>A LTL considera que há somente um único estado sucessor.</a:t>
            </a:r>
            <a:r>
              <a:rPr lang="pt-BR" dirty="0"/>
              <a:t> pode-se codificar fórmulas sobre o futuro de caminhos, por exemplo, uma condição de, eventualmente, ser verdadeiro, a condição será verdadeira, até que outro fato torna-se verdadeiro, etc. </a:t>
            </a:r>
            <a:endParaRPr lang="pt-BR" dirty="0">
              <a:effectLst/>
            </a:endParaRPr>
          </a:p>
          <a:p>
            <a:pPr algn="just"/>
            <a:r>
              <a:rPr lang="pt-BR" dirty="0">
                <a:effectLst/>
              </a:rPr>
              <a:t>As fórmulas são avaliadas sobre caminhos lineares.</a:t>
            </a:r>
          </a:p>
          <a:p>
            <a:pPr algn="just"/>
            <a:r>
              <a:rPr lang="pt-BR" dirty="0">
                <a:effectLst/>
              </a:rPr>
              <a:t>um caminho é uma sequência infinita de estados s0, s1, s2,... </a:t>
            </a:r>
            <a:r>
              <a:rPr lang="pt-BR" dirty="0" err="1">
                <a:effectLst/>
              </a:rPr>
              <a:t>sn</a:t>
            </a:r>
            <a:r>
              <a:rPr lang="pt-BR" dirty="0">
                <a:effectLst/>
              </a:rPr>
              <a:t>.</a:t>
            </a:r>
            <a:endParaRPr lang="pt-BR" dirty="0"/>
          </a:p>
          <a:p>
            <a:pPr marL="0" indent="0" algn="just">
              <a:buNone/>
            </a:pPr>
            <a:r>
              <a:rPr lang="pt-BR" dirty="0"/>
              <a:t>LTL foi proposto pela primeira vez para a verificação formal de programas de computador por Amir </a:t>
            </a:r>
            <a:r>
              <a:rPr lang="pt-BR" dirty="0" err="1"/>
              <a:t>Pnueli</a:t>
            </a:r>
            <a:r>
              <a:rPr lang="pt-BR" dirty="0"/>
              <a:t> , em 1977. </a:t>
            </a:r>
          </a:p>
        </p:txBody>
      </p:sp>
      <p:pic>
        <p:nvPicPr>
          <p:cNvPr id="2052" name="Picture 4" descr="Resultado de imagem para Amir Pnueli">
            <a:extLst>
              <a:ext uri="{FF2B5EF4-FFF2-40B4-BE49-F238E27FC236}">
                <a16:creationId xmlns:a16="http://schemas.microsoft.com/office/drawing/2014/main" id="{B0F24A5C-719A-4BB1-B612-646DF10CDE09}"/>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16981"/>
          <a:stretch/>
        </p:blipFill>
        <p:spPr bwMode="auto">
          <a:xfrm>
            <a:off x="9141400" y="1783318"/>
            <a:ext cx="2397851" cy="3208683"/>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B5B78AE2-8525-4D7B-A027-FBAFB2B74486}"/>
              </a:ext>
            </a:extLst>
          </p:cNvPr>
          <p:cNvSpPr txBox="1"/>
          <p:nvPr/>
        </p:nvSpPr>
        <p:spPr>
          <a:xfrm>
            <a:off x="9633241" y="4992001"/>
            <a:ext cx="1414170" cy="646331"/>
          </a:xfrm>
          <a:prstGeom prst="rect">
            <a:avLst/>
          </a:prstGeom>
          <a:noFill/>
        </p:spPr>
        <p:txBody>
          <a:bodyPr wrap="none" rtlCol="0">
            <a:spAutoFit/>
          </a:bodyPr>
          <a:lstStyle/>
          <a:p>
            <a:r>
              <a:rPr lang="pt-BR" dirty="0"/>
              <a:t>Amir </a:t>
            </a:r>
            <a:r>
              <a:rPr lang="pt-BR" dirty="0" err="1"/>
              <a:t>Pnueli</a:t>
            </a:r>
            <a:endParaRPr lang="pt-BR" dirty="0"/>
          </a:p>
          <a:p>
            <a:r>
              <a:rPr lang="pt-BR" dirty="0"/>
              <a:t>1941 - 2009</a:t>
            </a:r>
          </a:p>
        </p:txBody>
      </p:sp>
    </p:spTree>
    <p:extLst>
      <p:ext uri="{BB962C8B-B14F-4D97-AF65-F5344CB8AC3E}">
        <p14:creationId xmlns:p14="http://schemas.microsoft.com/office/powerpoint/2010/main" val="1034031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60AAF6-4540-4169-AC54-841FFB5031EA}"/>
              </a:ext>
            </a:extLst>
          </p:cNvPr>
          <p:cNvSpPr>
            <a:spLocks noGrp="1"/>
          </p:cNvSpPr>
          <p:nvPr>
            <p:ph type="title"/>
          </p:nvPr>
        </p:nvSpPr>
        <p:spPr/>
        <p:txBody>
          <a:bodyPr/>
          <a:lstStyle/>
          <a:p>
            <a:r>
              <a:rPr lang="pt-BR" dirty="0"/>
              <a:t>Lógica temporal</a:t>
            </a:r>
            <a:br>
              <a:rPr lang="pt-BR" dirty="0"/>
            </a:br>
            <a:r>
              <a:rPr lang="pt-BR" dirty="0"/>
              <a:t>Lógica de Tempo Linear (LTL):</a:t>
            </a:r>
          </a:p>
        </p:txBody>
      </p:sp>
      <p:sp>
        <p:nvSpPr>
          <p:cNvPr id="3" name="Espaço Reservado para Conteúdo 2">
            <a:extLst>
              <a:ext uri="{FF2B5EF4-FFF2-40B4-BE49-F238E27FC236}">
                <a16:creationId xmlns:a16="http://schemas.microsoft.com/office/drawing/2014/main" id="{14148350-02E6-4276-AFE1-0310A48102BF}"/>
              </a:ext>
            </a:extLst>
          </p:cNvPr>
          <p:cNvSpPr>
            <a:spLocks noGrp="1"/>
          </p:cNvSpPr>
          <p:nvPr>
            <p:ph idx="1"/>
          </p:nvPr>
        </p:nvSpPr>
        <p:spPr>
          <a:xfrm>
            <a:off x="1141413" y="1408043"/>
            <a:ext cx="9905998" cy="3124201"/>
          </a:xfrm>
        </p:spPr>
        <p:txBody>
          <a:bodyPr/>
          <a:lstStyle/>
          <a:p>
            <a:r>
              <a:rPr lang="pt-BR" dirty="0"/>
              <a:t>Modela o tempo como uma sequência de estados.</a:t>
            </a:r>
          </a:p>
        </p:txBody>
      </p:sp>
      <p:pic>
        <p:nvPicPr>
          <p:cNvPr id="5" name="Imagem 4">
            <a:extLst>
              <a:ext uri="{FF2B5EF4-FFF2-40B4-BE49-F238E27FC236}">
                <a16:creationId xmlns:a16="http://schemas.microsoft.com/office/drawing/2014/main" id="{385054A9-7E3E-477C-B889-70FCCB2AE306}"/>
              </a:ext>
            </a:extLst>
          </p:cNvPr>
          <p:cNvPicPr>
            <a:picLocks noChangeAspect="1"/>
          </p:cNvPicPr>
          <p:nvPr/>
        </p:nvPicPr>
        <p:blipFill>
          <a:blip r:embed="rId2"/>
          <a:stretch>
            <a:fillRect/>
          </a:stretch>
        </p:blipFill>
        <p:spPr>
          <a:xfrm>
            <a:off x="2403478" y="3579744"/>
            <a:ext cx="7381868" cy="1904999"/>
          </a:xfrm>
          <a:prstGeom prst="rect">
            <a:avLst/>
          </a:prstGeom>
        </p:spPr>
      </p:pic>
    </p:spTree>
    <p:extLst>
      <p:ext uri="{BB962C8B-B14F-4D97-AF65-F5344CB8AC3E}">
        <p14:creationId xmlns:p14="http://schemas.microsoft.com/office/powerpoint/2010/main" val="13798408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ha">
  <a:themeElements>
    <a:clrScheme name="Mesh">
      <a:dk1>
        <a:sysClr val="windowText" lastClr="000000"/>
      </a:dk1>
      <a:lt1>
        <a:sysClr val="window" lastClr="FFFFFF"/>
      </a:lt1>
      <a:dk2>
        <a:srgbClr val="363D46"/>
      </a:dk2>
      <a:lt2>
        <a:srgbClr val="EBEBEB"/>
      </a:lt2>
      <a:accent1>
        <a:srgbClr val="5AD0B8"/>
      </a:accent1>
      <a:accent2>
        <a:srgbClr val="47BB7E"/>
      </a:accent2>
      <a:accent3>
        <a:srgbClr val="96CD4B"/>
      </a:accent3>
      <a:accent4>
        <a:srgbClr val="61C7DD"/>
      </a:accent4>
      <a:accent5>
        <a:srgbClr val="2495CF"/>
      </a:accent5>
      <a:accent6>
        <a:srgbClr val="5A74D1"/>
      </a:accent6>
      <a:hlink>
        <a:srgbClr val="72CEBB"/>
      </a:hlink>
      <a:folHlink>
        <a:srgbClr val="98E6D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0F262FD6-3409-4039-A531-64BD4D2F99E4}"/>
    </a:ext>
  </a:extLst>
</a:theme>
</file>

<file path=docProps/app.xml><?xml version="1.0" encoding="utf-8"?>
<Properties xmlns="http://schemas.openxmlformats.org/officeDocument/2006/extended-properties" xmlns:vt="http://schemas.openxmlformats.org/officeDocument/2006/docPropsVTypes">
  <Template>Lógica temporal 2 slide</Template>
  <TotalTime>139</TotalTime>
  <Words>1286</Words>
  <Application>Microsoft Office PowerPoint</Application>
  <PresentationFormat>Widescreen</PresentationFormat>
  <Paragraphs>106</Paragraphs>
  <Slides>23</Slides>
  <Notes>0</Notes>
  <HiddenSlides>0</HiddenSlides>
  <MMClips>1</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23</vt:i4>
      </vt:variant>
    </vt:vector>
  </HeadingPairs>
  <TitlesOfParts>
    <vt:vector size="26" baseType="lpstr">
      <vt:lpstr>Arial</vt:lpstr>
      <vt:lpstr>Century Gothic</vt:lpstr>
      <vt:lpstr>Malha</vt:lpstr>
      <vt:lpstr>Lógica temporal </vt:lpstr>
      <vt:lpstr>Plano de apresentação</vt:lpstr>
      <vt:lpstr>Raízes históricas da lógica temporal</vt:lpstr>
      <vt:lpstr>Lógica temporal introdução:</vt:lpstr>
      <vt:lpstr>Lógica temporal introdução:</vt:lpstr>
      <vt:lpstr>Lógica temporal Tempo Linear vs Tempo Ramificado:</vt:lpstr>
      <vt:lpstr>Lógica temporal Semântica de Kripke:</vt:lpstr>
      <vt:lpstr>Lógica temporal Linear Temporal Logic (LTL):</vt:lpstr>
      <vt:lpstr>Lógica temporal Lógica de Tempo Linear (LTL):</vt:lpstr>
      <vt:lpstr>Lógica temporal Propriedades da LTL:</vt:lpstr>
      <vt:lpstr>Lógica temporal  Operadores Temporais da LTL:</vt:lpstr>
      <vt:lpstr>Lógica temporal  Operadores Temporais da LTL: </vt:lpstr>
      <vt:lpstr>Lógica temporal  Operadores Temporais da LTL: </vt:lpstr>
      <vt:lpstr>Lógica temporal  Operadores Temporais da LTL: </vt:lpstr>
      <vt:lpstr>Lógica temporal Lógica computacional em árvore (CTL):</vt:lpstr>
      <vt:lpstr>Lógica temporal Lógica computacional em árvore (CTL):</vt:lpstr>
      <vt:lpstr>Lógica temporal métodos de inferência da CTl:</vt:lpstr>
      <vt:lpstr>Lógica temporal Exemplo de ctl:</vt:lpstr>
      <vt:lpstr>Lógica temporal  exemplo de ctl:</vt:lpstr>
      <vt:lpstr>Lógica temporal Lógica temporal de ações (LTA):</vt:lpstr>
      <vt:lpstr>Lógica temporal aplicações da Lógica temporal:</vt:lpstr>
      <vt:lpstr>Direções e Perspectivas da Lógica Temporal para a Computação</vt:lpstr>
      <vt:lpstr>Referências: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Lógica temporal </dc:title>
  <dc:creator>Mayra Lessa</dc:creator>
  <cp:lastModifiedBy>Mayra Lessa</cp:lastModifiedBy>
  <cp:revision>9</cp:revision>
  <dcterms:created xsi:type="dcterms:W3CDTF">2018-09-25T12:07:27Z</dcterms:created>
  <dcterms:modified xsi:type="dcterms:W3CDTF">2018-09-25T14:26:53Z</dcterms:modified>
</cp:coreProperties>
</file>