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71" r:id="rId10"/>
    <p:sldId id="272" r:id="rId11"/>
    <p:sldId id="273" r:id="rId12"/>
    <p:sldId id="274" r:id="rId13"/>
    <p:sldId id="263" r:id="rId14"/>
    <p:sldId id="266" r:id="rId15"/>
    <p:sldId id="268" r:id="rId16"/>
    <p:sldId id="264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c.fc.up.pt/~nam/web/resources/vfs18/vfs-9-1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DBD08-431C-4742-B9F3-6C6E511D1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766" y="781880"/>
            <a:ext cx="8676222" cy="3200400"/>
          </a:xfrm>
        </p:spPr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A727A-6B55-4220-9987-389457336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3982280"/>
            <a:ext cx="8676222" cy="1905000"/>
          </a:xfrm>
        </p:spPr>
        <p:txBody>
          <a:bodyPr/>
          <a:lstStyle/>
          <a:p>
            <a:r>
              <a:rPr lang="pt-BR" dirty="0"/>
              <a:t>Gustavo Augusto	</a:t>
            </a:r>
          </a:p>
          <a:p>
            <a:r>
              <a:rPr lang="pt-BR" dirty="0"/>
              <a:t>Mayra Lessa</a:t>
            </a:r>
          </a:p>
          <a:p>
            <a:r>
              <a:rPr lang="pt-BR" dirty="0"/>
              <a:t>Thamires Gonçalves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95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494E3-FFA7-4530-AD4B-D9C658BD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dirty="0"/>
              <a:t>Lógica temporal </a:t>
            </a:r>
            <a:br>
              <a:rPr lang="pt-BR" dirty="0"/>
            </a:br>
            <a:r>
              <a:rPr lang="pt-BR" dirty="0"/>
              <a:t>Operadores Temporais da LTL: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F1AEA-D73A-46CD-A0F9-2409F802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pt-BR" dirty="0"/>
              <a:t>Mais significados: </a:t>
            </a:r>
          </a:p>
          <a:p>
            <a:r>
              <a:rPr lang="pt-BR" dirty="0" err="1"/>
              <a:t>Gp“p</a:t>
            </a:r>
            <a:r>
              <a:rPr lang="pt-BR" dirty="0"/>
              <a:t> sempre será verdadeiro”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896A1B-26BC-41CB-A4C0-7843AED6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90" y="3943293"/>
            <a:ext cx="7139044" cy="20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7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EE336-9D68-4117-87C4-117664E7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 </a:t>
            </a:r>
            <a:br>
              <a:rPr lang="pt-BR" dirty="0"/>
            </a:br>
            <a:r>
              <a:rPr lang="pt-BR" dirty="0"/>
              <a:t>Operadores Temporais da LTL: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00B60-567D-4FA0-A754-C7B5E3DEB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94791"/>
            <a:ext cx="9905998" cy="3124201"/>
          </a:xfrm>
        </p:spPr>
        <p:txBody>
          <a:bodyPr/>
          <a:lstStyle/>
          <a:p>
            <a:r>
              <a:rPr lang="pt-BR" dirty="0"/>
              <a:t>Mais significados: </a:t>
            </a:r>
          </a:p>
          <a:p>
            <a:r>
              <a:rPr lang="pt-BR" dirty="0"/>
              <a:t> </a:t>
            </a:r>
            <a:r>
              <a:rPr lang="pt-BR" dirty="0" err="1"/>
              <a:t>pUq</a:t>
            </a:r>
            <a:r>
              <a:rPr lang="pt-BR" dirty="0"/>
              <a:t> “p será V até que q seja V”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0C62E7-A8CF-4E51-BF9D-8139A25B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85" y="3806400"/>
            <a:ext cx="6340993" cy="24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9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5F90-6067-43CD-BE90-82E53D30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 </a:t>
            </a:r>
            <a:br>
              <a:rPr lang="pt-BR" dirty="0"/>
            </a:br>
            <a:r>
              <a:rPr lang="pt-BR" dirty="0"/>
              <a:t>Operadores Temporais da LTL: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70611-DCC0-4BD4-B647-58A2A134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1539"/>
            <a:ext cx="9905998" cy="3124201"/>
          </a:xfrm>
        </p:spPr>
        <p:txBody>
          <a:bodyPr/>
          <a:lstStyle/>
          <a:p>
            <a:r>
              <a:rPr lang="pt-BR" dirty="0"/>
              <a:t>Mais significados: </a:t>
            </a:r>
          </a:p>
          <a:p>
            <a:r>
              <a:rPr lang="pt-BR" dirty="0"/>
              <a:t> </a:t>
            </a:r>
            <a:r>
              <a:rPr lang="pt-BR" dirty="0" err="1"/>
              <a:t>Np“p</a:t>
            </a:r>
            <a:r>
              <a:rPr lang="pt-BR" dirty="0"/>
              <a:t> será verdadeiro no próximo instante”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5B7D0F-0856-4FD7-A492-9F4540A5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96" y="4197160"/>
            <a:ext cx="6870031" cy="17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D41EE-192F-459A-A39C-F4A145A2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921564"/>
          </a:xfrm>
        </p:spPr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Lógica computacional em árvore (CTL):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4C693-05A8-41C5-A5F5-06F21888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4331"/>
            <a:ext cx="9905998" cy="44858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 Lógicas modais podem expressar capacidades e necessidades locais de processos. mas ela não pode expressar propriedades duradouras como “um </a:t>
            </a:r>
            <a:r>
              <a:rPr lang="pt-BR" dirty="0" err="1"/>
              <a:t>tick</a:t>
            </a:r>
            <a:r>
              <a:rPr lang="pt-BR" dirty="0"/>
              <a:t> é sempre possível como uma próxima ação” ou propriedades inevitáveis com o passar do tempo como “um </a:t>
            </a:r>
            <a:r>
              <a:rPr lang="pt-BR" dirty="0" err="1"/>
              <a:t>tick</a:t>
            </a:r>
            <a:r>
              <a:rPr lang="pt-BR" dirty="0"/>
              <a:t> acontecerá mais cedo ou mais tarde”. </a:t>
            </a:r>
          </a:p>
          <a:p>
            <a:pPr algn="just"/>
            <a:r>
              <a:rPr lang="pt-BR" dirty="0"/>
              <a:t>CTL significa </a:t>
            </a:r>
            <a:r>
              <a:rPr lang="pt-BR" dirty="0" err="1"/>
              <a:t>Computation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Logic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CTL contém operadores que nos permitem referir ao Futuro. </a:t>
            </a:r>
          </a:p>
          <a:p>
            <a:pPr algn="just"/>
            <a:r>
              <a:rPr lang="pt-BR" dirty="0"/>
              <a:t>Modelo de computação é uma estrutura ramificada (árvore), no sentido que diferentes caminhos são possíveis no futuro. </a:t>
            </a:r>
          </a:p>
        </p:txBody>
      </p:sp>
    </p:spTree>
    <p:extLst>
      <p:ext uri="{BB962C8B-B14F-4D97-AF65-F5344CB8AC3E}">
        <p14:creationId xmlns:p14="http://schemas.microsoft.com/office/powerpoint/2010/main" val="346239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21F49-015C-43E0-A039-544B1A44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2852"/>
            <a:ext cx="9905998" cy="1905000"/>
          </a:xfrm>
        </p:spPr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Lógica computacional em árvore (CTL):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849C4-C1A8-4C94-9878-434A2913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768048"/>
            <a:ext cx="9905998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As formulas em CTL são as fórmulas acrescidas dos operadores temporais AG,AF,EG,EF. </a:t>
            </a:r>
          </a:p>
          <a:p>
            <a:pPr algn="just"/>
            <a:r>
              <a:rPr lang="pt-BR" dirty="0"/>
              <a:t>Cada conectivo é um par de símbolos. </a:t>
            </a:r>
          </a:p>
          <a:p>
            <a:pPr algn="just"/>
            <a:r>
              <a:rPr lang="pt-BR" dirty="0"/>
              <a:t>A significa “ao longo de todos os caminhos” (inevitavelmente). </a:t>
            </a:r>
          </a:p>
          <a:p>
            <a:pPr algn="just"/>
            <a:r>
              <a:rPr lang="pt-BR" dirty="0"/>
              <a:t>E significa “ao longo de pelo menos um caminho” (possivelmente). </a:t>
            </a:r>
          </a:p>
          <a:p>
            <a:pPr algn="just"/>
            <a:r>
              <a:rPr lang="pt-BR" dirty="0"/>
              <a:t>F significa “em algum estado futuro”. </a:t>
            </a:r>
          </a:p>
          <a:p>
            <a:pPr algn="just"/>
            <a:r>
              <a:rPr lang="pt-BR" dirty="0"/>
              <a:t>G significa “em todos os estados futuros (globalmente)”.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29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3926C-21B1-43B7-9BE5-BD67C88E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Exemplo de </a:t>
            </a:r>
            <a:r>
              <a:rPr lang="pt-BR" dirty="0" err="1"/>
              <a:t>ctl</a:t>
            </a:r>
            <a:r>
              <a:rPr lang="pt-BR" dirty="0"/>
              <a:t>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DFC5D4-A303-489B-818B-1F58BCB0C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041" y="2222365"/>
            <a:ext cx="6966742" cy="4242071"/>
          </a:xfrm>
        </p:spPr>
      </p:pic>
    </p:spTree>
    <p:extLst>
      <p:ext uri="{BB962C8B-B14F-4D97-AF65-F5344CB8AC3E}">
        <p14:creationId xmlns:p14="http://schemas.microsoft.com/office/powerpoint/2010/main" val="73197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4D78-8FCE-403E-837D-BFF39434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Lógica temporal de ações (LTA):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6A1CD-D8E4-4058-80E2-CDFF296C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53" y="2395330"/>
            <a:ext cx="7658030" cy="41910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LTA é a lógica desenvolvida por Leslie </a:t>
            </a:r>
            <a:r>
              <a:rPr lang="pt-BR" dirty="0" err="1"/>
              <a:t>Lamport</a:t>
            </a:r>
            <a:r>
              <a:rPr lang="pt-BR" dirty="0"/>
              <a:t>, que combina a Lógica temporal com a lógica de ações. É usada para descrever comportamentos de sistemas concorrentes. </a:t>
            </a:r>
          </a:p>
          <a:p>
            <a:pPr algn="just"/>
            <a:r>
              <a:rPr lang="pt-BR" dirty="0"/>
              <a:t>Declarações na lógica temporal são da forma [A]t, onde A é a ação e t contém um subconjunto de variáveis ocorrendo em A. Uma ação é uma expressão contendo variáveis primas e não-primas, assim como x + x’ * y = y’. </a:t>
            </a:r>
          </a:p>
          <a:p>
            <a:pPr algn="just"/>
            <a:r>
              <a:rPr lang="pt-BR" dirty="0"/>
              <a:t>O significado de [A]t é que ou A é válida agora, ou as variáveis que ocorrem em t não mudam. Isto possibilita para os passos, no qual nenhuma das variáveis de programa mudam só seus valores.</a:t>
            </a:r>
          </a:p>
        </p:txBody>
      </p:sp>
      <p:pic>
        <p:nvPicPr>
          <p:cNvPr id="1026" name="Picture 2" descr="Resultado de imagem para leslie lamport">
            <a:extLst>
              <a:ext uri="{FF2B5EF4-FFF2-40B4-BE49-F238E27FC236}">
                <a16:creationId xmlns:a16="http://schemas.microsoft.com/office/drawing/2014/main" id="{0098A62F-882E-4A37-B049-D3F3D36A2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5" b="2336"/>
          <a:stretch/>
        </p:blipFill>
        <p:spPr bwMode="auto">
          <a:xfrm>
            <a:off x="9183481" y="1961323"/>
            <a:ext cx="2451928" cy="34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182FAE4-CFAE-46C6-9F3F-988FED93A406}"/>
              </a:ext>
            </a:extLst>
          </p:cNvPr>
          <p:cNvSpPr txBox="1"/>
          <p:nvPr/>
        </p:nvSpPr>
        <p:spPr>
          <a:xfrm>
            <a:off x="9596628" y="5459897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Leslie </a:t>
            </a:r>
            <a:r>
              <a:rPr lang="pt-BR" dirty="0" err="1"/>
              <a:t>Lamport</a:t>
            </a:r>
            <a:endParaRPr lang="pt-BR" dirty="0"/>
          </a:p>
          <a:p>
            <a:pPr algn="ctr"/>
            <a:r>
              <a:rPr lang="pt-BR" dirty="0"/>
              <a:t>(1941 - )</a:t>
            </a:r>
          </a:p>
        </p:txBody>
      </p:sp>
    </p:spTree>
    <p:extLst>
      <p:ext uri="{BB962C8B-B14F-4D97-AF65-F5344CB8AC3E}">
        <p14:creationId xmlns:p14="http://schemas.microsoft.com/office/powerpoint/2010/main" val="31893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1AB60-8195-4588-AFE0-6E6FB4FA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aplicações da Lógica temporal: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EE372-4BB0-4E1A-B505-4CC746CC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logica temporal vem desempenhando importante papel nos sistemas de segurança critica, que são aqueles sistemas onde o tempo é essencial e uma única falha pode provocar a morte de pessoas.</a:t>
            </a:r>
          </a:p>
          <a:p>
            <a:r>
              <a:rPr lang="pt-BR" dirty="0"/>
              <a:t>A lógica temporal permite a verificação da  </a:t>
            </a:r>
            <a:r>
              <a:rPr lang="pt-BR" dirty="0" err="1"/>
              <a:t>corretude</a:t>
            </a:r>
            <a:r>
              <a:rPr lang="pt-BR" dirty="0"/>
              <a:t> desses sistemas. Alguns exemplos desses sistemas são:</a:t>
            </a:r>
          </a:p>
          <a:p>
            <a:r>
              <a:rPr lang="pt-BR" dirty="0"/>
              <a:t>Sistema de controle de aeronaves;</a:t>
            </a:r>
          </a:p>
          <a:p>
            <a:r>
              <a:rPr lang="pt-BR" dirty="0"/>
              <a:t>Sistema de controle de uma usina nuclear;</a:t>
            </a:r>
          </a:p>
          <a:p>
            <a:r>
              <a:rPr lang="pt-BR" dirty="0"/>
              <a:t>Sistema de controle de tráfego. </a:t>
            </a:r>
          </a:p>
        </p:txBody>
      </p:sp>
    </p:spTree>
    <p:extLst>
      <p:ext uri="{BB962C8B-B14F-4D97-AF65-F5344CB8AC3E}">
        <p14:creationId xmlns:p14="http://schemas.microsoft.com/office/powerpoint/2010/main" val="382190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909B9-5AC1-4D12-9977-2148448F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04ACA-2DAF-4E2E-A167-55493CDD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0349"/>
            <a:ext cx="9905998" cy="367085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Silvia RISSINO, Germano LAMBERT-TORRES e </a:t>
            </a:r>
            <a:r>
              <a:rPr lang="pt-BR" dirty="0" err="1">
                <a:effectLst/>
              </a:rPr>
              <a:t>Helga</a:t>
            </a:r>
            <a:r>
              <a:rPr lang="pt-BR" dirty="0">
                <a:effectLst/>
              </a:rPr>
              <a:t> G. MARTINS</a:t>
            </a:r>
            <a:r>
              <a:rPr lang="pt-BR" i="1" dirty="0">
                <a:effectLst/>
              </a:rPr>
              <a:t>.</a:t>
            </a:r>
            <a:r>
              <a:rPr lang="pt-BR" i="1" dirty="0"/>
              <a:t> Lógica Temporal Aplicada a Sistemas de Informação</a:t>
            </a:r>
            <a:r>
              <a:rPr lang="pt-BR" dirty="0"/>
              <a:t>. </a:t>
            </a:r>
            <a:r>
              <a:rPr lang="pt-BR" dirty="0">
                <a:effectLst/>
              </a:rPr>
              <a:t>Fundação Universidade Federal de Rondônia </a:t>
            </a:r>
            <a:r>
              <a:rPr lang="pt-BR" dirty="0"/>
              <a:t>[</a:t>
            </a:r>
            <a:r>
              <a:rPr lang="pt-BR" dirty="0" err="1"/>
              <a:t>accessed</a:t>
            </a:r>
            <a:r>
              <a:rPr lang="pt-BR" dirty="0"/>
              <a:t> </a:t>
            </a:r>
            <a:r>
              <a:rPr lang="pt-BR" dirty="0" err="1"/>
              <a:t>Sep</a:t>
            </a:r>
            <a:r>
              <a:rPr lang="pt-BR" dirty="0"/>
              <a:t> 06 2018].</a:t>
            </a:r>
          </a:p>
          <a:p>
            <a:pPr algn="just"/>
            <a:r>
              <a:rPr lang="pt-B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http://www.dcc.fc.up.pt/~nam/web/resources/vfs18/vfs-9-10.pdf</a:t>
            </a:r>
            <a:r>
              <a:rPr lang="pt-B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pt-BR" dirty="0"/>
              <a:t>[</a:t>
            </a:r>
            <a:r>
              <a:rPr lang="pt-BR" dirty="0" err="1"/>
              <a:t>accessed</a:t>
            </a:r>
            <a:r>
              <a:rPr lang="pt-BR" dirty="0"/>
              <a:t> </a:t>
            </a:r>
            <a:r>
              <a:rPr lang="pt-BR" dirty="0" err="1"/>
              <a:t>Sep</a:t>
            </a:r>
            <a:r>
              <a:rPr lang="pt-BR" dirty="0"/>
              <a:t> 06 2018].</a:t>
            </a:r>
          </a:p>
          <a:p>
            <a:pPr algn="just"/>
            <a:r>
              <a:rPr lang="pt-BR" dirty="0"/>
              <a:t>https://pt.wikipedia.org/wiki/L%C3%B3gica_temporal.  [</a:t>
            </a:r>
            <a:r>
              <a:rPr lang="pt-BR" dirty="0" err="1"/>
              <a:t>accessed</a:t>
            </a:r>
            <a:r>
              <a:rPr lang="pt-BR" dirty="0"/>
              <a:t> </a:t>
            </a:r>
            <a:r>
              <a:rPr lang="pt-BR" dirty="0" err="1"/>
              <a:t>Sep</a:t>
            </a:r>
            <a:r>
              <a:rPr lang="pt-BR" dirty="0"/>
              <a:t> 10 2018]. </a:t>
            </a:r>
          </a:p>
        </p:txBody>
      </p:sp>
    </p:spTree>
    <p:extLst>
      <p:ext uri="{BB962C8B-B14F-4D97-AF65-F5344CB8AC3E}">
        <p14:creationId xmlns:p14="http://schemas.microsoft.com/office/powerpoint/2010/main" val="1899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6EBC-DCCE-4E5B-B3AC-A11B7EEA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introdução: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C7796-8F8D-4E4D-89A7-C9701E75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021" y="2514600"/>
            <a:ext cx="5670204" cy="389945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 sistema de regras e simbolismos de representação do raciocínio, tendo a presença do tempo como elemento de destaque. </a:t>
            </a:r>
          </a:p>
          <a:p>
            <a:pPr algn="just"/>
            <a:r>
              <a:rPr lang="pt-BR" dirty="0"/>
              <a:t>"Eu estou sempre com fome", "Eu eventualmente estarei com fome", ou "Eu estarei com fome até eu comer algo".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FA123F-C113-45DF-A2CC-3710EEC8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78" y="829088"/>
            <a:ext cx="2868749" cy="46358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031A3E-298C-4298-AC18-337897EBDABC}"/>
              </a:ext>
            </a:extLst>
          </p:cNvPr>
          <p:cNvSpPr txBox="1"/>
          <p:nvPr/>
        </p:nvSpPr>
        <p:spPr>
          <a:xfrm>
            <a:off x="8746434" y="5464986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Arthur Prior</a:t>
            </a:r>
          </a:p>
          <a:p>
            <a:r>
              <a:rPr lang="pt-BR" dirty="0"/>
              <a:t>1914–1969</a:t>
            </a:r>
          </a:p>
        </p:txBody>
      </p:sp>
    </p:spTree>
    <p:extLst>
      <p:ext uri="{BB962C8B-B14F-4D97-AF65-F5344CB8AC3E}">
        <p14:creationId xmlns:p14="http://schemas.microsoft.com/office/powerpoint/2010/main" val="123510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F3D80-93B3-4FE6-93BE-A0490B4A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introdução: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B756D0-AEAE-4F0D-AFAE-8C3259C3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Sistemas lógicos baseados na Lógica Temporal, como exemplo: </a:t>
            </a:r>
          </a:p>
          <a:p>
            <a:pPr algn="just"/>
            <a:r>
              <a:rPr lang="pt-BR" dirty="0"/>
              <a:t>Lógica computacional em árvore (CTL), </a:t>
            </a:r>
          </a:p>
          <a:p>
            <a:pPr algn="just"/>
            <a:r>
              <a:rPr lang="pt-BR" dirty="0"/>
              <a:t>Lógica para revestir tempo (LTL)</a:t>
            </a:r>
          </a:p>
          <a:p>
            <a:pPr algn="just"/>
            <a:r>
              <a:rPr lang="pt-BR" dirty="0"/>
              <a:t>Lógica de tempo de ações (TLA). </a:t>
            </a:r>
          </a:p>
          <a:p>
            <a:pPr marL="0" indent="0" algn="just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3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3D78-FAA2-421B-A386-347909F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01148"/>
            <a:ext cx="9905998" cy="1905000"/>
          </a:xfrm>
        </p:spPr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Tempo Linear </a:t>
            </a:r>
            <a:r>
              <a:rPr lang="pt-BR" dirty="0" err="1"/>
              <a:t>vs</a:t>
            </a:r>
            <a:r>
              <a:rPr lang="pt-BR" dirty="0"/>
              <a:t> Tempo Ramificado: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22A75-2D53-42FD-903D-7DFA83DA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866323"/>
          </a:xfrm>
        </p:spPr>
        <p:txBody>
          <a:bodyPr/>
          <a:lstStyle/>
          <a:p>
            <a:pPr algn="just"/>
            <a:r>
              <a:rPr lang="pt-BR" dirty="0"/>
              <a:t>Tempo Linear : O comportamento do sistema consiste no conjunto de traços infinitos que começam no estado inicial i.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Tempo Ramificado : Todo o comportamento do sistema é capturado por uma árvore de computação de profundidade ilimitada cuja raiz é o estado inicial i. </a:t>
            </a:r>
          </a:p>
        </p:txBody>
      </p:sp>
    </p:spTree>
    <p:extLst>
      <p:ext uri="{BB962C8B-B14F-4D97-AF65-F5344CB8AC3E}">
        <p14:creationId xmlns:p14="http://schemas.microsoft.com/office/powerpoint/2010/main" val="429412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49E64-44BD-4009-9D6F-6C4CF390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6956"/>
            <a:ext cx="9905998" cy="1905000"/>
          </a:xfrm>
        </p:spPr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Semântica de Kripke: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772E4-B006-4D3E-AE63-3C23B8E6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774"/>
            <a:ext cx="9905998" cy="4982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semântica de Kripke é uma classe Kr de modelos de Kripke, onde o sistema K é o menor dos sistemas modais normais. Ou seja, ela é a interseção de todos os sistemas modais normais, justificado pelos seguintes princípios: trata-se de um sistema de lógica modal, com um conjunto de axiomas e regras de inferência que representam formalmente o raciocínio.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semântica da Lógica Temporal pode ser definida sobre estruturas de Kripke, desta forma, as técnicas de especificação e verificação de propriedades podem ser apresentadas independentemente do formalismo do modelo a ser adotado.</a:t>
            </a:r>
          </a:p>
        </p:txBody>
      </p:sp>
    </p:spTree>
    <p:extLst>
      <p:ext uri="{BB962C8B-B14F-4D97-AF65-F5344CB8AC3E}">
        <p14:creationId xmlns:p14="http://schemas.microsoft.com/office/powerpoint/2010/main" val="117072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3F833-108C-41AB-94D8-BDBB1156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Linear Temporal </a:t>
            </a:r>
            <a:r>
              <a:rPr lang="pt-BR" dirty="0" err="1"/>
              <a:t>Logic</a:t>
            </a:r>
            <a:r>
              <a:rPr lang="pt-BR" dirty="0"/>
              <a:t> (LTL):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20334-F477-4691-B3FB-AAD14735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0848"/>
            <a:ext cx="7764048" cy="4065105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A LTL considera que há somente um único estado sucessor.</a:t>
            </a:r>
            <a:r>
              <a:rPr lang="pt-BR" dirty="0"/>
              <a:t> pode-se codificar fórmulas sobre o futuro de caminhos, por exemplo, uma condição de, eventualmente, ser verdadeiro, a condição será verdadeira, até que outro fato torna-se verdadeiro, etc. </a:t>
            </a:r>
            <a:endParaRPr lang="pt-BR" dirty="0">
              <a:effectLst/>
            </a:endParaRPr>
          </a:p>
          <a:p>
            <a:pPr algn="just"/>
            <a:r>
              <a:rPr lang="pt-BR" dirty="0">
                <a:effectLst/>
              </a:rPr>
              <a:t>As fórmulas são avaliadas sobre caminhos lineares.</a:t>
            </a:r>
          </a:p>
          <a:p>
            <a:pPr algn="just"/>
            <a:r>
              <a:rPr lang="pt-BR" dirty="0">
                <a:effectLst/>
              </a:rPr>
              <a:t>um caminho é uma sequência infinita de estados s0, s1, s2,... </a:t>
            </a:r>
            <a:r>
              <a:rPr lang="pt-BR" dirty="0" err="1">
                <a:effectLst/>
              </a:rPr>
              <a:t>sn</a:t>
            </a:r>
            <a:r>
              <a:rPr lang="pt-BR" dirty="0">
                <a:effectLst/>
              </a:rPr>
              <a:t>.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LTL foi proposto pela primeira vez para a verificação formal de programas de computador por Amir </a:t>
            </a:r>
            <a:r>
              <a:rPr lang="pt-BR" dirty="0" err="1"/>
              <a:t>Pnueli</a:t>
            </a:r>
            <a:r>
              <a:rPr lang="pt-BR" dirty="0"/>
              <a:t> , em 1977. </a:t>
            </a:r>
          </a:p>
        </p:txBody>
      </p:sp>
      <p:pic>
        <p:nvPicPr>
          <p:cNvPr id="2052" name="Picture 4" descr="Resultado de imagem para Amir Pnueli">
            <a:extLst>
              <a:ext uri="{FF2B5EF4-FFF2-40B4-BE49-F238E27FC236}">
                <a16:creationId xmlns:a16="http://schemas.microsoft.com/office/drawing/2014/main" id="{B0F24A5C-719A-4BB1-B612-646DF10CD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981"/>
          <a:stretch/>
        </p:blipFill>
        <p:spPr bwMode="auto">
          <a:xfrm>
            <a:off x="9141400" y="1783318"/>
            <a:ext cx="2397851" cy="320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B78AE2-8525-4D7B-A027-FBAFB2B74486}"/>
              </a:ext>
            </a:extLst>
          </p:cNvPr>
          <p:cNvSpPr txBox="1"/>
          <p:nvPr/>
        </p:nvSpPr>
        <p:spPr>
          <a:xfrm>
            <a:off x="9633241" y="4992001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Amir </a:t>
            </a:r>
            <a:r>
              <a:rPr lang="pt-BR" dirty="0" err="1"/>
              <a:t>Pnueli</a:t>
            </a:r>
            <a:endParaRPr lang="pt-BR" dirty="0"/>
          </a:p>
          <a:p>
            <a:r>
              <a:rPr lang="pt-BR" dirty="0"/>
              <a:t>1941 - 2009</a:t>
            </a:r>
          </a:p>
        </p:txBody>
      </p:sp>
    </p:spTree>
    <p:extLst>
      <p:ext uri="{BB962C8B-B14F-4D97-AF65-F5344CB8AC3E}">
        <p14:creationId xmlns:p14="http://schemas.microsoft.com/office/powerpoint/2010/main" val="103403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0AAF6-4540-4169-AC54-841FFB5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/>
              <a:t>Lógica de Tempo Linear (LTL):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48350-02E6-4276-AFE1-0310A48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8043"/>
            <a:ext cx="9905998" cy="3124201"/>
          </a:xfrm>
        </p:spPr>
        <p:txBody>
          <a:bodyPr/>
          <a:lstStyle/>
          <a:p>
            <a:r>
              <a:rPr lang="pt-BR" dirty="0"/>
              <a:t>Modela o tempo como uma sequência de estados.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054A9-7E3E-477C-B889-70FCCB2A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78" y="3579744"/>
            <a:ext cx="7381868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B9622-C56C-4700-A96D-4CD6A3BD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</a:t>
            </a:r>
            <a:br>
              <a:rPr lang="pt-BR" dirty="0"/>
            </a:br>
            <a:r>
              <a:rPr lang="pt-BR" dirty="0">
                <a:effectLst/>
              </a:rPr>
              <a:t>Propriedades da </a:t>
            </a:r>
            <a:r>
              <a:rPr lang="pt-BR" dirty="0"/>
              <a:t>LTL: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66EE8-70C5-4D99-A10B-FD180F7D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9325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effectLst/>
              </a:rPr>
              <a:t>Uma fórmula LTL sintaticamente válida é formada pelas variáveis proposicionais p1, p2, (...), os conectivos usuais da lógica proposicional  (~,v,^,-&gt;) e os seguintes operadores proposicionais:</a:t>
            </a:r>
          </a:p>
          <a:p>
            <a:pPr lvl="0" algn="just"/>
            <a:r>
              <a:rPr lang="pt-BR" dirty="0">
                <a:effectLst/>
              </a:rPr>
              <a:t>Próximo (Next): </a:t>
            </a:r>
            <a:r>
              <a:rPr lang="pt-BR" dirty="0" err="1">
                <a:effectLst/>
              </a:rPr>
              <a:t>Xa</a:t>
            </a:r>
            <a:r>
              <a:rPr lang="pt-BR" dirty="0">
                <a:effectLst/>
              </a:rPr>
              <a:t> – “a” é verdadeiro no próximo estado;</a:t>
            </a:r>
          </a:p>
          <a:p>
            <a:pPr lvl="0" algn="just"/>
            <a:r>
              <a:rPr lang="pt-BR" dirty="0">
                <a:effectLst/>
              </a:rPr>
              <a:t>Futuro (Future): </a:t>
            </a:r>
            <a:r>
              <a:rPr lang="pt-BR" dirty="0" err="1">
                <a:effectLst/>
              </a:rPr>
              <a:t>Fa</a:t>
            </a:r>
            <a:r>
              <a:rPr lang="pt-BR" dirty="0">
                <a:effectLst/>
              </a:rPr>
              <a:t> – “a” é eventualmente válido (Em algum estado do caminho);</a:t>
            </a:r>
          </a:p>
          <a:p>
            <a:pPr lvl="0" algn="just"/>
            <a:r>
              <a:rPr lang="pt-BR" dirty="0">
                <a:effectLst/>
              </a:rPr>
              <a:t>Globalmente (</a:t>
            </a:r>
            <a:r>
              <a:rPr lang="pt-BR" dirty="0" err="1">
                <a:effectLst/>
              </a:rPr>
              <a:t>Globally</a:t>
            </a:r>
            <a:r>
              <a:rPr lang="pt-BR" dirty="0">
                <a:effectLst/>
              </a:rPr>
              <a:t>): Ga – “a” é sempre válido (Em todo estado no caminho);</a:t>
            </a:r>
          </a:p>
          <a:p>
            <a:pPr lvl="0" algn="just"/>
            <a:r>
              <a:rPr lang="pt-BR" dirty="0">
                <a:effectLst/>
              </a:rPr>
              <a:t>Até (</a:t>
            </a:r>
            <a:r>
              <a:rPr lang="pt-BR" dirty="0" err="1">
                <a:effectLst/>
              </a:rPr>
              <a:t>Until</a:t>
            </a:r>
            <a:r>
              <a:rPr lang="pt-BR" dirty="0">
                <a:effectLst/>
              </a:rPr>
              <a:t>): a U b – “a” é verdadeiro no caminho até que “b” seja verdadeiro;</a:t>
            </a:r>
          </a:p>
          <a:p>
            <a:pPr lvl="0" algn="just"/>
            <a:r>
              <a:rPr lang="pt-BR" dirty="0">
                <a:effectLst/>
              </a:rPr>
              <a:t>Isenção (Release): a R b – quando a ocorrência de um estado onde “a” é válida liberta “b” de ser;</a:t>
            </a:r>
          </a:p>
          <a:p>
            <a:pPr lvl="0" algn="just"/>
            <a:r>
              <a:rPr lang="pt-BR" dirty="0">
                <a:effectLst/>
              </a:rPr>
              <a:t>Existe (</a:t>
            </a:r>
            <a:r>
              <a:rPr lang="pt-BR" dirty="0" err="1">
                <a:effectLst/>
              </a:rPr>
              <a:t>Exist</a:t>
            </a:r>
            <a:r>
              <a:rPr lang="pt-BR" dirty="0">
                <a:effectLst/>
              </a:rPr>
              <a:t>) </a:t>
            </a:r>
            <a:r>
              <a:rPr lang="pt-BR" dirty="0" err="1">
                <a:effectLst/>
              </a:rPr>
              <a:t>Ea</a:t>
            </a:r>
            <a:r>
              <a:rPr lang="pt-BR" dirty="0">
                <a:effectLst/>
              </a:rPr>
              <a:t> – “a” é verdadeiro num caminho S se existe um caminho começando em um estado S;</a:t>
            </a:r>
          </a:p>
          <a:p>
            <a:pPr lvl="0" algn="just"/>
            <a:r>
              <a:rPr lang="pt-BR" dirty="0">
                <a:effectLst/>
              </a:rPr>
              <a:t>Todo (</a:t>
            </a:r>
            <a:r>
              <a:rPr lang="pt-BR" dirty="0" err="1">
                <a:effectLst/>
              </a:rPr>
              <a:t>All</a:t>
            </a:r>
            <a:r>
              <a:rPr lang="pt-BR" dirty="0">
                <a:effectLst/>
              </a:rPr>
              <a:t>): Aa – “a” é verdadeiro para todo caminho começando no estado 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32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E553F-3AC3-4882-9600-ACB5631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temporal </a:t>
            </a:r>
            <a:br>
              <a:rPr lang="pt-BR" dirty="0"/>
            </a:br>
            <a:r>
              <a:rPr lang="pt-BR" dirty="0"/>
              <a:t>Operadores Temporais da LTL: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CDEBE-5B60-4176-83C1-5D64C405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7857"/>
            <a:ext cx="9905998" cy="3124201"/>
          </a:xfrm>
        </p:spPr>
        <p:txBody>
          <a:bodyPr/>
          <a:lstStyle/>
          <a:p>
            <a:r>
              <a:rPr lang="pt-BR" dirty="0"/>
              <a:t>F, G, U, X, ... </a:t>
            </a:r>
          </a:p>
          <a:p>
            <a:r>
              <a:rPr lang="pt-BR" dirty="0"/>
              <a:t> Significados: </a:t>
            </a:r>
          </a:p>
          <a:p>
            <a:r>
              <a:rPr lang="pt-BR" dirty="0"/>
              <a:t> </a:t>
            </a:r>
            <a:r>
              <a:rPr lang="pt-BR" dirty="0" err="1"/>
              <a:t>Fp</a:t>
            </a:r>
            <a:r>
              <a:rPr lang="pt-BR" dirty="0"/>
              <a:t> “p será verdadeiro em algum momento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6609B2-E5C8-411E-BE96-949759F6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57" y="4145314"/>
            <a:ext cx="6861886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7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438</TotalTime>
  <Words>1049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Malha</vt:lpstr>
      <vt:lpstr>Lógica temporal </vt:lpstr>
      <vt:lpstr>Lógica temporal introdução:</vt:lpstr>
      <vt:lpstr>Lógica temporal introdução:</vt:lpstr>
      <vt:lpstr>Lógica temporal Tempo Linear vs Tempo Ramificado:</vt:lpstr>
      <vt:lpstr>Lógica temporal Semântica de Kripke:</vt:lpstr>
      <vt:lpstr>Lógica temporal Linear Temporal Logic (LTL):</vt:lpstr>
      <vt:lpstr>Lógica temporal Lógica de Tempo Linear (LTL):</vt:lpstr>
      <vt:lpstr>Lógica temporal Propriedades da LTL:</vt:lpstr>
      <vt:lpstr>Lógica temporal  Operadores Temporais da LTL:</vt:lpstr>
      <vt:lpstr>Lógica temporal  Operadores Temporais da LTL: </vt:lpstr>
      <vt:lpstr>Lógica temporal  Operadores Temporais da LTL: </vt:lpstr>
      <vt:lpstr>Lógica temporal  Operadores Temporais da LTL: </vt:lpstr>
      <vt:lpstr>Lógica temporal Lógica computacional em árvore (CTL):</vt:lpstr>
      <vt:lpstr>Lógica temporal Lógica computacional em árvore (CTL):</vt:lpstr>
      <vt:lpstr>Lógica temporal Exemplo de ctl:</vt:lpstr>
      <vt:lpstr>Lógica temporal Lógica temporal de ações (LTA):</vt:lpstr>
      <vt:lpstr>Lógica temporal aplicações da Lógica temporal: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temporal</dc:title>
  <dc:creator>Mayra Lessa</dc:creator>
  <cp:lastModifiedBy>Mayra Lessa</cp:lastModifiedBy>
  <cp:revision>32</cp:revision>
  <dcterms:created xsi:type="dcterms:W3CDTF">2018-09-18T01:15:33Z</dcterms:created>
  <dcterms:modified xsi:type="dcterms:W3CDTF">2018-09-25T12:08:28Z</dcterms:modified>
</cp:coreProperties>
</file>