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1" autoAdjust="0"/>
    <p:restoredTop sz="90898" autoAdjust="0"/>
  </p:normalViewPr>
  <p:slideViewPr>
    <p:cSldViewPr snapToGrid="0">
      <p:cViewPr varScale="1">
        <p:scale>
          <a:sx n="89" d="100"/>
          <a:sy n="89" d="100"/>
        </p:scale>
        <p:origin x="461" y="72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573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440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12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951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817138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2533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3420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960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72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2A54C80-263E-416B-A8E0-580EDEADCBDC}" type="datetimeFigureOut">
              <a:rPr lang="en-US" smtClean="0"/>
              <a:t>4/14/2024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198375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848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8230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PARTICIPLE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Причастие в английском языке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1142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1248"/>
          </a:xfrm>
        </p:spPr>
        <p:txBody>
          <a:bodyPr/>
          <a:lstStyle/>
          <a:p>
            <a:pPr algn="ctr"/>
            <a:r>
              <a:rPr lang="ru-RU" b="1" dirty="0"/>
              <a:t>Функции Причастия </a:t>
            </a:r>
            <a:r>
              <a:rPr lang="en-US" b="1" dirty="0"/>
              <a:t>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160" y="1438768"/>
            <a:ext cx="8596668" cy="4590514"/>
          </a:xfrm>
        </p:spPr>
        <p:txBody>
          <a:bodyPr/>
          <a:lstStyle/>
          <a:p>
            <a:pPr lvl="0"/>
            <a:r>
              <a:rPr lang="ru-RU" b="1" dirty="0"/>
              <a:t>Часть</a:t>
            </a:r>
            <a:r>
              <a:rPr lang="ru-RU" b="1" cap="all" dirty="0"/>
              <a:t> </a:t>
            </a:r>
            <a:r>
              <a:rPr lang="ru-RU" b="1" dirty="0"/>
              <a:t>составного</a:t>
            </a:r>
            <a:r>
              <a:rPr lang="ru-RU" b="1" cap="all" dirty="0"/>
              <a:t> </a:t>
            </a:r>
            <a:r>
              <a:rPr lang="ru-RU" b="1" dirty="0"/>
              <a:t>сказуемого</a:t>
            </a:r>
            <a:r>
              <a:rPr lang="ru-RU" i="1" dirty="0"/>
              <a:t> </a:t>
            </a:r>
            <a:r>
              <a:rPr lang="ru-RU" dirty="0"/>
              <a:t>(в категориях </a:t>
            </a:r>
            <a:r>
              <a:rPr lang="en-US" dirty="0"/>
              <a:t>Continuous</a:t>
            </a:r>
            <a:r>
              <a:rPr lang="ru-RU" dirty="0"/>
              <a:t> и </a:t>
            </a:r>
            <a:r>
              <a:rPr lang="en-US" dirty="0"/>
              <a:t>Perfect Continuous</a:t>
            </a:r>
            <a:r>
              <a:rPr lang="ru-RU" dirty="0"/>
              <a:t>).</a:t>
            </a:r>
            <a:endParaRPr lang="ru-RU" i="1" dirty="0"/>
          </a:p>
          <a:p>
            <a:pPr marL="0" indent="0" algn="just">
              <a:buNone/>
            </a:pPr>
            <a:r>
              <a:rPr lang="ru-RU" i="1" dirty="0"/>
              <a:t> </a:t>
            </a:r>
            <a:r>
              <a:rPr lang="en-US" i="1" dirty="0"/>
              <a:t>Present Continuous Active</a:t>
            </a:r>
            <a:endParaRPr lang="ru-RU" i="1" dirty="0"/>
          </a:p>
          <a:p>
            <a:pPr marL="0" indent="0" algn="just">
              <a:buNone/>
            </a:pPr>
            <a:endParaRPr lang="ru-RU" i="1" dirty="0"/>
          </a:p>
          <a:p>
            <a:pPr marL="0" indent="0" algn="just">
              <a:buNone/>
            </a:pPr>
            <a:endParaRPr lang="ru-RU" i="1" dirty="0"/>
          </a:p>
          <a:p>
            <a:pPr marL="0" indent="0" algn="just">
              <a:buNone/>
            </a:pPr>
            <a:r>
              <a:rPr lang="en-US" i="1" dirty="0"/>
              <a:t>Past Continuous Active</a:t>
            </a:r>
            <a:endParaRPr lang="ru-RU" i="1" dirty="0"/>
          </a:p>
          <a:p>
            <a:pPr marL="0" indent="0" algn="just">
              <a:buNone/>
            </a:pPr>
            <a:endParaRPr lang="ru-RU" i="1" dirty="0"/>
          </a:p>
          <a:p>
            <a:pPr marL="0" indent="0" algn="just">
              <a:buNone/>
            </a:pPr>
            <a:endParaRPr lang="ru-RU" i="1" dirty="0"/>
          </a:p>
          <a:p>
            <a:pPr marL="0" indent="0" algn="just">
              <a:buNone/>
            </a:pPr>
            <a:endParaRPr lang="ru-RU" i="1" dirty="0"/>
          </a:p>
          <a:p>
            <a:pPr marL="0" indent="0" algn="just">
              <a:buNone/>
            </a:pPr>
            <a:r>
              <a:rPr lang="en-US" i="1" dirty="0"/>
              <a:t>Past Perfect Continuous Active</a:t>
            </a:r>
            <a:endParaRPr lang="ru-RU" i="1" dirty="0"/>
          </a:p>
          <a:p>
            <a:pPr marL="0" indent="0" algn="just">
              <a:buNone/>
            </a:pPr>
            <a:endParaRPr lang="ru-RU" i="1" dirty="0"/>
          </a:p>
          <a:p>
            <a:pPr marL="0" indent="0" algn="just">
              <a:buNone/>
            </a:pPr>
            <a:endParaRPr lang="ru-RU" i="1" dirty="0"/>
          </a:p>
          <a:p>
            <a:pPr marL="0" indent="0" algn="just">
              <a:buNone/>
            </a:pPr>
            <a:endParaRPr lang="ru-RU" i="1" dirty="0"/>
          </a:p>
          <a:p>
            <a:pPr marL="0" indent="0" algn="just">
              <a:buNone/>
            </a:pPr>
            <a:endParaRPr lang="ru-RU" i="1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896532"/>
              </p:ext>
            </p:extLst>
          </p:nvPr>
        </p:nvGraphicFramePr>
        <p:xfrm>
          <a:off x="1143160" y="2633192"/>
          <a:ext cx="8359602" cy="51172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179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9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726">
                <a:tc>
                  <a:txBody>
                    <a:bodyPr/>
                    <a:lstStyle/>
                    <a:p>
                      <a:pPr algn="r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They are </a:t>
                      </a:r>
                      <a:r>
                        <a:rPr lang="en-US" sz="1800" b="1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playing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chess now. </a:t>
                      </a:r>
                      <a:endParaRPr lang="ru-RU" sz="18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Они играют в шахматы сейчас.</a:t>
                      </a:r>
                      <a:endParaRPr lang="ru-RU" sz="18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561856"/>
              </p:ext>
            </p:extLst>
          </p:nvPr>
        </p:nvGraphicFramePr>
        <p:xfrm>
          <a:off x="1143160" y="3874037"/>
          <a:ext cx="8503242" cy="914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251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1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942">
                <a:tc>
                  <a:txBody>
                    <a:bodyPr/>
                    <a:lstStyle/>
                    <a:p>
                      <a:pPr algn="r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children were </a:t>
                      </a:r>
                      <a:r>
                        <a:rPr lang="en-US" sz="1800" b="1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playing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football during 2 hours on Sunday.</a:t>
                      </a:r>
                      <a:endParaRPr lang="ru-RU" sz="18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воскресенье дети играли в футбол в течение двух часов.</a:t>
                      </a:r>
                      <a:endParaRPr lang="ru-RU" sz="18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523419"/>
              </p:ext>
            </p:extLst>
          </p:nvPr>
        </p:nvGraphicFramePr>
        <p:xfrm>
          <a:off x="1143160" y="5608320"/>
          <a:ext cx="8478858" cy="64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239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9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190">
                <a:tc>
                  <a:txBody>
                    <a:bodyPr/>
                    <a:lstStyle/>
                    <a:p>
                      <a:pPr algn="r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She had been </a:t>
                      </a:r>
                      <a:r>
                        <a:rPr lang="en-US" sz="1800" b="1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reading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book during the whole day yesterday. </a:t>
                      </a:r>
                      <a:endParaRPr lang="ru-RU" sz="18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Вчера она весь день читала книгу. </a:t>
                      </a:r>
                      <a:endParaRPr lang="ru-RU" sz="18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5731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4587" y="411193"/>
            <a:ext cx="10675028" cy="1121664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 </a:t>
            </a:r>
            <a:r>
              <a:rPr lang="ru-RU" b="1" cap="all" dirty="0"/>
              <a:t>Причастие </a:t>
            </a:r>
            <a:r>
              <a:rPr lang="en-US" b="1" cap="all" dirty="0"/>
              <a:t>II </a:t>
            </a:r>
            <a:br>
              <a:rPr lang="ru-RU" i="1" dirty="0"/>
            </a:br>
            <a:r>
              <a:rPr lang="en-US" b="1" cap="all" dirty="0"/>
              <a:t>(Participle II </a:t>
            </a:r>
            <a:r>
              <a:rPr lang="ru-RU" b="1" dirty="0"/>
              <a:t>или</a:t>
            </a:r>
            <a:r>
              <a:rPr lang="ru-RU" b="1" cap="all" dirty="0"/>
              <a:t> </a:t>
            </a:r>
            <a:r>
              <a:rPr lang="en-US" b="1" cap="all" dirty="0"/>
              <a:t>Past Participle)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44032" y="1856293"/>
            <a:ext cx="8596668" cy="4590514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sz="2400" i="1" dirty="0"/>
              <a:t>Причастие II (</a:t>
            </a:r>
            <a:r>
              <a:rPr lang="ru-RU" sz="2400" i="1" dirty="0" err="1"/>
              <a:t>Participle</a:t>
            </a:r>
            <a:r>
              <a:rPr lang="ru-RU" sz="2400" i="1" dirty="0"/>
              <a:t> II или 3-я форма глагола) является страдательным причастием (образуемым только от переходных глаголов) и соответствует русскому страдательному причастию прошедшего времени. Его форма называется </a:t>
            </a:r>
            <a:r>
              <a:rPr lang="ru-RU" sz="2400" i="1" dirty="0" err="1"/>
              <a:t>Past</a:t>
            </a:r>
            <a:r>
              <a:rPr lang="ru-RU" sz="2400" i="1" dirty="0"/>
              <a:t> </a:t>
            </a:r>
            <a:r>
              <a:rPr lang="ru-RU" sz="2400" i="1" dirty="0" err="1"/>
              <a:t>Passive</a:t>
            </a:r>
            <a:r>
              <a:rPr lang="ru-RU" sz="2400" i="1" dirty="0"/>
              <a:t>.   </a:t>
            </a:r>
          </a:p>
          <a:p>
            <a:pPr marL="0" indent="0" algn="just">
              <a:buNone/>
            </a:pPr>
            <a:r>
              <a:rPr lang="ru-RU" sz="2400" i="1" dirty="0"/>
              <a:t>У правильных глаголов Причастие II образуется при </a:t>
            </a:r>
            <a:r>
              <a:rPr lang="ru-RU" sz="2400" i="1" dirty="0" err="1"/>
              <a:t>помо</a:t>
            </a:r>
            <a:r>
              <a:rPr lang="ru-RU" sz="2400" i="1" dirty="0"/>
              <a:t>-щи прибавления суффикса  «-</a:t>
            </a:r>
            <a:r>
              <a:rPr lang="ru-RU" sz="2400" i="1" dirty="0" err="1"/>
              <a:t>ed</a:t>
            </a:r>
            <a:r>
              <a:rPr lang="ru-RU" sz="2400" i="1" dirty="0"/>
              <a:t>» к основе глагола – </a:t>
            </a:r>
            <a:r>
              <a:rPr lang="ru-RU" sz="2400" b="1" i="1" u="sng" dirty="0" err="1"/>
              <a:t>to</a:t>
            </a:r>
            <a:r>
              <a:rPr lang="ru-RU" sz="2400" b="1" i="1" u="sng" dirty="0"/>
              <a:t> </a:t>
            </a:r>
            <a:r>
              <a:rPr lang="ru-RU" sz="2400" b="1" i="1" u="sng" dirty="0" err="1"/>
              <a:t>ask</a:t>
            </a:r>
            <a:r>
              <a:rPr lang="ru-RU" sz="2400" b="1" i="1" u="sng" dirty="0"/>
              <a:t> – </a:t>
            </a:r>
            <a:r>
              <a:rPr lang="ru-RU" sz="2400" b="1" i="1" u="sng" dirty="0" err="1"/>
              <a:t>asked</a:t>
            </a:r>
            <a:r>
              <a:rPr lang="ru-RU" sz="2400" b="1" i="1" u="sng" dirty="0"/>
              <a:t>, </a:t>
            </a:r>
            <a:r>
              <a:rPr lang="ru-RU" sz="2400" b="1" i="1" u="sng" dirty="0" err="1"/>
              <a:t>to</a:t>
            </a:r>
            <a:r>
              <a:rPr lang="ru-RU" sz="2400" b="1" i="1" u="sng" dirty="0"/>
              <a:t> </a:t>
            </a:r>
            <a:r>
              <a:rPr lang="ru-RU" sz="2400" b="1" i="1" u="sng" dirty="0" err="1"/>
              <a:t>help</a:t>
            </a:r>
            <a:r>
              <a:rPr lang="ru-RU" sz="2400" b="1" i="1" u="sng" dirty="0"/>
              <a:t> – </a:t>
            </a:r>
            <a:r>
              <a:rPr lang="ru-RU" sz="2400" b="1" i="1" u="sng" dirty="0" err="1"/>
              <a:t>helped</a:t>
            </a:r>
            <a:r>
              <a:rPr lang="ru-RU" sz="2400" b="1" i="1" u="sng" dirty="0"/>
              <a:t>, </a:t>
            </a:r>
            <a:r>
              <a:rPr lang="ru-RU" sz="2400" b="1" i="1" u="sng" dirty="0" err="1"/>
              <a:t>to</a:t>
            </a:r>
            <a:r>
              <a:rPr lang="ru-RU" sz="2400" b="1" i="1" u="sng" dirty="0"/>
              <a:t> </a:t>
            </a:r>
            <a:r>
              <a:rPr lang="ru-RU" sz="2400" b="1" i="1" u="sng" dirty="0" err="1"/>
              <a:t>watch</a:t>
            </a:r>
            <a:r>
              <a:rPr lang="ru-RU" sz="2400" b="1" i="1" u="sng" dirty="0"/>
              <a:t> – </a:t>
            </a:r>
            <a:r>
              <a:rPr lang="ru-RU" sz="2400" b="1" i="1" u="sng" dirty="0" err="1"/>
              <a:t>watched</a:t>
            </a:r>
            <a:r>
              <a:rPr lang="ru-RU" sz="2400" b="1" i="1" u="sng" dirty="0"/>
              <a:t> и т.п. </a:t>
            </a:r>
          </a:p>
          <a:p>
            <a:pPr marL="0" indent="0" algn="just">
              <a:buNone/>
            </a:pPr>
            <a:r>
              <a:rPr lang="ru-RU" sz="2400" i="1" dirty="0"/>
              <a:t>Причастие II неправильных глаголов образуется разными способами – </a:t>
            </a:r>
            <a:r>
              <a:rPr lang="ru-RU" sz="2400" i="1" dirty="0" err="1"/>
              <a:t>to</a:t>
            </a:r>
            <a:r>
              <a:rPr lang="ru-RU" sz="2400" i="1" dirty="0"/>
              <a:t> </a:t>
            </a:r>
            <a:r>
              <a:rPr lang="ru-RU" sz="2400" i="1" dirty="0" err="1"/>
              <a:t>see</a:t>
            </a:r>
            <a:r>
              <a:rPr lang="ru-RU" sz="2400" i="1" dirty="0"/>
              <a:t> – </a:t>
            </a:r>
            <a:r>
              <a:rPr lang="ru-RU" sz="2400" i="1" dirty="0" err="1"/>
              <a:t>seen</a:t>
            </a:r>
            <a:r>
              <a:rPr lang="ru-RU" sz="2400" i="1" dirty="0"/>
              <a:t>, </a:t>
            </a:r>
            <a:r>
              <a:rPr lang="ru-RU" sz="2400" i="1" dirty="0" err="1"/>
              <a:t>to</a:t>
            </a:r>
            <a:r>
              <a:rPr lang="ru-RU" sz="2400" i="1" dirty="0"/>
              <a:t> </a:t>
            </a:r>
            <a:r>
              <a:rPr lang="ru-RU" sz="2400" i="1" dirty="0" err="1"/>
              <a:t>write</a:t>
            </a:r>
            <a:r>
              <a:rPr lang="ru-RU" sz="2400" i="1" dirty="0"/>
              <a:t> – </a:t>
            </a:r>
            <a:r>
              <a:rPr lang="ru-RU" sz="2400" i="1" dirty="0" err="1"/>
              <a:t>written</a:t>
            </a:r>
            <a:r>
              <a:rPr lang="ru-RU" sz="2400" i="1" dirty="0"/>
              <a:t>, </a:t>
            </a:r>
            <a:r>
              <a:rPr lang="ru-RU" sz="2400" i="1" dirty="0" err="1"/>
              <a:t>to</a:t>
            </a:r>
            <a:r>
              <a:rPr lang="ru-RU" sz="2400" i="1" dirty="0"/>
              <a:t> </a:t>
            </a:r>
            <a:r>
              <a:rPr lang="ru-RU" sz="2400" i="1" dirty="0" err="1"/>
              <a:t>go</a:t>
            </a:r>
            <a:r>
              <a:rPr lang="ru-RU" sz="2400" i="1" dirty="0"/>
              <a:t> – </a:t>
            </a:r>
            <a:r>
              <a:rPr lang="en-US" sz="2400" i="1" dirty="0"/>
              <a:t>gone</a:t>
            </a:r>
            <a:r>
              <a:rPr lang="ru-RU" sz="2400" i="1" dirty="0"/>
              <a:t>, </a:t>
            </a:r>
            <a:r>
              <a:rPr lang="ru-RU" sz="2400" i="1" dirty="0" err="1"/>
              <a:t>to</a:t>
            </a:r>
            <a:r>
              <a:rPr lang="ru-RU" sz="2400" i="1" dirty="0"/>
              <a:t> </a:t>
            </a:r>
            <a:r>
              <a:rPr lang="ru-RU" sz="2400" i="1" dirty="0" err="1"/>
              <a:t>swim</a:t>
            </a:r>
            <a:r>
              <a:rPr lang="ru-RU" sz="2400" i="1" dirty="0"/>
              <a:t> – </a:t>
            </a:r>
            <a:r>
              <a:rPr lang="ru-RU" sz="2400" i="1" dirty="0" err="1"/>
              <a:t>swum</a:t>
            </a:r>
            <a:r>
              <a:rPr lang="ru-RU" sz="2400" i="1" dirty="0"/>
              <a:t>, </a:t>
            </a:r>
            <a:r>
              <a:rPr lang="ru-RU" sz="2400" i="1" dirty="0" err="1"/>
              <a:t>to</a:t>
            </a:r>
            <a:r>
              <a:rPr lang="ru-RU" sz="2400" i="1" dirty="0"/>
              <a:t> </a:t>
            </a:r>
            <a:r>
              <a:rPr lang="ru-RU" sz="2400" i="1" dirty="0" err="1"/>
              <a:t>understand</a:t>
            </a:r>
            <a:r>
              <a:rPr lang="ru-RU" sz="2400" i="1" dirty="0"/>
              <a:t> – </a:t>
            </a:r>
            <a:r>
              <a:rPr lang="ru-RU" sz="2400" i="1" dirty="0" err="1"/>
              <a:t>understood</a:t>
            </a:r>
            <a:r>
              <a:rPr lang="ru-RU" sz="2400" i="1" dirty="0"/>
              <a:t> (см. таблицу неправильных глаголов).</a:t>
            </a:r>
          </a:p>
          <a:p>
            <a:pPr marL="0" indent="0" algn="just">
              <a:buNone/>
            </a:pPr>
            <a:r>
              <a:rPr lang="ru-RU" sz="2400" i="1" dirty="0"/>
              <a:t>Подобно Причастию I, Причастие II обладает свойствами глагола, прилагательного и наречия. Причастие II (</a:t>
            </a:r>
            <a:r>
              <a:rPr lang="ru-RU" sz="2400" i="1" dirty="0" err="1"/>
              <a:t>Participle</a:t>
            </a:r>
            <a:r>
              <a:rPr lang="ru-RU" sz="2400" i="1" dirty="0"/>
              <a:t> II) и Причастие I (</a:t>
            </a:r>
            <a:r>
              <a:rPr lang="ru-RU" sz="2400" i="1" dirty="0" err="1"/>
              <a:t>Participle</a:t>
            </a:r>
            <a:r>
              <a:rPr lang="ru-RU" sz="2400" i="1" dirty="0"/>
              <a:t> I) имеют одинаковые синтаксические функции.</a:t>
            </a:r>
          </a:p>
          <a:p>
            <a:pPr marL="0" indent="0" algn="just">
              <a:buNone/>
            </a:pPr>
            <a:endParaRPr lang="ru-RU" i="1" dirty="0"/>
          </a:p>
          <a:p>
            <a:pPr marL="0" indent="0" algn="just">
              <a:buNone/>
            </a:pPr>
            <a:endParaRPr lang="ru-RU" i="1" dirty="0"/>
          </a:p>
          <a:p>
            <a:pPr marL="0" indent="0" algn="just">
              <a:buNone/>
            </a:pP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804350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2752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Функции Причастия </a:t>
            </a:r>
            <a:r>
              <a:rPr lang="en-US" b="1" dirty="0"/>
              <a:t>II</a:t>
            </a:r>
            <a:endParaRPr lang="ru-RU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5625" y="1438430"/>
            <a:ext cx="8596668" cy="4809970"/>
          </a:xfrm>
        </p:spPr>
        <p:txBody>
          <a:bodyPr/>
          <a:lstStyle/>
          <a:p>
            <a:pPr algn="just"/>
            <a:r>
              <a:rPr lang="ru-RU" sz="2000" b="1" dirty="0"/>
              <a:t>Определение к существительному.</a:t>
            </a:r>
            <a:r>
              <a:rPr lang="ru-RU" sz="2000" i="1" dirty="0"/>
              <a:t> </a:t>
            </a:r>
            <a:endParaRPr lang="en-US" sz="2000" i="1" dirty="0"/>
          </a:p>
          <a:p>
            <a:pPr marL="0" indent="0" algn="just">
              <a:buNone/>
            </a:pPr>
            <a:r>
              <a:rPr lang="ru-RU" sz="2000" dirty="0"/>
              <a:t>Причастие находится перед определяемым словом (существительным) и переводится причастием прошедшего времени.</a:t>
            </a:r>
            <a:endParaRPr lang="ru-RU" sz="2000" i="1" dirty="0"/>
          </a:p>
          <a:p>
            <a:pPr marL="0" indent="0" algn="just">
              <a:buNone/>
            </a:pPr>
            <a:endParaRPr lang="ru-RU" i="1" dirty="0"/>
          </a:p>
          <a:p>
            <a:pPr marL="0" indent="0" algn="just">
              <a:buNone/>
            </a:pPr>
            <a:endParaRPr lang="ru-RU" i="1" dirty="0"/>
          </a:p>
          <a:p>
            <a:pPr marL="0" indent="0" algn="just">
              <a:buNone/>
            </a:pPr>
            <a:endParaRPr lang="ru-RU" i="1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059185"/>
              </p:ext>
            </p:extLst>
          </p:nvPr>
        </p:nvGraphicFramePr>
        <p:xfrm>
          <a:off x="1045625" y="3056466"/>
          <a:ext cx="9173802" cy="914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586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6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3534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The </a:t>
                      </a:r>
                      <a:r>
                        <a:rPr lang="en-US" u="sng" dirty="0"/>
                        <a:t>broken</a:t>
                      </a:r>
                      <a:r>
                        <a:rPr lang="en-US" dirty="0"/>
                        <a:t> cup was on the floor.</a:t>
                      </a:r>
                    </a:p>
                    <a:p>
                      <a:pPr algn="r"/>
                      <a:endParaRPr lang="en-US" dirty="0"/>
                    </a:p>
                    <a:p>
                      <a:pPr algn="r"/>
                      <a:r>
                        <a:rPr lang="en-US" dirty="0"/>
                        <a:t>A </a:t>
                      </a:r>
                      <a:r>
                        <a:rPr lang="en-US" u="sng" dirty="0"/>
                        <a:t>written </a:t>
                      </a:r>
                      <a:r>
                        <a:rPr lang="en-US" dirty="0"/>
                        <a:t>letter lay on the table.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Разбитая чашка лежала на полу.</a:t>
                      </a:r>
                    </a:p>
                    <a:p>
                      <a:endParaRPr lang="en-US" dirty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Написанное письмо лежало на столе.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9443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2752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Функции Причастия </a:t>
            </a:r>
            <a:r>
              <a:rPr lang="en-US" b="1" dirty="0"/>
              <a:t>II</a:t>
            </a:r>
            <a:endParaRPr lang="ru-RU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78538" y="1438430"/>
            <a:ext cx="8596668" cy="4809970"/>
          </a:xfrm>
        </p:spPr>
        <p:txBody>
          <a:bodyPr/>
          <a:lstStyle/>
          <a:p>
            <a:pPr algn="just"/>
            <a:r>
              <a:rPr lang="ru-RU" b="1" dirty="0"/>
              <a:t>Обособленное определение.</a:t>
            </a:r>
            <a:r>
              <a:rPr lang="ru-RU" dirty="0"/>
              <a:t> </a:t>
            </a:r>
          </a:p>
          <a:p>
            <a:pPr marL="0" indent="0" algn="just">
              <a:buNone/>
            </a:pPr>
            <a:r>
              <a:rPr lang="ru-RU" dirty="0"/>
              <a:t>Причастие находится после определяемого слова (</a:t>
            </a:r>
            <a:r>
              <a:rPr lang="ru-RU" i="1" dirty="0"/>
              <a:t>например, существительного</a:t>
            </a:r>
            <a:r>
              <a:rPr lang="ru-RU" dirty="0"/>
              <a:t>), часто     состоит из нескольких слов, может быть придаточным определительным оборотом. Переводится причастием страдательного залога прошедшего времени или сказуемым в страдательном  залоге придаточного определительного предложения с союзом «который». </a:t>
            </a:r>
            <a:endParaRPr lang="ru-RU" i="1" dirty="0"/>
          </a:p>
          <a:p>
            <a:pPr marL="0" indent="0" algn="just">
              <a:buNone/>
            </a:pPr>
            <a:endParaRPr lang="ru-RU" i="1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299919"/>
              </p:ext>
            </p:extLst>
          </p:nvPr>
        </p:nvGraphicFramePr>
        <p:xfrm>
          <a:off x="1278538" y="4131413"/>
          <a:ext cx="9173802" cy="1737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586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6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3534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book </a:t>
                      </a:r>
                      <a:r>
                        <a:rPr lang="en-US" sz="1800" b="1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taken from the library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was interesting.</a:t>
                      </a:r>
                      <a:endParaRPr lang="ru-RU" sz="18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8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room </a:t>
                      </a:r>
                      <a:r>
                        <a:rPr lang="en-US" sz="1800" b="1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furnished rather simply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was large enough.</a:t>
                      </a:r>
                      <a:endParaRPr lang="ru-RU" sz="18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Книга, </a:t>
                      </a:r>
                      <a:r>
                        <a:rPr lang="ru-RU" sz="1800" b="1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которую</a:t>
                      </a:r>
                      <a:r>
                        <a:rPr lang="ru-RU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взяли из библиотеки, была интересной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Комната, </a:t>
                      </a:r>
                      <a:r>
                        <a:rPr lang="ru-RU" sz="1800" b="1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обставленная довольно просто</a:t>
                      </a:r>
                      <a:r>
                        <a:rPr lang="ru-RU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была достаточно большой.</a:t>
                      </a:r>
                      <a:endParaRPr lang="ru-RU" sz="18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3210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499132" cy="101600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Функции Причастия </a:t>
            </a:r>
            <a:r>
              <a:rPr lang="en-US" b="1" dirty="0"/>
              <a:t>II</a:t>
            </a:r>
            <a:br>
              <a:rPr lang="ru-RU" b="1" dirty="0"/>
            </a:br>
            <a:br>
              <a:rPr lang="ru-RU" dirty="0"/>
            </a:br>
            <a:endParaRPr lang="ru-RU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1786" y="1846361"/>
            <a:ext cx="9101666" cy="4188178"/>
          </a:xfrm>
        </p:spPr>
        <p:txBody>
          <a:bodyPr/>
          <a:lstStyle/>
          <a:p>
            <a:r>
              <a:rPr lang="ru-RU" b="1" dirty="0"/>
              <a:t>Обособленное определение.</a:t>
            </a:r>
            <a:r>
              <a:rPr lang="ru-RU" dirty="0"/>
              <a:t> </a:t>
            </a:r>
          </a:p>
          <a:p>
            <a:pPr marL="0" indent="0">
              <a:buNone/>
            </a:pPr>
            <a:r>
              <a:rPr lang="ru-RU" sz="2000" dirty="0"/>
              <a:t>Дополнительным признаком причастия является наличие предлога </a:t>
            </a:r>
            <a:r>
              <a:rPr lang="ru-RU" sz="2000" b="1" dirty="0"/>
              <a:t>«</a:t>
            </a:r>
            <a:r>
              <a:rPr lang="en-US" sz="2000" b="1" dirty="0"/>
              <a:t>by</a:t>
            </a:r>
            <a:r>
              <a:rPr lang="ru-RU" sz="2000" b="1" dirty="0"/>
              <a:t>»</a:t>
            </a:r>
            <a:r>
              <a:rPr lang="ru-RU" sz="2000" dirty="0"/>
              <a:t> (соответствует русскому творительному падежу «кем?» «чем?»), за которым следует предложное дополнение.</a:t>
            </a:r>
            <a:endParaRPr lang="ru-RU" sz="2000" i="1" dirty="0"/>
          </a:p>
          <a:p>
            <a:pPr marL="0" indent="0" algn="just">
              <a:buNone/>
            </a:pPr>
            <a:endParaRPr lang="ru-RU" i="1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71564"/>
              </p:ext>
            </p:extLst>
          </p:nvPr>
        </p:nvGraphicFramePr>
        <p:xfrm>
          <a:off x="1151786" y="3429000"/>
          <a:ext cx="9173802" cy="17068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586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6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0688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girl </a:t>
                      </a:r>
                      <a:r>
                        <a:rPr lang="en-US" sz="1800" b="1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invited by my friend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was charming.</a:t>
                      </a:r>
                      <a:endParaRPr lang="ru-RU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8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cup </a:t>
                      </a:r>
                      <a:r>
                        <a:rPr lang="en-US" sz="1800" b="1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broken by the boy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was on the floor.</a:t>
                      </a:r>
                      <a:endParaRPr lang="ru-RU" sz="18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Девушка, приглашённая моим другом, была очаровательной.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Чашка, разбитая мальчиком, лежала на полу.</a:t>
                      </a:r>
                      <a:endParaRPr lang="ru-RU" sz="18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1071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499132" cy="63500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Функции Причастия </a:t>
            </a:r>
            <a:r>
              <a:rPr lang="en-US" b="1" dirty="0"/>
              <a:t>II</a:t>
            </a:r>
            <a:br>
              <a:rPr lang="ru-RU" dirty="0"/>
            </a:br>
            <a:endParaRPr lang="ru-RU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34534" y="1417128"/>
            <a:ext cx="9101666" cy="4569178"/>
          </a:xfrm>
        </p:spPr>
        <p:txBody>
          <a:bodyPr/>
          <a:lstStyle/>
          <a:p>
            <a:r>
              <a:rPr lang="ru-RU" sz="2000" b="1" dirty="0"/>
              <a:t>Обстоятельство.</a:t>
            </a:r>
            <a:r>
              <a:rPr lang="ru-RU" sz="2000" dirty="0"/>
              <a:t> Причастие вместе с поясняющими словами образует причастный оборот, выражающий </a:t>
            </a:r>
            <a:r>
              <a:rPr lang="ru-RU" sz="2000" b="1" dirty="0"/>
              <a:t>обстоятельства времени, причины, условия </a:t>
            </a:r>
            <a:r>
              <a:rPr lang="ru-RU" sz="2000" dirty="0"/>
              <a:t>и др. Переводится чаще придаточным предложением с глаголом в страдательном залоге с  союзами «</a:t>
            </a:r>
            <a:r>
              <a:rPr lang="ru-RU" sz="2000" i="1" dirty="0"/>
              <a:t>так как», «поскольку», «когда»</a:t>
            </a:r>
            <a:r>
              <a:rPr lang="ru-RU" sz="2000" dirty="0"/>
              <a:t> и т.п. </a:t>
            </a:r>
            <a:endParaRPr lang="ru-RU" sz="2000" i="1" dirty="0"/>
          </a:p>
          <a:p>
            <a:r>
              <a:rPr lang="ru-RU" sz="2000" dirty="0"/>
              <a:t>Причастие переводится тем же временем (настоящим,  прошедшим, будущим), что и сказуемое главного предложения. </a:t>
            </a:r>
            <a:endParaRPr lang="ru-RU" sz="2000" i="1" dirty="0"/>
          </a:p>
          <a:p>
            <a:pPr marL="0" indent="0" algn="just">
              <a:buNone/>
            </a:pPr>
            <a:r>
              <a:rPr lang="ru-RU" b="1" i="1" dirty="0"/>
              <a:t>о</a:t>
            </a:r>
            <a:r>
              <a:rPr lang="en-US" b="1" i="1" dirty="0" err="1"/>
              <a:t>бстоятельство</a:t>
            </a:r>
            <a:r>
              <a:rPr lang="en-US" b="1" i="1" dirty="0"/>
              <a:t> </a:t>
            </a:r>
            <a:r>
              <a:rPr lang="en-US" b="1" i="1" dirty="0" err="1"/>
              <a:t>причины</a:t>
            </a:r>
            <a:endParaRPr lang="ru-RU" i="1" dirty="0"/>
          </a:p>
          <a:p>
            <a:pPr marL="0" indent="0" algn="just">
              <a:buNone/>
            </a:pPr>
            <a:endParaRPr lang="ru-RU" i="1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919807"/>
              </p:ext>
            </p:extLst>
          </p:nvPr>
        </p:nvGraphicFramePr>
        <p:xfrm>
          <a:off x="1134534" y="4248946"/>
          <a:ext cx="9173802" cy="1737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586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6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06880">
                <a:tc>
                  <a:txBody>
                    <a:bodyPr/>
                    <a:lstStyle/>
                    <a:p>
                      <a:pPr algn="r"/>
                      <a:r>
                        <a:rPr lang="en-US" sz="1800" b="1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Pressed for time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I couldn’t even have breakfast. </a:t>
                      </a:r>
                      <a:endParaRPr lang="ru-RU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r"/>
                      <a:endParaRPr lang="ru-RU" sz="18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r"/>
                      <a:r>
                        <a:rPr lang="en-US" sz="1800" b="1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Written in pencil,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article was difficult to read.</a:t>
                      </a:r>
                      <a:endParaRPr lang="ru-RU" sz="18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Так как</a:t>
                      </a:r>
                      <a:r>
                        <a:rPr lang="ru-RU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у меня не было времени, я не смог даже позавтракать.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Поскольку</a:t>
                      </a:r>
                      <a:r>
                        <a:rPr lang="ru-RU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статья была написана карандашом, её трудно было читать.</a:t>
                      </a:r>
                      <a:endParaRPr lang="ru-RU" sz="18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620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499132" cy="63500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Функции Причастия </a:t>
            </a:r>
            <a:r>
              <a:rPr lang="en-US" b="1" dirty="0"/>
              <a:t>II</a:t>
            </a:r>
            <a:br>
              <a:rPr lang="ru-RU" dirty="0"/>
            </a:br>
            <a:endParaRPr lang="ru-RU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69040" y="1366494"/>
            <a:ext cx="9101666" cy="4569178"/>
          </a:xfrm>
        </p:spPr>
        <p:txBody>
          <a:bodyPr/>
          <a:lstStyle/>
          <a:p>
            <a:r>
              <a:rPr lang="ru-RU" sz="2000" b="1" i="1" dirty="0"/>
              <a:t>о</a:t>
            </a:r>
            <a:r>
              <a:rPr lang="en-US" sz="2000" b="1" i="1" dirty="0" err="1"/>
              <a:t>бстоятельство</a:t>
            </a:r>
            <a:r>
              <a:rPr lang="en-US" sz="2000" b="1" i="1" dirty="0"/>
              <a:t> </a:t>
            </a:r>
            <a:r>
              <a:rPr lang="en-US" sz="2000" b="1" i="1" dirty="0" err="1"/>
              <a:t>времени</a:t>
            </a:r>
            <a:endParaRPr lang="ru-RU" sz="2000" b="1" i="1" dirty="0"/>
          </a:p>
          <a:p>
            <a:endParaRPr lang="ru-RU" sz="2000" b="1" i="1" dirty="0"/>
          </a:p>
          <a:p>
            <a:endParaRPr lang="ru-RU" sz="2000" b="1" i="1" dirty="0"/>
          </a:p>
          <a:p>
            <a:endParaRPr lang="ru-RU" sz="2000" b="1" i="1" dirty="0"/>
          </a:p>
          <a:p>
            <a:endParaRPr lang="ru-RU" sz="2000" b="1" i="1" dirty="0"/>
          </a:p>
          <a:p>
            <a:r>
              <a:rPr lang="ru-RU" sz="2000" b="1" i="1" dirty="0"/>
              <a:t>о</a:t>
            </a:r>
            <a:r>
              <a:rPr lang="en-US" sz="2000" b="1" i="1" dirty="0" err="1"/>
              <a:t>бстоятельство</a:t>
            </a:r>
            <a:r>
              <a:rPr lang="en-US" sz="2000" b="1" i="1" dirty="0"/>
              <a:t> </a:t>
            </a:r>
            <a:r>
              <a:rPr lang="en-US" sz="2000" b="1" i="1" dirty="0" err="1"/>
              <a:t>условия</a:t>
            </a:r>
            <a:endParaRPr lang="ru-RU" sz="2000" i="1" dirty="0"/>
          </a:p>
          <a:p>
            <a:endParaRPr lang="ru-RU" sz="2000" i="1" dirty="0"/>
          </a:p>
          <a:p>
            <a:pPr marL="0" indent="0" algn="just">
              <a:buNone/>
            </a:pPr>
            <a:endParaRPr lang="ru-RU" i="1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090737"/>
              </p:ext>
            </p:extLst>
          </p:nvPr>
        </p:nvGraphicFramePr>
        <p:xfrm>
          <a:off x="1169040" y="2007079"/>
          <a:ext cx="9173802" cy="142192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586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6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21921">
                <a:tc>
                  <a:txBody>
                    <a:bodyPr/>
                    <a:lstStyle/>
                    <a:p>
                      <a:pPr algn="r"/>
                      <a:r>
                        <a:rPr lang="en-US" sz="1800" b="1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 asked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he looked at us and was silent.</a:t>
                      </a:r>
                      <a:endParaRPr lang="ru-RU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r"/>
                      <a:endParaRPr lang="ru-RU" sz="18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r"/>
                      <a:r>
                        <a:rPr lang="en-US" sz="1800" b="1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 called</a:t>
                      </a:r>
                      <a:r>
                        <a:rPr lang="en-US" sz="1800" b="1" i="1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he refused to come.</a:t>
                      </a:r>
                      <a:endParaRPr lang="ru-RU" sz="18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Когда</a:t>
                      </a:r>
                      <a:r>
                        <a:rPr lang="ru-RU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его спрашивали, он смотрел на нас и молчал.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Когда его позвали, он отказался прийти. </a:t>
                      </a:r>
                      <a:endParaRPr lang="ru-RU" sz="18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384297"/>
              </p:ext>
            </p:extLst>
          </p:nvPr>
        </p:nvGraphicFramePr>
        <p:xfrm>
          <a:off x="1169040" y="4270075"/>
          <a:ext cx="9101666" cy="97887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55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0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8875">
                <a:tc>
                  <a:txBody>
                    <a:bodyPr/>
                    <a:lstStyle/>
                    <a:p>
                      <a:r>
                        <a:rPr lang="ru-RU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invited</a:t>
                      </a:r>
                      <a:r>
                        <a:rPr lang="en-US" sz="1800" b="1" i="1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I’ll go there.</a:t>
                      </a:r>
                      <a:endParaRPr lang="ru-RU" sz="18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8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They will leave, </a:t>
                      </a:r>
                      <a:r>
                        <a:rPr lang="en-US" sz="1800" b="1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unless stopped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меня пригласят, я поеду туда.</a:t>
                      </a:r>
                    </a:p>
                    <a:p>
                      <a:endParaRPr lang="ru-RU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Они уйдут, если их не остановить.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4173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8601" y="330200"/>
            <a:ext cx="8499132" cy="63500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Функции Причастия </a:t>
            </a:r>
            <a:r>
              <a:rPr lang="en-US" b="1" dirty="0"/>
              <a:t>I</a:t>
            </a:r>
            <a:endParaRPr lang="ru-RU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5304" y="1261853"/>
            <a:ext cx="9101666" cy="4569178"/>
          </a:xfrm>
        </p:spPr>
        <p:txBody>
          <a:bodyPr/>
          <a:lstStyle/>
          <a:p>
            <a:r>
              <a:rPr lang="ru-RU" sz="2000" b="1" dirty="0"/>
              <a:t>Часть составного сказуемого</a:t>
            </a:r>
            <a:r>
              <a:rPr lang="ru-RU" sz="2000" dirty="0"/>
              <a:t> (в категориях </a:t>
            </a:r>
            <a:r>
              <a:rPr lang="en-US" sz="2000" dirty="0"/>
              <a:t>Perfect</a:t>
            </a:r>
            <a:r>
              <a:rPr lang="ru-RU" sz="2000" dirty="0"/>
              <a:t> и </a:t>
            </a:r>
            <a:r>
              <a:rPr lang="en-US" sz="2000" dirty="0"/>
              <a:t>Passive Voice</a:t>
            </a:r>
            <a:r>
              <a:rPr lang="ru-RU" sz="2000" dirty="0"/>
              <a:t>).</a:t>
            </a:r>
            <a:endParaRPr lang="ru-RU" sz="2000" i="1" dirty="0"/>
          </a:p>
          <a:p>
            <a:pPr marL="0" indent="0">
              <a:buNone/>
            </a:pPr>
            <a:endParaRPr lang="ru-RU" sz="2000" b="1" i="1" dirty="0"/>
          </a:p>
          <a:p>
            <a:endParaRPr lang="ru-RU" sz="2000" b="1" i="1" dirty="0"/>
          </a:p>
          <a:p>
            <a:endParaRPr lang="ru-RU" sz="2000" b="1" i="1" dirty="0"/>
          </a:p>
          <a:p>
            <a:endParaRPr lang="ru-RU" sz="2000" b="1" i="1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865037"/>
              </p:ext>
            </p:extLst>
          </p:nvPr>
        </p:nvGraphicFramePr>
        <p:xfrm>
          <a:off x="1255304" y="1951326"/>
          <a:ext cx="8796866" cy="448733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398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8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1532">
                <a:tc gridSpan="2">
                  <a:txBody>
                    <a:bodyPr/>
                    <a:lstStyle/>
                    <a:p>
                      <a:pPr algn="ctr"/>
                      <a:r>
                        <a:rPr lang="ru-RU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Present Perfect Active</a:t>
                      </a:r>
                      <a:r>
                        <a:rPr lang="ru-RU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900"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</a:t>
                      </a:r>
                      <a:r>
                        <a:rPr lang="en-US" sz="1800" b="1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have 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just</a:t>
                      </a:r>
                      <a:r>
                        <a:rPr lang="en-US" sz="1800" b="1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received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letter.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Мы только что получили (это) письмо.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532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Past Perfect Active</a:t>
                      </a:r>
                      <a:endParaRPr lang="ru-RU" sz="18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900">
                <a:tc>
                  <a:txBody>
                    <a:bodyPr/>
                    <a:lstStyle/>
                    <a:p>
                      <a:pPr algn="r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 </a:t>
                      </a:r>
                      <a:r>
                        <a:rPr lang="en-US" sz="1800" b="1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had 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already </a:t>
                      </a:r>
                      <a:r>
                        <a:rPr lang="en-US" sz="1800" b="1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all his work when I came.</a:t>
                      </a:r>
                      <a:endParaRPr lang="ru-RU" sz="18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Он уже сделал всю свою работу, когда я пришёл.</a:t>
                      </a:r>
                      <a:endParaRPr lang="ru-RU" sz="18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1532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Present Indefinite Passive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1532"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door </a:t>
                      </a:r>
                      <a:r>
                        <a:rPr lang="en-US" sz="1800" b="1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locked</a:t>
                      </a:r>
                      <a:r>
                        <a:rPr lang="en-US" sz="1800" b="1" i="1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18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Дверь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</a:t>
                      </a:r>
                      <a:r>
                        <a:rPr lang="ru-RU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крыта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875">
                <a:tc gridSpan="2">
                  <a:txBody>
                    <a:bodyPr/>
                    <a:lstStyle/>
                    <a:p>
                      <a:pPr algn="ctr"/>
                      <a:r>
                        <a:rPr lang="ru-RU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Past Indefinite Passive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1532"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 </a:t>
                      </a:r>
                      <a:r>
                        <a:rPr lang="en-US" sz="1800" b="1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was informed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their arrival.</a:t>
                      </a:r>
                      <a:endParaRPr lang="ru-RU" sz="18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Меня информировали об их приезде.</a:t>
                      </a:r>
                      <a:endParaRPr lang="ru-RU" sz="18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675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cap="all" dirty="0"/>
              <a:t>participle constructions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cap="all" dirty="0"/>
              <a:t>Причастные обороты в английском языке</a:t>
            </a:r>
          </a:p>
        </p:txBody>
      </p:sp>
    </p:spTree>
    <p:extLst>
      <p:ext uri="{BB962C8B-B14F-4D97-AF65-F5344CB8AC3E}">
        <p14:creationId xmlns:p14="http://schemas.microsoft.com/office/powerpoint/2010/main" val="3893586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2" y="342901"/>
            <a:ext cx="10018712" cy="89154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 Независимый причастный оборот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2" y="1577342"/>
            <a:ext cx="10494330" cy="5257800"/>
          </a:xfrm>
        </p:spPr>
        <p:txBody>
          <a:bodyPr>
            <a:normAutofit/>
          </a:bodyPr>
          <a:lstStyle/>
          <a:p>
            <a:r>
              <a:rPr lang="ru-RU" u="sng" dirty="0"/>
              <a:t>Оборот, в котором причастие имеет своё собственное подлежащее, называется </a:t>
            </a:r>
            <a:r>
              <a:rPr lang="ru-RU" i="1" u="sng" dirty="0"/>
              <a:t>самостоятельным или независимым</a:t>
            </a:r>
            <a:r>
              <a:rPr lang="ru-RU" u="sng" dirty="0"/>
              <a:t> оборотом</a:t>
            </a:r>
            <a:r>
              <a:rPr lang="ru-RU" dirty="0"/>
              <a:t>. Он соответствует в русском языке либо придаточному предложению, либо самостоятельному предложению и при необходимости может стать отдельным предложением. </a:t>
            </a:r>
            <a:endParaRPr lang="ru-RU" i="1" dirty="0"/>
          </a:p>
          <a:p>
            <a:r>
              <a:rPr lang="ru-RU" dirty="0"/>
              <a:t>В состав независимого причастного оборота может входить любое причастие. </a:t>
            </a:r>
            <a:endParaRPr lang="ru-RU" i="1" dirty="0"/>
          </a:p>
          <a:p>
            <a:r>
              <a:rPr lang="ru-RU" u="sng" dirty="0"/>
              <a:t>Независимым причастным оборотом называется сочетание существительного в общем падеже или (реже) личного местоимения в именительном падеже (I, </a:t>
            </a:r>
            <a:r>
              <a:rPr lang="ru-RU" u="sng" dirty="0" err="1"/>
              <a:t>he</a:t>
            </a:r>
            <a:r>
              <a:rPr lang="ru-RU" u="sng" dirty="0"/>
              <a:t>, </a:t>
            </a:r>
            <a:r>
              <a:rPr lang="ru-RU" u="sng" dirty="0" err="1"/>
              <a:t>she</a:t>
            </a:r>
            <a:r>
              <a:rPr lang="ru-RU" u="sng" dirty="0"/>
              <a:t>, </a:t>
            </a:r>
            <a:r>
              <a:rPr lang="ru-RU" u="sng" dirty="0" err="1"/>
              <a:t>it</a:t>
            </a:r>
            <a:r>
              <a:rPr lang="ru-RU" u="sng" dirty="0"/>
              <a:t>, </a:t>
            </a:r>
            <a:r>
              <a:rPr lang="ru-RU" u="sng" dirty="0" err="1"/>
              <a:t>we</a:t>
            </a:r>
            <a:r>
              <a:rPr lang="ru-RU" u="sng" dirty="0"/>
              <a:t>, </a:t>
            </a:r>
            <a:r>
              <a:rPr lang="ru-RU" u="sng" dirty="0" err="1"/>
              <a:t>you</a:t>
            </a:r>
            <a:r>
              <a:rPr lang="ru-RU" u="sng" dirty="0"/>
              <a:t>, </a:t>
            </a:r>
            <a:r>
              <a:rPr lang="ru-RU" u="sng" dirty="0" err="1"/>
              <a:t>they</a:t>
            </a:r>
            <a:r>
              <a:rPr lang="ru-RU" u="sng" dirty="0"/>
              <a:t>) с причастием (любым),</a:t>
            </a:r>
            <a:r>
              <a:rPr lang="ru-RU" dirty="0"/>
              <a:t> в котором существительное (или местоимение) выполняет роль  подлежащего по отношению к причастию, но не является подлежащим всего предложения.</a:t>
            </a:r>
            <a:endParaRPr lang="ru-RU" i="1" dirty="0"/>
          </a:p>
          <a:p>
            <a:r>
              <a:rPr lang="ru-RU" dirty="0"/>
              <a:t>В предложении оборот выступает в роли различных обстоятельств и на письме всегда отделяется запятой от остального предложения, на русский язык переводится придаточным предложением с различными союзами – «если», так как», «после того, как» и т.п.</a:t>
            </a:r>
            <a:endParaRPr lang="ru-RU" i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7877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1381" y="1242708"/>
            <a:ext cx="8771082" cy="4372583"/>
          </a:xfrm>
        </p:spPr>
        <p:txBody>
          <a:bodyPr/>
          <a:lstStyle/>
          <a:p>
            <a:r>
              <a:rPr lang="ru-RU" sz="2500" u="sng" dirty="0"/>
              <a:t>Причастие – это неличная форма глагола, сочетающая  свойства глагола, прилагательного и наречия</a:t>
            </a:r>
            <a:r>
              <a:rPr lang="ru-RU" sz="2500" dirty="0"/>
              <a:t>.</a:t>
            </a:r>
            <a:r>
              <a:rPr lang="ru-RU" sz="2500" b="1" i="1" dirty="0"/>
              <a:t> </a:t>
            </a:r>
            <a:r>
              <a:rPr lang="ru-RU" sz="2500" dirty="0"/>
              <a:t>В русском языке причастие соответствует причастию и деепричастию. </a:t>
            </a:r>
          </a:p>
          <a:p>
            <a:r>
              <a:rPr lang="ru-RU" sz="2500" dirty="0"/>
              <a:t>Причастие имеет категорию времени, оно соотносится со временем основного глагола в предложении. </a:t>
            </a:r>
            <a:endParaRPr lang="ru-RU" sz="2500" i="1" dirty="0"/>
          </a:p>
          <a:p>
            <a:endParaRPr lang="ru-RU" i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171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1907" y="320041"/>
            <a:ext cx="10256837" cy="89154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 Независимый причастный оборот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</p:nvPr>
        </p:nvGraphicFramePr>
        <p:xfrm>
          <a:off x="1291907" y="1211581"/>
          <a:ext cx="10494962" cy="51206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247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74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обстоятельство условия</a:t>
                      </a:r>
                    </a:p>
                    <a:p>
                      <a:pPr algn="ctr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(Participle I – </a:t>
                      </a:r>
                      <a:r>
                        <a:rPr lang="ru-RU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форма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Indefinite Active)</a:t>
                      </a:r>
                      <a:endParaRPr lang="ru-RU" sz="18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weather </a:t>
                      </a:r>
                      <a:r>
                        <a:rPr lang="en-US" sz="1800" b="1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permitting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we shall go to the country.</a:t>
                      </a:r>
                      <a:endParaRPr lang="ru-RU" sz="18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</a:t>
                      </a:r>
                      <a:r>
                        <a:rPr lang="ru-RU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погода позволит, мы поедем за город. </a:t>
                      </a:r>
                      <a:endParaRPr lang="ru-RU" sz="18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обстоятельство причины</a:t>
                      </a:r>
                    </a:p>
                    <a:p>
                      <a:pPr algn="ctr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(Participle I – </a:t>
                      </a:r>
                      <a:r>
                        <a:rPr lang="ru-RU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форма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Indefinite Active)</a:t>
                      </a:r>
                      <a:endParaRPr lang="ru-RU" sz="18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</a:t>
                      </a:r>
                      <a:r>
                        <a:rPr lang="en-US" sz="1800" b="1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being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very cold, we could not go for a walk.</a:t>
                      </a:r>
                      <a:endParaRPr lang="ru-RU" sz="18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Так как</a:t>
                      </a:r>
                      <a:r>
                        <a:rPr lang="ru-RU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было холодно, мы не смогли пойти на прогулку.</a:t>
                      </a:r>
                      <a:endParaRPr lang="ru-RU" sz="18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обстоятельство времени</a:t>
                      </a:r>
                    </a:p>
                    <a:p>
                      <a:pPr algn="ctr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(Participle I – </a:t>
                      </a:r>
                      <a:r>
                        <a:rPr lang="ru-RU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форма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Perfect Active)</a:t>
                      </a:r>
                      <a:endParaRPr lang="ru-RU" sz="18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sun</a:t>
                      </a:r>
                      <a:r>
                        <a:rPr lang="en-US" sz="1800" b="1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having risen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we continued our way.</a:t>
                      </a:r>
                      <a:endParaRPr lang="ru-RU" sz="18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После того, как</a:t>
                      </a:r>
                      <a:r>
                        <a:rPr lang="ru-RU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солнце взошло, мы продолжили свой путь. </a:t>
                      </a:r>
                      <a:endParaRPr lang="ru-RU" sz="18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обстоятельство времени</a:t>
                      </a:r>
                    </a:p>
                    <a:p>
                      <a:pPr algn="ctr"/>
                      <a:r>
                        <a:rPr lang="ru-RU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Participle II</a:t>
                      </a:r>
                      <a:r>
                        <a:rPr lang="ru-RU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форма 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Past Passive</a:t>
                      </a:r>
                      <a:r>
                        <a:rPr lang="ru-RU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8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His work </a:t>
                      </a:r>
                      <a:r>
                        <a:rPr lang="en-US" sz="1800" b="1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finished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he went home.</a:t>
                      </a:r>
                      <a:endParaRPr lang="ru-RU" sz="18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Когда его работа была закончена, он пошёл домой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2554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25880" y="320041"/>
            <a:ext cx="10222864" cy="731519"/>
          </a:xfrm>
        </p:spPr>
        <p:txBody>
          <a:bodyPr>
            <a:noAutofit/>
          </a:bodyPr>
          <a:lstStyle/>
          <a:p>
            <a:pPr algn="ctr"/>
            <a:r>
              <a:rPr lang="ru-RU" sz="4600" b="1" dirty="0"/>
              <a:t>Сложное дополнение (</a:t>
            </a:r>
            <a:r>
              <a:rPr lang="en-US" sz="4600" b="1" dirty="0"/>
              <a:t>Complex Object</a:t>
            </a:r>
            <a:r>
              <a:rPr lang="ru-RU" sz="4600" b="1" dirty="0"/>
              <a:t>) с Причастием </a:t>
            </a:r>
            <a:r>
              <a:rPr lang="en-US" sz="4600" b="1" dirty="0"/>
              <a:t>I</a:t>
            </a:r>
            <a:endParaRPr lang="ru-RU" sz="4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0932" y="1901190"/>
            <a:ext cx="10652760" cy="5440679"/>
          </a:xfrm>
        </p:spPr>
        <p:txBody>
          <a:bodyPr>
            <a:normAutofit/>
          </a:bodyPr>
          <a:lstStyle/>
          <a:p>
            <a:r>
              <a:rPr lang="ru-RU" sz="2400" u="sng" dirty="0"/>
              <a:t>Оборот состоит из </a:t>
            </a:r>
            <a:r>
              <a:rPr lang="ru-RU" sz="2400" i="1" u="sng" dirty="0"/>
              <a:t>личного местоимения в объектном падеже</a:t>
            </a:r>
            <a:r>
              <a:rPr lang="ru-RU" sz="2400" u="sng" dirty="0"/>
              <a:t> («</a:t>
            </a:r>
            <a:r>
              <a:rPr lang="en-US" sz="2400" u="sng" dirty="0"/>
              <a:t>me</a:t>
            </a:r>
            <a:r>
              <a:rPr lang="ru-RU" sz="2400" u="sng" dirty="0"/>
              <a:t>», «</a:t>
            </a:r>
            <a:r>
              <a:rPr lang="en-US" sz="2400" u="sng" dirty="0"/>
              <a:t>you</a:t>
            </a:r>
            <a:r>
              <a:rPr lang="ru-RU" sz="2400" u="sng" dirty="0"/>
              <a:t>», «</a:t>
            </a:r>
            <a:r>
              <a:rPr lang="en-US" sz="2400" u="sng" dirty="0"/>
              <a:t>her</a:t>
            </a:r>
            <a:r>
              <a:rPr lang="ru-RU" sz="2400" u="sng" dirty="0"/>
              <a:t>», «</a:t>
            </a:r>
            <a:r>
              <a:rPr lang="en-US" sz="2400" u="sng" dirty="0"/>
              <a:t>him</a:t>
            </a:r>
            <a:r>
              <a:rPr lang="ru-RU" sz="2400" u="sng" dirty="0"/>
              <a:t>», «</a:t>
            </a:r>
            <a:r>
              <a:rPr lang="en-US" sz="2400" u="sng" dirty="0"/>
              <a:t>it</a:t>
            </a:r>
            <a:r>
              <a:rPr lang="ru-RU" sz="2400" u="sng" dirty="0"/>
              <a:t>», «</a:t>
            </a:r>
            <a:r>
              <a:rPr lang="en-US" sz="2400" u="sng" dirty="0"/>
              <a:t>us</a:t>
            </a:r>
            <a:r>
              <a:rPr lang="ru-RU" sz="2400" u="sng" dirty="0"/>
              <a:t>», «</a:t>
            </a:r>
            <a:r>
              <a:rPr lang="en-US" sz="2400" u="sng" dirty="0"/>
              <a:t>them</a:t>
            </a:r>
            <a:r>
              <a:rPr lang="ru-RU" sz="2400" u="sng" dirty="0"/>
              <a:t>») или </a:t>
            </a:r>
            <a:r>
              <a:rPr lang="ru-RU" sz="2400" i="1" u="sng" dirty="0"/>
              <a:t>существительного в общем падеже и Причастия </a:t>
            </a:r>
            <a:r>
              <a:rPr lang="en-US" sz="2400" i="1" u="sng" dirty="0"/>
              <a:t>I</a:t>
            </a:r>
            <a:r>
              <a:rPr lang="ru-RU" sz="2400" i="1" u="sng" dirty="0"/>
              <a:t>.</a:t>
            </a:r>
            <a:r>
              <a:rPr lang="ru-RU" sz="2400" dirty="0"/>
              <a:t> </a:t>
            </a:r>
            <a:endParaRPr lang="ru-RU" sz="2400" i="1" dirty="0"/>
          </a:p>
          <a:p>
            <a:pPr algn="just"/>
            <a:r>
              <a:rPr lang="ru-RU" sz="2400" dirty="0"/>
              <a:t>Местоимение в объектном падеже или существительное в общем падеже называют лицо или предмет, производящее действие. Оборот употребляется после глаголов чувственного восприятия – </a:t>
            </a:r>
            <a:r>
              <a:rPr lang="ru-RU" sz="2400" i="1" dirty="0"/>
              <a:t>«</a:t>
            </a:r>
            <a:r>
              <a:rPr lang="en-US" sz="2400" i="1" dirty="0"/>
              <a:t>to see</a:t>
            </a:r>
            <a:r>
              <a:rPr lang="ru-RU" sz="2400" i="1" dirty="0"/>
              <a:t>», «</a:t>
            </a:r>
            <a:r>
              <a:rPr lang="en-US" sz="2400" i="1" dirty="0"/>
              <a:t>to hear</a:t>
            </a:r>
            <a:r>
              <a:rPr lang="ru-RU" sz="2400" i="1" dirty="0"/>
              <a:t>», «</a:t>
            </a:r>
            <a:r>
              <a:rPr lang="en-US" sz="2400" i="1" dirty="0"/>
              <a:t>to watch</a:t>
            </a:r>
            <a:r>
              <a:rPr lang="ru-RU" sz="2400" i="1" dirty="0"/>
              <a:t>», «</a:t>
            </a:r>
            <a:r>
              <a:rPr lang="en-US" sz="2400" i="1" dirty="0"/>
              <a:t>to feel</a:t>
            </a:r>
            <a:r>
              <a:rPr lang="ru-RU" sz="2400" i="1" dirty="0"/>
              <a:t>»</a:t>
            </a:r>
            <a:r>
              <a:rPr lang="ru-RU" sz="2400" dirty="0"/>
              <a:t> и др. Оборот переводится на русский язык придаточным предложением.</a:t>
            </a:r>
            <a:endParaRPr lang="ru-RU" sz="2400" i="1" dirty="0"/>
          </a:p>
          <a:p>
            <a:pPr algn="just"/>
            <a:r>
              <a:rPr lang="ru-RU" sz="2400" dirty="0"/>
              <a:t>Оборот употребляется, когда говорящий хочет подчеркнуть, что действие, выраженное причастием, не завершено и протекает в момент речи. В этой конструкции употребляется только одна форма Причастия </a:t>
            </a:r>
            <a:r>
              <a:rPr lang="en-US" sz="2400" dirty="0"/>
              <a:t>I </a:t>
            </a:r>
            <a:r>
              <a:rPr lang="ru-RU" sz="2400" i="1" dirty="0"/>
              <a:t>–</a:t>
            </a:r>
            <a:r>
              <a:rPr lang="ru-RU" sz="2400" dirty="0"/>
              <a:t> </a:t>
            </a:r>
            <a:r>
              <a:rPr lang="en-US" sz="2400" dirty="0"/>
              <a:t>Indefinite Active</a:t>
            </a:r>
            <a:r>
              <a:rPr lang="ru-RU" sz="2400" dirty="0"/>
              <a:t>.</a:t>
            </a:r>
            <a:endParaRPr lang="ru-RU" sz="2400" i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6432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25880" y="320041"/>
            <a:ext cx="10222864" cy="731519"/>
          </a:xfrm>
        </p:spPr>
        <p:txBody>
          <a:bodyPr>
            <a:noAutofit/>
          </a:bodyPr>
          <a:lstStyle/>
          <a:p>
            <a:pPr algn="ctr"/>
            <a:r>
              <a:rPr lang="ru-RU" sz="4600" b="1" dirty="0"/>
              <a:t>Сложное дополнение (</a:t>
            </a:r>
            <a:r>
              <a:rPr lang="en-US" sz="4600" b="1" dirty="0"/>
              <a:t>Complex Object</a:t>
            </a:r>
            <a:r>
              <a:rPr lang="ru-RU" sz="4600" b="1" dirty="0"/>
              <a:t>) с Причастием </a:t>
            </a:r>
            <a:r>
              <a:rPr lang="en-US" sz="4600" b="1" dirty="0"/>
              <a:t>I</a:t>
            </a:r>
            <a:endParaRPr lang="ru-RU" sz="46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1283216"/>
              </p:ext>
            </p:extLst>
          </p:nvPr>
        </p:nvGraphicFramePr>
        <p:xfrm>
          <a:off x="1325880" y="2153286"/>
          <a:ext cx="10287000" cy="307919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14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69288">
                <a:tc>
                  <a:txBody>
                    <a:bodyPr/>
                    <a:lstStyle/>
                    <a:p>
                      <a:pPr algn="r"/>
                      <a:r>
                        <a:rPr lang="en-US" sz="2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 saw her </a:t>
                      </a:r>
                      <a:r>
                        <a:rPr lang="en-US" sz="2800" b="1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crossing</a:t>
                      </a:r>
                      <a:r>
                        <a:rPr lang="en-US" sz="2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street.</a:t>
                      </a:r>
                      <a:endParaRPr lang="ru-RU" sz="28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Я видел, как она переходит улицу.</a:t>
                      </a:r>
                      <a:endParaRPr lang="ru-RU" sz="28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7592"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They watched him (John) </a:t>
                      </a:r>
                      <a:r>
                        <a:rPr lang="en-US" sz="2800" b="1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entering</a:t>
                      </a:r>
                      <a:r>
                        <a:rPr lang="en-US" sz="2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house.</a:t>
                      </a:r>
                      <a:endParaRPr lang="ru-RU" sz="28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Они наблюдали за тем, как он (Джон) входит в дом.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728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25880" y="320041"/>
            <a:ext cx="10424160" cy="731519"/>
          </a:xfrm>
        </p:spPr>
        <p:txBody>
          <a:bodyPr>
            <a:noAutofit/>
          </a:bodyPr>
          <a:lstStyle/>
          <a:p>
            <a:pPr algn="ctr"/>
            <a:r>
              <a:rPr lang="ru-RU" sz="4600" b="1" dirty="0"/>
              <a:t>Сложное дополнение (</a:t>
            </a:r>
            <a:r>
              <a:rPr lang="en-US" sz="4600" b="1" dirty="0"/>
              <a:t>Complex Object</a:t>
            </a:r>
            <a:r>
              <a:rPr lang="ru-RU" sz="4600" b="1" dirty="0"/>
              <a:t>) с Причастием </a:t>
            </a:r>
            <a:r>
              <a:rPr lang="en-US" sz="4600" b="1" dirty="0"/>
              <a:t>II</a:t>
            </a:r>
            <a:endParaRPr lang="ru-RU" sz="4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24120" y="1765935"/>
            <a:ext cx="10265730" cy="5463539"/>
          </a:xfrm>
        </p:spPr>
        <p:txBody>
          <a:bodyPr>
            <a:normAutofit/>
          </a:bodyPr>
          <a:lstStyle/>
          <a:p>
            <a:pPr algn="just"/>
            <a:r>
              <a:rPr lang="ru-RU" sz="2400" u="sng" dirty="0"/>
              <a:t>Оборот состоит из личного </a:t>
            </a:r>
            <a:r>
              <a:rPr lang="ru-RU" sz="2400" i="1" u="sng" dirty="0"/>
              <a:t>местоимением в объектном падеже</a:t>
            </a:r>
            <a:r>
              <a:rPr lang="ru-RU" sz="2400" u="sng" dirty="0"/>
              <a:t> («</a:t>
            </a:r>
            <a:r>
              <a:rPr lang="en-US" sz="2400" u="sng" dirty="0"/>
              <a:t>me</a:t>
            </a:r>
            <a:r>
              <a:rPr lang="ru-RU" sz="2400" u="sng" dirty="0"/>
              <a:t>», «</a:t>
            </a:r>
            <a:r>
              <a:rPr lang="en-US" sz="2400" u="sng" dirty="0"/>
              <a:t>you</a:t>
            </a:r>
            <a:r>
              <a:rPr lang="ru-RU" sz="2400" u="sng" dirty="0"/>
              <a:t>», «</a:t>
            </a:r>
            <a:r>
              <a:rPr lang="en-US" sz="2400" u="sng" dirty="0"/>
              <a:t>her</a:t>
            </a:r>
            <a:r>
              <a:rPr lang="ru-RU" sz="2400" u="sng" dirty="0"/>
              <a:t>», «</a:t>
            </a:r>
            <a:r>
              <a:rPr lang="en-US" sz="2400" u="sng" dirty="0"/>
              <a:t>him</a:t>
            </a:r>
            <a:r>
              <a:rPr lang="ru-RU" sz="2400" u="sng" dirty="0"/>
              <a:t>», «</a:t>
            </a:r>
            <a:r>
              <a:rPr lang="en-US" sz="2400" u="sng" dirty="0"/>
              <a:t>it</a:t>
            </a:r>
            <a:r>
              <a:rPr lang="ru-RU" sz="2400" u="sng" dirty="0"/>
              <a:t>», «</a:t>
            </a:r>
            <a:r>
              <a:rPr lang="en-US" sz="2400" u="sng" dirty="0"/>
              <a:t>us</a:t>
            </a:r>
            <a:r>
              <a:rPr lang="ru-RU" sz="2400" u="sng" dirty="0"/>
              <a:t>», «</a:t>
            </a:r>
            <a:r>
              <a:rPr lang="en-US" sz="2400" u="sng" dirty="0"/>
              <a:t>them</a:t>
            </a:r>
            <a:r>
              <a:rPr lang="ru-RU" sz="2400" u="sng" dirty="0"/>
              <a:t>») или </a:t>
            </a:r>
            <a:r>
              <a:rPr lang="ru-RU" sz="2400" i="1" u="sng" dirty="0"/>
              <a:t>существительного в общем падеже и Причастия </a:t>
            </a:r>
            <a:r>
              <a:rPr lang="en-US" sz="2400" i="1" u="sng" dirty="0"/>
              <a:t>II</a:t>
            </a:r>
            <a:r>
              <a:rPr lang="ru-RU" sz="2400" u="sng" dirty="0"/>
              <a:t>.</a:t>
            </a:r>
            <a:r>
              <a:rPr lang="ru-RU" sz="2400" dirty="0"/>
              <a:t> </a:t>
            </a:r>
            <a:endParaRPr lang="en-US" sz="2400" dirty="0"/>
          </a:p>
          <a:p>
            <a:pPr algn="just"/>
            <a:r>
              <a:rPr lang="ru-RU" sz="2400" dirty="0"/>
              <a:t>В данном обороте Причастие </a:t>
            </a:r>
            <a:r>
              <a:rPr lang="en-US" sz="2400" dirty="0"/>
              <a:t>II </a:t>
            </a:r>
            <a:r>
              <a:rPr lang="ru-RU" sz="2400" dirty="0"/>
              <a:t>указывает на действие, которое выполнено не самим подлежащим, а каким-то другим лицом для подлежащего и по его желанию. Оборот переводится на русский язык простым или придаточным предложением. </a:t>
            </a:r>
            <a:endParaRPr lang="ru-RU" sz="2400" i="1" dirty="0"/>
          </a:p>
          <a:p>
            <a:pPr algn="just"/>
            <a:r>
              <a:rPr lang="ru-RU" sz="2400" b="1" i="1" dirty="0"/>
              <a:t>Оборот употребляется</a:t>
            </a:r>
            <a:r>
              <a:rPr lang="ru-RU" sz="2400" dirty="0"/>
              <a:t> после глаголов чувственного восприятия – </a:t>
            </a:r>
            <a:r>
              <a:rPr lang="ru-RU" sz="2400" i="1" dirty="0"/>
              <a:t>«</a:t>
            </a:r>
            <a:r>
              <a:rPr lang="en-US" sz="2400" i="1" dirty="0"/>
              <a:t>to see</a:t>
            </a:r>
            <a:r>
              <a:rPr lang="ru-RU" sz="2400" i="1" dirty="0"/>
              <a:t>» (видеть), «</a:t>
            </a:r>
            <a:r>
              <a:rPr lang="en-US" sz="2400" i="1" dirty="0"/>
              <a:t>to hear</a:t>
            </a:r>
            <a:r>
              <a:rPr lang="ru-RU" sz="2400" i="1" dirty="0"/>
              <a:t>» (слышать), «</a:t>
            </a:r>
            <a:r>
              <a:rPr lang="en-US" sz="2400" i="1" dirty="0"/>
              <a:t>to feel</a:t>
            </a:r>
            <a:r>
              <a:rPr lang="ru-RU" sz="2400" i="1" dirty="0"/>
              <a:t>» (чувствовать), «</a:t>
            </a:r>
            <a:r>
              <a:rPr lang="en-US" sz="2400" i="1" dirty="0"/>
              <a:t>to watch</a:t>
            </a:r>
            <a:r>
              <a:rPr lang="ru-RU" sz="2400" i="1" dirty="0"/>
              <a:t>» (смотреть) </a:t>
            </a:r>
            <a:r>
              <a:rPr lang="ru-RU" sz="2400" dirty="0"/>
              <a:t>выражающих желание, </a:t>
            </a:r>
            <a:r>
              <a:rPr lang="ru-RU" sz="2400" i="1" dirty="0"/>
              <a:t>«</a:t>
            </a:r>
            <a:r>
              <a:rPr lang="en-US" sz="2400" i="1" dirty="0"/>
              <a:t>to want</a:t>
            </a:r>
            <a:r>
              <a:rPr lang="ru-RU" sz="2400" i="1" dirty="0"/>
              <a:t>» (хотеть), «</a:t>
            </a:r>
            <a:r>
              <a:rPr lang="en-US" sz="2400" i="1" dirty="0"/>
              <a:t>to wish</a:t>
            </a:r>
            <a:r>
              <a:rPr lang="ru-RU" sz="2400" i="1" dirty="0"/>
              <a:t>» (желать), </a:t>
            </a:r>
            <a:r>
              <a:rPr lang="ru-RU" sz="2400" dirty="0"/>
              <a:t>а также</a:t>
            </a:r>
            <a:r>
              <a:rPr lang="ru-RU" sz="2400" i="1" dirty="0"/>
              <a:t> </a:t>
            </a:r>
            <a:r>
              <a:rPr lang="ru-RU" sz="2400" dirty="0"/>
              <a:t> после глаголов </a:t>
            </a:r>
            <a:r>
              <a:rPr lang="ru-RU" sz="2400" i="1" dirty="0"/>
              <a:t>«</a:t>
            </a:r>
            <a:r>
              <a:rPr lang="en-US" sz="2400" i="1" dirty="0"/>
              <a:t>to have</a:t>
            </a:r>
            <a:r>
              <a:rPr lang="ru-RU" sz="2400" i="1" dirty="0"/>
              <a:t>» (иметь), «</a:t>
            </a:r>
            <a:r>
              <a:rPr lang="en-US" sz="2400" i="1" dirty="0"/>
              <a:t>to get</a:t>
            </a:r>
            <a:r>
              <a:rPr lang="ru-RU" sz="2400" i="1" dirty="0"/>
              <a:t>» (получать). </a:t>
            </a:r>
          </a:p>
        </p:txBody>
      </p:sp>
    </p:spTree>
    <p:extLst>
      <p:ext uri="{BB962C8B-B14F-4D97-AF65-F5344CB8AC3E}">
        <p14:creationId xmlns:p14="http://schemas.microsoft.com/office/powerpoint/2010/main" val="3596777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25880" y="320041"/>
            <a:ext cx="10424160" cy="731519"/>
          </a:xfrm>
        </p:spPr>
        <p:txBody>
          <a:bodyPr>
            <a:noAutofit/>
          </a:bodyPr>
          <a:lstStyle/>
          <a:p>
            <a:pPr algn="ctr"/>
            <a:r>
              <a:rPr lang="ru-RU" sz="4600" b="1" dirty="0"/>
              <a:t>Сложное дополнение (</a:t>
            </a:r>
            <a:r>
              <a:rPr lang="en-US" sz="4600" b="1" dirty="0"/>
              <a:t>Complex Object</a:t>
            </a:r>
            <a:r>
              <a:rPr lang="ru-RU" sz="4600" b="1" dirty="0"/>
              <a:t>) с Причастием </a:t>
            </a:r>
            <a:r>
              <a:rPr lang="en-US" sz="4600" b="1" dirty="0"/>
              <a:t>II</a:t>
            </a:r>
            <a:endParaRPr lang="ru-RU" sz="46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43300"/>
              </p:ext>
            </p:extLst>
          </p:nvPr>
        </p:nvGraphicFramePr>
        <p:xfrm>
          <a:off x="1202055" y="2291920"/>
          <a:ext cx="10449243" cy="189801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224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49008">
                <a:tc>
                  <a:txBody>
                    <a:bodyPr/>
                    <a:lstStyle/>
                    <a:p>
                      <a:pPr algn="r"/>
                      <a:r>
                        <a:rPr lang="en-US" sz="2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 have </a:t>
                      </a:r>
                      <a:r>
                        <a:rPr lang="en-US" sz="2800" b="1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 photo taken</a:t>
                      </a:r>
                      <a:r>
                        <a:rPr lang="en-US" sz="2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ru-RU" sz="28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Меня сфотографировали</a:t>
                      </a:r>
                      <a:r>
                        <a:rPr lang="en-US" sz="2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28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9008"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 had </a:t>
                      </a:r>
                      <a:r>
                        <a:rPr lang="en-US" sz="2800" b="1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article translated</a:t>
                      </a:r>
                      <a:r>
                        <a:rPr lang="en-US" sz="2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ru-RU" sz="28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r"/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Ему перевели статью. </a:t>
                      </a:r>
                      <a:endParaRPr lang="ru-RU" sz="28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080102"/>
              </p:ext>
            </p:extLst>
          </p:nvPr>
        </p:nvGraphicFramePr>
        <p:xfrm>
          <a:off x="1224598" y="4189936"/>
          <a:ext cx="10426700" cy="1371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21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0854"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 want </a:t>
                      </a:r>
                      <a:r>
                        <a:rPr lang="en-US" sz="2800" b="1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work done</a:t>
                      </a:r>
                      <a:r>
                        <a:rPr lang="en-US" sz="2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28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Я хочу, чтобы работа была сделана.</a:t>
                      </a:r>
                      <a:endParaRPr lang="ru-RU" sz="28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1317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430" y="415291"/>
            <a:ext cx="10424160" cy="731519"/>
          </a:xfrm>
        </p:spPr>
        <p:txBody>
          <a:bodyPr>
            <a:noAutofit/>
          </a:bodyPr>
          <a:lstStyle/>
          <a:p>
            <a:pPr algn="ctr"/>
            <a:r>
              <a:rPr lang="ru-RU" sz="4600" b="1" dirty="0"/>
              <a:t>Сложное подлежащее</a:t>
            </a:r>
            <a:r>
              <a:rPr lang="ru-RU" sz="4600" b="1" cap="all" dirty="0"/>
              <a:t> </a:t>
            </a:r>
            <a:r>
              <a:rPr lang="ru-RU" sz="4600" b="1" dirty="0"/>
              <a:t>(</a:t>
            </a:r>
            <a:r>
              <a:rPr lang="en-US" sz="4600" b="1" dirty="0"/>
              <a:t>Complex Subject</a:t>
            </a:r>
            <a:r>
              <a:rPr lang="ru-RU" sz="4600" b="1" cap="all" dirty="0"/>
              <a:t>)</a:t>
            </a:r>
            <a:endParaRPr lang="ru-RU" sz="4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430" y="1870710"/>
            <a:ext cx="10424160" cy="5463539"/>
          </a:xfrm>
        </p:spPr>
        <p:txBody>
          <a:bodyPr>
            <a:normAutofit/>
          </a:bodyPr>
          <a:lstStyle/>
          <a:p>
            <a:pPr algn="just"/>
            <a:r>
              <a:rPr lang="ru-RU" sz="2400" u="sng" dirty="0"/>
              <a:t>Оборот состоит из </a:t>
            </a:r>
            <a:r>
              <a:rPr lang="ru-RU" sz="2400" i="1" u="sng" dirty="0"/>
              <a:t>существительного в общем падеже или личного местоимения в именительном падеже и причастия </a:t>
            </a:r>
            <a:r>
              <a:rPr lang="en-US" sz="2400" i="1" u="sng" dirty="0"/>
              <a:t>I</a:t>
            </a:r>
            <a:r>
              <a:rPr lang="ru-RU" sz="2400" u="sng" dirty="0"/>
              <a:t> (редко причастия </a:t>
            </a:r>
            <a:r>
              <a:rPr lang="en-US" sz="2400" u="sng" dirty="0"/>
              <a:t>II</a:t>
            </a:r>
            <a:r>
              <a:rPr lang="ru-RU" sz="2400" u="sng" dirty="0"/>
              <a:t>), обозначающего действие. </a:t>
            </a:r>
            <a:r>
              <a:rPr lang="ru-RU" sz="2400" dirty="0"/>
              <a:t>Оборот разделён на две части глаголом-сказуемым в страдательном залоге.</a:t>
            </a:r>
            <a:endParaRPr lang="ru-RU" sz="2400" i="1" dirty="0"/>
          </a:p>
          <a:p>
            <a:pPr algn="just"/>
            <a:r>
              <a:rPr lang="ru-RU" sz="2400" dirty="0"/>
              <a:t>В данном обороте Причастие </a:t>
            </a:r>
            <a:r>
              <a:rPr lang="en-US" sz="2400" dirty="0"/>
              <a:t>I</a:t>
            </a:r>
            <a:r>
              <a:rPr lang="ru-RU" sz="2400" dirty="0"/>
              <a:t> передаёт действие, совершаемое лицом или предметом, в его развитии. </a:t>
            </a:r>
            <a:endParaRPr lang="ru-RU" sz="2400" i="1" dirty="0"/>
          </a:p>
          <a:p>
            <a:pPr algn="just"/>
            <a:r>
              <a:rPr lang="ru-RU" sz="2400" dirty="0"/>
              <a:t>Перевод предложений с оборотом начинается с неопределённо-личного предложения с союзами </a:t>
            </a:r>
            <a:r>
              <a:rPr lang="ru-RU" sz="2400" i="1" dirty="0"/>
              <a:t>«как», «что», «чтобы» («видели, что» «слышали, как» и т.п.), </a:t>
            </a:r>
            <a:r>
              <a:rPr lang="ru-RU" sz="2400" dirty="0"/>
              <a:t>иногда простым предложением. </a:t>
            </a:r>
            <a:endParaRPr lang="ru-RU" sz="2400" i="1" dirty="0"/>
          </a:p>
          <a:p>
            <a:pPr algn="just"/>
            <a:r>
              <a:rPr lang="ru-RU" sz="2400" dirty="0"/>
              <a:t>Оборот употребляется с глаголами восприятия в страдательном залоге, иногда с глаголами </a:t>
            </a:r>
            <a:r>
              <a:rPr lang="ru-RU" sz="2400" i="1" dirty="0"/>
              <a:t>«</a:t>
            </a:r>
            <a:r>
              <a:rPr lang="en-US" sz="2400" i="1" dirty="0"/>
              <a:t>to consider</a:t>
            </a:r>
            <a:r>
              <a:rPr lang="ru-RU" sz="2400" i="1" dirty="0"/>
              <a:t>», «</a:t>
            </a:r>
            <a:r>
              <a:rPr lang="en-US" sz="2400" i="1" dirty="0"/>
              <a:t>to believe</a:t>
            </a:r>
            <a:r>
              <a:rPr lang="ru-RU" sz="2400" i="1" dirty="0"/>
              <a:t>» (считать), «</a:t>
            </a:r>
            <a:r>
              <a:rPr lang="en-US" sz="2400" i="1" dirty="0"/>
              <a:t>to find</a:t>
            </a:r>
            <a:r>
              <a:rPr lang="ru-RU" sz="2400" i="1" dirty="0"/>
              <a:t>» (находить).</a:t>
            </a:r>
          </a:p>
        </p:txBody>
      </p:sp>
    </p:spTree>
    <p:extLst>
      <p:ext uri="{BB962C8B-B14F-4D97-AF65-F5344CB8AC3E}">
        <p14:creationId xmlns:p14="http://schemas.microsoft.com/office/powerpoint/2010/main" val="455746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25880" y="320041"/>
            <a:ext cx="10424160" cy="731519"/>
          </a:xfrm>
        </p:spPr>
        <p:txBody>
          <a:bodyPr>
            <a:noAutofit/>
          </a:bodyPr>
          <a:lstStyle/>
          <a:p>
            <a:pPr algn="ctr"/>
            <a:r>
              <a:rPr lang="ru-RU" sz="4600" b="1" dirty="0"/>
              <a:t>Сложное подлежащее</a:t>
            </a:r>
            <a:r>
              <a:rPr lang="ru-RU" sz="4600" b="1" cap="all" dirty="0"/>
              <a:t> </a:t>
            </a:r>
            <a:r>
              <a:rPr lang="ru-RU" sz="4600" b="1" dirty="0"/>
              <a:t>(</a:t>
            </a:r>
            <a:r>
              <a:rPr lang="en-US" sz="4600" b="1" dirty="0"/>
              <a:t>Complex Subject</a:t>
            </a:r>
            <a:r>
              <a:rPr lang="ru-RU" sz="4600" b="1" cap="all" dirty="0"/>
              <a:t>)</a:t>
            </a:r>
            <a:endParaRPr lang="ru-RU" sz="46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7484092"/>
              </p:ext>
            </p:extLst>
          </p:nvPr>
        </p:nvGraphicFramePr>
        <p:xfrm>
          <a:off x="1077911" y="1765298"/>
          <a:ext cx="10584498" cy="4541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292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2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73692">
                <a:tc>
                  <a:txBody>
                    <a:bodyPr/>
                    <a:lstStyle/>
                    <a:p>
                      <a:pPr algn="r"/>
                      <a:r>
                        <a:rPr lang="en-US" sz="2800" b="1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plane </a:t>
                      </a:r>
                      <a:r>
                        <a:rPr lang="en-US" sz="2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was heard </a:t>
                      </a:r>
                      <a:r>
                        <a:rPr lang="en-US" sz="2800" b="1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flying</a:t>
                      </a:r>
                      <a:r>
                        <a:rPr lang="en-US" sz="2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over the wood.</a:t>
                      </a:r>
                      <a:endParaRPr lang="ru-RU" sz="28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Слышали, как</a:t>
                      </a:r>
                      <a:r>
                        <a:rPr lang="ru-RU" sz="2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самолёт летел над лесом.</a:t>
                      </a:r>
                      <a:endParaRPr lang="ru-RU" sz="28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692"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They</a:t>
                      </a:r>
                      <a:r>
                        <a:rPr lang="en-US" sz="2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were seen </a:t>
                      </a:r>
                      <a:r>
                        <a:rPr lang="en-US" sz="2800" b="1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leaving </a:t>
                      </a:r>
                      <a:r>
                        <a:rPr lang="en-US" sz="2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station.</a:t>
                      </a:r>
                      <a:endParaRPr lang="ru-RU" sz="28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r"/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Видели, как</a:t>
                      </a:r>
                      <a:r>
                        <a:rPr lang="ru-RU" sz="2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они уходили со станции.</a:t>
                      </a:r>
                      <a:endParaRPr lang="ru-RU" sz="28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3692"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work</a:t>
                      </a:r>
                      <a:r>
                        <a:rPr lang="en-US" sz="2800" b="1" i="1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was considered </a:t>
                      </a:r>
                      <a:r>
                        <a:rPr lang="en-US" sz="2800" b="1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finished</a:t>
                      </a:r>
                      <a:r>
                        <a:rPr lang="en-US" sz="2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28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r"/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Считали, что работа завершена. </a:t>
                      </a:r>
                      <a:endParaRPr lang="ru-RU" sz="28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(Работу считали завершённой).</a:t>
                      </a:r>
                      <a:endParaRPr lang="ru-RU" sz="28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0924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PARTICIPLE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Тренировочные упражнения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23021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7DA8DB5-72C0-4331-ADBE-B92932E79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66" y="474453"/>
            <a:ext cx="10178322" cy="3593591"/>
          </a:xfrm>
        </p:spPr>
        <p:txBody>
          <a:bodyPr>
            <a:noAutofit/>
          </a:bodyPr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Упражнение 1. </a:t>
            </a:r>
            <a:b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Переведите на русский язык, обращая внимание на причастия настоящего времени.</a:t>
            </a:r>
            <a:endParaRPr lang="ru-RU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effectLst/>
                <a:ea typeface="Calibri" panose="020F0502020204030204" pitchFamily="34" charset="0"/>
              </a:rPr>
              <a:t>1. The girl standing at the window is my sister. </a:t>
            </a:r>
            <a:br>
              <a:rPr lang="en-US" sz="2400" dirty="0">
                <a:effectLst/>
                <a:ea typeface="Calibri" panose="020F0502020204030204" pitchFamily="34" charset="0"/>
              </a:rPr>
            </a:br>
            <a:r>
              <a:rPr lang="en-US" sz="2400" dirty="0">
                <a:effectLst/>
                <a:ea typeface="Calibri" panose="020F0502020204030204" pitchFamily="34" charset="0"/>
              </a:rPr>
              <a:t>2. Having been sent to the wrong address the letter didn’t rich him. </a:t>
            </a:r>
            <a:br>
              <a:rPr lang="en-US" sz="2400" dirty="0">
                <a:effectLst/>
                <a:ea typeface="Calibri" panose="020F0502020204030204" pitchFamily="34" charset="0"/>
              </a:rPr>
            </a:br>
            <a:r>
              <a:rPr lang="en-US" sz="2400" dirty="0">
                <a:effectLst/>
                <a:ea typeface="Calibri" panose="020F0502020204030204" pitchFamily="34" charset="0"/>
              </a:rPr>
              <a:t>3. He sat in the arm-chair thinking. </a:t>
            </a:r>
            <a:br>
              <a:rPr lang="en-US" sz="2400" dirty="0">
                <a:effectLst/>
                <a:ea typeface="Calibri" panose="020F0502020204030204" pitchFamily="34" charset="0"/>
              </a:rPr>
            </a:br>
            <a:r>
              <a:rPr lang="en-US" sz="2400" dirty="0">
                <a:effectLst/>
                <a:ea typeface="Calibri" panose="020F0502020204030204" pitchFamily="34" charset="0"/>
              </a:rPr>
              <a:t>4. She came up to us breathing heavily. </a:t>
            </a:r>
            <a:br>
              <a:rPr lang="en-US" sz="2400" dirty="0">
                <a:effectLst/>
                <a:ea typeface="Calibri" panose="020F0502020204030204" pitchFamily="34" charset="0"/>
              </a:rPr>
            </a:br>
            <a:r>
              <a:rPr lang="en-US" sz="2400" dirty="0">
                <a:effectLst/>
                <a:ea typeface="Calibri" panose="020F0502020204030204" pitchFamily="34" charset="0"/>
              </a:rPr>
              <a:t>5. The hall was full of laughing people. </a:t>
            </a:r>
            <a:br>
              <a:rPr lang="en-US" sz="2400" dirty="0">
                <a:effectLst/>
                <a:ea typeface="Calibri" panose="020F0502020204030204" pitchFamily="34" charset="0"/>
              </a:rPr>
            </a:br>
            <a:r>
              <a:rPr lang="en-US" sz="2400" dirty="0">
                <a:effectLst/>
                <a:ea typeface="Calibri" panose="020F0502020204030204" pitchFamily="34" charset="0"/>
              </a:rPr>
              <a:t>6. The singing girl was about fourteen. </a:t>
            </a:r>
            <a:br>
              <a:rPr lang="en-US" sz="2400" dirty="0">
                <a:effectLst/>
                <a:ea typeface="Calibri" panose="020F0502020204030204" pitchFamily="34" charset="0"/>
              </a:rPr>
            </a:br>
            <a:r>
              <a:rPr lang="en-US" sz="2400" dirty="0">
                <a:effectLst/>
                <a:ea typeface="Calibri" panose="020F0502020204030204" pitchFamily="34" charset="0"/>
              </a:rPr>
              <a:t>7. Having read the book I gave it to Pete. </a:t>
            </a:r>
            <a:br>
              <a:rPr lang="en-US" sz="2400" dirty="0">
                <a:effectLst/>
                <a:ea typeface="Calibri" panose="020F0502020204030204" pitchFamily="34" charset="0"/>
              </a:rPr>
            </a:br>
            <a:r>
              <a:rPr lang="en-US" sz="2400" dirty="0">
                <a:effectLst/>
                <a:ea typeface="Calibri" panose="020F0502020204030204" pitchFamily="34" charset="0"/>
              </a:rPr>
              <a:t>8. The large building being built in our street is a new school – house. </a:t>
            </a:r>
            <a:br>
              <a:rPr lang="en-US" sz="2400" dirty="0">
                <a:effectLst/>
                <a:ea typeface="Calibri" panose="020F0502020204030204" pitchFamily="34" charset="0"/>
              </a:rPr>
            </a:br>
            <a:r>
              <a:rPr lang="en-US" sz="2400" dirty="0">
                <a:effectLst/>
                <a:ea typeface="Calibri" panose="020F0502020204030204" pitchFamily="34" charset="0"/>
              </a:rPr>
              <a:t>9. Having finished the experiment the students left the laboratory. </a:t>
            </a:r>
            <a:br>
              <a:rPr lang="en-US" sz="2400" dirty="0">
                <a:effectLst/>
                <a:ea typeface="Calibri" panose="020F0502020204030204" pitchFamily="34" charset="0"/>
              </a:rPr>
            </a:br>
            <a:r>
              <a:rPr lang="en-US" sz="2400" dirty="0">
                <a:effectLst/>
                <a:ea typeface="Calibri" panose="020F0502020204030204" pitchFamily="34" charset="0"/>
              </a:rPr>
              <a:t>10. Being busy, he postponed his trip. </a:t>
            </a:r>
            <a:br>
              <a:rPr lang="en-US" sz="2400" dirty="0">
                <a:effectLst/>
                <a:ea typeface="Calibri" panose="020F0502020204030204" pitchFamily="34" charset="0"/>
              </a:rPr>
            </a:b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325654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37DEA4B-990A-4CAF-8F6E-82D5365F2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534" y="569344"/>
            <a:ext cx="10178322" cy="3593591"/>
          </a:xfrm>
        </p:spPr>
        <p:txBody>
          <a:bodyPr>
            <a:noAutofit/>
          </a:bodyPr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Упражнение 2.</a:t>
            </a:r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Раскройте скобки, употребив причастие настоящего времени в активной и пассивной форме.</a:t>
            </a:r>
            <a:endParaRPr lang="ru-RU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1. (To impress) by the film, they kept silent. </a:t>
            </a:r>
            <a:b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2. (To lose) the book, the student couldn’t remember the topic. </a:t>
            </a:r>
            <a:b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3. He spent the whole day (to read) a book. </a:t>
            </a:r>
            <a:b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4. (To travel) around America for a month, she returned to England. </a:t>
            </a:r>
            <a:b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5. He watched Mike (to go) out of the door and (to cross) the street. </a:t>
            </a:r>
            <a:b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6. The question (to discuss) now is very important. </a:t>
            </a:r>
            <a:b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7. (To pack) in the beautiful box the flowers looked very lovely. </a:t>
            </a:r>
            <a:b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8. (To descent) the mountains, they heard a man calling for help. </a:t>
            </a:r>
            <a:b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9. (To reject) by everybody he became a monk. </a:t>
            </a:r>
            <a:b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10. (To show) the wrong direction, the travelers soon lost their way.</a:t>
            </a:r>
            <a:endParaRPr lang="ru-RU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57967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cap="all" dirty="0"/>
              <a:t>Причастие </a:t>
            </a:r>
            <a:r>
              <a:rPr lang="en-US" b="1" cap="all" dirty="0"/>
              <a:t>I </a:t>
            </a:r>
            <a:br>
              <a:rPr lang="ru-RU" i="1" dirty="0"/>
            </a:br>
            <a:r>
              <a:rPr lang="en-US" b="1" cap="all" dirty="0"/>
              <a:t>(Participle I </a:t>
            </a:r>
            <a:r>
              <a:rPr lang="ru-RU" b="1" dirty="0"/>
              <a:t>или</a:t>
            </a:r>
            <a:r>
              <a:rPr lang="ru-RU" b="1" cap="all" dirty="0"/>
              <a:t> </a:t>
            </a:r>
            <a:r>
              <a:rPr lang="en-US" b="1" cap="all" dirty="0"/>
              <a:t>PRESENT PARTICIPLE) </a:t>
            </a:r>
            <a:br>
              <a:rPr lang="ru-RU" i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1678" y="2624024"/>
            <a:ext cx="8596668" cy="3851591"/>
          </a:xfrm>
        </p:spPr>
        <p:txBody>
          <a:bodyPr/>
          <a:lstStyle/>
          <a:p>
            <a:pPr algn="just"/>
            <a:r>
              <a:rPr lang="ru-RU" sz="2200" dirty="0"/>
              <a:t>Причастие </a:t>
            </a:r>
            <a:r>
              <a:rPr lang="en-US" sz="2200" dirty="0"/>
              <a:t>I (Participle I) </a:t>
            </a:r>
            <a:r>
              <a:rPr lang="ru-RU" sz="2200" dirty="0"/>
              <a:t>образуется путём прибавления к первой форме любого глагола (кроме модальных и вспомогательных глаголов) окончания </a:t>
            </a:r>
            <a:r>
              <a:rPr lang="ru-RU" sz="2200" b="1" dirty="0"/>
              <a:t>«-</a:t>
            </a:r>
            <a:r>
              <a:rPr lang="en-US" sz="2200" b="1" dirty="0" err="1"/>
              <a:t>ing</a:t>
            </a:r>
            <a:r>
              <a:rPr lang="en-US" sz="2200" b="1" dirty="0"/>
              <a:t>». </a:t>
            </a:r>
            <a:endParaRPr lang="ru-RU" sz="2200" b="1" dirty="0"/>
          </a:p>
          <a:p>
            <a:pPr marL="0" indent="0" algn="just">
              <a:buNone/>
            </a:pPr>
            <a:endParaRPr lang="ru-RU" sz="2200" dirty="0"/>
          </a:p>
          <a:p>
            <a:pPr marL="0" indent="0">
              <a:buNone/>
            </a:pPr>
            <a:r>
              <a:rPr lang="ru-RU" sz="2300" dirty="0"/>
              <a:t>Например: </a:t>
            </a:r>
            <a:r>
              <a:rPr lang="en-US" sz="2300" dirty="0"/>
              <a:t>swim – swimm</a:t>
            </a:r>
            <a:r>
              <a:rPr lang="en-US" sz="2300" b="1" dirty="0"/>
              <a:t>ing</a:t>
            </a:r>
            <a:r>
              <a:rPr lang="en-US" sz="2300" dirty="0"/>
              <a:t>, write – writing, read – read</a:t>
            </a:r>
            <a:r>
              <a:rPr lang="en-US" sz="2300" b="1" dirty="0"/>
              <a:t>ing</a:t>
            </a:r>
            <a:r>
              <a:rPr lang="en-US" sz="23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72791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37DEA4B-990A-4CAF-8F6E-82D5365F2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787" y="534838"/>
            <a:ext cx="10178322" cy="3593591"/>
          </a:xfrm>
        </p:spPr>
        <p:txBody>
          <a:bodyPr>
            <a:noAutofit/>
          </a:bodyPr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Упражнение</a:t>
            </a:r>
            <a:r>
              <a:rPr lang="en-US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Раскройте скобки</a:t>
            </a:r>
            <a:r>
              <a:rPr lang="en-US" sz="24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4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употребив</a:t>
            </a:r>
            <a:r>
              <a:rPr lang="en-US" sz="24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Indefinite </a:t>
            </a:r>
            <a:r>
              <a:rPr lang="ru-RU" sz="24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или</a:t>
            </a:r>
            <a:r>
              <a:rPr lang="en-US" sz="24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Perfect Participle I. </a:t>
            </a:r>
            <a:r>
              <a:rPr lang="ru-RU" sz="24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Переведите</a:t>
            </a:r>
            <a:r>
              <a:rPr lang="en-US" sz="24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1. (To write) out all the words, I started to learn them. </a:t>
            </a:r>
            <a:b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2. (To buy) food, they left supermarket. </a:t>
            </a:r>
            <a:b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3. (to bark) dog doesn’t bite. </a:t>
            </a:r>
            <a:b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4. She entered the room (to smile). </a:t>
            </a:r>
            <a:b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5. (To drink) coffee she was talking to her friend. </a:t>
            </a:r>
            <a:b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6. (To find) the keys, we were able to open the door. </a:t>
            </a:r>
            <a:b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7. (To make) the report, Tom left the room. </a:t>
            </a:r>
            <a:b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8. (To see) her he raised his hat. </a:t>
            </a:r>
            <a:b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9. My task (to finish), I went to bed. </a:t>
            </a:r>
            <a:b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10. While (to learn) the pronunciation of the words we learned their meaning.</a:t>
            </a:r>
            <a:endParaRPr lang="ru-RU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5068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37DEA4B-990A-4CAF-8F6E-82D5365F2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809" y="586597"/>
            <a:ext cx="10178322" cy="3593591"/>
          </a:xfrm>
        </p:spPr>
        <p:txBody>
          <a:bodyPr>
            <a:noAutofit/>
          </a:bodyPr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Упражнение 4. </a:t>
            </a:r>
            <a:b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Переведите на русский язык, обращая внимание на причастие прошедшего времени.</a:t>
            </a:r>
            <a:endParaRPr lang="ru-RU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1. He doesn’t like boiled milk. </a:t>
            </a:r>
            <a:b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2. I remember well his words said at the meeting. </a:t>
            </a:r>
            <a:b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3. We don’t like the book bought last week. </a:t>
            </a:r>
            <a:b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4. The stolen things were returned to the owner. </a:t>
            </a:r>
            <a:b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5. Asked about this event, he replied nothing. </a:t>
            </a:r>
            <a:b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6. The explanation given was not complete. </a:t>
            </a:r>
            <a:b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7. When burnt, coal produces heat. </a:t>
            </a:r>
            <a:b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8. The results received were of great importance for the further work. </a:t>
            </a:r>
            <a:b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9. When reconstructed the theatre looked more beautiful than before. </a:t>
            </a:r>
            <a:b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10. She showed us a list of the newly published books.</a:t>
            </a:r>
            <a:endParaRPr lang="ru-RU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2510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6C26256-5E25-4A0D-89DB-B5BD9A0D3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051" y="621103"/>
            <a:ext cx="10178322" cy="3593591"/>
          </a:xfrm>
        </p:spPr>
        <p:txBody>
          <a:bodyPr>
            <a:noAutofit/>
          </a:bodyPr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Упражнение 5. </a:t>
            </a:r>
            <a:b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Раскройте скобки, употребив причастие прошедшего времени. Переведите.</a:t>
            </a:r>
            <a:endParaRPr lang="ru-RU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effectLst/>
                <a:ea typeface="Calibri" panose="020F0502020204030204" pitchFamily="34" charset="0"/>
              </a:rPr>
              <a:t>1. The letter (to write) by him was very long. </a:t>
            </a:r>
            <a:br>
              <a:rPr lang="en-US" sz="2400" dirty="0">
                <a:effectLst/>
                <a:ea typeface="Calibri" panose="020F0502020204030204" pitchFamily="34" charset="0"/>
              </a:rPr>
            </a:br>
            <a:r>
              <a:rPr lang="en-US" sz="2400" dirty="0">
                <a:effectLst/>
                <a:ea typeface="Calibri" panose="020F0502020204030204" pitchFamily="34" charset="0"/>
              </a:rPr>
              <a:t>2. We are interested in the goods (to produce) by this factory. </a:t>
            </a:r>
            <a:br>
              <a:rPr lang="en-US" sz="2400" dirty="0">
                <a:effectLst/>
                <a:ea typeface="Calibri" panose="020F0502020204030204" pitchFamily="34" charset="0"/>
              </a:rPr>
            </a:br>
            <a:r>
              <a:rPr lang="en-US" sz="2400" dirty="0">
                <a:effectLst/>
                <a:ea typeface="Calibri" panose="020F0502020204030204" pitchFamily="34" charset="0"/>
              </a:rPr>
              <a:t>3. She didn’t understand the word (to say) by him. </a:t>
            </a:r>
            <a:br>
              <a:rPr lang="en-US" sz="2400" dirty="0">
                <a:effectLst/>
                <a:ea typeface="Calibri" panose="020F0502020204030204" pitchFamily="34" charset="0"/>
              </a:rPr>
            </a:br>
            <a:r>
              <a:rPr lang="en-US" sz="2400" dirty="0">
                <a:effectLst/>
                <a:ea typeface="Calibri" panose="020F0502020204030204" pitchFamily="34" charset="0"/>
              </a:rPr>
              <a:t>4. He didn’t see the things (to keep) in her box. </a:t>
            </a:r>
            <a:br>
              <a:rPr lang="en-US" sz="2400" dirty="0">
                <a:effectLst/>
                <a:ea typeface="Calibri" panose="020F0502020204030204" pitchFamily="34" charset="0"/>
              </a:rPr>
            </a:br>
            <a:r>
              <a:rPr lang="en-US" sz="2400" dirty="0">
                <a:effectLst/>
                <a:ea typeface="Calibri" panose="020F0502020204030204" pitchFamily="34" charset="0"/>
              </a:rPr>
              <a:t>5. I don’t like the video (to buy) yesterday. </a:t>
            </a:r>
            <a:br>
              <a:rPr lang="en-US" sz="2400" dirty="0">
                <a:effectLst/>
                <a:ea typeface="Calibri" panose="020F0502020204030204" pitchFamily="34" charset="0"/>
              </a:rPr>
            </a:br>
            <a:r>
              <a:rPr lang="en-US" sz="2400" dirty="0">
                <a:effectLst/>
                <a:ea typeface="Calibri" panose="020F0502020204030204" pitchFamily="34" charset="0"/>
              </a:rPr>
              <a:t>6. This is the house (to build) many years ago. </a:t>
            </a:r>
            <a:br>
              <a:rPr lang="en-US" sz="2400" dirty="0">
                <a:effectLst/>
                <a:ea typeface="Calibri" panose="020F0502020204030204" pitchFamily="34" charset="0"/>
              </a:rPr>
            </a:br>
            <a:r>
              <a:rPr lang="en-US" sz="2400" dirty="0">
                <a:effectLst/>
                <a:ea typeface="Calibri" panose="020F0502020204030204" pitchFamily="34" charset="0"/>
              </a:rPr>
              <a:t>7. The question (to put) to the professor was important. </a:t>
            </a:r>
            <a:br>
              <a:rPr lang="en-US" sz="2400" dirty="0">
                <a:effectLst/>
                <a:ea typeface="Calibri" panose="020F0502020204030204" pitchFamily="34" charset="0"/>
              </a:rPr>
            </a:br>
            <a:r>
              <a:rPr lang="en-US" sz="2400" dirty="0">
                <a:effectLst/>
                <a:ea typeface="Calibri" panose="020F0502020204030204" pitchFamily="34" charset="0"/>
              </a:rPr>
              <a:t>8. When (to offer) to work abroad, he refused. </a:t>
            </a:r>
            <a:br>
              <a:rPr lang="en-US" sz="2400" dirty="0">
                <a:effectLst/>
                <a:ea typeface="Calibri" panose="020F0502020204030204" pitchFamily="34" charset="0"/>
              </a:rPr>
            </a:br>
            <a:r>
              <a:rPr lang="en-US" sz="2400" dirty="0">
                <a:effectLst/>
                <a:ea typeface="Calibri" panose="020F0502020204030204" pitchFamily="34" charset="0"/>
              </a:rPr>
              <a:t>9. The article on agriculture (to publish) in this magazine was written by Smith. </a:t>
            </a:r>
            <a:br>
              <a:rPr lang="en-US" sz="2400" dirty="0">
                <a:effectLst/>
                <a:ea typeface="Calibri" panose="020F0502020204030204" pitchFamily="34" charset="0"/>
              </a:rPr>
            </a:br>
            <a:r>
              <a:rPr lang="en-US" sz="2400" dirty="0">
                <a:effectLst/>
                <a:ea typeface="Calibri" panose="020F0502020204030204" pitchFamily="34" charset="0"/>
              </a:rPr>
              <a:t>10. You can get the book (to recommend) by our teacher in the library. 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197521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6C26256-5E25-4A0D-89DB-B5BD9A0D3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67" y="483081"/>
            <a:ext cx="10178322" cy="359359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Упражнение </a:t>
            </a:r>
            <a:r>
              <a:rPr lang="en-US" sz="2400" b="1" dirty="0">
                <a:effectLst/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ru-RU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  <a:endParaRPr lang="en-US" sz="24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i="1" dirty="0" err="1"/>
              <a:t>Постав</a:t>
            </a:r>
            <a:r>
              <a:rPr lang="ru-RU" sz="2400" i="1" dirty="0" err="1"/>
              <a:t>ьте</a:t>
            </a:r>
            <a:r>
              <a:rPr lang="en-US" sz="2400" i="1" dirty="0"/>
              <a:t> </a:t>
            </a:r>
            <a:r>
              <a:rPr lang="en-US" sz="2400" i="1" dirty="0" err="1"/>
              <a:t>глаголы</a:t>
            </a:r>
            <a:r>
              <a:rPr lang="en-US" sz="2400" i="1" dirty="0"/>
              <a:t> в </a:t>
            </a:r>
            <a:r>
              <a:rPr lang="en-US" sz="2400" i="1" dirty="0" err="1"/>
              <a:t>нужной</a:t>
            </a:r>
            <a:r>
              <a:rPr lang="en-US" sz="2400" i="1" dirty="0"/>
              <a:t> </a:t>
            </a:r>
            <a:r>
              <a:rPr lang="en-US" sz="2400" i="1" dirty="0" err="1"/>
              <a:t>форме</a:t>
            </a:r>
            <a:r>
              <a:rPr lang="en-US" sz="2400" i="1" dirty="0"/>
              <a:t> Present Participle \ Perfect Participle.</a:t>
            </a:r>
          </a:p>
          <a:p>
            <a:pPr algn="just">
              <a:buFont typeface="+mj-lt"/>
              <a:buAutoNum type="arabicPeriod"/>
            </a:pPr>
            <a:r>
              <a:rPr lang="en-US" sz="2400" dirty="0"/>
              <a:t>(to live) in the south of our country, he can not enjoy the beauty of Moscow.</a:t>
            </a:r>
          </a:p>
          <a:p>
            <a:pPr algn="just">
              <a:buFont typeface="+mj-lt"/>
              <a:buAutoNum type="arabicPeriod"/>
            </a:pPr>
            <a:r>
              <a:rPr lang="en-US" sz="2400" dirty="0"/>
              <a:t>(to read) the story, she closed the book and put it on the shelf.</a:t>
            </a:r>
          </a:p>
          <a:p>
            <a:pPr algn="just">
              <a:buFont typeface="+mj-lt"/>
              <a:buAutoNum type="arabicPeriod"/>
            </a:pPr>
            <a:r>
              <a:rPr lang="en-US" sz="2400" dirty="0"/>
              <a:t>(to buy) some fruit and cakes, we went home.</a:t>
            </a:r>
          </a:p>
          <a:p>
            <a:pPr algn="just">
              <a:buFont typeface="+mj-lt"/>
              <a:buAutoNum type="arabicPeriod"/>
            </a:pPr>
            <a:r>
              <a:rPr lang="en-US" sz="2400" dirty="0"/>
              <a:t>(to sit) near the fire, he felt very warm.</a:t>
            </a:r>
          </a:p>
          <a:p>
            <a:pPr algn="just">
              <a:buFont typeface="+mj-lt"/>
              <a:buAutoNum type="arabicPeriod"/>
            </a:pPr>
            <a:r>
              <a:rPr lang="en-US" sz="2400" dirty="0"/>
              <a:t>(to sell) fruit, he looked back from time to time, hoping to see his friends.</a:t>
            </a:r>
          </a:p>
          <a:p>
            <a:pPr algn="just">
              <a:buFont typeface="+mj-lt"/>
              <a:buAutoNum type="arabicPeriod"/>
            </a:pPr>
            <a:r>
              <a:rPr lang="en-US" sz="2400" dirty="0"/>
              <a:t>(to sell) his fruit, he went to see his friends.</a:t>
            </a:r>
          </a:p>
          <a:p>
            <a:pPr algn="just">
              <a:buFont typeface="+mj-lt"/>
              <a:buAutoNum type="arabicPeriod"/>
            </a:pPr>
            <a:r>
              <a:rPr lang="en-US" sz="2400" dirty="0"/>
              <a:t>(to write) out and (to learn) all the new words, he was able to translate the text easily.</a:t>
            </a:r>
          </a:p>
          <a:p>
            <a:pPr algn="just">
              <a:buFont typeface="+mj-lt"/>
              <a:buAutoNum type="arabicPeriod"/>
            </a:pPr>
            <a:r>
              <a:rPr lang="en-US" sz="2400" dirty="0"/>
              <a:t>(to do) homework he was thinking hard.</a:t>
            </a:r>
          </a:p>
          <a:p>
            <a:pPr algn="just">
              <a:buFont typeface="+mj-lt"/>
              <a:buAutoNum type="arabicPeriod"/>
            </a:pPr>
            <a:r>
              <a:rPr lang="en-US" sz="2400" dirty="0"/>
              <a:t>(to do) homework he went for a work.</a:t>
            </a: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54003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449580"/>
            <a:ext cx="8596668" cy="922020"/>
          </a:xfrm>
        </p:spPr>
        <p:txBody>
          <a:bodyPr/>
          <a:lstStyle/>
          <a:p>
            <a:pPr algn="ctr"/>
            <a:r>
              <a:rPr lang="en-US" b="1" dirty="0" err="1"/>
              <a:t>Формы</a:t>
            </a:r>
            <a:r>
              <a:rPr lang="en-US" b="1" dirty="0"/>
              <a:t> </a:t>
            </a:r>
            <a:r>
              <a:rPr lang="ru-RU" b="1" dirty="0"/>
              <a:t>П</a:t>
            </a:r>
            <a:r>
              <a:rPr lang="en-US" b="1" dirty="0" err="1"/>
              <a:t>ричастия</a:t>
            </a:r>
            <a:r>
              <a:rPr lang="en-US" b="1" dirty="0"/>
              <a:t> I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8555564"/>
              </p:ext>
            </p:extLst>
          </p:nvPr>
        </p:nvGraphicFramePr>
        <p:xfrm>
          <a:off x="1170661" y="1285336"/>
          <a:ext cx="9482962" cy="18938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88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2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2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659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ru-RU" sz="1000" i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Active</a:t>
                      </a:r>
                      <a:endParaRPr lang="ru-RU" sz="1000" i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Passive</a:t>
                      </a:r>
                      <a:endParaRPr lang="ru-RU" sz="1000" i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3966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Indefinite</a:t>
                      </a:r>
                      <a:r>
                        <a:rPr lang="ru-RU" sz="1400" dirty="0">
                          <a:effectLst/>
                        </a:rPr>
                        <a:t> (</a:t>
                      </a:r>
                      <a:r>
                        <a:rPr lang="ru-RU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обозначают действие, которое совершает лицо или предмет)</a:t>
                      </a:r>
                      <a:endParaRPr lang="ru-RU" sz="1400" i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writing</a:t>
                      </a:r>
                      <a:endParaRPr lang="ru-RU" sz="1000" i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being written</a:t>
                      </a:r>
                      <a:endParaRPr lang="ru-RU" sz="1000" i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273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Perfect</a:t>
                      </a:r>
                      <a:r>
                        <a:rPr lang="ru-RU" sz="1400" dirty="0">
                          <a:effectLst/>
                        </a:rPr>
                        <a:t> (обозначают действие, направленное на лицо или предмет )</a:t>
                      </a:r>
                      <a:endParaRPr lang="ru-RU" sz="1400" i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having written</a:t>
                      </a:r>
                      <a:endParaRPr lang="ru-RU" sz="1000" i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having been written</a:t>
                      </a:r>
                      <a:endParaRPr lang="ru-RU" sz="1000" i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1170662" y="3179164"/>
            <a:ext cx="7985760" cy="3390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Participle I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 форме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Indefinite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Passive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обозначает действие, одновременное с действием глагола-сказуемого.</a:t>
            </a:r>
            <a:endParaRPr lang="ru-RU" sz="2000" i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sz="2000" i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Например</a:t>
            </a:r>
            <a:r>
              <a:rPr lang="en-US" sz="2000" i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reading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texts we use a dictionary.</a:t>
            </a:r>
            <a:endParaRPr lang="ru-RU" sz="2000" i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0430" algn="just">
              <a:lnSpc>
                <a:spcPct val="120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Читая тексты, мы пользуемся словарём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i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000" i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Participle I</a:t>
            </a:r>
            <a:r>
              <a:rPr lang="en-US" sz="2000" b="1" cap="all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форме</a:t>
            </a:r>
            <a:r>
              <a:rPr lang="ru-RU" sz="2000" b="1" cap="all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Perfect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Passive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обозначает действие, которое предшествует действию глагола-сказуемого.</a:t>
            </a:r>
            <a:endParaRPr lang="ru-RU" sz="2000" i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sz="2000" i="1" u="sng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Например</a:t>
            </a:r>
            <a:r>
              <a:rPr lang="en-US" sz="2000" i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Having read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book I returned it to the library.    </a:t>
            </a:r>
            <a:endParaRPr lang="ru-RU" sz="2000" i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0430" algn="just">
              <a:lnSpc>
                <a:spcPct val="120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Прочитав книгу, я вернул её в библиотеку.</a:t>
            </a:r>
            <a:endParaRPr lang="ru-RU" sz="2000" i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989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1248"/>
          </a:xfrm>
        </p:spPr>
        <p:txBody>
          <a:bodyPr/>
          <a:lstStyle/>
          <a:p>
            <a:pPr algn="ctr"/>
            <a:r>
              <a:rPr lang="ru-RU" b="1" dirty="0"/>
              <a:t>Функции Причастия </a:t>
            </a:r>
            <a:r>
              <a:rPr lang="en-US" b="1" dirty="0"/>
              <a:t>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32933" y="1519859"/>
            <a:ext cx="8596668" cy="4590514"/>
          </a:xfrm>
        </p:spPr>
        <p:txBody>
          <a:bodyPr/>
          <a:lstStyle/>
          <a:p>
            <a:pPr lvl="0" algn="just"/>
            <a:r>
              <a:rPr lang="ru-RU" sz="2000" b="1" dirty="0"/>
              <a:t>Определение к существительному.</a:t>
            </a:r>
            <a:r>
              <a:rPr lang="ru-RU" sz="2000" dirty="0"/>
              <a:t> Причастие находится перед определяемым словом (</a:t>
            </a:r>
            <a:r>
              <a:rPr lang="ru-RU" sz="2000" i="1" dirty="0"/>
              <a:t>например, существительным</a:t>
            </a:r>
            <a:r>
              <a:rPr lang="ru-RU" sz="2000" dirty="0"/>
              <a:t>). В этой функции употребляется только форма </a:t>
            </a:r>
            <a:r>
              <a:rPr lang="en-US" sz="2000" u="sng" dirty="0"/>
              <a:t>Indefinite Active</a:t>
            </a:r>
            <a:r>
              <a:rPr lang="ru-RU" sz="2000" dirty="0"/>
              <a:t>, соответствуя русскому причастию настоящего времени.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629908"/>
              </p:ext>
            </p:extLst>
          </p:nvPr>
        </p:nvGraphicFramePr>
        <p:xfrm>
          <a:off x="1151466" y="3288905"/>
          <a:ext cx="8359602" cy="914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179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9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9678">
                <a:tc>
                  <a:txBody>
                    <a:bodyPr/>
                    <a:lstStyle/>
                    <a:p>
                      <a:r>
                        <a:rPr lang="en-US" b="0" dirty="0"/>
                        <a:t>I like to see </a:t>
                      </a:r>
                      <a:r>
                        <a:rPr lang="en-US" b="1" dirty="0"/>
                        <a:t>smiling</a:t>
                      </a:r>
                      <a:r>
                        <a:rPr lang="en-US" b="0" dirty="0"/>
                        <a:t> </a:t>
                      </a:r>
                      <a:r>
                        <a:rPr lang="en-US" b="0" u="sng" dirty="0"/>
                        <a:t>faces</a:t>
                      </a:r>
                      <a:r>
                        <a:rPr lang="en-US" b="0" dirty="0"/>
                        <a:t>.</a:t>
                      </a:r>
                      <a:r>
                        <a:rPr lang="ru-RU" b="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Мне нравится видеть улыбающиеся лица.</a:t>
                      </a:r>
                      <a:endParaRPr lang="ru-RU" i="1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2994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1248"/>
          </a:xfrm>
        </p:spPr>
        <p:txBody>
          <a:bodyPr/>
          <a:lstStyle/>
          <a:p>
            <a:pPr algn="ctr"/>
            <a:r>
              <a:rPr lang="ru-RU" b="1" dirty="0"/>
              <a:t>Функции Причастия </a:t>
            </a:r>
            <a:r>
              <a:rPr lang="en-US" b="1" dirty="0"/>
              <a:t>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1819" y="1571619"/>
            <a:ext cx="8596668" cy="4590514"/>
          </a:xfrm>
        </p:spPr>
        <p:txBody>
          <a:bodyPr/>
          <a:lstStyle/>
          <a:p>
            <a:pPr algn="just"/>
            <a:r>
              <a:rPr lang="ru-RU" b="1" dirty="0"/>
              <a:t>Обособленное определение. </a:t>
            </a:r>
            <a:r>
              <a:rPr lang="ru-RU" dirty="0"/>
              <a:t>Причастие находится после определяемого слова (</a:t>
            </a:r>
            <a:r>
              <a:rPr lang="ru-RU" i="1" dirty="0"/>
              <a:t>например, существительного</a:t>
            </a:r>
            <a:r>
              <a:rPr lang="ru-RU" dirty="0"/>
              <a:t>), часто     состоит из нескольких слов, может быть придаточным определительным оборотом. В этой функции могут употребляться различные формы Причастия </a:t>
            </a:r>
            <a:r>
              <a:rPr lang="en-US" dirty="0"/>
              <a:t>I</a:t>
            </a:r>
            <a:r>
              <a:rPr lang="ru-RU" dirty="0"/>
              <a:t>.</a:t>
            </a:r>
            <a:endParaRPr lang="ru-RU" i="1" dirty="0"/>
          </a:p>
          <a:p>
            <a:pPr lvl="0" algn="just"/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983216"/>
              </p:ext>
            </p:extLst>
          </p:nvPr>
        </p:nvGraphicFramePr>
        <p:xfrm>
          <a:off x="1181819" y="3429000"/>
          <a:ext cx="8359602" cy="1737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179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9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9678"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men </a:t>
                      </a:r>
                      <a:r>
                        <a:rPr lang="en-US" sz="1800" b="1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building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our house are my friends. </a:t>
                      </a:r>
                      <a:endParaRPr lang="ru-RU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house </a:t>
                      </a:r>
                      <a:r>
                        <a:rPr lang="en-US" sz="1800" b="1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being built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here is a new school.</a:t>
                      </a:r>
                      <a:endParaRPr lang="ru-RU" sz="1800" b="0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800" b="0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Люди, строящие наш дом, это мои друзья.</a:t>
                      </a:r>
                      <a:endParaRPr lang="ru-RU" sz="1800" b="0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b="0" dirty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Дом, строящийся здесь, это новая школа.</a:t>
                      </a:r>
                      <a:endParaRPr lang="ru-RU" b="0" dirty="0"/>
                    </a:p>
                    <a:p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2663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1248"/>
          </a:xfrm>
        </p:spPr>
        <p:txBody>
          <a:bodyPr/>
          <a:lstStyle/>
          <a:p>
            <a:pPr algn="ctr"/>
            <a:r>
              <a:rPr lang="ru-RU" b="1" dirty="0"/>
              <a:t>Функции Причастия </a:t>
            </a:r>
            <a:r>
              <a:rPr lang="en-US" b="1" dirty="0"/>
              <a:t>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9681" y="1545738"/>
            <a:ext cx="8596668" cy="4590514"/>
          </a:xfrm>
        </p:spPr>
        <p:txBody>
          <a:bodyPr/>
          <a:lstStyle/>
          <a:p>
            <a:pPr lvl="0"/>
            <a:r>
              <a:rPr lang="ru-RU" b="1" dirty="0"/>
              <a:t>Обстоятельство (времени, причины, образа действия)</a:t>
            </a:r>
            <a:endParaRPr lang="ru-RU" i="1" dirty="0"/>
          </a:p>
          <a:p>
            <a:pPr marL="0" lvl="0" indent="0">
              <a:buNone/>
            </a:pPr>
            <a:r>
              <a:rPr lang="ru-RU" dirty="0"/>
              <a:t>Причастие находится в начале, либо в конце предложения. </a:t>
            </a:r>
            <a:endParaRPr lang="ru-RU" i="1" dirty="0"/>
          </a:p>
          <a:p>
            <a:r>
              <a:rPr lang="ru-RU" b="1" i="1" dirty="0"/>
              <a:t>обстоятельство времени</a:t>
            </a:r>
            <a:r>
              <a:rPr lang="ru-RU" i="1" dirty="0"/>
              <a:t> </a:t>
            </a:r>
            <a:r>
              <a:rPr lang="ru-RU" dirty="0"/>
              <a:t>(возможно употребление с союзами </a:t>
            </a:r>
            <a:r>
              <a:rPr lang="ru-RU" b="1" dirty="0"/>
              <a:t>«</a:t>
            </a:r>
            <a:r>
              <a:rPr lang="en-US" i="1" dirty="0"/>
              <a:t>when</a:t>
            </a:r>
            <a:r>
              <a:rPr lang="ru-RU" i="1" dirty="0"/>
              <a:t>» - когда, «</a:t>
            </a:r>
            <a:r>
              <a:rPr lang="en-US" i="1" dirty="0"/>
              <a:t>while</a:t>
            </a:r>
            <a:r>
              <a:rPr lang="ru-RU" i="1" dirty="0"/>
              <a:t>» - в то время</a:t>
            </a:r>
            <a:r>
              <a:rPr lang="ru-RU" b="1" dirty="0"/>
              <a:t> </a:t>
            </a:r>
            <a:r>
              <a:rPr lang="ru-RU" i="1" dirty="0"/>
              <a:t>как, </a:t>
            </a:r>
            <a:r>
              <a:rPr lang="ru-RU" dirty="0"/>
              <a:t>переводится деепричастием</a:t>
            </a:r>
            <a:r>
              <a:rPr lang="ru-RU" i="1" dirty="0"/>
              <a:t>)</a:t>
            </a:r>
            <a:r>
              <a:rPr lang="ru-RU" dirty="0"/>
              <a:t>.</a:t>
            </a:r>
            <a:endParaRPr lang="ru-RU" i="1" dirty="0"/>
          </a:p>
          <a:p>
            <a:pPr lvl="0" algn="just"/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736742"/>
              </p:ext>
            </p:extLst>
          </p:nvPr>
        </p:nvGraphicFramePr>
        <p:xfrm>
          <a:off x="1269681" y="3429000"/>
          <a:ext cx="8359602" cy="1737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179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9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9678">
                <a:tc>
                  <a:txBody>
                    <a:bodyPr/>
                    <a:lstStyle/>
                    <a:p>
                      <a:pPr algn="r"/>
                      <a:r>
                        <a:rPr lang="en-US" sz="1800" b="1" i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While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doing 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exercise he asked me to help.</a:t>
                      </a:r>
                      <a:endParaRPr lang="ru-RU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8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r"/>
                      <a:r>
                        <a:rPr lang="en-US" sz="1800" b="1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Having come 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home</a:t>
                      </a: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 started to watch TV.</a:t>
                      </a:r>
                      <a:endParaRPr lang="ru-RU" sz="1800" b="0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800" b="0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Делая упражнение, он попросил меня помочь.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i="0" u="sng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Прийдя</a:t>
                      </a:r>
                      <a:r>
                        <a:rPr lang="ru-RU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домой, он начал смотреть телевизор.</a:t>
                      </a:r>
                      <a:endParaRPr lang="ru-RU" sz="18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7745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1248"/>
          </a:xfrm>
        </p:spPr>
        <p:txBody>
          <a:bodyPr/>
          <a:lstStyle/>
          <a:p>
            <a:pPr algn="ctr"/>
            <a:r>
              <a:rPr lang="ru-RU" b="1" dirty="0"/>
              <a:t>Функции Причастия </a:t>
            </a:r>
            <a:r>
              <a:rPr lang="en-US" b="1" dirty="0"/>
              <a:t>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03545" y="1364585"/>
            <a:ext cx="8596668" cy="4590514"/>
          </a:xfrm>
        </p:spPr>
        <p:txBody>
          <a:bodyPr/>
          <a:lstStyle/>
          <a:p>
            <a:r>
              <a:rPr lang="ru-RU" b="1" i="1" dirty="0"/>
              <a:t>Обстоятельство причины</a:t>
            </a:r>
            <a:endParaRPr lang="ru-RU" i="1" dirty="0"/>
          </a:p>
          <a:p>
            <a:pPr marL="0" indent="0" algn="just">
              <a:buNone/>
            </a:pPr>
            <a:r>
              <a:rPr lang="ru-RU" dirty="0"/>
              <a:t>(переводится с союзом «так как» или деепричастием)</a:t>
            </a:r>
          </a:p>
          <a:p>
            <a:pPr marL="0" indent="0" algn="just">
              <a:spcBef>
                <a:spcPts val="2400"/>
              </a:spcBef>
              <a:buNone/>
            </a:pPr>
            <a:endParaRPr lang="ru-RU" i="1" dirty="0"/>
          </a:p>
          <a:p>
            <a:pPr marL="0" indent="0" algn="just">
              <a:buNone/>
            </a:pPr>
            <a:endParaRPr lang="ru-RU" i="1" dirty="0"/>
          </a:p>
          <a:p>
            <a:pPr marL="0" indent="0" algn="just">
              <a:buNone/>
            </a:pPr>
            <a:endParaRPr lang="ru-RU" i="1" dirty="0"/>
          </a:p>
          <a:p>
            <a:pPr marL="0" indent="0" algn="just">
              <a:buNone/>
            </a:pPr>
            <a:endParaRPr lang="ru-RU" i="1" dirty="0"/>
          </a:p>
          <a:p>
            <a:pPr marL="0" indent="0" algn="just">
              <a:spcBef>
                <a:spcPts val="600"/>
              </a:spcBef>
              <a:buNone/>
            </a:pPr>
            <a:r>
              <a:rPr lang="en-US" dirty="0"/>
              <a:t>Participle I </a:t>
            </a:r>
            <a:r>
              <a:rPr lang="ru-RU" dirty="0"/>
              <a:t>(</a:t>
            </a:r>
            <a:r>
              <a:rPr lang="en-US" dirty="0"/>
              <a:t>Indefinite Passive</a:t>
            </a:r>
            <a:r>
              <a:rPr lang="ru-RU" dirty="0"/>
              <a:t>) переводится обстоятельственным придаточным предложением. В качестве подлежащего русского придаточного предложения употребляется подлежащее английского предложения.</a:t>
            </a:r>
            <a:endParaRPr lang="ru-RU" i="1" dirty="0"/>
          </a:p>
          <a:p>
            <a:pPr marL="0" indent="0" algn="just">
              <a:buNone/>
            </a:pPr>
            <a:endParaRPr lang="ru-RU" i="1" dirty="0"/>
          </a:p>
          <a:p>
            <a:pPr marL="0" lvl="0" indent="0" algn="just">
              <a:buNone/>
            </a:pP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320781"/>
              </p:ext>
            </p:extLst>
          </p:nvPr>
        </p:nvGraphicFramePr>
        <p:xfrm>
          <a:off x="1203545" y="2310262"/>
          <a:ext cx="8359602" cy="1737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179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9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9678">
                <a:tc>
                  <a:txBody>
                    <a:bodyPr/>
                    <a:lstStyle/>
                    <a:p>
                      <a:pPr algn="r"/>
                      <a:r>
                        <a:rPr lang="en-US" sz="1800" b="1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Being built 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 wood the bridge could not carry heavy loads.</a:t>
                      </a:r>
                      <a:endParaRPr lang="ru-RU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r"/>
                      <a:endParaRPr lang="ru-RU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r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18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r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</a:t>
                      </a:r>
                      <a:r>
                        <a:rPr lang="en-US" sz="1800" b="1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knowing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language he could not understand me.</a:t>
                      </a:r>
                      <a:endParaRPr lang="ru-RU" sz="18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Так как</a:t>
                      </a:r>
                      <a:r>
                        <a:rPr lang="ru-RU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мост был построен из дерева, он не мог выдержать больших нагрузок.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зная языка</a:t>
                      </a:r>
                      <a:r>
                        <a:rPr lang="ru-RU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он не мог понять разговора.</a:t>
                      </a:r>
                      <a:endParaRPr lang="ru-RU" sz="18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683456"/>
              </p:ext>
            </p:extLst>
          </p:nvPr>
        </p:nvGraphicFramePr>
        <p:xfrm>
          <a:off x="1203545" y="5623157"/>
          <a:ext cx="8128000" cy="914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409">
                <a:tc>
                  <a:txBody>
                    <a:bodyPr/>
                    <a:lstStyle/>
                    <a:p>
                      <a:pPr algn="r"/>
                      <a:r>
                        <a:rPr lang="en-US" sz="1800" b="1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Having been built 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 concrete, the house was cold in winter.</a:t>
                      </a:r>
                      <a:endParaRPr lang="ru-RU" sz="18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Так как дом был построен из бетона</a:t>
                      </a:r>
                      <a:r>
                        <a:rPr lang="ru-RU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зимой в нём было холодно.</a:t>
                      </a:r>
                      <a:endParaRPr lang="ru-RU" sz="18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2090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1248"/>
          </a:xfrm>
        </p:spPr>
        <p:txBody>
          <a:bodyPr/>
          <a:lstStyle/>
          <a:p>
            <a:pPr algn="ctr"/>
            <a:r>
              <a:rPr lang="ru-RU" b="1" dirty="0"/>
              <a:t>Функции Причастия </a:t>
            </a:r>
            <a:r>
              <a:rPr lang="en-US" b="1" dirty="0"/>
              <a:t>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5522" y="1545739"/>
            <a:ext cx="8596668" cy="4590514"/>
          </a:xfrm>
        </p:spPr>
        <p:txBody>
          <a:bodyPr/>
          <a:lstStyle/>
          <a:p>
            <a:r>
              <a:rPr lang="ru-RU" sz="2400" b="1" i="1" dirty="0"/>
              <a:t>О</a:t>
            </a:r>
            <a:r>
              <a:rPr lang="en-US" sz="2400" b="1" i="1" dirty="0" err="1"/>
              <a:t>бстоятельство</a:t>
            </a:r>
            <a:r>
              <a:rPr lang="en-US" sz="2400" b="1" i="1" dirty="0"/>
              <a:t> </a:t>
            </a:r>
            <a:r>
              <a:rPr lang="en-US" sz="2400" b="1" i="1" dirty="0" err="1"/>
              <a:t>образа</a:t>
            </a:r>
            <a:r>
              <a:rPr lang="en-US" sz="2400" b="1" i="1" dirty="0"/>
              <a:t> </a:t>
            </a:r>
            <a:r>
              <a:rPr lang="en-US" sz="2400" b="1" i="1" dirty="0" err="1"/>
              <a:t>действия</a:t>
            </a:r>
            <a:r>
              <a:rPr lang="ru-RU" sz="2400" i="1" dirty="0"/>
              <a:t> </a:t>
            </a:r>
            <a:r>
              <a:rPr lang="en-US" sz="2400" dirty="0"/>
              <a:t>(</a:t>
            </a:r>
            <a:r>
              <a:rPr lang="ru-RU" sz="2400" dirty="0"/>
              <a:t>переводится деепричастием</a:t>
            </a:r>
            <a:r>
              <a:rPr lang="en-US" sz="2400" dirty="0"/>
              <a:t>)</a:t>
            </a:r>
            <a:endParaRPr lang="ru-RU" sz="2400" dirty="0"/>
          </a:p>
          <a:p>
            <a:pPr marL="0" indent="0">
              <a:buNone/>
            </a:pPr>
            <a:r>
              <a:rPr lang="ru-RU" sz="2400" dirty="0"/>
              <a:t>Отвечает на вопрос: </a:t>
            </a:r>
            <a:r>
              <a:rPr lang="ru-RU" sz="2400" i="1" dirty="0"/>
              <a:t>«Каким образом?»</a:t>
            </a:r>
            <a:endParaRPr lang="ru-RU" sz="2400" dirty="0"/>
          </a:p>
          <a:p>
            <a:pPr marL="0" indent="0" algn="just">
              <a:buNone/>
            </a:pPr>
            <a:endParaRPr lang="ru-RU" i="1" dirty="0"/>
          </a:p>
          <a:p>
            <a:pPr marL="0" indent="0" algn="just">
              <a:buNone/>
            </a:pPr>
            <a:endParaRPr lang="ru-RU" i="1" dirty="0"/>
          </a:p>
          <a:p>
            <a:pPr marL="0" indent="0" algn="just">
              <a:buNone/>
            </a:pPr>
            <a:endParaRPr lang="ru-RU" i="1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712534"/>
              </p:ext>
            </p:extLst>
          </p:nvPr>
        </p:nvGraphicFramePr>
        <p:xfrm>
          <a:off x="1184052" y="3310181"/>
          <a:ext cx="8089950" cy="106162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04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61629">
                <a:tc>
                  <a:txBody>
                    <a:bodyPr/>
                    <a:lstStyle/>
                    <a:p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 stood near the window </a:t>
                      </a:r>
                      <a:r>
                        <a:rPr lang="en-US" sz="2000" b="1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thinking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his past</a:t>
                      </a:r>
                      <a:r>
                        <a:rPr lang="en-US" sz="20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20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Он стоял у окна, думая о своём прошлом.</a:t>
                      </a:r>
                      <a:endParaRPr lang="ru-RU" sz="20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6917589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233</TotalTime>
  <Words>3085</Words>
  <Application>Microsoft Office PowerPoint</Application>
  <PresentationFormat>Широкоэкранный</PresentationFormat>
  <Paragraphs>247</Paragraphs>
  <Slides>33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40" baseType="lpstr">
      <vt:lpstr>Arial</vt:lpstr>
      <vt:lpstr>Calibri</vt:lpstr>
      <vt:lpstr>Corbel</vt:lpstr>
      <vt:lpstr>Gill Sans MT</vt:lpstr>
      <vt:lpstr>Impact</vt:lpstr>
      <vt:lpstr>Times New Roman</vt:lpstr>
      <vt:lpstr>Эмблема</vt:lpstr>
      <vt:lpstr>The PARTICIPLE </vt:lpstr>
      <vt:lpstr>Презентация PowerPoint</vt:lpstr>
      <vt:lpstr>Причастие I  (Participle I или PRESENT PARTICIPLE)  </vt:lpstr>
      <vt:lpstr>Формы Причастия I</vt:lpstr>
      <vt:lpstr>Функции Причастия I</vt:lpstr>
      <vt:lpstr>Функции Причастия I</vt:lpstr>
      <vt:lpstr>Функции Причастия I</vt:lpstr>
      <vt:lpstr>Функции Причастия I</vt:lpstr>
      <vt:lpstr>Функции Причастия I</vt:lpstr>
      <vt:lpstr>Функции Причастия I</vt:lpstr>
      <vt:lpstr> Причастие II  (Participle II или Past Participle) </vt:lpstr>
      <vt:lpstr>Функции Причастия II</vt:lpstr>
      <vt:lpstr>Функции Причастия II</vt:lpstr>
      <vt:lpstr>Функции Причастия II  </vt:lpstr>
      <vt:lpstr>Функции Причастия II </vt:lpstr>
      <vt:lpstr>Функции Причастия II </vt:lpstr>
      <vt:lpstr>Функции Причастия I</vt:lpstr>
      <vt:lpstr>participle constructions</vt:lpstr>
      <vt:lpstr> Независимый причастный оборот</vt:lpstr>
      <vt:lpstr> Независимый причастный оборот</vt:lpstr>
      <vt:lpstr>Сложное дополнение (Complex Object) с Причастием I</vt:lpstr>
      <vt:lpstr>Сложное дополнение (Complex Object) с Причастием I</vt:lpstr>
      <vt:lpstr>Сложное дополнение (Complex Object) с Причастием II</vt:lpstr>
      <vt:lpstr>Сложное дополнение (Complex Object) с Причастием II</vt:lpstr>
      <vt:lpstr>Сложное подлежащее (Complex Subject)</vt:lpstr>
      <vt:lpstr>Сложное подлежащее (Complex Subject)</vt:lpstr>
      <vt:lpstr>The PARTICIPLE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PARTICIPLE</dc:title>
  <dc:creator>User</dc:creator>
  <cp:lastModifiedBy>Марина Булаева</cp:lastModifiedBy>
  <cp:revision>19</cp:revision>
  <dcterms:created xsi:type="dcterms:W3CDTF">2016-10-11T07:35:33Z</dcterms:created>
  <dcterms:modified xsi:type="dcterms:W3CDTF">2024-04-14T07:43:20Z</dcterms:modified>
</cp:coreProperties>
</file>