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0" r:id="rId7"/>
    <p:sldId id="261" r:id="rId8"/>
    <p:sldId id="262" r:id="rId9"/>
    <p:sldId id="264" r:id="rId10"/>
    <p:sldId id="263" r:id="rId11"/>
    <p:sldId id="270" r:id="rId12"/>
    <p:sldId id="265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694"/>
  </p:normalViewPr>
  <p:slideViewPr>
    <p:cSldViewPr snapToGrid="0">
      <p:cViewPr varScale="1">
        <p:scale>
          <a:sx n="121" d="100"/>
          <a:sy n="121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A071-4C32-F2C7-0E4C-7ABE0B415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Effects of cannabis 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1ACFA-502D-0878-4FC4-54456D520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Examining the Structural changes in the brain of cannabis users over a 3 year period</a:t>
            </a:r>
          </a:p>
        </p:txBody>
      </p:sp>
    </p:spTree>
    <p:extLst>
      <p:ext uri="{BB962C8B-B14F-4D97-AF65-F5344CB8AC3E}">
        <p14:creationId xmlns:p14="http://schemas.microsoft.com/office/powerpoint/2010/main" val="380406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400F5-432E-1434-FB4F-7790A2E1F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AEC7-0B5C-97D2-EC1D-D78A63A3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the images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FAD8F-C8B0-BCCC-51DE-0CD3D57AE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739013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next step is to loop over the registered images and isolate each region per subject</a:t>
            </a:r>
          </a:p>
          <a:p>
            <a:r>
              <a:rPr lang="en-US" dirty="0"/>
              <a:t>The next step is calculating the volume for each image per subject of the region</a:t>
            </a:r>
          </a:p>
          <a:p>
            <a:r>
              <a:rPr lang="en-US" dirty="0"/>
              <a:t>MRI data is stored in “Voxels” which are volume-based pixels.  To find the total volume you add up the values for the voxels in the given region</a:t>
            </a:r>
          </a:p>
        </p:txBody>
      </p:sp>
      <p:pic>
        <p:nvPicPr>
          <p:cNvPr id="6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40075A-613A-53E8-8861-227BC8CE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33" t="56092" r="24942" b="28446"/>
          <a:stretch/>
        </p:blipFill>
        <p:spPr>
          <a:xfrm>
            <a:off x="6894786" y="2018360"/>
            <a:ext cx="4160068" cy="27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6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Python Generated Difference Map">
            <a:extLst>
              <a:ext uri="{FF2B5EF4-FFF2-40B4-BE49-F238E27FC236}">
                <a16:creationId xmlns:a16="http://schemas.microsoft.com/office/drawing/2014/main" id="{09EED946-8A0C-077E-18EA-59E37A79E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428" r="1354" b="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C0EE-FD4A-D1A5-9EBB-51109536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Difference Map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73A0F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61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1BD4-AF5A-971A-8A04-5277C676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7EB56-5544-E3F8-A8BC-00BE8E6A6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a data table of every region’s volume change for every subject.</a:t>
            </a:r>
          </a:p>
          <a:p>
            <a:r>
              <a:rPr lang="en-US" dirty="0"/>
              <a:t>Now we will apply a linear regression model to see which region correlates with the subjects CUDIT score.</a:t>
            </a:r>
          </a:p>
          <a:p>
            <a:r>
              <a:rPr lang="en-US" dirty="0"/>
              <a:t>We will also check the P value of the correlation to ensure there is a significant relationship between the two values.</a:t>
            </a:r>
          </a:p>
        </p:txBody>
      </p:sp>
    </p:spTree>
    <p:extLst>
      <p:ext uri="{BB962C8B-B14F-4D97-AF65-F5344CB8AC3E}">
        <p14:creationId xmlns:p14="http://schemas.microsoft.com/office/powerpoint/2010/main" val="3084368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53DA-6124-6317-0314-5036CCFB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5" name="Content Placeholder 4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179E6A92-2141-30F7-06DC-F2B852C0D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741" y="2166073"/>
            <a:ext cx="7291184" cy="378364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E27D59-75F7-B4F8-76AC-544DD0FB4F12}"/>
              </a:ext>
            </a:extLst>
          </p:cNvPr>
          <p:cNvSpPr txBox="1"/>
          <p:nvPr/>
        </p:nvSpPr>
        <p:spPr>
          <a:xfrm>
            <a:off x="130942" y="2166073"/>
            <a:ext cx="40837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“...regular cannabis use is “associated with gray matter volume reduction in the 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medial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temporal cortex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temporal pole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dirty="0" err="1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parahippocampal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 gyrus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...” (</a:t>
            </a:r>
            <a:r>
              <a:rPr lang="en-US" dirty="0" err="1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Battistella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 et al., 2014).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EC6CC-2189-3C1B-3E20-10C86D3A2C95}"/>
              </a:ext>
            </a:extLst>
          </p:cNvPr>
          <p:cNvSpPr txBox="1"/>
          <p:nvPr/>
        </p:nvSpPr>
        <p:spPr>
          <a:xfrm>
            <a:off x="130942" y="4243269"/>
            <a:ext cx="40837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“In this study, we found that chronic exposure to marijuana 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reduces OFC (Orbital Frontal Cortex) gray matter volume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...” (Gilman et al., 2014)</a:t>
            </a:r>
          </a:p>
        </p:txBody>
      </p:sp>
    </p:spTree>
    <p:extLst>
      <p:ext uri="{BB962C8B-B14F-4D97-AF65-F5344CB8AC3E}">
        <p14:creationId xmlns:p14="http://schemas.microsoft.com/office/powerpoint/2010/main" val="423825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C204F-0E74-DE71-9854-569EF8A60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C5E3-9D5B-5B67-D53A-3009291E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Project Structure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453117-1789-0054-DDA8-225AB8359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836" t="11634" r="11556" b="14190"/>
          <a:stretch/>
        </p:blipFill>
        <p:spPr>
          <a:xfrm>
            <a:off x="307691" y="78034"/>
            <a:ext cx="6471481" cy="642671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A3B1D3-4005-F1BB-8527-2D076EDD4FB3}"/>
              </a:ext>
            </a:extLst>
          </p:cNvPr>
          <p:cNvSpPr txBox="1">
            <a:spLocks/>
          </p:cNvSpPr>
          <p:nvPr/>
        </p:nvSpPr>
        <p:spPr>
          <a:xfrm>
            <a:off x="7554138" y="2273608"/>
            <a:ext cx="3159432" cy="3940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/>
            <a:r>
              <a:rPr lang="en-US" dirty="0"/>
              <a:t>Data Sourcing</a:t>
            </a:r>
          </a:p>
          <a:p>
            <a:pPr marL="457200"/>
            <a:r>
              <a:rPr lang="en-US" dirty="0"/>
              <a:t>MRI Preprocessing</a:t>
            </a:r>
          </a:p>
          <a:p>
            <a:pPr marL="457200"/>
            <a:r>
              <a:rPr lang="en-US" dirty="0"/>
              <a:t>Matching MRI to template</a:t>
            </a:r>
          </a:p>
          <a:p>
            <a:pPr marL="457200"/>
            <a:r>
              <a:rPr lang="en-US" dirty="0"/>
              <a:t>Region &amp; Volume Analysis</a:t>
            </a:r>
          </a:p>
          <a:p>
            <a:pPr marL="457200"/>
            <a:r>
              <a:rPr lang="en-US" dirty="0"/>
              <a:t>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58361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2FB4-B5D4-B321-371C-270A0054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7B630-941D-E65A-C2AE-005C6CA1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on 42 subjects with 2 MRIs per subject taken 3 years apart</a:t>
            </a:r>
          </a:p>
          <a:p>
            <a:pPr lvl="1"/>
            <a:r>
              <a:rPr lang="en-US" dirty="0"/>
              <a:t>22 of the subjects were control non-users</a:t>
            </a:r>
          </a:p>
          <a:p>
            <a:pPr lvl="1"/>
            <a:r>
              <a:rPr lang="en-US" dirty="0"/>
              <a:t>20 were cannabis users with varying usage rates</a:t>
            </a:r>
          </a:p>
          <a:p>
            <a:r>
              <a:rPr lang="en-US" dirty="0"/>
              <a:t>The subjects also filled out a form to have a CUDIT (Cannabis Use) score for each subject at the time of the first and second 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1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A593-D611-3767-813E-03FEDEF5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8C726-EA07-FA9C-FB48-3426968F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regions of the brain, if any, are most affected by cannabis use?</a:t>
            </a:r>
          </a:p>
          <a:p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Other studies have found that:</a:t>
            </a:r>
          </a:p>
          <a:p>
            <a:pPr lvl="1"/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“...regular cannabis use is “associated with gray matter volume reduction in the 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medial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temporal cortex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temporal pole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dirty="0" err="1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parahippocampal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 gyrus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...” (</a:t>
            </a:r>
            <a:r>
              <a:rPr lang="en-US" dirty="0" err="1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Battistella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 et al., 2014).</a:t>
            </a:r>
          </a:p>
          <a:p>
            <a:pPr lvl="1"/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“In this study, we found that chronic exposure to marijuana </a:t>
            </a:r>
            <a:r>
              <a:rPr lang="en-US" b="1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reduces OFC (Orbital Frontal Cortex) gray matter volume</a:t>
            </a:r>
            <a:r>
              <a:rPr lang="en-US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...” (Gilman et al., 2014)</a:t>
            </a:r>
          </a:p>
          <a:p>
            <a:pPr lvl="1"/>
            <a:endParaRPr lang="en-US" dirty="0">
              <a:solidFill>
                <a:srgbClr val="0C0C0C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C0C0C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0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29DC1-C5E2-C526-3758-448B70E15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7DEB-FD0E-FBFF-E177-1B9DA693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Project Structure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805600-91C2-5265-BD53-7CBC0DDC9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836" t="11634" r="11556" b="14190"/>
          <a:stretch/>
        </p:blipFill>
        <p:spPr>
          <a:xfrm>
            <a:off x="307691" y="78034"/>
            <a:ext cx="6471481" cy="642671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69B803-D9D0-246D-3479-97C21F1FB33F}"/>
              </a:ext>
            </a:extLst>
          </p:cNvPr>
          <p:cNvSpPr txBox="1">
            <a:spLocks/>
          </p:cNvSpPr>
          <p:nvPr/>
        </p:nvSpPr>
        <p:spPr>
          <a:xfrm>
            <a:off x="7554138" y="2273608"/>
            <a:ext cx="3159432" cy="3940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buFont typeface="+mj-lt"/>
              <a:buAutoNum type="arabicPeriod"/>
            </a:pPr>
            <a:r>
              <a:rPr lang="en-US" dirty="0"/>
              <a:t>Data Sourcing</a:t>
            </a:r>
          </a:p>
          <a:p>
            <a:pPr marL="685800" indent="-457200">
              <a:buFont typeface="+mj-lt"/>
              <a:buAutoNum type="arabicPeriod"/>
            </a:pPr>
            <a:r>
              <a:rPr lang="en-US" dirty="0"/>
              <a:t>MRI Preprocessing</a:t>
            </a:r>
          </a:p>
          <a:p>
            <a:pPr marL="685800" indent="-457200">
              <a:buFont typeface="+mj-lt"/>
              <a:buAutoNum type="arabicPeriod"/>
            </a:pPr>
            <a:r>
              <a:rPr lang="en-US" dirty="0"/>
              <a:t>Matching MRI to template</a:t>
            </a:r>
          </a:p>
          <a:p>
            <a:pPr marL="685800" indent="-457200">
              <a:buFont typeface="+mj-lt"/>
              <a:buAutoNum type="arabicPeriod"/>
            </a:pPr>
            <a:r>
              <a:rPr lang="en-US" dirty="0"/>
              <a:t>Region &amp; Volume Analysis</a:t>
            </a:r>
          </a:p>
          <a:p>
            <a:pPr marL="685800" indent="-457200">
              <a:buFont typeface="+mj-lt"/>
              <a:buAutoNum type="arabicPeriod"/>
            </a:pPr>
            <a:r>
              <a:rPr lang="en-US" dirty="0"/>
              <a:t>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224646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AACD-653D-D152-8453-126F77F4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1B89-BE0D-CBD6-8162-A44C4D19B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MRI Libraries</a:t>
            </a:r>
          </a:p>
          <a:p>
            <a:r>
              <a:rPr lang="en-US" dirty="0"/>
              <a:t>ANTS – </a:t>
            </a:r>
            <a:r>
              <a:rPr lang="en-US" b="0" i="0" dirty="0">
                <a:effectLst/>
                <a:latin typeface="Arial" panose="020B0604020202020204" pitchFamily="34" charset="0"/>
              </a:rPr>
              <a:t>Advanced Normalization Tools used to register the images</a:t>
            </a:r>
            <a:endParaRPr lang="en-US" dirty="0"/>
          </a:p>
          <a:p>
            <a:r>
              <a:rPr lang="en-US" dirty="0"/>
              <a:t>NILEARN – Library for analysis of MRI data</a:t>
            </a:r>
          </a:p>
          <a:p>
            <a:pPr marL="0" indent="0">
              <a:buNone/>
            </a:pPr>
            <a:r>
              <a:rPr lang="en-US" u="sng" dirty="0"/>
              <a:t>General Libraries</a:t>
            </a:r>
          </a:p>
          <a:p>
            <a:r>
              <a:rPr lang="en-US" dirty="0"/>
              <a:t>PANDAS – Data Handling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/>
              <a:t>SKLEARN – Machine Learning</a:t>
            </a:r>
          </a:p>
          <a:p>
            <a:r>
              <a:rPr lang="en-US" dirty="0"/>
              <a:t>Matplotlib/Seaborn – Data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38822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DC4D70-AA95-4B6C-4ABD-111FA0BB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/>
              <a:t>Data sourcing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C1771-88DD-8595-B2C6-859EDE398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MRI data is from the Open Neuro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Harvard Atlas is a standardized map of the brain sectioned off by region</a:t>
            </a:r>
          </a:p>
          <a:p>
            <a:pPr lvl="1"/>
            <a:r>
              <a:rPr lang="en-US" dirty="0"/>
              <a:t>Can be overlayed on any given MRI image</a:t>
            </a:r>
          </a:p>
        </p:txBody>
      </p:sp>
      <p:pic>
        <p:nvPicPr>
          <p:cNvPr id="4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97E65E-6582-1F2D-1761-D0BD9B02C3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27" t="12093" r="63858" b="73160"/>
          <a:stretch/>
        </p:blipFill>
        <p:spPr>
          <a:xfrm>
            <a:off x="6094411" y="1567338"/>
            <a:ext cx="4960442" cy="31372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67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E053E-1FA9-FB27-63B1-365E107A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/>
              <a:t>preprocessing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0BAE57-973C-5DB8-4B4B-7329FBDEB7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14" t="26912" r="51392" b="58372"/>
          <a:stretch/>
        </p:blipFill>
        <p:spPr>
          <a:xfrm>
            <a:off x="1136348" y="1594581"/>
            <a:ext cx="5761020" cy="37328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9985-918D-E619-7D2F-044CB0F08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r>
              <a:rPr lang="en-US" dirty="0"/>
              <a:t>A noise smoothing algorithm is applied to make it easier to see real trends in the image data.</a:t>
            </a:r>
          </a:p>
          <a:p>
            <a:r>
              <a:rPr lang="en-US" dirty="0"/>
              <a:t>A special bias correction for MRI data to reduce noise caused by variations in the magnetic field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1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536D-78DF-D4A3-F71D-CC9B58D1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images</a:t>
            </a:r>
          </a:p>
        </p:txBody>
      </p:sp>
      <p:pic>
        <p:nvPicPr>
          <p:cNvPr id="5" name="Content Placeholder 4" descr="A diagram of a group of circles&#10;&#10;AI-generated content may be incorrect.">
            <a:extLst>
              <a:ext uri="{FF2B5EF4-FFF2-40B4-BE49-F238E27FC236}">
                <a16:creationId xmlns:a16="http://schemas.microsoft.com/office/drawing/2014/main" id="{3AE765C8-A073-A49D-AE68-AC4700D4F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571" y="2121390"/>
            <a:ext cx="7522857" cy="4432438"/>
          </a:xfrm>
        </p:spPr>
      </p:pic>
    </p:spTree>
    <p:extLst>
      <p:ext uri="{BB962C8B-B14F-4D97-AF65-F5344CB8AC3E}">
        <p14:creationId xmlns:p14="http://schemas.microsoft.com/office/powerpoint/2010/main" val="210247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7BF7C1-E6D4-DDB7-BB90-56F31B5E7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A1C6278-B7D5-4E8E-B4DC-834832980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07F3D3-099E-430E-8754-C084D0FA5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8E525-CD2B-141F-F7D9-EBFDE0EC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Registering images</a:t>
            </a:r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E4212BC-168C-1C89-0FC5-53949FA426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97" t="17028" r="52641" b="22522"/>
          <a:stretch/>
        </p:blipFill>
        <p:spPr>
          <a:xfrm>
            <a:off x="8852643" y="851665"/>
            <a:ext cx="2770632" cy="2787491"/>
          </a:xfrm>
          <a:prstGeom prst="rect">
            <a:avLst/>
          </a:prstGeom>
        </p:spPr>
      </p:pic>
      <p:pic>
        <p:nvPicPr>
          <p:cNvPr id="7" name="Content Placeholder 6" descr="A comparison of a brain scan&#10;&#10;AI-generated content may be incorrect.">
            <a:extLst>
              <a:ext uri="{FF2B5EF4-FFF2-40B4-BE49-F238E27FC236}">
                <a16:creationId xmlns:a16="http://schemas.microsoft.com/office/drawing/2014/main" id="{ADF45D4E-8FD1-1FD4-3A31-857B5F7F2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r="51072"/>
          <a:stretch/>
        </p:blipFill>
        <p:spPr>
          <a:xfrm>
            <a:off x="236416" y="850039"/>
            <a:ext cx="2770632" cy="2689769"/>
          </a:xfrm>
          <a:prstGeom prst="rect">
            <a:avLst/>
          </a:prstGeom>
        </p:spPr>
      </p:pic>
      <p:pic>
        <p:nvPicPr>
          <p:cNvPr id="10" name="Content Placeholder 6" descr="A comparison of a brain scan&#10;&#10;AI-generated content may be incorrect.">
            <a:extLst>
              <a:ext uri="{FF2B5EF4-FFF2-40B4-BE49-F238E27FC236}">
                <a16:creationId xmlns:a16="http://schemas.microsoft.com/office/drawing/2014/main" id="{D26FC484-89DC-7938-A6C1-0CCA7153A9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072"/>
          <a:stretch/>
        </p:blipFill>
        <p:spPr>
          <a:xfrm>
            <a:off x="4544529" y="850041"/>
            <a:ext cx="2770632" cy="268976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9EA5DA-6DFD-447D-B8F9-CB95CA114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87612EF9-94E7-42BA-B4A9-4B38643FB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597F0B-0A17-4BF2-A904-9D99811F3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lus 10">
            <a:extLst>
              <a:ext uri="{FF2B5EF4-FFF2-40B4-BE49-F238E27FC236}">
                <a16:creationId xmlns:a16="http://schemas.microsoft.com/office/drawing/2014/main" id="{3BA11662-A403-BFED-CF53-CC34F43B94FB}"/>
              </a:ext>
            </a:extLst>
          </p:cNvPr>
          <p:cNvSpPr/>
          <p:nvPr/>
        </p:nvSpPr>
        <p:spPr>
          <a:xfrm>
            <a:off x="3283250" y="1661945"/>
            <a:ext cx="725213" cy="71293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>
            <a:extLst>
              <a:ext uri="{FF2B5EF4-FFF2-40B4-BE49-F238E27FC236}">
                <a16:creationId xmlns:a16="http://schemas.microsoft.com/office/drawing/2014/main" id="{27F93D0A-D22E-3FE0-AACA-2F74099A1FB1}"/>
              </a:ext>
            </a:extLst>
          </p:cNvPr>
          <p:cNvSpPr/>
          <p:nvPr/>
        </p:nvSpPr>
        <p:spPr>
          <a:xfrm>
            <a:off x="7510640" y="1691546"/>
            <a:ext cx="1065801" cy="653733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4409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9A6E89E-A494-7449-A62B-A6F509176A72}">
  <we:reference id="wa200002290" version="1.0.0.3" store="en-US" storeType="OMEX"/>
  <we:alternateReferences>
    <we:reference id="WA200002290" version="1.0.0.3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107</TotalTime>
  <Words>495</Words>
  <Application>Microsoft Macintosh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Menlo</vt:lpstr>
      <vt:lpstr>Gallery</vt:lpstr>
      <vt:lpstr>Effects of cannabis use</vt:lpstr>
      <vt:lpstr>Data set</vt:lpstr>
      <vt:lpstr>Research Question and hypothesis</vt:lpstr>
      <vt:lpstr>Project Structure</vt:lpstr>
      <vt:lpstr>Analysis tools</vt:lpstr>
      <vt:lpstr>Data sourcing</vt:lpstr>
      <vt:lpstr>preprocessing</vt:lpstr>
      <vt:lpstr>Registering images</vt:lpstr>
      <vt:lpstr>Registering images</vt:lpstr>
      <vt:lpstr>Processing the images</vt:lpstr>
      <vt:lpstr>Difference Map</vt:lpstr>
      <vt:lpstr>Statistical analysis</vt:lpstr>
      <vt:lpstr>Conclusions</vt:lpstr>
      <vt:lpstr>Project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Unterberg Mayer</dc:creator>
  <cp:lastModifiedBy>Unterberg Mayer</cp:lastModifiedBy>
  <cp:revision>3</cp:revision>
  <dcterms:created xsi:type="dcterms:W3CDTF">2025-01-23T11:56:13Z</dcterms:created>
  <dcterms:modified xsi:type="dcterms:W3CDTF">2025-01-29T08:45:20Z</dcterms:modified>
</cp:coreProperties>
</file>