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4" r:id="rId10"/>
    <p:sldId id="263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A071-4C32-F2C7-0E4C-7ABE0B41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cannabis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ACFA-502D-0878-4FC4-54456D520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the Structural changes in the brain of cannabis users over a 3 year period</a:t>
            </a:r>
          </a:p>
        </p:txBody>
      </p:sp>
    </p:spTree>
    <p:extLst>
      <p:ext uri="{BB962C8B-B14F-4D97-AF65-F5344CB8AC3E}">
        <p14:creationId xmlns:p14="http://schemas.microsoft.com/office/powerpoint/2010/main" val="380406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00F5-432E-1434-FB4F-7790A2E1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EC7-0B5C-97D2-EC1D-D78A63A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AD8F-C8B0-BCCC-51DE-0CD3D57A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3901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step is to loop over the registered images and isolate each region per subject</a:t>
            </a:r>
          </a:p>
          <a:p>
            <a:r>
              <a:rPr lang="en-US" dirty="0"/>
              <a:t>The next step is calculating the volume for each image per subject of the region</a:t>
            </a:r>
          </a:p>
          <a:p>
            <a:r>
              <a:rPr lang="en-US" dirty="0"/>
              <a:t>MRI data is stored in “Voxels” which are volume-based pixels.  To find the total volume you add up the values for the voxels in the given region</a:t>
            </a:r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40075A-613A-53E8-8861-227BC8CE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33" t="56092" r="24942" b="28446"/>
          <a:stretch/>
        </p:blipFill>
        <p:spPr>
          <a:xfrm>
            <a:off x="6894786" y="2018360"/>
            <a:ext cx="4160068" cy="27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BD4-AF5A-971A-8A04-5277C676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EB56-5544-E3F8-A8BC-00BE8E6A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data table of every region’s volume change for every subject.</a:t>
            </a:r>
          </a:p>
          <a:p>
            <a:r>
              <a:rPr lang="en-US" dirty="0"/>
              <a:t>Now we will apply a linear regression model to see which region correlates with the subjects CUDIT score.</a:t>
            </a:r>
          </a:p>
          <a:p>
            <a:r>
              <a:rPr lang="en-US" dirty="0"/>
              <a:t>We will also check the P value of the correlation to ensure there is a significant relationship between the two values.</a:t>
            </a:r>
          </a:p>
        </p:txBody>
      </p:sp>
    </p:spTree>
    <p:extLst>
      <p:ext uri="{BB962C8B-B14F-4D97-AF65-F5344CB8AC3E}">
        <p14:creationId xmlns:p14="http://schemas.microsoft.com/office/powerpoint/2010/main" val="308436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3DA-6124-6317-0314-5036CCF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79E6A92-2141-30F7-06DC-F2B852C0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1" y="2166073"/>
            <a:ext cx="7291184" cy="37836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27D59-75F7-B4F8-76AC-544DD0FB4F12}"/>
              </a:ext>
            </a:extLst>
          </p:cNvPr>
          <p:cNvSpPr txBox="1"/>
          <p:nvPr/>
        </p:nvSpPr>
        <p:spPr>
          <a:xfrm>
            <a:off x="130942" y="2166073"/>
            <a:ext cx="4083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C6CC-2189-3C1B-3E20-10C86D3A2C95}"/>
              </a:ext>
            </a:extLst>
          </p:cNvPr>
          <p:cNvSpPr txBox="1"/>
          <p:nvPr/>
        </p:nvSpPr>
        <p:spPr>
          <a:xfrm>
            <a:off x="130942" y="4243269"/>
            <a:ext cx="4083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</p:txBody>
      </p:sp>
    </p:spTree>
    <p:extLst>
      <p:ext uri="{BB962C8B-B14F-4D97-AF65-F5344CB8AC3E}">
        <p14:creationId xmlns:p14="http://schemas.microsoft.com/office/powerpoint/2010/main" val="423825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204F-0E74-DE71-9854-569EF8A6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5E3-9D5B-5B67-D53A-3009291E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453117-1789-0054-DDA8-225AB835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A3B1D3-4005-F1BB-8527-2D076EDD4FB3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Data Sourcing</a:t>
            </a:r>
          </a:p>
          <a:p>
            <a:pPr marL="457200"/>
            <a:r>
              <a:rPr lang="en-US" dirty="0"/>
              <a:t>MRI Preprocessing</a:t>
            </a:r>
          </a:p>
          <a:p>
            <a:pPr marL="457200"/>
            <a:r>
              <a:rPr lang="en-US" dirty="0"/>
              <a:t>Matching MRI to template</a:t>
            </a:r>
          </a:p>
          <a:p>
            <a:pPr marL="457200"/>
            <a:r>
              <a:rPr lang="en-US" dirty="0"/>
              <a:t>Region &amp; Volume Analysis</a:t>
            </a:r>
          </a:p>
          <a:p>
            <a:pPr marL="457200"/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5836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FB4-B5D4-B321-371C-270A005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630-941D-E65A-C2AE-005C6CA1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on 42 subjects with 2 MRIs per subject taken 3 years apart</a:t>
            </a:r>
          </a:p>
          <a:p>
            <a:pPr lvl="1"/>
            <a:r>
              <a:rPr lang="en-US" dirty="0"/>
              <a:t>22 of the subjects were control non-users</a:t>
            </a:r>
          </a:p>
          <a:p>
            <a:pPr lvl="1"/>
            <a:r>
              <a:rPr lang="en-US" dirty="0"/>
              <a:t>20 were cannabis users with varying usage rates</a:t>
            </a:r>
          </a:p>
          <a:p>
            <a:r>
              <a:rPr lang="en-US" dirty="0"/>
              <a:t>The subjects also filled out a form to have a CUDIT (Cannabis Use) score for each subject at the time of the first and second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93-D611-3767-813E-03FEDEF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C726-EA07-FA9C-FB48-3426968F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regions of the brain, if any, are most affected by cannabis use?</a:t>
            </a:r>
          </a:p>
          <a:p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Other studies have found that: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  <a:p>
            <a:pPr lvl="1"/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DC1-C5E2-C526-3758-448B70E15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DEB-FD0E-FBFF-E177-1B9DA693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05600-91C2-5265-BD53-7CBC0DDC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69B803-D9D0-246D-3479-97C21F1FB33F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Data Sourcing</a:t>
            </a:r>
          </a:p>
          <a:p>
            <a:pPr marL="457200"/>
            <a:r>
              <a:rPr lang="en-US" dirty="0"/>
              <a:t>MRI Preprocessing</a:t>
            </a:r>
          </a:p>
          <a:p>
            <a:pPr marL="457200"/>
            <a:r>
              <a:rPr lang="en-US" dirty="0"/>
              <a:t>Matching MRI to template</a:t>
            </a:r>
          </a:p>
          <a:p>
            <a:pPr marL="457200"/>
            <a:r>
              <a:rPr lang="en-US" dirty="0"/>
              <a:t>Region &amp; Volume Analysis</a:t>
            </a:r>
          </a:p>
          <a:p>
            <a:pPr marL="457200"/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464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AACD-653D-D152-8453-126F77F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B89-BE0D-CBD6-8162-A44C4D19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  <a:p>
            <a:r>
              <a:rPr lang="en-US" dirty="0"/>
              <a:t>NILEARN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3882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DC4D70-AA95-4B6C-4ABD-111FA0BB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Data sourcing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1771-88DD-8595-B2C6-859EDE39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MRI data is from the Open Neuro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Harvard Atlas is a standardized map of the brain sectioned off by region</a:t>
            </a:r>
          </a:p>
          <a:p>
            <a:pPr lvl="1"/>
            <a:r>
              <a:rPr lang="en-US" dirty="0"/>
              <a:t>Can be overlayed on any given MRI image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97E65E-6582-1F2D-1761-D0BD9B02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27" t="12093" r="63858" b="73160"/>
          <a:stretch/>
        </p:blipFill>
        <p:spPr>
          <a:xfrm>
            <a:off x="6094411" y="1567338"/>
            <a:ext cx="4960442" cy="31372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053E-1FA9-FB27-63B1-365E107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BAE57-973C-5DB8-4B4B-7329FBDE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4" t="26912" r="51392" b="58372"/>
          <a:stretch/>
        </p:blipFill>
        <p:spPr>
          <a:xfrm>
            <a:off x="1136348" y="1594581"/>
            <a:ext cx="5761020" cy="3732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9985-918D-E619-7D2F-044CB0F0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A noise smoothing algorithm is applied to make it easier to see real trends in the image data.</a:t>
            </a:r>
          </a:p>
          <a:p>
            <a:r>
              <a:rPr lang="en-US" dirty="0"/>
              <a:t>A special bias correction for MRI data to reduce noise caused by variations in the magnetic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536D-78DF-D4A3-F71D-CC9B58D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images</a:t>
            </a:r>
          </a:p>
        </p:txBody>
      </p:sp>
      <p:pic>
        <p:nvPicPr>
          <p:cNvPr id="5" name="Content Placeholder 4" descr="A diagram of a group of circles&#10;&#10;AI-generated content may be incorrect.">
            <a:extLst>
              <a:ext uri="{FF2B5EF4-FFF2-40B4-BE49-F238E27FC236}">
                <a16:creationId xmlns:a16="http://schemas.microsoft.com/office/drawing/2014/main" id="{3AE765C8-A073-A49D-AE68-AC4700D4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571" y="2121390"/>
            <a:ext cx="7522857" cy="4432438"/>
          </a:xfrm>
        </p:spPr>
      </p:pic>
    </p:spTree>
    <p:extLst>
      <p:ext uri="{BB962C8B-B14F-4D97-AF65-F5344CB8AC3E}">
        <p14:creationId xmlns:p14="http://schemas.microsoft.com/office/powerpoint/2010/main" val="21024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BF7C1-E6D4-DDB7-BB90-56F31B5E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E525-CD2B-141F-F7D9-EBFDE0E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Registering images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4212BC-168C-1C89-0FC5-53949FA4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7" t="17028" r="52641" b="22522"/>
          <a:stretch/>
        </p:blipFill>
        <p:spPr>
          <a:xfrm>
            <a:off x="8852643" y="851665"/>
            <a:ext cx="2770632" cy="2787491"/>
          </a:xfrm>
          <a:prstGeom prst="rect">
            <a:avLst/>
          </a:prstGeom>
        </p:spPr>
      </p:pic>
      <p:pic>
        <p:nvPicPr>
          <p:cNvPr id="7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ADF45D4E-8FD1-1FD4-3A31-857B5F7F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51072"/>
          <a:stretch/>
        </p:blipFill>
        <p:spPr>
          <a:xfrm>
            <a:off x="236416" y="850039"/>
            <a:ext cx="2770632" cy="2689769"/>
          </a:xfrm>
          <a:prstGeom prst="rect">
            <a:avLst/>
          </a:prstGeom>
        </p:spPr>
      </p:pic>
      <p:pic>
        <p:nvPicPr>
          <p:cNvPr id="10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D26FC484-89DC-7938-A6C1-0CCA7153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72"/>
          <a:stretch/>
        </p:blipFill>
        <p:spPr>
          <a:xfrm>
            <a:off x="4544529" y="850041"/>
            <a:ext cx="2770632" cy="26897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>
            <a:extLst>
              <a:ext uri="{FF2B5EF4-FFF2-40B4-BE49-F238E27FC236}">
                <a16:creationId xmlns:a16="http://schemas.microsoft.com/office/drawing/2014/main" id="{3BA11662-A403-BFED-CF53-CC34F43B94FB}"/>
              </a:ext>
            </a:extLst>
          </p:cNvPr>
          <p:cNvSpPr/>
          <p:nvPr/>
        </p:nvSpPr>
        <p:spPr>
          <a:xfrm>
            <a:off x="3283250" y="1661945"/>
            <a:ext cx="725213" cy="71293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27F93D0A-D22E-3FE0-AACA-2F74099A1FB1}"/>
              </a:ext>
            </a:extLst>
          </p:cNvPr>
          <p:cNvSpPr/>
          <p:nvPr/>
        </p:nvSpPr>
        <p:spPr>
          <a:xfrm>
            <a:off x="7510640" y="1691546"/>
            <a:ext cx="1065801" cy="6537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40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A6E89E-A494-7449-A62B-A6F509176A72}">
  <we:reference id="wa200002290" version="1.0.0.3" store="en-US" storeType="OMEX"/>
  <we:alternateReferences>
    <we:reference id="WA200002290" version="1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460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Effects of cannabis use</vt:lpstr>
      <vt:lpstr>Data set</vt:lpstr>
      <vt:lpstr>Research Question and hypothesis</vt:lpstr>
      <vt:lpstr>Project Structure</vt:lpstr>
      <vt:lpstr>Analysis tools</vt:lpstr>
      <vt:lpstr>Data sourcing</vt:lpstr>
      <vt:lpstr>preprocessing</vt:lpstr>
      <vt:lpstr>Registering images</vt:lpstr>
      <vt:lpstr>Registering images</vt:lpstr>
      <vt:lpstr>Processing the images</vt:lpstr>
      <vt:lpstr>Statistical analysis</vt:lpstr>
      <vt:lpstr>Conclusions</vt:lpstr>
      <vt:lpstr>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Unterberg Mayer</dc:creator>
  <cp:lastModifiedBy>Unterberg Mayer</cp:lastModifiedBy>
  <cp:revision>1</cp:revision>
  <dcterms:created xsi:type="dcterms:W3CDTF">2025-01-23T11:56:13Z</dcterms:created>
  <dcterms:modified xsi:type="dcterms:W3CDTF">2025-01-23T13:29:44Z</dcterms:modified>
</cp:coreProperties>
</file>