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9" r:id="rId5"/>
    <p:sldId id="259" r:id="rId6"/>
    <p:sldId id="270" r:id="rId7"/>
    <p:sldId id="271" r:id="rId8"/>
    <p:sldId id="267" r:id="rId9"/>
    <p:sldId id="262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1677" autoAdjust="0"/>
  </p:normalViewPr>
  <p:slideViewPr>
    <p:cSldViewPr snapToGrid="0">
      <p:cViewPr varScale="1">
        <p:scale>
          <a:sx n="58" d="100"/>
          <a:sy n="58" d="100"/>
        </p:scale>
        <p:origin x="163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8501-095D-4A1D-A876-93B575838968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59516-A3BF-4735-8DA9-18A21994B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ได้ไปเรียนรู้พวก </a:t>
            </a:r>
            <a:r>
              <a:rPr lang="en-US" dirty="0"/>
              <a:t>library </a:t>
            </a:r>
            <a:r>
              <a:rPr lang="th-TH" dirty="0"/>
              <a:t>ต่างๆ ของ </a:t>
            </a:r>
            <a:r>
              <a:rPr lang="en-US" dirty="0"/>
              <a:t>python</a:t>
            </a:r>
            <a:r>
              <a:rPr lang="th-TH" dirty="0"/>
              <a:t> เช่น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th-TH" dirty="0"/>
              <a:t>คือพวกการจัดการ </a:t>
            </a:r>
            <a:r>
              <a:rPr lang="en-US" dirty="0"/>
              <a:t>array</a:t>
            </a:r>
            <a:endParaRPr lang="th-T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th-TH" dirty="0"/>
              <a:t>คือพวกการจัดการข้อมูล เช่น </a:t>
            </a:r>
            <a:endParaRPr lang="en-US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th-TH" dirty="0"/>
              <a:t>เอามาใส่ใน </a:t>
            </a:r>
            <a:r>
              <a:rPr lang="en-US" dirty="0" err="1"/>
              <a:t>DataFrames</a:t>
            </a:r>
            <a:endParaRPr lang="en-US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Missing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th-TH" dirty="0"/>
              <a:t>มีทดลองทำ</a:t>
            </a:r>
            <a:r>
              <a:rPr lang="en-US" dirty="0"/>
              <a:t> </a:t>
            </a:r>
            <a:r>
              <a:rPr lang="th-TH" dirty="0"/>
              <a:t>เช่น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h-TH" dirty="0"/>
              <a:t>ทำ </a:t>
            </a:r>
            <a:r>
              <a:rPr lang="en-US" dirty="0"/>
              <a:t>regression</a:t>
            </a:r>
            <a:r>
              <a:rPr lang="en-US" baseline="0" dirty="0"/>
              <a:t> </a:t>
            </a:r>
            <a:r>
              <a:rPr lang="th-TH" baseline="0" dirty="0"/>
              <a:t>เช่น </a:t>
            </a:r>
            <a:r>
              <a:rPr lang="en-US" baseline="0" dirty="0"/>
              <a:t>Simple Linear Regression</a:t>
            </a:r>
            <a:endParaRPr lang="th-TH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th-TH" baseline="0" dirty="0"/>
              <a:t>ดูตัวอย่างการทำ </a:t>
            </a:r>
            <a:r>
              <a:rPr lang="en-US" baseline="0" dirty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state = 0 </a:t>
            </a:r>
            <a:r>
              <a:rPr lang="th-TH" dirty="0"/>
              <a:t>คือทุกรอบแบ่งข้อมูลเหมือนกัน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Feedforward Networks</a:t>
            </a:r>
          </a:p>
          <a:p>
            <a:pPr marL="171450" indent="-171450">
              <a:buFontTx/>
              <a:buChar char="-"/>
            </a:pPr>
            <a:r>
              <a:rPr lang="th-TH" baseline="0" dirty="0"/>
              <a:t>เป็น </a:t>
            </a:r>
            <a:r>
              <a:rPr lang="en-US" baseline="0" dirty="0"/>
              <a:t>Supervised Learning </a:t>
            </a:r>
            <a:r>
              <a:rPr lang="th-TH" baseline="0" dirty="0"/>
              <a:t>ซึ่งมันคือการที่ </a:t>
            </a:r>
            <a:r>
              <a:rPr lang="en-US" baseline="0" dirty="0"/>
              <a:t>data </a:t>
            </a:r>
            <a:r>
              <a:rPr lang="th-TH" baseline="0" dirty="0"/>
              <a:t>ที่เรานำมา </a:t>
            </a:r>
            <a:r>
              <a:rPr lang="en-US" baseline="0" dirty="0"/>
              <a:t>train &amp;</a:t>
            </a:r>
            <a:r>
              <a:rPr lang="th-TH" baseline="0" dirty="0"/>
              <a:t> </a:t>
            </a:r>
            <a:r>
              <a:rPr lang="en-US" baseline="0" dirty="0"/>
              <a:t>test </a:t>
            </a:r>
            <a:r>
              <a:rPr lang="th-TH" baseline="0" dirty="0"/>
              <a:t>จะมี </a:t>
            </a:r>
            <a:r>
              <a:rPr lang="en-US" baseline="0" dirty="0"/>
              <a:t>label </a:t>
            </a:r>
            <a:r>
              <a:rPr lang="th-TH" baseline="0" dirty="0"/>
              <a:t>บอกกำกับอยู่ว่าเป็น</a:t>
            </a:r>
            <a:r>
              <a:rPr lang="en-US" baseline="0" dirty="0"/>
              <a:t> category </a:t>
            </a:r>
            <a:r>
              <a:rPr lang="th-TH" baseline="0" dirty="0"/>
              <a:t>อะไร</a:t>
            </a: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Neuron</a:t>
            </a:r>
          </a:p>
          <a:p>
            <a:pPr marL="171450" indent="-171450">
              <a:buFontTx/>
              <a:buChar char="-"/>
            </a:pPr>
            <a:r>
              <a:rPr lang="th-TH" dirty="0"/>
              <a:t>ใน </a:t>
            </a:r>
            <a:r>
              <a:rPr lang="en-US" dirty="0"/>
              <a:t>neuron node </a:t>
            </a:r>
            <a:r>
              <a:rPr lang="th-TH" dirty="0"/>
              <a:t>เช่น </a:t>
            </a:r>
            <a:r>
              <a:rPr lang="en-US" dirty="0"/>
              <a:t>hidden layer </a:t>
            </a:r>
            <a:r>
              <a:rPr lang="th-TH" dirty="0"/>
              <a:t>แต่ละโหนดจะคำนวณโดย เอาค่าจาก </a:t>
            </a:r>
            <a:r>
              <a:rPr lang="en-US" dirty="0"/>
              <a:t>input layer * weight </a:t>
            </a:r>
            <a:r>
              <a:rPr lang="th-TH" dirty="0"/>
              <a:t>ทั้งหมดมา </a:t>
            </a:r>
            <a:r>
              <a:rPr lang="en-US" dirty="0"/>
              <a:t>sum </a:t>
            </a:r>
            <a:r>
              <a:rPr lang="th-TH" dirty="0"/>
              <a:t>กัน จากนั้นเอาเข้า </a:t>
            </a:r>
            <a:r>
              <a:rPr lang="en-US" dirty="0"/>
              <a:t>activation function </a:t>
            </a:r>
            <a:r>
              <a:rPr lang="th-TH" dirty="0"/>
              <a:t>จะได้ค่าส่งไปยัง </a:t>
            </a:r>
            <a:r>
              <a:rPr lang="en-US" dirty="0"/>
              <a:t>node </a:t>
            </a:r>
            <a:r>
              <a:rPr lang="th-TH" dirty="0"/>
              <a:t>ต่อไป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Activation Function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Threshold Function (if x&lt;0 then y=0, if x &gt;= 0 then y=1)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Sigmoid Function (y = 1 / (1+e^-x))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Rectifier Function (y = max(x, 0))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Hyperbolic Tangent (tanh) </a:t>
            </a:r>
            <a:r>
              <a:rPr lang="th-TH" dirty="0"/>
              <a:t>อันนี้จะคล้าย </a:t>
            </a:r>
            <a:r>
              <a:rPr lang="en-US" dirty="0"/>
              <a:t>sigmoid </a:t>
            </a:r>
            <a:r>
              <a:rPr lang="th-TH" dirty="0"/>
              <a:t>มีสูตร (</a:t>
            </a:r>
            <a:r>
              <a:rPr lang="en-US" dirty="0"/>
              <a:t>y = (1-e^-2x)/(1+e^-2x))</a:t>
            </a:r>
          </a:p>
          <a:p>
            <a:pPr marL="0" indent="0">
              <a:buFontTx/>
              <a:buNone/>
            </a:pPr>
            <a:endParaRPr lang="en-US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endParaRPr lang="en-US" b="0" dirty="0">
              <a:effectLst/>
            </a:endParaRPr>
          </a:p>
          <a:p>
            <a:pPr marL="171450" indent="-171450" rtl="0" fontAlgn="base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ความต่างระหว่าง ค่าผลลัพธ์ที่คำนวณได้ กับค่าที่แท้จริง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สูตรคือ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½ (y1 - y)^2</a:t>
            </a:r>
          </a:p>
          <a:p>
            <a:pPr marL="171450" indent="-171450" rtl="0" fontAlgn="base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ยิ่งน้อยยิ่งดี เพราะจะแสดงว่าค่า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y1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ที่คำนวณได้ ใกล้เคียงกับค่า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ที่แท้จริง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ซึ่งเมื่อเรารัน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รอบแรกแล้วได้ค่า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ที่เยอะ ก็จะย้อนกลับไปปรับค่า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แล้วรันใหม่ จนกว่าจะได้ค่า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ที่น้อยที่สุด ทั้งหมดนี้เรียก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Propagation Function</a:t>
            </a: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Descent</a:t>
            </a:r>
            <a:endParaRPr lang="en-US" b="0" dirty="0">
              <a:effectLst/>
            </a:endParaRPr>
          </a:p>
          <a:p>
            <a:pPr marL="171450" indent="-171450" rtl="0" fontAlgn="base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รันทุกรอบให้เสร็จก่อน แล้วมาคำนวณ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ทีเดียว จากนั้นจึงค่อยทำ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</a:t>
            </a: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Gradient Descent</a:t>
            </a:r>
          </a:p>
          <a:p>
            <a:pPr marL="171450" indent="-171450" rtl="0">
              <a:buFontTx/>
              <a:buChar char="-"/>
            </a:pP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ในแต่ละรอบของการรัน เมื่อทำเสร็จแล้วก็คำนวณ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แล้วทำ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 </a:t>
            </a:r>
            <a:r>
              <a:rPr lang="th-T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เลย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[[0</a:t>
            </a:r>
            <a:r>
              <a:rPr lang="en-US" baseline="0" dirty="0"/>
              <a:t> </a:t>
            </a:r>
            <a:r>
              <a:rPr lang="th-TH" baseline="0" dirty="0"/>
              <a:t>ทาย </a:t>
            </a:r>
            <a:r>
              <a:rPr lang="en-US" baseline="0" dirty="0"/>
              <a:t>0, 0</a:t>
            </a:r>
            <a:r>
              <a:rPr lang="th-TH" baseline="0" dirty="0"/>
              <a:t> ทาย </a:t>
            </a:r>
            <a:r>
              <a:rPr lang="en-US" baseline="0" dirty="0"/>
              <a:t>1]</a:t>
            </a:r>
          </a:p>
          <a:p>
            <a:r>
              <a:rPr lang="en-US" dirty="0"/>
              <a:t> [1</a:t>
            </a:r>
            <a:r>
              <a:rPr lang="en-US" baseline="0" dirty="0"/>
              <a:t> </a:t>
            </a:r>
            <a:r>
              <a:rPr lang="th-TH" baseline="0" dirty="0"/>
              <a:t>ทาย </a:t>
            </a:r>
            <a:r>
              <a:rPr lang="en-US" baseline="0" dirty="0"/>
              <a:t>0, 1</a:t>
            </a:r>
            <a:r>
              <a:rPr lang="th-TH" baseline="0" dirty="0"/>
              <a:t> ทาย </a:t>
            </a:r>
            <a:r>
              <a:rPr lang="en-US" baseline="0" dirty="0"/>
              <a:t>1]]</a:t>
            </a:r>
          </a:p>
          <a:p>
            <a:endParaRPr lang="en-US" baseline="0" dirty="0"/>
          </a:p>
          <a:p>
            <a:r>
              <a:rPr lang="en-US" baseline="0" dirty="0"/>
              <a:t>Dense </a:t>
            </a:r>
            <a:r>
              <a:rPr lang="th-TH" baseline="0" dirty="0"/>
              <a:t>เอาไว้ทำ </a:t>
            </a:r>
            <a:r>
              <a:rPr lang="en-US" baseline="0" dirty="0"/>
              <a:t>full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Input Image *</a:t>
            </a:r>
            <a:r>
              <a:rPr lang="en-US" baseline="0" dirty="0"/>
              <a:t> Feature Factor = Feature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baseline="0" dirty="0"/>
              <a:t>ทำให้ </a:t>
            </a:r>
            <a:r>
              <a:rPr lang="en-US" baseline="0" dirty="0"/>
              <a:t>input image smaller -&gt; process smaller</a:t>
            </a:r>
            <a:endParaRPr lang="th-TH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ReLU</a:t>
            </a:r>
            <a:r>
              <a:rPr lang="en-US" baseline="0" dirty="0"/>
              <a:t> = Rectifier Linear Unit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Pooling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baseline="0" dirty="0"/>
              <a:t>เพื่อให้ต่อให้รูปถูกหมุน ตะแคง มีสภาพแวดล้อมรอบๆ เปลี่ยนไป ก็ยัง </a:t>
            </a:r>
            <a:r>
              <a:rPr lang="en-US" baseline="0" dirty="0"/>
              <a:t>detect </a:t>
            </a:r>
            <a:r>
              <a:rPr lang="th-TH" baseline="0" dirty="0"/>
              <a:t>ได้อยู่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Flatten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baseline="0" dirty="0"/>
              <a:t>การแปลง </a:t>
            </a:r>
            <a:r>
              <a:rPr lang="en-US" baseline="0" dirty="0"/>
              <a:t>array 2</a:t>
            </a:r>
            <a:r>
              <a:rPr lang="th-TH" baseline="0" dirty="0"/>
              <a:t> มิติ ให้กลายเป็น </a:t>
            </a:r>
            <a:r>
              <a:rPr lang="en-US" baseline="0" dirty="0"/>
              <a:t>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baseline="0" dirty="0"/>
              <a:t>1. สาเหตุที่เราต้องทำเป็น </a:t>
            </a:r>
            <a:r>
              <a:rPr lang="en-US" baseline="0" dirty="0"/>
              <a:t>flatten </a:t>
            </a:r>
            <a:r>
              <a:rPr lang="th-TH" baseline="0" dirty="0"/>
              <a:t>เพราะว่า ตอนทำ </a:t>
            </a:r>
            <a:r>
              <a:rPr lang="en-US" baseline="0" dirty="0" err="1"/>
              <a:t>featue</a:t>
            </a:r>
            <a:r>
              <a:rPr lang="en-US" baseline="0" dirty="0"/>
              <a:t> map </a:t>
            </a:r>
            <a:r>
              <a:rPr lang="th-TH" baseline="0" dirty="0"/>
              <a:t>เราเลือกค่าที่สูงที่สุดที่แสดงความสัมพันธ์ของ </a:t>
            </a:r>
            <a:r>
              <a:rPr lang="en-US" baseline="0" dirty="0"/>
              <a:t>pixel (high number </a:t>
            </a:r>
            <a:r>
              <a:rPr lang="th-TH" baseline="0" dirty="0"/>
              <a:t>ใน </a:t>
            </a:r>
            <a:r>
              <a:rPr lang="en-US" baseline="0" dirty="0"/>
              <a:t>feature map </a:t>
            </a:r>
            <a:r>
              <a:rPr lang="th-TH" baseline="0" dirty="0"/>
              <a:t>สัมพันธ์กับ </a:t>
            </a:r>
            <a:r>
              <a:rPr lang="en-US" baseline="0" dirty="0"/>
              <a:t>specific feature </a:t>
            </a:r>
            <a:r>
              <a:rPr lang="th-TH" baseline="0" dirty="0"/>
              <a:t>ใน </a:t>
            </a:r>
            <a:r>
              <a:rPr lang="en-US" baseline="0" dirty="0"/>
              <a:t>input </a:t>
            </a:r>
            <a:r>
              <a:rPr lang="en-US" baseline="0"/>
              <a:t>image)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2</a:t>
            </a:r>
            <a:r>
              <a:rPr lang="en-US" baseline="0" dirty="0"/>
              <a:t>. </a:t>
            </a:r>
            <a:r>
              <a:rPr lang="th-TH" baseline="0" dirty="0"/>
              <a:t>สาเหตุที่เราไม่สามารถเอา </a:t>
            </a:r>
            <a:r>
              <a:rPr lang="en-US" baseline="0" dirty="0"/>
              <a:t>input image </a:t>
            </a:r>
            <a:r>
              <a:rPr lang="th-TH" baseline="0" dirty="0"/>
              <a:t>มาใส่ </a:t>
            </a:r>
            <a:r>
              <a:rPr lang="en-US" baseline="0" dirty="0"/>
              <a:t>flatten </a:t>
            </a:r>
            <a:r>
              <a:rPr lang="th-TH" baseline="0" dirty="0"/>
              <a:t>เลย เพราะว่า เราจะไม่ได้ความสัมพันธ์ระหว่าง </a:t>
            </a:r>
            <a:r>
              <a:rPr lang="en-US" baseline="0" dirty="0"/>
              <a:t>pixel </a:t>
            </a:r>
            <a:r>
              <a:rPr lang="th-TH" baseline="0" dirty="0"/>
              <a:t>นี้กับ </a:t>
            </a:r>
            <a:r>
              <a:rPr lang="en-US" baseline="0" dirty="0"/>
              <a:t>pixel </a:t>
            </a:r>
            <a:r>
              <a:rPr lang="th-TH" baseline="0" dirty="0"/>
              <a:t>ข้างๆ ทำให้ไม่รู้ </a:t>
            </a:r>
            <a:r>
              <a:rPr lang="en-US" baseline="0" dirty="0"/>
              <a:t>structure </a:t>
            </a:r>
            <a:r>
              <a:rPr lang="th-TH" baseline="0" dirty="0"/>
              <a:t>ที่แท้จริง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Full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baseline="0" dirty="0"/>
              <a:t>ทุก </a:t>
            </a:r>
            <a:r>
              <a:rPr lang="en-US" baseline="0" dirty="0"/>
              <a:t>neural </a:t>
            </a:r>
            <a:r>
              <a:rPr lang="th-TH" baseline="0" dirty="0"/>
              <a:t>ต่อกันหมด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งาน </a:t>
            </a:r>
            <a:r>
              <a:rPr lang="en-US" dirty="0"/>
              <a:t>classification </a:t>
            </a:r>
            <a:r>
              <a:rPr lang="th-TH" dirty="0"/>
              <a:t>ดังนั้นเราจะใช้ </a:t>
            </a:r>
            <a:r>
              <a:rPr lang="en-US" dirty="0"/>
              <a:t>loss function </a:t>
            </a:r>
            <a:r>
              <a:rPr lang="th-TH" dirty="0"/>
              <a:t>คือ </a:t>
            </a:r>
            <a:r>
              <a:rPr lang="en-US" dirty="0"/>
              <a:t>Cross Entropy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ควรทราบว่า </a:t>
            </a:r>
            <a:r>
              <a:rPr lang="en-US" dirty="0"/>
              <a:t>loss function </a:t>
            </a:r>
            <a:r>
              <a:rPr lang="th-TH" dirty="0"/>
              <a:t>อันนี้ต้องใช้คู่กับ </a:t>
            </a:r>
            <a:r>
              <a:rPr lang="en-US" dirty="0" err="1"/>
              <a:t>softmax</a:t>
            </a:r>
            <a:r>
              <a:rPr lang="en-US" dirty="0"/>
              <a:t> activation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เพราะในการคำนวณ </a:t>
            </a:r>
            <a:r>
              <a:rPr lang="en-US" dirty="0"/>
              <a:t>entropy </a:t>
            </a:r>
            <a:r>
              <a:rPr lang="th-TH" dirty="0"/>
              <a:t>นั้นเราต้องการตีความข้อมูลส่งออกจาก </a:t>
            </a:r>
            <a:r>
              <a:rPr lang="en-US" dirty="0"/>
              <a:t>NN </a:t>
            </a:r>
            <a:r>
              <a:rPr lang="th-TH" dirty="0"/>
              <a:t>นี้ในเชิงความน่าจะเป็น ซึ่งหนึ่งในข้อแม้ก็คือผลรวมของค่าส่งออกทุกค่าต้องเท่ากับ 1 ซึ่งข้อแม้นี้นั้นเป็นจริงเมื่อใช้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Convolution2D(64, 3,</a:t>
            </a:r>
            <a:r>
              <a:rPr lang="en-US" baseline="0" dirty="0"/>
              <a:t> 3</a:t>
            </a:r>
          </a:p>
          <a:p>
            <a:r>
              <a:rPr lang="en-US" baseline="0"/>
              <a:t>32 </a:t>
            </a:r>
            <a:r>
              <a:rPr lang="en-US" baseline="0" dirty="0"/>
              <a:t>= </a:t>
            </a:r>
            <a:r>
              <a:rPr lang="th-TH" baseline="0" dirty="0"/>
              <a:t>จำนวน </a:t>
            </a:r>
            <a:r>
              <a:rPr lang="en-US" baseline="0" dirty="0"/>
              <a:t>feature detector</a:t>
            </a:r>
          </a:p>
          <a:p>
            <a:r>
              <a:rPr lang="en-US" baseline="0" dirty="0"/>
              <a:t>3 = </a:t>
            </a:r>
            <a:r>
              <a:rPr lang="th-TH" baseline="0" dirty="0"/>
              <a:t>จำนวน </a:t>
            </a:r>
            <a:r>
              <a:rPr lang="en-US" baseline="0" dirty="0"/>
              <a:t>row</a:t>
            </a:r>
            <a:endParaRPr lang="th-TH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 = </a:t>
            </a:r>
            <a:r>
              <a:rPr lang="th-TH" baseline="0" dirty="0"/>
              <a:t>จำนวน </a:t>
            </a:r>
            <a:r>
              <a:rPr lang="en-US" baseline="0" dirty="0"/>
              <a:t>column</a:t>
            </a:r>
            <a:endParaRPr lang="th-TH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Input shape </a:t>
            </a:r>
            <a:r>
              <a:rPr lang="th-TH" baseline="0" dirty="0"/>
              <a:t>เพราะรูปไม่ได้เท่ากันหมด และรูปสีเป็น </a:t>
            </a:r>
            <a:r>
              <a:rPr lang="en-US" baseline="0" dirty="0"/>
              <a:t>3 </a:t>
            </a:r>
            <a:r>
              <a:rPr lang="th-TH" baseline="0" dirty="0"/>
              <a:t>มิติ ขาวดำเป็น </a:t>
            </a:r>
            <a:r>
              <a:rPr lang="en-US" baseline="0" dirty="0"/>
              <a:t>2 </a:t>
            </a:r>
            <a:r>
              <a:rPr lang="th-TH" baseline="0" dirty="0"/>
              <a:t>มิติ (</a:t>
            </a:r>
            <a:r>
              <a:rPr lang="en-US" baseline="0" dirty="0"/>
              <a:t>3, 64, 64</a:t>
            </a:r>
            <a:r>
              <a:rPr lang="th-TH" baseline="0" dirty="0"/>
              <a:t>)</a:t>
            </a:r>
            <a:r>
              <a:rPr lang="en-US" baseline="0" dirty="0"/>
              <a:t> </a:t>
            </a:r>
            <a:r>
              <a:rPr lang="th-TH" baseline="0" dirty="0"/>
              <a:t>เป็น </a:t>
            </a:r>
            <a:r>
              <a:rPr lang="en-US" baseline="0" dirty="0" err="1"/>
              <a:t>Theano</a:t>
            </a:r>
            <a:r>
              <a:rPr lang="en-US" baseline="0" dirty="0"/>
              <a:t> (64, 64, 3) </a:t>
            </a:r>
            <a:r>
              <a:rPr lang="th-TH" baseline="0" dirty="0"/>
              <a:t>เป็น </a:t>
            </a:r>
            <a:r>
              <a:rPr lang="en-US" baseline="0" dirty="0" err="1"/>
              <a:t>TensorFlow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Max pooling 2x2 </a:t>
            </a:r>
            <a:r>
              <a:rPr lang="th-TH" baseline="0" dirty="0"/>
              <a:t>มาจากเลือกค่าที่มากที่สุดใน </a:t>
            </a:r>
            <a:r>
              <a:rPr lang="en-US" baseline="0" dirty="0"/>
              <a:t>matrix 2x2 </a:t>
            </a:r>
            <a:r>
              <a:rPr lang="th-TH" baseline="0" dirty="0"/>
              <a:t>มา </a:t>
            </a:r>
            <a:r>
              <a:rPr lang="en-US" baseline="0" dirty="0"/>
              <a:t>1 </a:t>
            </a:r>
            <a:r>
              <a:rPr lang="th-TH" baseline="0" dirty="0"/>
              <a:t>อัน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prev_input</a:t>
            </a:r>
            <a:r>
              <a:rPr lang="en-US" dirty="0"/>
              <a:t> </a:t>
            </a:r>
            <a:r>
              <a:rPr lang="th-TH" dirty="0"/>
              <a:t>จะนำมาเป็น </a:t>
            </a:r>
            <a:r>
              <a:rPr lang="en-US" dirty="0"/>
              <a:t>weight </a:t>
            </a:r>
            <a:r>
              <a:rPr lang="th-TH" dirty="0"/>
              <a:t>อีกเส้นนึงเพื่อบวกเพิ่ม (นอกเหนือจากที่คูณ</a:t>
            </a:r>
            <a:r>
              <a:rPr lang="th-TH" baseline="0" dirty="0"/>
              <a:t> </a:t>
            </a:r>
            <a:r>
              <a:rPr lang="en-US" baseline="0" dirty="0"/>
              <a:t>weight </a:t>
            </a:r>
            <a:r>
              <a:rPr lang="th-TH" baseline="0" dirty="0"/>
              <a:t>ปกติ</a:t>
            </a:r>
            <a:r>
              <a:rPr lang="th-T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dirty="0"/>
              <a:t>ปัญหา </a:t>
            </a:r>
            <a:r>
              <a:rPr lang="en-US" dirty="0"/>
              <a:t>vanishing</a:t>
            </a:r>
            <a:r>
              <a:rPr lang="en-US" baseline="0" dirty="0"/>
              <a:t> gradient </a:t>
            </a:r>
            <a:r>
              <a:rPr lang="th-TH" baseline="0" dirty="0"/>
              <a:t>ตัวอย่างเช่น ทายคำในประโยค </a:t>
            </a:r>
            <a:r>
              <a:rPr lang="en-US" baseline="0" dirty="0"/>
              <a:t>‘the glass is ___.’ </a:t>
            </a:r>
            <a:r>
              <a:rPr lang="th-TH" baseline="0" dirty="0"/>
              <a:t>ถ้าสั้นก็โอเค แต่ถ้ายาวจะเป็นปัญหา</a:t>
            </a:r>
            <a:endParaRPr lang="th-TH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LSTM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Gates (series of matrix operation)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  <a:r>
              <a:rPr lang="en-US" baseline="0" dirty="0"/>
              <a:t> gate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Forget gate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Output gate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th-TH" baseline="0" dirty="0"/>
              <a:t>อยากรู้ว่าจะ </a:t>
            </a:r>
            <a:r>
              <a:rPr lang="en-US" baseline="0" dirty="0"/>
              <a:t>learn input or forget </a:t>
            </a:r>
            <a:r>
              <a:rPr lang="th-TH" baseline="0" dirty="0"/>
              <a:t>ให้ดูจาก </a:t>
            </a:r>
            <a:r>
              <a:rPr lang="en-US" baseline="0" dirty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59516-A3BF-4735-8DA9-18A21994B5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3CF-4812-4100-B70E-1AD5B0C1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C9B1-3B7E-43D7-B18E-A9D3D1825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05CF-9686-48C4-B828-E996E6E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60C9-724E-4FCB-B218-D3135884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B5B5-9776-4449-BC07-B6965023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4E04-6D6C-446F-8CF1-50EABBEE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7416D-2F0E-492F-ABDA-38423061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BC59-145E-46BD-A44E-8293D748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18B7-B928-4150-B8EA-6C8E3CA3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D34B-B599-4731-8EBB-DC00C12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F2FD7-A2C8-44F5-A32E-AD614B7D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0E76-CDF8-4CB4-B69C-49C03996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6CCE-0B58-49A7-8F1F-553820E6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0E1-5A34-4790-9A6C-2B3CCD4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E4EF-FC6E-41F9-9850-2C21774C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1C5-1DB8-4410-A069-90F26BF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CD2E-2A7E-4626-8EC9-1DF32A47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D4B4-8CE5-4922-848E-6206E2AE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464B-C953-4328-B9BF-B5AAB9B1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4539-4AAE-4074-A5C2-317DCDC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3B92-608E-455A-8116-F13943FC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1E02-AA68-45E4-BDD0-1B518D51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4F1B-6B57-4211-B1BE-FC8725BC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5420-E970-46A2-8819-AFC69DB3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7D2A-C7A9-401B-AC2E-35A56F9C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70A0-191B-4BED-B9DA-DBB20F65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57EC-9033-4B5D-8D0C-3373F84C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D903-8CAB-4204-953B-E1368D1A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CAD3-8D5B-4E16-A9AB-F7CF5E8F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3267-5882-4224-9C05-ADA51BE3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F0E1-53FE-40F7-AFBD-0C04A9C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1EAC-D5C4-489E-B1EE-61D27467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F120-DE0E-41B3-81C0-4B8E8C76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F7C3C-FBEC-425A-9894-19B00FBB5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69FDE-1E86-4BDE-BF42-EC344136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D670-C44A-40DE-8552-5825F5EF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A45B0-4BB9-47A5-A977-8552BA52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C42C8-5095-4C72-B59D-E74D692C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35A20-BFB8-483C-B2D1-76BF0432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8AB-7C1F-4EE6-9188-058851D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67A92-F70E-4206-9A8F-BCFAA05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D59F1-22D1-4FF4-9B2A-8A58C949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3800-6371-4F6C-842B-E2D9457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188FC-2965-404A-BB48-89D007C1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17631-4CD8-49C0-8C37-5981A9FF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68C5-BAD7-4170-9E70-D2ABCE1C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CAF4-77AA-4E83-858C-EC1D84EA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F1B2-CD1A-4081-9903-6606B9A7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E0652-D0D4-45C4-8871-191B9139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16AD-D9E8-4ADA-90D1-5BF55719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4DE8-2503-45C7-B1D4-178F579E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78A1-4CDA-4803-B80E-6326F249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090E-6CE1-4CCF-9642-20547B2D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54E05-D206-4227-9348-C1B538D71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9F88-FECE-4BFA-9CC3-245D52651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2F93-E7A3-4044-B6AA-C7F47876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2D24-F266-4ECB-B78E-4580B11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5E63-9806-4C31-B0F5-5C26D57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880F-D4DB-4127-9976-703DB28A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CF29-E5F2-43CE-A1B3-21EEB3C7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53F5-FF3E-4321-8AA2-9377B76FF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6AC-0334-491D-9658-60AB2649F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2FB-EFA0-4E72-B20E-D0E3462D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8EDC-02D9-4474-A574-D7661DB83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DD05-3533-468D-83FF-7B2ADC76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11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46645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"/>
          <a:stretch/>
        </p:blipFill>
        <p:spPr>
          <a:xfrm>
            <a:off x="1981200" y="273903"/>
            <a:ext cx="8229600" cy="6310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16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Recurrent Neural Network &amp;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Recurrent Neural Network </a:t>
            </a:r>
            <a:r>
              <a:rPr lang="th-TH" dirty="0"/>
              <a:t>คือการทำ </a:t>
            </a:r>
            <a:r>
              <a:rPr lang="en-US" dirty="0"/>
              <a:t>Feedforward NN</a:t>
            </a:r>
            <a:r>
              <a:rPr lang="th-TH" dirty="0"/>
              <a:t> ที่นำ </a:t>
            </a:r>
            <a:r>
              <a:rPr lang="en-US" dirty="0"/>
              <a:t>output </a:t>
            </a:r>
            <a:r>
              <a:rPr lang="th-TH" dirty="0"/>
              <a:t>ของรอบที่แล้วมาเป็น </a:t>
            </a:r>
            <a:r>
              <a:rPr lang="en-US" dirty="0"/>
              <a:t>input </a:t>
            </a:r>
            <a:r>
              <a:rPr lang="th-TH" dirty="0"/>
              <a:t>ของรอบปัจจุบัน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(input + </a:t>
            </a:r>
            <a:r>
              <a:rPr lang="en-US"/>
              <a:t>previous_input</a:t>
            </a:r>
            <a:r>
              <a:rPr lang="en-US" dirty="0"/>
              <a:t>) -&gt; hidden -&gt; output</a:t>
            </a:r>
            <a:endParaRPr lang="th-TH" dirty="0"/>
          </a:p>
          <a:p>
            <a:pPr>
              <a:lnSpc>
                <a:spcPct val="130000"/>
              </a:lnSpc>
            </a:pPr>
            <a:r>
              <a:rPr lang="en-US" dirty="0"/>
              <a:t>Sequential, Time series</a:t>
            </a:r>
          </a:p>
          <a:p>
            <a:pPr>
              <a:lnSpc>
                <a:spcPct val="130000"/>
              </a:lnSpc>
            </a:pPr>
            <a:r>
              <a:rPr lang="th-TH" dirty="0"/>
              <a:t>ปัญหา </a:t>
            </a:r>
            <a:r>
              <a:rPr lang="en-US" dirty="0"/>
              <a:t>Vanishing</a:t>
            </a:r>
            <a:r>
              <a:rPr lang="th-TH" dirty="0"/>
              <a:t> </a:t>
            </a:r>
            <a:r>
              <a:rPr lang="en-US" dirty="0"/>
              <a:t>Gradient -&gt; LSTM</a:t>
            </a:r>
          </a:p>
        </p:txBody>
      </p:sp>
    </p:spTree>
    <p:extLst>
      <p:ext uri="{BB962C8B-B14F-4D97-AF65-F5344CB8AC3E}">
        <p14:creationId xmlns:p14="http://schemas.microsoft.com/office/powerpoint/2010/main" val="21659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NumPy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Pandas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8311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 – Predicting salary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06990"/>
            <a:ext cx="8686800" cy="497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32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FB896-44CB-47D2-93E8-95E9026B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0" y="1663298"/>
            <a:ext cx="5220889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FAF1D-737E-48F4-8BC2-F8B814BD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51" y="1663298"/>
            <a:ext cx="522088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Feedforward Networks</a:t>
            </a:r>
          </a:p>
          <a:p>
            <a:pPr>
              <a:lnSpc>
                <a:spcPct val="130000"/>
              </a:lnSpc>
            </a:pPr>
            <a:r>
              <a:rPr lang="en-US" dirty="0"/>
              <a:t>The Activation Function</a:t>
            </a:r>
          </a:p>
          <a:p>
            <a:pPr>
              <a:lnSpc>
                <a:spcPct val="130000"/>
              </a:lnSpc>
            </a:pPr>
            <a:r>
              <a:rPr lang="en-US" dirty="0"/>
              <a:t>Normal &amp; Stochastic Gradient Descent</a:t>
            </a:r>
          </a:p>
          <a:p>
            <a:pPr>
              <a:lnSpc>
                <a:spcPct val="130000"/>
              </a:lnSpc>
            </a:pPr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33205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 – Customer’s Bank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1985"/>
            <a:ext cx="9144000" cy="4311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8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 – Customer’s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Input Layer has 11 nodes</a:t>
            </a:r>
          </a:p>
          <a:p>
            <a:pPr>
              <a:lnSpc>
                <a:spcPct val="130000"/>
              </a:lnSpc>
            </a:pPr>
            <a:r>
              <a:rPr lang="en-US" dirty="0"/>
              <a:t>2 Hidden Layer, each layer has 6 nodes</a:t>
            </a:r>
          </a:p>
          <a:p>
            <a:pPr>
              <a:lnSpc>
                <a:spcPct val="130000"/>
              </a:lnSpc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64768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0C7338-44EE-4CEF-8547-6AAF9C3F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74320"/>
            <a:ext cx="8229600" cy="4947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69A80C-33A1-4A0F-ABD1-CA8E772A0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71"/>
          <a:stretch/>
        </p:blipFill>
        <p:spPr>
          <a:xfrm>
            <a:off x="5987804" y="3308440"/>
            <a:ext cx="5944884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5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th-TH" dirty="0"/>
              <a:t>เป็น </a:t>
            </a:r>
            <a:r>
              <a:rPr lang="en-US" dirty="0"/>
              <a:t>Supervised Learning</a:t>
            </a:r>
          </a:p>
          <a:p>
            <a:pPr>
              <a:lnSpc>
                <a:spcPct val="130000"/>
              </a:lnSpc>
            </a:pPr>
            <a:r>
              <a:rPr lang="en-US" dirty="0"/>
              <a:t>Convolution Operation &amp; </a:t>
            </a:r>
            <a:r>
              <a:rPr lang="en-US" dirty="0" err="1"/>
              <a:t>ReLU</a:t>
            </a:r>
            <a:r>
              <a:rPr lang="en-US" dirty="0"/>
              <a:t> Layer</a:t>
            </a:r>
          </a:p>
          <a:p>
            <a:pPr>
              <a:lnSpc>
                <a:spcPct val="130000"/>
              </a:lnSpc>
            </a:pPr>
            <a:r>
              <a:rPr lang="en-US" dirty="0"/>
              <a:t>Pooling</a:t>
            </a:r>
          </a:p>
          <a:p>
            <a:pPr>
              <a:lnSpc>
                <a:spcPct val="130000"/>
              </a:lnSpc>
            </a:pPr>
            <a:r>
              <a:rPr lang="en-US" dirty="0"/>
              <a:t>Flattening</a:t>
            </a:r>
          </a:p>
          <a:p>
            <a:pPr>
              <a:lnSpc>
                <a:spcPct val="130000"/>
              </a:lnSpc>
            </a:pPr>
            <a:r>
              <a:rPr lang="en-US" dirty="0"/>
              <a:t>Full Connection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Softmax</a:t>
            </a:r>
            <a:r>
              <a:rPr lang="en-US" dirty="0"/>
              <a:t> &amp; Cross-Entropy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45C41-CC2B-4FEE-BE1D-2E6B283B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80" y="3859997"/>
            <a:ext cx="6858000" cy="23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757</Words>
  <Application>Microsoft Office PowerPoint</Application>
  <PresentationFormat>Widescreen</PresentationFormat>
  <Paragraphs>108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Courier New</vt:lpstr>
      <vt:lpstr>Office Theme</vt:lpstr>
      <vt:lpstr>Lab Meeting</vt:lpstr>
      <vt:lpstr>Python Libraries</vt:lpstr>
      <vt:lpstr>Example – Predicting salary</vt:lpstr>
      <vt:lpstr>PowerPoint Presentation</vt:lpstr>
      <vt:lpstr>Artificial Neural Networks</vt:lpstr>
      <vt:lpstr>Example – Customer’s Bank</vt:lpstr>
      <vt:lpstr>Example – Customer’s Bank</vt:lpstr>
      <vt:lpstr>PowerPoint Presentation</vt:lpstr>
      <vt:lpstr>Convolutional Neural Network</vt:lpstr>
      <vt:lpstr>PowerPoint Presentation</vt:lpstr>
      <vt:lpstr>Recurrent Neural Network &amp;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MayMe</dc:creator>
  <cp:lastModifiedBy>MayMe</cp:lastModifiedBy>
  <cp:revision>84</cp:revision>
  <dcterms:created xsi:type="dcterms:W3CDTF">2017-09-10T23:01:29Z</dcterms:created>
  <dcterms:modified xsi:type="dcterms:W3CDTF">2017-09-11T12:33:02Z</dcterms:modified>
</cp:coreProperties>
</file>