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8BCC34-AF55-4F06-A789-05B65F5CFDC7}">
  <a:tblStyle styleId="{658BCC34-AF55-4F06-A789-05B65F5CFD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4fb9d94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4fb9d94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4fb9d94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4fb9d94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f8dcf6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f8dcf6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fb9d94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4fb9d94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f8dcf6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f8dcf6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4f8dcf6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4f8dcf6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4fb9d94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4fb9d94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4fb9d94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4fb9d94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4fb9d94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4fb9d94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fb9d9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4fb9d9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4fb9d94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4fb9d94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fb9d94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4fb9d94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f8dcf6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4f8dcf6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fb9d94a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4fb9d94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Multinomial Naive Bayes, a grid search is done over the alpha values.</a:t>
            </a:r>
            <a:endParaRPr sz="2000">
              <a:solidFill>
                <a:srgbClr val="59595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-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Logistic Regression and Random Forest are run with alpha of parameters.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</a:rPr>
              <a:t>n-gram ranges and analyzer types for vectorizers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</a:rPr>
              <a:t>smoothing factors for Multinomial Naive Bayes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</a:rPr>
              <a:t>maximum iteration limits for Logistic Regression.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180"/>
              <a:t>Sentiment Analysis of Car and Hotel Reviews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180"/>
              <a:t>using Naive Bayes, Logistic Regression, and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Random Forest</a:t>
            </a:r>
            <a:endParaRPr sz="3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24775"/>
            <a:ext cx="85206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Memoona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000"/>
              <a:t>Cross-Validation for Robustness: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robustly evaluate each parameter combination's performance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reduce the risk of overfitting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ensure generalization to unseen data.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and cross- validation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152413" y="22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Performances on cars data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282475" y="7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{658BCC34-AF55-4F06-A789-05B65F5CFDC7}</a:tableStyleId>
              </a:tblPr>
              <a:tblGrid>
                <a:gridCol w="979900"/>
                <a:gridCol w="1609175"/>
                <a:gridCol w="1129775"/>
                <a:gridCol w="1129775"/>
                <a:gridCol w="2025725"/>
                <a:gridCol w="869325"/>
                <a:gridCol w="1000325"/>
              </a:tblGrid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Multinomial Naive Bayes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analyzer=word, alpha=0.3421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0.9739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0.9495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analyzer=word, alpha=0.0263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0.9730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0.9476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0.9831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0.9679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(ngram_range=DEFAULT, analyzer=DEFAULT)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0.9735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0.9493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analyzer=char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0.9714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0.9444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ngram_range=(1,3), analyzer=char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0.9663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0.9349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152413" y="22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Model Performances on Hotels data</a:t>
            </a:r>
            <a:endParaRPr b="1"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282475" y="79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{658BCC34-AF55-4F06-A789-05B65F5CFDC7}</a:tableStyleId>
              </a:tblPr>
              <a:tblGrid>
                <a:gridCol w="979900"/>
                <a:gridCol w="1609175"/>
                <a:gridCol w="1129775"/>
                <a:gridCol w="1063625"/>
                <a:gridCol w="2091875"/>
                <a:gridCol w="869325"/>
                <a:gridCol w="1000325"/>
              </a:tblGrid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(Count Vectorizer)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(TF-IDF)</a:t>
                      </a:r>
                      <a:endParaRPr b="1"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Multinomial Naive Bayes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analyzer=word, alpha=0.5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0.9584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0.9268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ngram_range=(1,1), analyzer=word, alpha=0.0263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0.9689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0.9402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0.9838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0.9722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(ngram_range=DEFAULT, analyzer=DEFAULT)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0.9735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0.9493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ngram_range=(1,3), analyzer=char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0.9518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0.9142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ngram_range=(1,3), analyzer=char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0.9663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0.9349</a:t>
                      </a:r>
                      <a:endParaRPr sz="12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42575" y="458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2 (a) : CountVectorizer - Combined Data</a:t>
            </a:r>
            <a:endParaRPr b="1" sz="2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-12" y="13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{658BCC34-AF55-4F06-A789-05B65F5CFDC7}</a:tableStyleId>
              </a:tblPr>
              <a:tblGrid>
                <a:gridCol w="2381950"/>
                <a:gridCol w="4459525"/>
                <a:gridCol w="1164500"/>
                <a:gridCol w="1138025"/>
              </a:tblGrid>
              <a:tr h="69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</a:t>
                      </a:r>
                      <a:endParaRPr b="1" sz="17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7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Multinomial Naive Bayes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analyzer=word, alpha=0.0263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0.9584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0.9395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0.9869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0.9812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analyzer=char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0.9577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0.9379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42575" y="458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2 (b): TF-IDF - Combined Data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-12" y="13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{658BCC34-AF55-4F06-A789-05B65F5CFDC7}</a:tableStyleId>
              </a:tblPr>
              <a:tblGrid>
                <a:gridCol w="2381950"/>
                <a:gridCol w="4459525"/>
                <a:gridCol w="1164500"/>
                <a:gridCol w="1138025"/>
              </a:tblGrid>
              <a:tr h="69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</a:t>
                      </a:r>
                      <a:endParaRPr b="1" sz="17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7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Multinomial Naive Bayes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analyzer=word, alpha=0.0263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0.9640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0.9468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analyzer=word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0.9734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0.9492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ngram_range=(1,2), analyzer=char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0.8801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0.8049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242575" y="458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Table: Best and worst Performance with CountVectorizer and TF-IDF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242575" y="13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{658BCC34-AF55-4F06-A789-05B65F5CFDC7}</a:tableStyleId>
              </a:tblPr>
              <a:tblGrid>
                <a:gridCol w="2294250"/>
                <a:gridCol w="3211950"/>
                <a:gridCol w="3152100"/>
              </a:tblGrid>
              <a:tr h="77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CountVectorizer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TF-IDF</a:t>
                      </a:r>
                      <a:endParaRPr b="1"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F1-macro: 0.9734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Accuracy: 0.9492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F1-macro: 0.9869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0.9812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F1-macro: 0.9577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0.9379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F1-macro: 0.8801,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Accuracy: 0.8049</a:t>
                      </a:r>
                      <a:endParaRPr sz="180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64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 Reviews (Total ~42,230):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 Period: 2007, 2008, 2009.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Fields: Dates, authors, favorites, full textual reviews.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Organization:model years (2007, 2008, 2009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Hotel Reviews (Total ~259,000):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Locations: 10 cities including Dubai, New York, London.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Fields: Date, review title, full review.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8" y="736726"/>
            <a:ext cx="404004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Models: Naive Bayes, Logistic Regression, Random Forest.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representation techniques: CountVectorisor and TF-IDF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Labeling Techniques: Vader Lexicon, affin lexicon and text blob library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Metrics: Comparative Analysis based on f1-score and Accuracy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Processing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b="1"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Integration:</a:t>
            </a: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Extracted and standardized reviews data from </a:t>
            </a: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XML </a:t>
            </a: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files for cars and hotels, creating CSVs and merging them into cohesive datasets.</a:t>
            </a:r>
            <a:endParaRPr sz="2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xploratory Analysis: </a:t>
            </a:r>
            <a:r>
              <a:rPr lang="en" sz="2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Conducted initial analysis on the integrated car dataset, visualizing key statistics and sentiment distribution using Python libraries.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30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Combined 'text' and 'favorite' columns in cars dataset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Handling the missing values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Text Normalization and Cleaning: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Removal of HTML tags, special characters, and uncommon symbols.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Stripping extra white spaces and trimming leading/trailing spaces.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Lowercasing all text for uniformity.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Expanding contractions to their full form (e.g., "don't" to "do not").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Preserving important negations by excluding them from stop words removal.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Stemming words to their root form.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Data Labeling</a:t>
            </a:r>
            <a:endParaRPr sz="25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1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Used NLTK's VADER lexicon for sentiment analysis on hotels and cars datasets.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Categorized sentiments as positive (≥ 0.5) or negative (&lt; 0.5).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Hotels dataset: 225,452 positive and 26,932 negative sentiments, resulting in 250,759 clean entries.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28163" y="211088"/>
            <a:ext cx="2335525" cy="2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694350" y="812925"/>
            <a:ext cx="2284025" cy="217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964675" y="2620350"/>
            <a:ext cx="1987375" cy="189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6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also did: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AFINN lexicon for sentiment labeling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TextBlob library </a:t>
            </a: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sentiment labeling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Employed majority voting from VADER, AFINN, and TextBlob to generate a unified 'final_sentiment'.</a:t>
            </a:r>
            <a:endParaRPr sz="2000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1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Data Labeling</a:t>
            </a:r>
            <a:endParaRPr sz="25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60236" y="511886"/>
            <a:ext cx="3866600" cy="36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3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Experiment - no gridsearch or cross validation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 Vectorisor: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Logistic Regression Accuracy = 96.42%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Multinomial Naive Baye Accuracy  = 90.80%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 Accuracy = 92.70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TF-IDF: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Logistic Regression Accuracy = 96.12%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Multinomial Naive Baye Accuracy  = 90.28%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Random forest Accuracy = 92.67%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47" y="1211747"/>
            <a:ext cx="4312575" cy="32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 and cross- validation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00"/>
              <a:t>Optimization for Performance:The grid search for hyperparameters tuning for both vectorizers and classifiers.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000"/>
              <a:t>F1-Macro Evaluation Metric: The grid search evaluates model performance using the F1-macro score.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