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9" r:id="rId1"/>
  </p:sldMasterIdLst>
  <p:notesMasterIdLst>
    <p:notesMasterId r:id="rId17"/>
  </p:notesMasterIdLst>
  <p:sldIdLst>
    <p:sldId id="262" r:id="rId2"/>
    <p:sldId id="264" r:id="rId3"/>
    <p:sldId id="263" r:id="rId4"/>
    <p:sldId id="267" r:id="rId5"/>
    <p:sldId id="272" r:id="rId6"/>
    <p:sldId id="268" r:id="rId7"/>
    <p:sldId id="274" r:id="rId8"/>
    <p:sldId id="278" r:id="rId9"/>
    <p:sldId id="280" r:id="rId10"/>
    <p:sldId id="276" r:id="rId11"/>
    <p:sldId id="277" r:id="rId12"/>
    <p:sldId id="279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Chen" initials="NC" lastIdx="1" clrIdx="0">
    <p:extLst/>
  </p:cmAuthor>
  <p:cmAuthor id="2" name="Nicholas Chen" initials="NC [2]" lastIdx="1" clrIdx="1">
    <p:extLst/>
  </p:cmAuthor>
  <p:cmAuthor id="3" name="Nicholas Chen" initials="NC [3]" lastIdx="1" clrIdx="2">
    <p:extLst/>
  </p:cmAuthor>
  <p:cmAuthor id="4" name="Nicholas Chen" initials="NC [4]" lastIdx="1" clrIdx="3">
    <p:extLst/>
  </p:cmAuthor>
  <p:cmAuthor id="5" name="Nicholas Chen" initials="NC [5]" lastIdx="1" clrIdx="4">
    <p:extLst/>
  </p:cmAuthor>
  <p:cmAuthor id="6" name="L Teo" initials="LT" lastIdx="1" clrIdx="5">
    <p:extLst>
      <p:ext uri="{19B8F6BF-5375-455C-9EA6-DF929625EA0E}">
        <p15:presenceInfo xmlns:p15="http://schemas.microsoft.com/office/powerpoint/2012/main" userId="f03b176214deea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>
      <p:cViewPr varScale="1">
        <p:scale>
          <a:sx n="69" d="100"/>
          <a:sy n="69" d="100"/>
        </p:scale>
        <p:origin x="66" y="5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30462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07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098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835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627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935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7925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413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19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127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8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474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66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8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67" y="470905"/>
            <a:ext cx="7822207" cy="3239857"/>
          </a:xfrm>
        </p:spPr>
        <p:txBody>
          <a:bodyPr anchor="t"/>
          <a:lstStyle/>
          <a:p>
            <a:r>
              <a:rPr lang="en-US" dirty="0"/>
              <a:t>Effect of Exclamation Points on Rental Market Outcomes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Chris </a:t>
            </a:r>
            <a:r>
              <a:rPr lang="en-US" sz="1600" dirty="0" err="1"/>
              <a:t>Mcpherson</a:t>
            </a:r>
            <a:r>
              <a:rPr lang="en-US" sz="1600" dirty="0"/>
              <a:t> | Leslie </a:t>
            </a:r>
            <a:r>
              <a:rPr lang="en-US" sz="1600" dirty="0" err="1"/>
              <a:t>Teo</a:t>
            </a:r>
            <a:r>
              <a:rPr lang="en-US" sz="1600" dirty="0"/>
              <a:t> | Nicholas Chen | Paul </a:t>
            </a:r>
            <a:r>
              <a:rPr lang="en-US" sz="1600" dirty="0" err="1"/>
              <a:t>Varjan</a:t>
            </a:r>
            <a:br>
              <a:rPr lang="en-US" sz="1600" dirty="0"/>
            </a:br>
            <a:r>
              <a:rPr lang="en-US" sz="1600" i="1" dirty="0"/>
              <a:t>w241 Final 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194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199" y="747428"/>
            <a:ext cx="3004126" cy="4354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15" y="1268492"/>
            <a:ext cx="361047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Randomization Inference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1042804"/>
            <a:ext cx="663032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9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b="1" dirty="0"/>
              <a:t>CACE (One-sided Noncompliance)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4" y="1541761"/>
            <a:ext cx="7197930" cy="21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8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Conclusions and </a:t>
            </a:r>
            <a:r>
              <a:rPr lang="en-US" b="1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017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Discussion of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No significant effects of gender or exclamation point treatment on response rates.</a:t>
            </a:r>
          </a:p>
          <a:p>
            <a:r>
              <a:rPr lang="en-US" sz="1600" dirty="0"/>
              <a:t>Perhaps due to high prevalence of professional management companies</a:t>
            </a:r>
          </a:p>
          <a:p>
            <a:r>
              <a:rPr lang="en-US" sz="1600" dirty="0"/>
              <a:t>Management companies have incentive to respond no matter what</a:t>
            </a:r>
          </a:p>
          <a:p>
            <a:r>
              <a:rPr lang="en-US" sz="1600" dirty="0"/>
              <a:t>We also observed same individual listing agents receiving multiple emails</a:t>
            </a:r>
          </a:p>
        </p:txBody>
      </p:sp>
    </p:spTree>
    <p:extLst>
      <p:ext uri="{BB962C8B-B14F-4D97-AF65-F5344CB8AC3E}">
        <p14:creationId xmlns:p14="http://schemas.microsoft.com/office/powerpoint/2010/main" val="127784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Could have been appropriate use-case for adaptive sampling where we may have wanted to collect additional data on private party postings</a:t>
            </a:r>
          </a:p>
          <a:p>
            <a:r>
              <a:rPr lang="en-US" sz="1600" dirty="0"/>
              <a:t>Try the same experiment in a different market without so many professionally managed listings (e.g. cars for sale by owner)</a:t>
            </a:r>
          </a:p>
          <a:p>
            <a:r>
              <a:rPr lang="en-US" sz="1600" dirty="0"/>
              <a:t>Determine whether postings are by same individual or for same property</a:t>
            </a:r>
          </a:p>
        </p:txBody>
      </p:sp>
    </p:spTree>
    <p:extLst>
      <p:ext uri="{BB962C8B-B14F-4D97-AF65-F5344CB8AC3E}">
        <p14:creationId xmlns:p14="http://schemas.microsoft.com/office/powerpoint/2010/main" val="8468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72514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71600"/>
            <a:ext cx="6446520" cy="11695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Do exclamation points signal sincerity and friendliness in an email to a prospective landlord? Operationalized, does including an exclamation point (or more) make you more likely to receive a positive response when applying to an apartment?</a:t>
            </a:r>
          </a:p>
        </p:txBody>
      </p:sp>
    </p:spTree>
    <p:extLst>
      <p:ext uri="{BB962C8B-B14F-4D97-AF65-F5344CB8AC3E}">
        <p14:creationId xmlns:p14="http://schemas.microsoft.com/office/powerpoint/2010/main" val="205354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565652"/>
          </a:xfrm>
        </p:spPr>
        <p:txBody>
          <a:bodyPr anchor="t"/>
          <a:lstStyle/>
          <a:p>
            <a:pPr algn="ctr"/>
            <a:r>
              <a:rPr lang="en-US" b="1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96605"/>
            <a:ext cx="6446520" cy="2275935"/>
          </a:xfrm>
        </p:spPr>
        <p:txBody>
          <a:bodyPr>
            <a:normAutofit/>
          </a:bodyPr>
          <a:lstStyle/>
          <a:p>
            <a:r>
              <a:rPr lang="en-US" sz="1600" dirty="0"/>
              <a:t>Multi-factor audit study</a:t>
            </a:r>
          </a:p>
          <a:p>
            <a:r>
              <a:rPr lang="en-US" sz="1600" dirty="0"/>
              <a:t>Two treatment levels (! and !!!!)</a:t>
            </a:r>
          </a:p>
          <a:p>
            <a:r>
              <a:rPr lang="en-US" sz="1600" dirty="0"/>
              <a:t>Gender variation</a:t>
            </a:r>
          </a:p>
          <a:p>
            <a:r>
              <a:rPr lang="en-US" sz="1600" dirty="0"/>
              <a:t>Drafted stock emails for each treatment level, varied only punctuation</a:t>
            </a:r>
          </a:p>
          <a:p>
            <a:r>
              <a:rPr lang="en-US" sz="1600" dirty="0"/>
              <a:t>Record response rates to each treatment level</a:t>
            </a:r>
          </a:p>
        </p:txBody>
      </p:sp>
    </p:spTree>
    <p:extLst>
      <p:ext uri="{BB962C8B-B14F-4D97-AF65-F5344CB8AC3E}">
        <p14:creationId xmlns:p14="http://schemas.microsoft.com/office/powerpoint/2010/main" val="3339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Data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404" y="1392865"/>
            <a:ext cx="6446520" cy="3263503"/>
          </a:xfrm>
        </p:spPr>
        <p:txBody>
          <a:bodyPr>
            <a:normAutofit/>
          </a:bodyPr>
          <a:lstStyle/>
          <a:p>
            <a:r>
              <a:rPr lang="en-US" sz="1600" dirty="0"/>
              <a:t>Scraped apartment listings from Craigslist in four cities</a:t>
            </a:r>
          </a:p>
          <a:p>
            <a:r>
              <a:rPr lang="en-US" sz="1600" dirty="0"/>
              <a:t>First 100 results of search queries for 1 and 2 bedroom apartments in $500 price buckets from $1,000 per month to $4,000 per month</a:t>
            </a:r>
          </a:p>
          <a:p>
            <a:r>
              <a:rPr lang="en-US" sz="1600" dirty="0"/>
              <a:t>Randomly selected 180 listings from each city</a:t>
            </a:r>
          </a:p>
          <a:p>
            <a:r>
              <a:rPr lang="en-US" sz="1600" dirty="0"/>
              <a:t>Randomly assigned 30 selected listings from each city to each treatment / control group</a:t>
            </a:r>
          </a:p>
        </p:txBody>
      </p:sp>
    </p:spTree>
    <p:extLst>
      <p:ext uri="{BB962C8B-B14F-4D97-AF65-F5344CB8AC3E}">
        <p14:creationId xmlns:p14="http://schemas.microsoft.com/office/powerpoint/2010/main" val="19345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Data Issues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404" y="1392865"/>
            <a:ext cx="6446520" cy="3263503"/>
          </a:xfrm>
        </p:spPr>
        <p:txBody>
          <a:bodyPr>
            <a:normAutofit/>
          </a:bodyPr>
          <a:lstStyle/>
          <a:p>
            <a:r>
              <a:rPr lang="en-US" sz="1600" dirty="0"/>
              <a:t>Multiple emails sent to same listing agents</a:t>
            </a:r>
          </a:p>
          <a:p>
            <a:r>
              <a:rPr lang="en-US" sz="1600" dirty="0"/>
              <a:t>All emails not sent at same time of day / week</a:t>
            </a:r>
          </a:p>
          <a:p>
            <a:r>
              <a:rPr lang="en-US" sz="1600" dirty="0"/>
              <a:t>Multiple listings for the same property</a:t>
            </a:r>
          </a:p>
        </p:txBody>
      </p:sp>
    </p:spTree>
    <p:extLst>
      <p:ext uri="{BB962C8B-B14F-4D97-AF65-F5344CB8AC3E}">
        <p14:creationId xmlns:p14="http://schemas.microsoft.com/office/powerpoint/2010/main" val="27612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1347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Data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404" y="1392865"/>
            <a:ext cx="6446520" cy="3263503"/>
          </a:xfrm>
        </p:spPr>
        <p:txBody>
          <a:bodyPr>
            <a:normAutofit/>
          </a:bodyPr>
          <a:lstStyle/>
          <a:p>
            <a:r>
              <a:rPr lang="en-US" sz="1600" dirty="0"/>
              <a:t>Administrative Errors</a:t>
            </a:r>
          </a:p>
          <a:p>
            <a:pPr lvl="1"/>
            <a:r>
              <a:rPr lang="en-US" sz="1450" dirty="0"/>
              <a:t>Verified the number of treatments and outcomes recorded</a:t>
            </a:r>
          </a:p>
          <a:p>
            <a:pPr lvl="1"/>
            <a:r>
              <a:rPr lang="en-US" sz="1450" dirty="0"/>
              <a:t>Checked for differences across treatments – important due to our multifactor design</a:t>
            </a:r>
          </a:p>
          <a:p>
            <a:endParaRPr lang="en-US" sz="1600" dirty="0"/>
          </a:p>
          <a:p>
            <a:r>
              <a:rPr lang="en-US" sz="1600" dirty="0"/>
              <a:t> Measured for covariate imbalance</a:t>
            </a:r>
          </a:p>
          <a:p>
            <a:endParaRPr lang="en-US" sz="1600" dirty="0"/>
          </a:p>
          <a:p>
            <a:r>
              <a:rPr lang="en-US" sz="1600" dirty="0"/>
              <a:t>Validity of randomization</a:t>
            </a:r>
          </a:p>
        </p:txBody>
      </p:sp>
    </p:spTree>
    <p:extLst>
      <p:ext uri="{BB962C8B-B14F-4D97-AF65-F5344CB8AC3E}">
        <p14:creationId xmlns:p14="http://schemas.microsoft.com/office/powerpoint/2010/main" val="55263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Data Profiling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11" y="903890"/>
            <a:ext cx="6258352" cy="38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Outcomes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6" y="2975957"/>
            <a:ext cx="8262850" cy="795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006" y="1591338"/>
            <a:ext cx="2182275" cy="46453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490006" y="2055871"/>
            <a:ext cx="408663" cy="37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4581143" y="2055871"/>
            <a:ext cx="1" cy="4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37018" y="2055871"/>
            <a:ext cx="266007" cy="32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698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141</TotalTime>
  <Words>317</Words>
  <Application>Microsoft Office PowerPoint</Application>
  <PresentationFormat>On-screen Show (16:9)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Effect of Exclamation Points on Rental Market Outcomes  Chris Mcpherson | Leslie Teo | Nicholas Chen | Paul Varjan w241 Final Project</vt:lpstr>
      <vt:lpstr>Research Question</vt:lpstr>
      <vt:lpstr>Experimental Design</vt:lpstr>
      <vt:lpstr>Data Collection</vt:lpstr>
      <vt:lpstr>Data Issues</vt:lpstr>
      <vt:lpstr>Analysis</vt:lpstr>
      <vt:lpstr>Data Validation</vt:lpstr>
      <vt:lpstr>Data Profiling</vt:lpstr>
      <vt:lpstr>Outcomes</vt:lpstr>
      <vt:lpstr>ATE</vt:lpstr>
      <vt:lpstr>Randomization Inference</vt:lpstr>
      <vt:lpstr>CACE (One-sided Noncompliance)</vt:lpstr>
      <vt:lpstr>Conclusions and Next Steps</vt:lpstr>
      <vt:lpstr>Discussion of 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and Analysis</dc:title>
  <cp:lastModifiedBy>Chris McPherson</cp:lastModifiedBy>
  <cp:revision>18</cp:revision>
  <dcterms:modified xsi:type="dcterms:W3CDTF">2017-04-20T01:00:38Z</dcterms:modified>
</cp:coreProperties>
</file>