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99" r:id="rId5"/>
    <p:sldId id="267" r:id="rId6"/>
    <p:sldId id="268" r:id="rId7"/>
    <p:sldId id="269" r:id="rId8"/>
    <p:sldId id="283" r:id="rId9"/>
    <p:sldId id="284" r:id="rId10"/>
    <p:sldId id="287" r:id="rId11"/>
    <p:sldId id="298" r:id="rId12"/>
    <p:sldId id="288" r:id="rId13"/>
    <p:sldId id="290" r:id="rId14"/>
    <p:sldId id="291" r:id="rId15"/>
    <p:sldId id="292" r:id="rId16"/>
    <p:sldId id="294" r:id="rId17"/>
    <p:sldId id="296" r:id="rId18"/>
    <p:sldId id="297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 A" userId="e4aa83a6-a10b-4b0f-85bd-1519d1f78bf2" providerId="ADAL" clId="{094221D4-0512-46F8-9660-87D4DDD2B0C6}"/>
    <pc:docChg chg="undo redo custSel modSld">
      <pc:chgData name="Dinesh Kumar A" userId="e4aa83a6-a10b-4b0f-85bd-1519d1f78bf2" providerId="ADAL" clId="{094221D4-0512-46F8-9660-87D4DDD2B0C6}" dt="2022-07-15T04:19:26.763" v="9" actId="6549"/>
      <pc:docMkLst>
        <pc:docMk/>
      </pc:docMkLst>
      <pc:sldChg chg="addSp delSp modSp mod">
        <pc:chgData name="Dinesh Kumar A" userId="e4aa83a6-a10b-4b0f-85bd-1519d1f78bf2" providerId="ADAL" clId="{094221D4-0512-46F8-9660-87D4DDD2B0C6}" dt="2022-07-15T04:19:26.763" v="9" actId="6549"/>
        <pc:sldMkLst>
          <pc:docMk/>
          <pc:sldMk cId="82205304" sldId="299"/>
        </pc:sldMkLst>
        <pc:spChg chg="mod">
          <ac:chgData name="Dinesh Kumar A" userId="e4aa83a6-a10b-4b0f-85bd-1519d1f78bf2" providerId="ADAL" clId="{094221D4-0512-46F8-9660-87D4DDD2B0C6}" dt="2022-07-15T04:19:26.763" v="9" actId="6549"/>
          <ac:spMkLst>
            <pc:docMk/>
            <pc:sldMk cId="82205304" sldId="299"/>
            <ac:spMk id="2" creationId="{00000000-0000-0000-0000-000000000000}"/>
          </ac:spMkLst>
        </pc:spChg>
        <pc:spChg chg="del">
          <ac:chgData name="Dinesh Kumar A" userId="e4aa83a6-a10b-4b0f-85bd-1519d1f78bf2" providerId="ADAL" clId="{094221D4-0512-46F8-9660-87D4DDD2B0C6}" dt="2022-07-12T16:37:43.156" v="7" actId="478"/>
          <ac:spMkLst>
            <pc:docMk/>
            <pc:sldMk cId="82205304" sldId="299"/>
            <ac:spMk id="3" creationId="{00000000-0000-0000-0000-000000000000}"/>
          </ac:spMkLst>
        </pc:spChg>
        <pc:spChg chg="add del mod">
          <ac:chgData name="Dinesh Kumar A" userId="e4aa83a6-a10b-4b0f-85bd-1519d1f78bf2" providerId="ADAL" clId="{094221D4-0512-46F8-9660-87D4DDD2B0C6}" dt="2022-07-12T16:37:45.621" v="8" actId="478"/>
          <ac:spMkLst>
            <pc:docMk/>
            <pc:sldMk cId="82205304" sldId="299"/>
            <ac:spMk id="6" creationId="{F37C96B8-894D-493D-9C16-3BDCE3E373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15/07/2022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58164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1" y="592454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58164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58164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79119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90549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98169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82929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79119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1" y="5791199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Analysis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-1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053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4900" y="704850"/>
            <a:ext cx="10782300" cy="4362450"/>
          </a:xfrm>
        </p:spPr>
        <p:txBody>
          <a:bodyPr>
            <a:noAutofit/>
          </a:bodyPr>
          <a:lstStyle/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4.  Assignment of values to variables is done using the assignment  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statement.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		&lt; variable &gt; := &lt; expression &gt;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5.  There are two boolean values </a:t>
            </a:r>
            <a:r>
              <a:rPr lang="en-US" sz="2400" b="1" dirty="0">
                <a:cs typeface="Times New Roman" pitchFamily="18" charset="0"/>
              </a:rPr>
              <a:t>true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cs typeface="Times New Roman" pitchFamily="18" charset="0"/>
              </a:rPr>
              <a:t>false. </a:t>
            </a:r>
            <a:r>
              <a:rPr lang="en-US" sz="2400" dirty="0">
                <a:cs typeface="Times New Roman" pitchFamily="18" charset="0"/>
              </a:rPr>
              <a:t>To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produce these values,  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logical operators </a:t>
            </a:r>
            <a:r>
              <a:rPr lang="en-US" sz="2400" b="1" dirty="0">
                <a:cs typeface="Times New Roman" pitchFamily="18" charset="0"/>
              </a:rPr>
              <a:t>and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="1" dirty="0">
                <a:cs typeface="Times New Roman" pitchFamily="18" charset="0"/>
              </a:rPr>
              <a:t>or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cs typeface="Times New Roman" pitchFamily="18" charset="0"/>
              </a:rPr>
              <a:t>not</a:t>
            </a:r>
            <a:r>
              <a:rPr lang="en-US" sz="2400" dirty="0">
                <a:cs typeface="Times New Roman" pitchFamily="18" charset="0"/>
              </a:rPr>
              <a:t> and the relational operators </a:t>
            </a:r>
            <a:r>
              <a:rPr lang="en-US" sz="2400" b="1" dirty="0">
                <a:cs typeface="Times New Roman" pitchFamily="18" charset="0"/>
              </a:rPr>
              <a:t>&lt;, ≤,=, ≠, ≥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and</a:t>
            </a:r>
            <a:r>
              <a:rPr lang="en-US" sz="2400" b="1" dirty="0">
                <a:cs typeface="Times New Roman" pitchFamily="18" charset="0"/>
              </a:rPr>
              <a:t> &gt;</a:t>
            </a:r>
            <a:r>
              <a:rPr lang="en-US" sz="2400" dirty="0">
                <a:cs typeface="Times New Roman" pitchFamily="18" charset="0"/>
              </a:rPr>
              <a:t> are provided.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6.  Elements of multidimensional arrays are accessed using [ and ]. For example the (i,j)</a:t>
            </a:r>
            <a:r>
              <a:rPr lang="en-US" sz="2400" dirty="0" err="1">
                <a:cs typeface="Times New Roman" pitchFamily="18" charset="0"/>
              </a:rPr>
              <a:t>th</a:t>
            </a:r>
            <a:r>
              <a:rPr lang="en-US" sz="2400" dirty="0">
                <a:cs typeface="Times New Roman" pitchFamily="18" charset="0"/>
              </a:rPr>
              <a:t> element of the array A is denoted as A[i,j].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5029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552450"/>
            <a:ext cx="8896350" cy="4781550"/>
          </a:xfrm>
        </p:spPr>
        <p:txBody>
          <a:bodyPr>
            <a:normAutofit/>
          </a:bodyPr>
          <a:lstStyle/>
          <a:p>
            <a:pPr lvl="1" indent="-457200" algn="l">
              <a:spcBef>
                <a:spcPts val="1000"/>
              </a:spcBef>
              <a:buAutoNum type="arabicPeriod" startAt="7"/>
            </a:pPr>
            <a:r>
              <a:rPr lang="en-US" sz="2400" dirty="0">
                <a:cs typeface="Times New Roman" pitchFamily="18" charset="0"/>
              </a:rPr>
              <a:t>The following looping statements are used:  while, for and repeat 	until.</a:t>
            </a:r>
          </a:p>
          <a:p>
            <a:pPr marL="0" lvl="1" algn="l">
              <a:spcBef>
                <a:spcPts val="1000"/>
              </a:spcBef>
            </a:pPr>
            <a:r>
              <a:rPr lang="en-US" sz="2400" dirty="0">
                <a:cs typeface="Times New Roman" pitchFamily="18" charset="0"/>
              </a:rPr>
              <a:t>		</a:t>
            </a:r>
            <a:r>
              <a:rPr lang="en-US" sz="2400" dirty="0"/>
              <a:t>i) The </a:t>
            </a:r>
            <a:r>
              <a:rPr lang="en-US" sz="2400" dirty="0">
                <a:cs typeface="Times New Roman" pitchFamily="18" charset="0"/>
              </a:rPr>
              <a:t>general</a:t>
            </a:r>
            <a:r>
              <a:rPr lang="en-US" sz="2400" dirty="0"/>
              <a:t> form of a </a:t>
            </a:r>
            <a:r>
              <a:rPr lang="en-US" sz="2400" b="1" dirty="0"/>
              <a:t>while</a:t>
            </a:r>
            <a:r>
              <a:rPr lang="en-US" sz="2400" dirty="0"/>
              <a:t> loop: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FF3399"/>
                </a:solidFill>
              </a:rPr>
              <a:t>while</a:t>
            </a:r>
            <a:r>
              <a:rPr lang="en-US" dirty="0"/>
              <a:t>( condition ) </a:t>
            </a:r>
            <a:r>
              <a:rPr lang="en-US" dirty="0">
                <a:solidFill>
                  <a:srgbClr val="FF3399"/>
                </a:solidFill>
              </a:rPr>
              <a:t>do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/>
              <a:t>	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/>
              <a:t>			statement_1;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/>
              <a:t>			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statement_n</a:t>
            </a:r>
            <a:r>
              <a:rPr lang="en-US" dirty="0"/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/>
              <a:t>	}</a:t>
            </a:r>
          </a:p>
          <a:p>
            <a:pPr algn="l"/>
            <a:r>
              <a:rPr lang="en-US" dirty="0"/>
              <a:t> 		ii) </a:t>
            </a:r>
            <a:r>
              <a:rPr lang="en-US" dirty="0">
                <a:cs typeface="Times New Roman" pitchFamily="18" charset="0"/>
              </a:rPr>
              <a:t>The general form of a </a:t>
            </a:r>
            <a:r>
              <a:rPr lang="en-US" b="1" dirty="0">
                <a:cs typeface="Times New Roman" pitchFamily="18" charset="0"/>
              </a:rPr>
              <a:t>for</a:t>
            </a:r>
            <a:r>
              <a:rPr lang="en-US" dirty="0">
                <a:cs typeface="Times New Roman" pitchFamily="18" charset="0"/>
              </a:rPr>
              <a:t> loop: </a:t>
            </a:r>
          </a:p>
          <a:p>
            <a:pPr algn="l"/>
            <a:r>
              <a:rPr lang="en-US" dirty="0">
                <a:cs typeface="Times New Roman" pitchFamily="18" charset="0"/>
              </a:rPr>
              <a:t>		</a:t>
            </a:r>
            <a:r>
              <a:rPr lang="en-US" b="1" dirty="0">
                <a:solidFill>
                  <a:srgbClr val="FF3399"/>
                </a:solidFill>
                <a:cs typeface="Times New Roman" pitchFamily="18" charset="0"/>
              </a:rPr>
              <a:t>for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variable</a:t>
            </a:r>
            <a:r>
              <a:rPr lang="en-US" dirty="0">
                <a:cs typeface="Times New Roman" pitchFamily="18" charset="0"/>
              </a:rPr>
              <a:t> := </a:t>
            </a:r>
            <a:r>
              <a:rPr lang="en-US" i="1" dirty="0">
                <a:cs typeface="Times New Roman" pitchFamily="18" charset="0"/>
              </a:rPr>
              <a:t>value1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3399"/>
                </a:solidFill>
                <a:cs typeface="Times New Roman" pitchFamily="18" charset="0"/>
              </a:rPr>
              <a:t>to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value2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3399"/>
                </a:solidFill>
                <a:cs typeface="Times New Roman" pitchFamily="18" charset="0"/>
              </a:rPr>
              <a:t>step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step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3399"/>
                </a:solidFill>
                <a:cs typeface="Times New Roman" pitchFamily="18" charset="0"/>
              </a:rPr>
              <a:t>do</a:t>
            </a:r>
          </a:p>
          <a:p>
            <a:pPr algn="l" eaLnBrk="1" hangingPunct="1"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90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iii) The general form of a </a:t>
            </a:r>
            <a:r>
              <a:rPr lang="en-US" b="1" dirty="0">
                <a:cs typeface="Times New Roman" pitchFamily="18" charset="0"/>
              </a:rPr>
              <a:t>repeat-until</a:t>
            </a:r>
            <a:r>
              <a:rPr lang="en-US" dirty="0">
                <a:cs typeface="Times New Roman" pitchFamily="18" charset="0"/>
              </a:rPr>
              <a:t> loop: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   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  repeat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			&lt;statement 1&gt;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				: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			 &lt;statement n&gt;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  until ( condition )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The statements are executed as long as condition is false</a:t>
            </a:r>
          </a:p>
          <a:p>
            <a:pPr lvl="1">
              <a:buNone/>
            </a:pPr>
            <a:endParaRPr lang="en-US" dirty="0"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cs typeface="Times New Roman" pitchFamily="18" charset="0"/>
              </a:rPr>
              <a:t>8.  A conditional statement has the following</a:t>
            </a:r>
          </a:p>
          <a:p>
            <a:pPr lvl="1">
              <a:buNone/>
            </a:pPr>
            <a:r>
              <a:rPr lang="en-US" sz="2800" dirty="0">
                <a:cs typeface="Times New Roman" pitchFamily="18" charset="0"/>
              </a:rPr>
              <a:t>    forms:</a:t>
            </a:r>
          </a:p>
          <a:p>
            <a:pPr lvl="1"/>
            <a:r>
              <a:rPr lang="en-US" b="1" dirty="0">
                <a:cs typeface="Times New Roman" pitchFamily="18" charset="0"/>
              </a:rPr>
              <a:t>if </a:t>
            </a:r>
            <a:r>
              <a:rPr lang="en-US" dirty="0">
                <a:cs typeface="Times New Roman" pitchFamily="18" charset="0"/>
              </a:rPr>
              <a:t>&lt; </a:t>
            </a:r>
            <a:r>
              <a:rPr lang="en-US" i="1" dirty="0">
                <a:cs typeface="Times New Roman" pitchFamily="18" charset="0"/>
              </a:rPr>
              <a:t>condition </a:t>
            </a:r>
            <a:r>
              <a:rPr lang="en-US" dirty="0">
                <a:cs typeface="Times New Roman" pitchFamily="18" charset="0"/>
              </a:rPr>
              <a:t>&gt; </a:t>
            </a:r>
            <a:r>
              <a:rPr lang="en-US" b="1" dirty="0">
                <a:cs typeface="Times New Roman" pitchFamily="18" charset="0"/>
              </a:rPr>
              <a:t>then</a:t>
            </a:r>
            <a:r>
              <a:rPr lang="en-US" dirty="0">
                <a:cs typeface="Times New Roman" pitchFamily="18" charset="0"/>
              </a:rPr>
              <a:t> &lt; </a:t>
            </a:r>
            <a:r>
              <a:rPr lang="en-US" i="1" dirty="0">
                <a:cs typeface="Times New Roman" pitchFamily="18" charset="0"/>
              </a:rPr>
              <a:t>statement</a:t>
            </a:r>
            <a:r>
              <a:rPr lang="en-US" dirty="0">
                <a:cs typeface="Times New Roman" pitchFamily="18" charset="0"/>
              </a:rPr>
              <a:t> &gt;</a:t>
            </a:r>
          </a:p>
          <a:p>
            <a:pPr lvl="1"/>
            <a:endParaRPr lang="en-US" dirty="0">
              <a:cs typeface="Times New Roman" pitchFamily="18" charset="0"/>
            </a:endParaRPr>
          </a:p>
          <a:p>
            <a:pPr lvl="1"/>
            <a:r>
              <a:rPr lang="en-US" b="1" dirty="0">
                <a:cs typeface="Times New Roman" pitchFamily="18" charset="0"/>
              </a:rPr>
              <a:t>if </a:t>
            </a:r>
            <a:r>
              <a:rPr lang="en-US" dirty="0">
                <a:cs typeface="Times New Roman" pitchFamily="18" charset="0"/>
              </a:rPr>
              <a:t>&lt; </a:t>
            </a:r>
            <a:r>
              <a:rPr lang="en-US" i="1" dirty="0">
                <a:cs typeface="Times New Roman" pitchFamily="18" charset="0"/>
              </a:rPr>
              <a:t>condition </a:t>
            </a:r>
            <a:r>
              <a:rPr lang="en-US" dirty="0">
                <a:cs typeface="Times New Roman" pitchFamily="18" charset="0"/>
              </a:rPr>
              <a:t>&gt; </a:t>
            </a:r>
            <a:r>
              <a:rPr lang="en-US" b="1" dirty="0">
                <a:cs typeface="Times New Roman" pitchFamily="18" charset="0"/>
              </a:rPr>
              <a:t>then</a:t>
            </a:r>
          </a:p>
          <a:p>
            <a:pPr lvl="1">
              <a:buNone/>
            </a:pPr>
            <a:r>
              <a:rPr lang="en-US" b="1" dirty="0">
                <a:cs typeface="Times New Roman" pitchFamily="18" charset="0"/>
              </a:rPr>
              <a:t>       </a:t>
            </a:r>
            <a:r>
              <a:rPr lang="en-US" dirty="0">
                <a:cs typeface="Times New Roman" pitchFamily="18" charset="0"/>
              </a:rPr>
              <a:t>  &lt; </a:t>
            </a:r>
            <a:r>
              <a:rPr lang="en-US" i="1" dirty="0">
                <a:cs typeface="Times New Roman" pitchFamily="18" charset="0"/>
              </a:rPr>
              <a:t>statement</a:t>
            </a:r>
            <a:r>
              <a:rPr lang="en-US" dirty="0">
                <a:cs typeface="Times New Roman" pitchFamily="18" charset="0"/>
              </a:rPr>
              <a:t> 1&gt;</a:t>
            </a:r>
          </a:p>
          <a:p>
            <a:pPr lvl="1">
              <a:buNone/>
            </a:pPr>
            <a:r>
              <a:rPr lang="en-US" dirty="0">
                <a:cs typeface="Times New Roman" pitchFamily="18" charset="0"/>
              </a:rPr>
              <a:t>      else </a:t>
            </a:r>
          </a:p>
          <a:p>
            <a:pPr lvl="1">
              <a:buNone/>
            </a:pPr>
            <a:r>
              <a:rPr lang="en-US" dirty="0">
                <a:cs typeface="Times New Roman" pitchFamily="18" charset="0"/>
              </a:rPr>
              <a:t>         &lt; </a:t>
            </a:r>
            <a:r>
              <a:rPr lang="en-US" i="1" dirty="0">
                <a:cs typeface="Times New Roman" pitchFamily="18" charset="0"/>
              </a:rPr>
              <a:t>statement</a:t>
            </a:r>
            <a:r>
              <a:rPr lang="en-US" dirty="0">
                <a:cs typeface="Times New Roman" pitchFamily="18" charset="0"/>
              </a:rPr>
              <a:t> 2&gt;</a:t>
            </a:r>
          </a:p>
          <a:p>
            <a:pPr lvl="1">
              <a:buNone/>
            </a:pPr>
            <a:endParaRPr lang="en-US" dirty="0">
              <a:cs typeface="Times New Roman" pitchFamily="18" charset="0"/>
            </a:endParaRPr>
          </a:p>
          <a:p>
            <a:pPr lvl="1">
              <a:buNone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9. Input and output are done using the instructions </a:t>
            </a:r>
            <a:r>
              <a:rPr lang="en-US" sz="2800" b="1" dirty="0">
                <a:cs typeface="Times New Roman" pitchFamily="18" charset="0"/>
              </a:rPr>
              <a:t>read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b="1" dirty="0">
                <a:cs typeface="Times New Roman" pitchFamily="18" charset="0"/>
              </a:rPr>
              <a:t>write.</a:t>
            </a:r>
          </a:p>
          <a:p>
            <a:pPr lvl="1">
              <a:buNone/>
            </a:pPr>
            <a:r>
              <a:rPr lang="en-US" b="1" dirty="0">
                <a:cs typeface="Times New Roman" pitchFamily="18" charset="0"/>
              </a:rPr>
              <a:t>      Ex: read n;</a:t>
            </a:r>
          </a:p>
          <a:p>
            <a:pPr lvl="1">
              <a:buNone/>
            </a:pPr>
            <a:r>
              <a:rPr lang="en-US" b="1" dirty="0">
                <a:cs typeface="Times New Roman" pitchFamily="18" charset="0"/>
              </a:rPr>
              <a:t>             write n;</a:t>
            </a:r>
          </a:p>
          <a:p>
            <a:pPr lvl="1">
              <a:lnSpc>
                <a:spcPct val="80000"/>
              </a:lnSpc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11360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550" y="514350"/>
            <a:ext cx="9144000" cy="4686300"/>
          </a:xfrm>
        </p:spPr>
        <p:txBody>
          <a:bodyPr>
            <a:noAutofit/>
          </a:bodyPr>
          <a:lstStyle/>
          <a:p>
            <a:pPr algn="l" eaLnBrk="1" hangingPunct="1">
              <a:buFontTx/>
              <a:buNone/>
            </a:pPr>
            <a:r>
              <a:rPr lang="en-US" dirty="0"/>
              <a:t>10. Procedure or function starts with the word </a:t>
            </a:r>
          </a:p>
          <a:p>
            <a:pPr algn="l" eaLnBrk="1" hangingPunct="1">
              <a:buFontTx/>
              <a:buNone/>
            </a:pPr>
            <a:r>
              <a:rPr lang="en-US" dirty="0"/>
              <a:t>           </a:t>
            </a:r>
            <a:r>
              <a:rPr lang="en-US" b="1" dirty="0"/>
              <a:t>Algorithm. </a:t>
            </a:r>
            <a:endParaRPr lang="en-US" dirty="0"/>
          </a:p>
          <a:p>
            <a:pPr algn="l" eaLnBrk="1" hangingPunct="1">
              <a:buFontTx/>
              <a:buNone/>
            </a:pPr>
            <a:r>
              <a:rPr lang="en-US" dirty="0"/>
              <a:t>          </a:t>
            </a:r>
          </a:p>
          <a:p>
            <a:pPr algn="l" eaLnBrk="1" hangingPunct="1">
              <a:buFontTx/>
              <a:buNone/>
            </a:pPr>
            <a:r>
              <a:rPr lang="en-US" dirty="0"/>
              <a:t>        General  form :</a:t>
            </a:r>
          </a:p>
          <a:p>
            <a:pPr algn="l" eaLnBrk="1" hangingPunct="1">
              <a:buFontTx/>
              <a:buNone/>
            </a:pPr>
            <a:r>
              <a:rPr lang="en-US" dirty="0"/>
              <a:t>		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/>
              <a:t>Name</a:t>
            </a:r>
            <a:r>
              <a:rPr lang="en-US" dirty="0"/>
              <a:t>( &lt;parameter list&gt; )</a:t>
            </a:r>
          </a:p>
          <a:p>
            <a:pPr algn="l" eaLnBrk="1" hangingPunct="1">
              <a:buFontTx/>
              <a:buNone/>
            </a:pPr>
            <a:r>
              <a:rPr lang="en-US" dirty="0"/>
              <a:t>		{</a:t>
            </a:r>
          </a:p>
          <a:p>
            <a:pPr algn="l" eaLnBrk="1" hangingPunct="1">
              <a:buFontTx/>
              <a:buNone/>
            </a:pPr>
            <a:r>
              <a:rPr lang="en-US" dirty="0"/>
              <a:t>			body</a:t>
            </a:r>
          </a:p>
          <a:p>
            <a:pPr algn="l" eaLnBrk="1" hangingPunct="1">
              <a:buFontTx/>
              <a:buNone/>
            </a:pPr>
            <a:r>
              <a:rPr lang="en-US" dirty="0"/>
              <a:t>		}</a:t>
            </a:r>
          </a:p>
          <a:p>
            <a:pPr algn="l" eaLnBrk="1" hangingPunct="1">
              <a:buFontTx/>
              <a:buNone/>
            </a:pPr>
            <a:r>
              <a:rPr lang="en-US" dirty="0"/>
              <a:t>       where </a:t>
            </a:r>
            <a:r>
              <a:rPr lang="en-US" i="1" dirty="0"/>
              <a:t>Name </a:t>
            </a:r>
            <a:r>
              <a:rPr lang="en-US" dirty="0"/>
              <a:t>is the</a:t>
            </a:r>
            <a:r>
              <a:rPr lang="en-US" i="1" dirty="0"/>
              <a:t> </a:t>
            </a:r>
            <a:r>
              <a:rPr lang="en-US" dirty="0"/>
              <a:t>name of the procedure.</a:t>
            </a:r>
          </a:p>
          <a:p>
            <a:pPr lvl="1" algn="l" eaLnBrk="1" hangingPunct="1"/>
            <a:r>
              <a:rPr lang="en-US" sz="2400" dirty="0"/>
              <a:t> Simple variables to procedures are passed by value.  </a:t>
            </a:r>
          </a:p>
          <a:p>
            <a:pPr lvl="1" algn="l" eaLnBrk="1" hangingPunct="1"/>
            <a:r>
              <a:rPr lang="en-US" sz="2400" dirty="0"/>
              <a:t> Arrays and records are passed by reference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856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3" y="815292"/>
            <a:ext cx="10515600" cy="685772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an algorithm to find sum of n numbers in the given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9" y="1836506"/>
            <a:ext cx="10515600" cy="3593623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sz="3200" kern="0" dirty="0"/>
              <a:t>Algorithm sum(</a:t>
            </a:r>
            <a:r>
              <a:rPr lang="en-US" sz="3200" kern="0" dirty="0" err="1"/>
              <a:t>a,n</a:t>
            </a:r>
            <a:r>
              <a:rPr lang="en-US" sz="3200" kern="0" dirty="0"/>
              <a:t>)</a:t>
            </a:r>
          </a:p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kern="0" dirty="0"/>
              <a:t>{</a:t>
            </a:r>
          </a:p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kern="0" dirty="0"/>
              <a:t>	s:=0;</a:t>
            </a:r>
          </a:p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kern="0" dirty="0"/>
              <a:t>    for </a:t>
            </a:r>
            <a:r>
              <a:rPr lang="en-US" kern="0" dirty="0" err="1"/>
              <a:t>i</a:t>
            </a:r>
            <a:r>
              <a:rPr lang="en-US" kern="0" dirty="0"/>
              <a:t>:=1 to n do</a:t>
            </a:r>
          </a:p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kern="0" dirty="0"/>
              <a:t>	        s:=</a:t>
            </a:r>
            <a:r>
              <a:rPr lang="en-US" kern="0" dirty="0" err="1"/>
              <a:t>s+a</a:t>
            </a:r>
            <a:r>
              <a:rPr lang="en-US" kern="0" dirty="0"/>
              <a:t>[</a:t>
            </a:r>
            <a:r>
              <a:rPr lang="en-US" kern="0" dirty="0" err="1"/>
              <a:t>i</a:t>
            </a:r>
            <a:r>
              <a:rPr lang="en-US" kern="0" dirty="0"/>
              <a:t>];</a:t>
            </a:r>
          </a:p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kern="0" dirty="0"/>
              <a:t>	  return s;</a:t>
            </a:r>
          </a:p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kern="0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685772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an algorithm to find factorial of a given number.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5" y="1450891"/>
            <a:ext cx="10515600" cy="413398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9344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5527" y="228600"/>
            <a:ext cx="11575473" cy="5124450"/>
          </a:xfrm>
        </p:spPr>
        <p:txBody>
          <a:bodyPr>
            <a:normAutofit/>
          </a:bodyPr>
          <a:lstStyle/>
          <a:p>
            <a:pPr marL="533400" indent="-533400" algn="l" eaLnBrk="1" hangingPunct="1"/>
            <a:r>
              <a:rPr lang="en-US" altLang="zh-TW" sz="2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Definition:</a:t>
            </a:r>
          </a:p>
          <a:p>
            <a:pPr marL="533400" indent="-533400" algn="l"/>
            <a:r>
              <a:rPr lang="en-US" altLang="zh-TW" sz="2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step-by-step procedure, which defines a set of instructions to be executed in a certain order to get the desired output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3400" indent="-533400" algn="l" eaLnBrk="1" hangingPunct="1"/>
            <a:r>
              <a:rPr lang="en-US" altLang="zh-TW" sz="2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Characteristics:</a:t>
            </a:r>
          </a:p>
          <a:p>
            <a:pPr marL="914400" lvl="1" indent="-457200" algn="l" eaLnBrk="1" hangingPunct="1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Input	          : </a:t>
            </a:r>
            <a:r>
              <a:rPr lang="en-US" altLang="zh-TW" sz="2400" dirty="0">
                <a:solidFill>
                  <a:schemeClr val="accent5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Zero or more quantities are externally supplied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 eaLnBrk="1" hangingPunct="1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Output          : </a:t>
            </a:r>
            <a:r>
              <a:rPr lang="en-US" altLang="zh-TW" sz="2400" dirty="0">
                <a:solidFill>
                  <a:schemeClr val="accent5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At least one quantity is produced</a:t>
            </a:r>
            <a:r>
              <a:rPr lang="en-US" altLang="zh-TW" sz="2400" dirty="0">
                <a:solidFill>
                  <a:srgbClr val="008000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 eaLnBrk="1" hangingPunct="1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Definiteness :  </a:t>
            </a:r>
            <a:r>
              <a:rPr lang="en-US" altLang="zh-TW" sz="2400" dirty="0">
                <a:solidFill>
                  <a:schemeClr val="accent5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Each instruction is clear and unambiguous.</a:t>
            </a:r>
          </a:p>
          <a:p>
            <a:pPr marL="914400" lvl="1" indent="-457200" algn="l" eaLnBrk="1" hangingPunct="1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	 Statements such as </a:t>
            </a:r>
            <a:r>
              <a:rPr lang="en-US" altLang="zh-TW" sz="2400" b="1" dirty="0">
                <a:solidFill>
                  <a:srgbClr val="FF3399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“add 6 or 7 to x”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is  not permitted”</a:t>
            </a:r>
          </a:p>
          <a:p>
            <a:pPr marL="990600" lvl="1" indent="-533400" algn="l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Finiteness     : </a:t>
            </a:r>
            <a:r>
              <a:rPr lang="en-US" altLang="zh-TW" sz="2400" dirty="0">
                <a:solidFill>
                  <a:schemeClr val="accent5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algorithm should  terminate after a finite number of steps.</a:t>
            </a:r>
          </a:p>
          <a:p>
            <a:pPr marL="990600" lvl="1" indent="-533400" algn="l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  : An algorithm should have step-by-step directions, which should be</a:t>
            </a:r>
          </a:p>
          <a:p>
            <a:pPr marL="990600" lvl="1" indent="-533400" algn="l"/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any programming code.</a:t>
            </a:r>
          </a:p>
          <a:p>
            <a:pPr marL="990600" lvl="1" indent="-533400"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algn="l"/>
            <a:endParaRPr lang="en-US" altLang="zh-TW" sz="24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990600" lvl="1" indent="-533400" algn="l"/>
            <a:endParaRPr lang="en-US" altLang="zh-TW" sz="24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1552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50" y="2340284"/>
            <a:ext cx="1093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</a:p>
        </p:txBody>
      </p:sp>
      <p:pic>
        <p:nvPicPr>
          <p:cNvPr id="1026" name="Picture 2" descr="https://media.geeksforgeeks.org/wp-content/cdn-uploads/20191016135223/What-is-Algorithm_-1024x6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77" y="267296"/>
            <a:ext cx="8222351" cy="50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7868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5550" y="419099"/>
            <a:ext cx="98552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atin typeface="Calibri" pitchFamily="34" charset="0"/>
                <a:cs typeface="Times New Roman" pitchFamily="18" charset="0"/>
              </a:rPr>
              <a:t>Areas for the study of algorithms: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How to devise an algorithm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How to validate an algorithm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How to analyze an algorithm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How to test a program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▪ Debugging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▪ Profiling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1405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1586" y="-325653"/>
            <a:ext cx="10337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How to devise an algorithm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Bauhaus 93" panose="04030905020B02020C02" pitchFamily="82" charset="0"/>
                <a:cs typeface="Times New Roman" pitchFamily="18" charset="0"/>
              </a:rPr>
              <a:t> 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new algorithm, we apply an existing design strategy.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Some of the existing strategies are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Divide and Conquer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Greedy Method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Dynamic Programming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Back Tracking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Branch and Bound etc.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How to validate an algorithm   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Once an algorithm is devised , it is necessary to show that it computes the correct answer for all possible legal inputs .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purpose of validation is to assure us that this algorithm will work correctly independently of the issues concerning the programming language it will eventually be written in. 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 use Mathematical proof of correctness by Induction, Loop Invariant.</a:t>
            </a:r>
          </a:p>
        </p:txBody>
      </p:sp>
    </p:spTree>
    <p:extLst>
      <p:ext uri="{BB962C8B-B14F-4D97-AF65-F5344CB8AC3E}">
        <p14:creationId xmlns:p14="http://schemas.microsoft.com/office/powerpoint/2010/main" val="267351405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5550" y="419098"/>
            <a:ext cx="10337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3.   How to analyze an algorithm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Based on performance measures such as space and time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 i) How much time required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ii) How much space required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How to test a program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▪ Debugging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 ▪ Profiling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Debugging is a process of executing program on sample data sets, to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determine whether any fault results occur. If so correct them.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Profiling is a process of executing a correct program on sample data sets and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     determine how much time/space required by program 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1405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type="subTitle" idx="1"/>
          </p:nvPr>
        </p:nvSpPr>
        <p:spPr>
          <a:xfrm>
            <a:off x="1143000" y="685800"/>
            <a:ext cx="10248900" cy="5029200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buFontTx/>
              <a:buNone/>
            </a:pPr>
            <a:r>
              <a:rPr lang="en-US" sz="3000" b="1" dirty="0">
                <a:cs typeface="Times New Roman" pitchFamily="18" charset="0"/>
              </a:rPr>
              <a:t>Representation and Structure of an Algorithm:</a:t>
            </a:r>
          </a:p>
          <a:p>
            <a:pPr algn="l" eaLnBrk="1" hangingPunct="1"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sz="2800" dirty="0">
                <a:cs typeface="Times New Roman" pitchFamily="18" charset="0"/>
              </a:rPr>
              <a:t>We can describe an algorithm in many ways.  </a:t>
            </a:r>
          </a:p>
          <a:p>
            <a:pPr algn="l" eaLnBrk="1" hangingPunct="1"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We can use a natural language like English, but if we select this option, </a:t>
            </a:r>
          </a:p>
          <a:p>
            <a:pPr algn="l" eaLnBrk="1" hangingPunct="1"/>
            <a:r>
              <a:rPr lang="en-US" sz="2800" dirty="0">
                <a:cs typeface="Times New Roman" pitchFamily="18" charset="0"/>
              </a:rPr>
              <a:t>    we must make sure that the resulting instructions are definite.</a:t>
            </a:r>
          </a:p>
          <a:p>
            <a:pPr algn="l" eaLnBrk="1" hangingPunct="1"/>
            <a:r>
              <a:rPr lang="en-US" sz="2800" dirty="0">
                <a:cs typeface="Times New Roman" pitchFamily="18" charset="0"/>
              </a:rPr>
              <a:t> </a:t>
            </a:r>
          </a:p>
          <a:p>
            <a:pPr algn="l" eaLnBrk="1" hangingPunct="1">
              <a:buFont typeface="Wingdings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Graphic representations called flow charts are another possibility, but </a:t>
            </a:r>
          </a:p>
          <a:p>
            <a:pPr algn="l" eaLnBrk="1" hangingPunct="1"/>
            <a:r>
              <a:rPr lang="en-US" sz="2800" dirty="0">
                <a:cs typeface="Times New Roman" pitchFamily="18" charset="0"/>
              </a:rPr>
              <a:t>    they work well only if the algorithm is small and simple. </a:t>
            </a:r>
          </a:p>
          <a:p>
            <a:pPr algn="l" eaLnBrk="1" hangingPunct="1"/>
            <a:endParaRPr lang="en-US" sz="2800" dirty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Char char="ü"/>
            </a:pPr>
            <a:r>
              <a:rPr lang="en-US" sz="2800" dirty="0">
                <a:cs typeface="Times New Roman" pitchFamily="18" charset="0"/>
              </a:rPr>
              <a:t>We can also represent algorithms using pseudo code that resemble C </a:t>
            </a:r>
          </a:p>
          <a:p>
            <a:pPr algn="l" eaLnBrk="1" hangingPunct="1"/>
            <a:r>
              <a:rPr lang="en-US" sz="2800" dirty="0">
                <a:cs typeface="Times New Roman" pitchFamily="18" charset="0"/>
              </a:rPr>
              <a:t>    and Pascal.</a:t>
            </a:r>
          </a:p>
          <a:p>
            <a:pPr algn="l" eaLnBrk="1" hangingPunct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6579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351271"/>
            <a:ext cx="10515600" cy="12004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 an Algorithm?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write an algorithm, following things are needed as a pre-requisite: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is to be solved by this algorithm.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problem that must be considered while solving the problem.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be taken to solve the problem.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be expected when the problem the is solved.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this problem, in the given constraints.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algorithm is written with the help of above parameters such that it solves the problem.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93367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6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None/>
            </a:pP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    1. </a:t>
            </a:r>
            <a:r>
              <a:rPr lang="en-US" sz="2400" dirty="0">
                <a:cs typeface="Times New Roman" pitchFamily="18" charset="0"/>
              </a:rPr>
              <a:t>Comments begin with // and continue until end of the line.</a:t>
            </a:r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>
                <a:cs typeface="Times New Roman" pitchFamily="18" charset="0"/>
              </a:rPr>
              <a:t>    2. </a:t>
            </a:r>
            <a:r>
              <a:rPr lang="en-US" sz="2400" dirty="0">
                <a:cs typeface="Times New Roman" pitchFamily="18" charset="0"/>
              </a:rPr>
              <a:t>Blocks are indicated with matching braces: { and  }.</a:t>
            </a:r>
          </a:p>
          <a:p>
            <a:pPr marL="1879600" lvl="3" indent="-508000">
              <a:lnSpc>
                <a:spcPct val="80000"/>
              </a:lnSpc>
              <a:buFontTx/>
              <a:buAutoNum type="romanLcPeriod"/>
            </a:pPr>
            <a:r>
              <a:rPr lang="en-US" sz="2400" dirty="0">
                <a:cs typeface="Times New Roman" pitchFamily="18" charset="0"/>
              </a:rPr>
              <a:t>A compound statement </a:t>
            </a:r>
          </a:p>
          <a:p>
            <a:pPr marL="1879600" lvl="3" indent="-508000">
              <a:lnSpc>
                <a:spcPct val="80000"/>
              </a:lnSpc>
              <a:buFontTx/>
              <a:buAutoNum type="romanLcPeriod"/>
            </a:pPr>
            <a:r>
              <a:rPr lang="en-US" sz="2400" dirty="0">
                <a:cs typeface="Times New Roman" pitchFamily="18" charset="0"/>
              </a:rPr>
              <a:t>Body of a procedure.</a:t>
            </a:r>
          </a:p>
          <a:p>
            <a:pPr marL="0" indent="0">
              <a:buNone/>
            </a:pPr>
            <a:r>
              <a:rPr lang="en-IN" dirty="0"/>
              <a:t>    3. 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 An identifier begins with a letter.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The data types of variables are not explicitly declared. 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Whether a variable is global or local to a procedure will also be evident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400" dirty="0">
                <a:cs typeface="Times New Roman" pitchFamily="18" charset="0"/>
              </a:rPr>
              <a:t>          from the context. 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We assume simple data types such as integer, float, char, </a:t>
            </a:r>
            <a:r>
              <a:rPr lang="en-US" sz="2400" dirty="0" err="1">
                <a:cs typeface="Times New Roman" pitchFamily="18" charset="0"/>
              </a:rPr>
              <a:t>boolean</a:t>
            </a:r>
            <a:r>
              <a:rPr lang="en-US" sz="2400" dirty="0">
                <a:cs typeface="Times New Roman" pitchFamily="18" charset="0"/>
              </a:rPr>
              <a:t>, and so 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5366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5e62a2dd-ff91-4591-8d2f-adadc8198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e55cc92a-1539-4df1-9458-c91bde0a752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1088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Times New Roman</vt:lpstr>
      <vt:lpstr>Wingdings</vt:lpstr>
      <vt:lpstr>Office Theme</vt:lpstr>
      <vt:lpstr>  Design and Analysis of Algorithms  Session 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Design an Algorithm?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an algorithm to find sum of n numbers in the given list</vt:lpstr>
      <vt:lpstr>Write an algorithm to find factorial of a given number.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Dinesh Kumar A</cp:lastModifiedBy>
  <cp:revision>75</cp:revision>
  <dcterms:modified xsi:type="dcterms:W3CDTF">2022-07-15T04:19:28Z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