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83" r:id="rId5"/>
    <p:sldId id="284" r:id="rId6"/>
    <p:sldId id="336" r:id="rId7"/>
    <p:sldId id="337" r:id="rId8"/>
    <p:sldId id="314" r:id="rId9"/>
    <p:sldId id="315" r:id="rId10"/>
    <p:sldId id="316" r:id="rId11"/>
    <p:sldId id="317" r:id="rId12"/>
    <p:sldId id="304" r:id="rId13"/>
    <p:sldId id="305" r:id="rId14"/>
    <p:sldId id="306" r:id="rId15"/>
    <p:sldId id="307" r:id="rId16"/>
    <p:sldId id="308" r:id="rId17"/>
    <p:sldId id="310" r:id="rId18"/>
    <p:sldId id="326" r:id="rId19"/>
    <p:sldId id="3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4660"/>
  </p:normalViewPr>
  <p:slideViewPr>
    <p:cSldViewPr snapToGrid="0">
      <p:cViewPr varScale="1">
        <p:scale>
          <a:sx n="75" d="100"/>
          <a:sy n="75" d="100"/>
        </p:scale>
        <p:origin x="78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mar A" userId="e4aa83a6-a10b-4b0f-85bd-1519d1f78bf2" providerId="ADAL" clId="{01A6D3CF-F361-4F23-ADC8-91FA87CE4E13}"/>
    <pc:docChg chg="undo redo custSel modSld">
      <pc:chgData name="Dinesh Kumar A" userId="e4aa83a6-a10b-4b0f-85bd-1519d1f78bf2" providerId="ADAL" clId="{01A6D3CF-F361-4F23-ADC8-91FA87CE4E13}" dt="2022-07-15T04:19:41.590" v="7" actId="6549"/>
      <pc:docMkLst>
        <pc:docMk/>
      </pc:docMkLst>
      <pc:sldChg chg="addSp delSp modSp mod">
        <pc:chgData name="Dinesh Kumar A" userId="e4aa83a6-a10b-4b0f-85bd-1519d1f78bf2" providerId="ADAL" clId="{01A6D3CF-F361-4F23-ADC8-91FA87CE4E13}" dt="2022-07-15T04:19:41.590" v="7" actId="6549"/>
        <pc:sldMkLst>
          <pc:docMk/>
          <pc:sldMk cId="1247171253" sldId="283"/>
        </pc:sldMkLst>
        <pc:spChg chg="mod">
          <ac:chgData name="Dinesh Kumar A" userId="e4aa83a6-a10b-4b0f-85bd-1519d1f78bf2" providerId="ADAL" clId="{01A6D3CF-F361-4F23-ADC8-91FA87CE4E13}" dt="2022-07-15T04:19:41.590" v="7" actId="6549"/>
          <ac:spMkLst>
            <pc:docMk/>
            <pc:sldMk cId="1247171253" sldId="283"/>
            <ac:spMk id="2" creationId="{00000000-0000-0000-0000-000000000000}"/>
          </ac:spMkLst>
        </pc:spChg>
        <pc:spChg chg="del">
          <ac:chgData name="Dinesh Kumar A" userId="e4aa83a6-a10b-4b0f-85bd-1519d1f78bf2" providerId="ADAL" clId="{01A6D3CF-F361-4F23-ADC8-91FA87CE4E13}" dt="2022-07-12T16:38:06.746" v="0" actId="478"/>
          <ac:spMkLst>
            <pc:docMk/>
            <pc:sldMk cId="1247171253" sldId="283"/>
            <ac:spMk id="3" creationId="{00000000-0000-0000-0000-000000000000}"/>
          </ac:spMkLst>
        </pc:spChg>
        <pc:spChg chg="add del mod">
          <ac:chgData name="Dinesh Kumar A" userId="e4aa83a6-a10b-4b0f-85bd-1519d1f78bf2" providerId="ADAL" clId="{01A6D3CF-F361-4F23-ADC8-91FA87CE4E13}" dt="2022-07-12T16:38:08.855" v="1" actId="478"/>
          <ac:spMkLst>
            <pc:docMk/>
            <pc:sldMk cId="1247171253" sldId="283"/>
            <ac:spMk id="6" creationId="{495C24A3-16F5-B4C8-9FC4-A6A42F6779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15/07/2022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C46252-7977-470F-A63B-F34B0A5EB215}" type="slidenum">
              <a:rPr lang="en-AU" smtClean="0"/>
              <a:pPr/>
              <a:t>1</a:t>
            </a:fld>
            <a:endParaRPr lang="en-AU" dirty="0"/>
          </a:p>
        </p:txBody>
      </p:sp>
    </p:spTree>
    <p:extLst>
      <p:ext uri="{BB962C8B-B14F-4D97-AF65-F5344CB8AC3E}">
        <p14:creationId xmlns:p14="http://schemas.microsoft.com/office/powerpoint/2010/main" val="275447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solidFill>
                  <a:srgbClr val="C00000"/>
                </a:solidFill>
              </a:defRPr>
            </a:lvl1pPr>
          </a:lstStyle>
          <a:p>
            <a:r>
              <a:rPr lang="en-US"/>
              <a:t>15CS2007</a:t>
            </a:r>
            <a:endParaRPr lang="en-AU"/>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Database Systems</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33198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157841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66683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References</a:t>
            </a:r>
            <a:endParaRPr lang="en-AU"/>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322160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09600" y="6245225"/>
            <a:ext cx="2844800" cy="47625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B2C373E-AEF4-47E2-9EE8-539ABF7F85A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73580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a:t>15CS2007</a:t>
            </a:r>
            <a:endParaRPr lang="en-AU"/>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Database Systems</a:t>
            </a:r>
          </a:p>
        </p:txBody>
      </p:sp>
      <p:sp>
        <p:nvSpPr>
          <p:cNvPr id="6" name="Slide Number Placeholder 5"/>
          <p:cNvSpPr>
            <a:spLocks noGrp="1"/>
          </p:cNvSpPr>
          <p:nvPr>
            <p:ph type="sldNum" sz="quarter" idx="12"/>
          </p:nvPr>
        </p:nvSpPr>
        <p:spPr/>
        <p:txBody>
          <a:bodyPr/>
          <a:lstStyle/>
          <a:p>
            <a:fld id="{68187FF5-4BF9-4B21-B0D2-9B7FF2B27D7F}" type="slidenum">
              <a:rPr lang="en-AU" smtClean="0"/>
              <a:pPr/>
              <a:t>‹#›</a:t>
            </a:fld>
            <a:endParaRPr lang="en-AU"/>
          </a:p>
        </p:txBody>
      </p:sp>
      <p:pic>
        <p:nvPicPr>
          <p:cNvPr id="3074" name="Picture 2" descr="K L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1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4"/>
            <a:ext cx="5181600" cy="4946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924098" cy="365125"/>
          </a:xfrm>
          <a:prstGeom prst="rect">
            <a:avLst/>
          </a:prstGeom>
        </p:spPr>
        <p:txBody>
          <a:bodyPr/>
          <a:lstStyle/>
          <a:p>
            <a:endParaRPr lang="en-AU"/>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266086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98190"/>
            <a:ext cx="5157787"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98190"/>
            <a:ext cx="5183188" cy="409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Slide Number Placeholder 8"/>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94592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295"/>
          </a:xfrm>
        </p:spPr>
        <p:txBody>
          <a:bodyPr/>
          <a:lstStyle/>
          <a:p>
            <a:r>
              <a:rPr lang="en-US"/>
              <a:t>Click to edit Master title style</a:t>
            </a:r>
            <a:endParaRPr lang="en-AU"/>
          </a:p>
        </p:txBody>
      </p:sp>
      <p:sp>
        <p:nvSpPr>
          <p:cNvPr id="5" name="Slide Number Placeholder 4"/>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66757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1361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348580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68187FF5-4BF9-4B21-B0D2-9B7FF2B27D7F}" type="slidenum">
              <a:rPr lang="en-AU" smtClean="0"/>
              <a:pPr/>
              <a:t>‹#›</a:t>
            </a:fld>
            <a:endParaRPr lang="en-AU"/>
          </a:p>
        </p:txBody>
      </p:sp>
    </p:spTree>
    <p:extLst>
      <p:ext uri="{BB962C8B-B14F-4D97-AF65-F5344CB8AC3E}">
        <p14:creationId xmlns:p14="http://schemas.microsoft.com/office/powerpoint/2010/main" val="402421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857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155470"/>
            <a:ext cx="10515600" cy="50214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4"/>
          </p:nvPr>
        </p:nvSpPr>
        <p:spPr>
          <a:xfrm>
            <a:off x="10648604" y="6356350"/>
            <a:ext cx="705196"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68187FF5-4BF9-4B21-B0D2-9B7FF2B27D7F}" type="slidenum">
              <a:rPr lang="en-AU" smtClean="0"/>
              <a:pPr/>
              <a:t>‹#›</a:t>
            </a:fld>
            <a:endParaRPr lang="en-AU"/>
          </a:p>
        </p:txBody>
      </p:sp>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60080" y="5784056"/>
            <a:ext cx="3271839" cy="776288"/>
          </a:xfrm>
          <a:prstGeom prst="rect">
            <a:avLst/>
          </a:prstGeom>
        </p:spPr>
      </p:pic>
    </p:spTree>
    <p:extLst>
      <p:ext uri="{BB962C8B-B14F-4D97-AF65-F5344CB8AC3E}">
        <p14:creationId xmlns:p14="http://schemas.microsoft.com/office/powerpoint/2010/main" val="122084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9156" y="1936555"/>
            <a:ext cx="9144000" cy="1258887"/>
          </a:xfrm>
        </p:spPr>
        <p:txBody>
          <a:bodyPr>
            <a:noAutofit/>
          </a:bodyPr>
          <a:lstStyle/>
          <a:p>
            <a:br>
              <a:rPr lang="en-US" altLang="en-US" sz="3600" dirty="0">
                <a:latin typeface="Times New Roman" panose="02020603050405020304" pitchFamily="18" charset="0"/>
                <a:cs typeface="Times New Roman" panose="02020603050405020304" pitchFamily="18" charset="0"/>
              </a:rPr>
            </a:br>
            <a:br>
              <a:rPr lang="en-US" altLang="en-US" sz="3600" dirty="0">
                <a:latin typeface="Times New Roman" panose="02020603050405020304" pitchFamily="18" charset="0"/>
                <a:cs typeface="Times New Roman" panose="02020603050405020304" pitchFamily="18" charset="0"/>
              </a:rPr>
            </a:br>
            <a:br>
              <a:rPr lang="en-US" altLang="en-US" sz="3600">
                <a:latin typeface="Times New Roman" panose="02020603050405020304" pitchFamily="18" charset="0"/>
                <a:cs typeface="Times New Roman" panose="02020603050405020304" pitchFamily="18" charset="0"/>
              </a:rPr>
            </a:br>
            <a:br>
              <a:rPr lang="en-US" altLang="en-US" sz="3600" b="1"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 Design and Analysis </a:t>
            </a:r>
            <a:r>
              <a:rPr lang="en-US" sz="3600" b="1" dirty="0">
                <a:latin typeface="Times New Roman" pitchFamily="18" charset="0"/>
                <a:cs typeface="Times New Roman" pitchFamily="18" charset="0"/>
              </a:rPr>
              <a:t>of </a:t>
            </a:r>
            <a:r>
              <a:rPr lang="en-US" altLang="en-US" sz="3600" b="1" dirty="0">
                <a:latin typeface="Times New Roman" panose="02020603050405020304" pitchFamily="18" charset="0"/>
                <a:cs typeface="Times New Roman" panose="02020603050405020304" pitchFamily="18" charset="0"/>
              </a:rPr>
              <a:t>Algorithms</a:t>
            </a:r>
            <a:br>
              <a:rPr lang="en-US" alt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solidFill>
                  <a:srgbClr val="FF0000"/>
                </a:solidFill>
                <a:latin typeface="Times New Roman" pitchFamily="18" charset="0"/>
                <a:cs typeface="Times New Roman" pitchFamily="18" charset="0"/>
              </a:rPr>
              <a:t>Session -2</a:t>
            </a:r>
            <a:br>
              <a:rPr lang="en-US" sz="3600" b="1" dirty="0">
                <a:solidFill>
                  <a:srgbClr val="FF0000"/>
                </a:solidFill>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8187FF5-4BF9-4B21-B0D2-9B7FF2B27D7F}" type="slidenum">
              <a:rPr lang="en-AU" smtClean="0"/>
              <a:pPr/>
              <a:t>1</a:t>
            </a:fld>
            <a:endParaRPr lang="en-AU" dirty="0"/>
          </a:p>
        </p:txBody>
      </p:sp>
    </p:spTree>
    <p:extLst>
      <p:ext uri="{BB962C8B-B14F-4D97-AF65-F5344CB8AC3E}">
        <p14:creationId xmlns:p14="http://schemas.microsoft.com/office/powerpoint/2010/main" val="124717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11200" y="990600"/>
            <a:ext cx="10972800" cy="4953000"/>
          </a:xfrm>
          <a:prstGeom prst="rect">
            <a:avLst/>
          </a:prstGeom>
          <a:noFill/>
          <a:ln w="9525">
            <a:noFill/>
            <a:miter lim="800000"/>
            <a:headEnd/>
            <a:tailEnd/>
          </a:ln>
        </p:spPr>
        <p:txBody>
          <a:bodyPr/>
          <a:lstStyle/>
          <a:p>
            <a:pPr marL="342900" indent="-342900">
              <a:spcBef>
                <a:spcPct val="20000"/>
              </a:spcBef>
              <a:buFontTx/>
              <a:buChar char="•"/>
              <a:defRPr/>
            </a:pPr>
            <a:r>
              <a:rPr lang="en-US" sz="2400" kern="0" dirty="0">
                <a:latin typeface="+mn-lt"/>
              </a:rPr>
              <a:t>When analyzing a recursive program for its step count, we often obtain a recursive formula for the step count.</a:t>
            </a:r>
          </a:p>
          <a:p>
            <a:pPr marL="342900" indent="-342900">
              <a:spcBef>
                <a:spcPct val="20000"/>
              </a:spcBef>
              <a:buFontTx/>
              <a:buChar char="•"/>
              <a:defRPr/>
            </a:pPr>
            <a:r>
              <a:rPr lang="en-US" sz="2400" kern="0" dirty="0">
                <a:latin typeface="+mn-lt"/>
              </a:rPr>
              <a:t>We obtain the following recursive formula for above (</a:t>
            </a:r>
            <a:r>
              <a:rPr lang="en-US" sz="2400" kern="0" dirty="0" err="1">
                <a:latin typeface="+mn-lt"/>
              </a:rPr>
              <a:t>RSum</a:t>
            </a:r>
            <a:r>
              <a:rPr lang="en-US" sz="2400" kern="0" dirty="0">
                <a:latin typeface="+mn-lt"/>
              </a:rPr>
              <a:t>) algorithm.</a:t>
            </a:r>
          </a:p>
          <a:p>
            <a:pPr marL="342900" indent="-342900">
              <a:spcBef>
                <a:spcPct val="20000"/>
              </a:spcBef>
              <a:buFontTx/>
              <a:buChar char="•"/>
              <a:defRPr/>
            </a:pPr>
            <a:endParaRPr lang="en-US" sz="2400" kern="0" dirty="0">
              <a:latin typeface="+mn-lt"/>
            </a:endParaRPr>
          </a:p>
        </p:txBody>
      </p:sp>
      <p:sp>
        <p:nvSpPr>
          <p:cNvPr id="22531" name="Rectangle 4"/>
          <p:cNvSpPr>
            <a:spLocks noChangeArrowheads="1"/>
          </p:cNvSpPr>
          <p:nvPr/>
        </p:nvSpPr>
        <p:spPr bwMode="auto">
          <a:xfrm>
            <a:off x="1219200" y="2286000"/>
            <a:ext cx="9347200" cy="3429000"/>
          </a:xfrm>
          <a:prstGeom prst="rect">
            <a:avLst/>
          </a:prstGeom>
          <a:solidFill>
            <a:schemeClr val="bg1"/>
          </a:solidFill>
          <a:ln w="9525">
            <a:solidFill>
              <a:schemeClr val="bg1"/>
            </a:solidFill>
            <a:miter lim="800000"/>
            <a:headEnd/>
            <a:tailEnd/>
          </a:ln>
        </p:spPr>
        <p:txBody>
          <a:bodyPr wrap="none" anchor="ctr"/>
          <a:lstStyle/>
          <a:p>
            <a:r>
              <a:rPr lang="en-US" dirty="0" err="1"/>
              <a:t>t</a:t>
            </a:r>
            <a:r>
              <a:rPr lang="en-US" baseline="-25000" dirty="0" err="1"/>
              <a:t>RSum</a:t>
            </a:r>
            <a:r>
              <a:rPr lang="en-US" dirty="0"/>
              <a:t> (n)=</a:t>
            </a:r>
          </a:p>
        </p:txBody>
      </p:sp>
      <p:sp>
        <p:nvSpPr>
          <p:cNvPr id="22532" name="AutoShape 5"/>
          <p:cNvSpPr>
            <a:spLocks/>
          </p:cNvSpPr>
          <p:nvPr/>
        </p:nvSpPr>
        <p:spPr bwMode="auto">
          <a:xfrm>
            <a:off x="2743200" y="3505200"/>
            <a:ext cx="304800" cy="1371600"/>
          </a:xfrm>
          <a:prstGeom prst="leftBrace">
            <a:avLst>
              <a:gd name="adj1" fmla="val 50000"/>
              <a:gd name="adj2" fmla="val 50000"/>
            </a:avLst>
          </a:prstGeom>
          <a:no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3251200" y="3657600"/>
            <a:ext cx="812800" cy="304800"/>
          </a:xfrm>
          <a:prstGeom prst="rect">
            <a:avLst/>
          </a:prstGeom>
          <a:solidFill>
            <a:schemeClr val="bg1"/>
          </a:solidFill>
          <a:ln w="9525">
            <a:solidFill>
              <a:schemeClr val="bg1"/>
            </a:solidFill>
            <a:miter lim="800000"/>
            <a:headEnd/>
            <a:tailEnd/>
          </a:ln>
        </p:spPr>
        <p:txBody>
          <a:bodyPr wrap="none" anchor="ctr"/>
          <a:lstStyle/>
          <a:p>
            <a:pPr algn="ctr"/>
            <a:r>
              <a:rPr lang="en-US"/>
              <a:t>2</a:t>
            </a:r>
          </a:p>
        </p:txBody>
      </p:sp>
      <p:sp>
        <p:nvSpPr>
          <p:cNvPr id="22534" name="Rectangle 7"/>
          <p:cNvSpPr>
            <a:spLocks noChangeArrowheads="1"/>
          </p:cNvSpPr>
          <p:nvPr/>
        </p:nvSpPr>
        <p:spPr bwMode="auto">
          <a:xfrm>
            <a:off x="5689600" y="3657600"/>
            <a:ext cx="1219200" cy="304800"/>
          </a:xfrm>
          <a:prstGeom prst="rect">
            <a:avLst/>
          </a:prstGeom>
          <a:solidFill>
            <a:schemeClr val="bg1"/>
          </a:solidFill>
          <a:ln w="9525">
            <a:solidFill>
              <a:schemeClr val="bg1"/>
            </a:solidFill>
            <a:miter lim="800000"/>
            <a:headEnd/>
            <a:tailEnd/>
          </a:ln>
        </p:spPr>
        <p:txBody>
          <a:bodyPr wrap="none" anchor="ctr"/>
          <a:lstStyle/>
          <a:p>
            <a:pPr algn="ctr"/>
            <a:r>
              <a:rPr lang="en-US"/>
              <a:t>If n=0</a:t>
            </a:r>
          </a:p>
        </p:txBody>
      </p:sp>
      <p:sp>
        <p:nvSpPr>
          <p:cNvPr id="22535" name="Rectangle 11"/>
          <p:cNvSpPr>
            <a:spLocks noChangeArrowheads="1"/>
          </p:cNvSpPr>
          <p:nvPr/>
        </p:nvSpPr>
        <p:spPr bwMode="auto">
          <a:xfrm>
            <a:off x="5689600" y="4114800"/>
            <a:ext cx="1219200" cy="304800"/>
          </a:xfrm>
          <a:prstGeom prst="rect">
            <a:avLst/>
          </a:prstGeom>
          <a:solidFill>
            <a:schemeClr val="bg1"/>
          </a:solidFill>
          <a:ln w="9525">
            <a:solidFill>
              <a:schemeClr val="bg1"/>
            </a:solidFill>
            <a:miter lim="800000"/>
            <a:headEnd/>
            <a:tailEnd/>
          </a:ln>
        </p:spPr>
        <p:txBody>
          <a:bodyPr wrap="none" anchor="ctr"/>
          <a:lstStyle/>
          <a:p>
            <a:pPr algn="ctr"/>
            <a:r>
              <a:rPr lang="en-US"/>
              <a:t>If n&gt;0</a:t>
            </a:r>
          </a:p>
        </p:txBody>
      </p:sp>
      <p:sp>
        <p:nvSpPr>
          <p:cNvPr id="22536" name="Rectangle 12"/>
          <p:cNvSpPr>
            <a:spLocks noChangeArrowheads="1"/>
          </p:cNvSpPr>
          <p:nvPr/>
        </p:nvSpPr>
        <p:spPr bwMode="auto">
          <a:xfrm>
            <a:off x="3251200" y="4114800"/>
            <a:ext cx="2032000" cy="381000"/>
          </a:xfrm>
          <a:prstGeom prst="rect">
            <a:avLst/>
          </a:prstGeom>
          <a:solidFill>
            <a:schemeClr val="bg1"/>
          </a:solidFill>
          <a:ln w="9525">
            <a:solidFill>
              <a:schemeClr val="bg1"/>
            </a:solidFill>
            <a:miter lim="800000"/>
            <a:headEnd/>
            <a:tailEnd/>
          </a:ln>
        </p:spPr>
        <p:txBody>
          <a:bodyPr wrap="none" anchor="ctr"/>
          <a:lstStyle/>
          <a:p>
            <a:pPr algn="ctr"/>
            <a:r>
              <a:rPr lang="en-US"/>
              <a:t>2+ t</a:t>
            </a:r>
            <a:r>
              <a:rPr lang="en-US" baseline="-25000"/>
              <a:t>RSum</a:t>
            </a:r>
            <a:r>
              <a:rPr lang="en-US"/>
              <a:t>(n-1)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711200" y="455871"/>
            <a:ext cx="10972800" cy="5257800"/>
          </a:xfrm>
          <a:prstGeom prst="rect">
            <a:avLst/>
          </a:prstGeom>
          <a:noFill/>
          <a:ln w="9525">
            <a:noFill/>
            <a:miter lim="800000"/>
            <a:headEnd/>
            <a:tailEnd/>
          </a:ln>
        </p:spPr>
        <p:txBody>
          <a:bodyPr/>
          <a:lstStyle/>
          <a:p>
            <a:pPr marL="342900" indent="-342900">
              <a:spcBef>
                <a:spcPct val="20000"/>
              </a:spcBef>
              <a:buFontTx/>
              <a:buChar char="•"/>
              <a:defRPr/>
            </a:pPr>
            <a:r>
              <a:rPr lang="en-US" sz="2400" kern="0" dirty="0">
                <a:latin typeface="+mn-lt"/>
              </a:rPr>
              <a:t>One way of solving such recursive formula is by using </a:t>
            </a:r>
            <a:r>
              <a:rPr lang="en-US" sz="2400" kern="0" dirty="0">
                <a:solidFill>
                  <a:srgbClr val="FF0000"/>
                </a:solidFill>
                <a:latin typeface="+mn-lt"/>
              </a:rPr>
              <a:t>substitution </a:t>
            </a:r>
            <a:r>
              <a:rPr lang="en-US" sz="2400" kern="0" dirty="0">
                <a:latin typeface="+mn-lt"/>
              </a:rPr>
              <a:t>method</a:t>
            </a:r>
            <a:r>
              <a:rPr lang="en-US" sz="2000" kern="0" dirty="0">
                <a:latin typeface="+mn-lt"/>
              </a:rPr>
              <a:t>.</a:t>
            </a:r>
          </a:p>
        </p:txBody>
      </p:sp>
      <p:sp>
        <p:nvSpPr>
          <p:cNvPr id="14" name="Rectangle 4"/>
          <p:cNvSpPr>
            <a:spLocks noChangeArrowheads="1"/>
          </p:cNvSpPr>
          <p:nvPr/>
        </p:nvSpPr>
        <p:spPr bwMode="auto">
          <a:xfrm>
            <a:off x="1524000" y="1219200"/>
            <a:ext cx="9042400" cy="4217096"/>
          </a:xfrm>
          <a:prstGeom prst="rect">
            <a:avLst/>
          </a:prstGeom>
          <a:solidFill>
            <a:schemeClr val="bg1"/>
          </a:solidFill>
          <a:ln w="9525">
            <a:solidFill>
              <a:schemeClr val="bg1"/>
            </a:solidFill>
            <a:miter lim="800000"/>
            <a:headEnd/>
            <a:tailEnd/>
          </a:ln>
        </p:spPr>
        <p:txBody>
          <a:bodyPr wrap="none" anchor="ctr"/>
          <a:lstStyle/>
          <a:p>
            <a:r>
              <a:rPr lang="en-US" sz="2400" dirty="0" err="1"/>
              <a:t>t</a:t>
            </a:r>
            <a:r>
              <a:rPr lang="en-US" sz="2400" baseline="-25000" dirty="0" err="1"/>
              <a:t>RSum</a:t>
            </a:r>
            <a:r>
              <a:rPr lang="en-US" sz="2400" dirty="0"/>
              <a:t> (n) =   2+t</a:t>
            </a:r>
            <a:r>
              <a:rPr lang="en-US" sz="2400" baseline="-25000" dirty="0"/>
              <a:t>RSum</a:t>
            </a:r>
            <a:r>
              <a:rPr lang="en-US" sz="2400" dirty="0"/>
              <a:t>(n-1)</a:t>
            </a:r>
          </a:p>
          <a:p>
            <a:r>
              <a:rPr lang="en-US" sz="2400" dirty="0"/>
              <a:t>              =  2+2+t</a:t>
            </a:r>
            <a:r>
              <a:rPr lang="en-US" sz="2400" baseline="-25000" dirty="0"/>
              <a:t>RSum</a:t>
            </a:r>
            <a:r>
              <a:rPr lang="en-US" sz="2400" dirty="0"/>
              <a:t>(n-2)</a:t>
            </a:r>
          </a:p>
          <a:p>
            <a:r>
              <a:rPr lang="en-US" sz="2400" dirty="0"/>
              <a:t>              =  2(2)+</a:t>
            </a:r>
            <a:r>
              <a:rPr lang="en-US" sz="2400" dirty="0" err="1"/>
              <a:t>t</a:t>
            </a:r>
            <a:r>
              <a:rPr lang="en-US" sz="2400" baseline="-25000" dirty="0" err="1"/>
              <a:t>RSum</a:t>
            </a:r>
            <a:r>
              <a:rPr lang="en-US" sz="2400" dirty="0"/>
              <a:t>(n-2)</a:t>
            </a:r>
          </a:p>
          <a:p>
            <a:r>
              <a:rPr lang="en-US" sz="2400" dirty="0"/>
              <a:t>	 =  2+2+2+</a:t>
            </a:r>
            <a:r>
              <a:rPr lang="en-US" sz="2400" baseline="-25000" dirty="0"/>
              <a:t>tRSum</a:t>
            </a:r>
            <a:r>
              <a:rPr lang="en-US" sz="2400" dirty="0"/>
              <a:t>(n-3</a:t>
            </a:r>
            <a:r>
              <a:rPr lang="en-US" sz="2000" dirty="0"/>
              <a:t>)</a:t>
            </a:r>
          </a:p>
          <a:p>
            <a:r>
              <a:rPr lang="en-US" sz="2000" dirty="0"/>
              <a:t>	 </a:t>
            </a:r>
            <a:r>
              <a:rPr lang="en-US" sz="2000" b="1" dirty="0"/>
              <a:t>=  3(2)+</a:t>
            </a:r>
            <a:r>
              <a:rPr lang="en-US" sz="2000" b="1" dirty="0" err="1"/>
              <a:t>t</a:t>
            </a:r>
            <a:r>
              <a:rPr lang="en-US" sz="2400" baseline="-25000" dirty="0" err="1"/>
              <a:t>RSum</a:t>
            </a:r>
            <a:r>
              <a:rPr lang="en-US" sz="2000" b="1" dirty="0"/>
              <a:t>(n-3)</a:t>
            </a:r>
          </a:p>
          <a:p>
            <a:r>
              <a:rPr lang="en-US" sz="2400" dirty="0"/>
              <a:t>                     :</a:t>
            </a:r>
          </a:p>
          <a:p>
            <a:r>
              <a:rPr lang="en-US" sz="2400" dirty="0"/>
              <a:t>                     :</a:t>
            </a:r>
          </a:p>
          <a:p>
            <a:r>
              <a:rPr lang="en-US" sz="2400" dirty="0"/>
              <a:t>	= n(2) +</a:t>
            </a:r>
            <a:r>
              <a:rPr lang="en-US" sz="2400" dirty="0" err="1"/>
              <a:t>t</a:t>
            </a:r>
            <a:r>
              <a:rPr lang="en-US" sz="2400" baseline="-25000" dirty="0" err="1"/>
              <a:t>RSum</a:t>
            </a:r>
            <a:r>
              <a:rPr lang="en-US" sz="2400" dirty="0"/>
              <a:t>(n-n)</a:t>
            </a:r>
          </a:p>
          <a:p>
            <a:r>
              <a:rPr lang="en-US" sz="2400" dirty="0"/>
              <a:t>             =2n+t</a:t>
            </a:r>
            <a:r>
              <a:rPr lang="en-US" sz="2400" baseline="-25000" dirty="0"/>
              <a:t>RSum</a:t>
            </a:r>
            <a:r>
              <a:rPr lang="en-US" sz="2400" dirty="0"/>
              <a:t>(0)</a:t>
            </a:r>
          </a:p>
          <a:p>
            <a:r>
              <a:rPr lang="en-US" sz="2400" dirty="0"/>
              <a:t>	= 2n+2</a:t>
            </a:r>
          </a:p>
          <a:p>
            <a:r>
              <a:rPr lang="en-US" sz="2400" dirty="0"/>
              <a:t>The step count for </a:t>
            </a:r>
            <a:r>
              <a:rPr lang="en-US" sz="2400" dirty="0" err="1"/>
              <a:t>Rsum</a:t>
            </a:r>
            <a:r>
              <a:rPr lang="en-US" sz="2400" dirty="0"/>
              <a:t> is</a:t>
            </a:r>
            <a:r>
              <a:rPr lang="en-US" sz="2400" dirty="0">
                <a:solidFill>
                  <a:srgbClr val="FF3399"/>
                </a:solidFill>
              </a:rPr>
              <a:t>  2n+2</a:t>
            </a:r>
          </a:p>
          <a:p>
            <a:endParaRPr lang="en-US" sz="2000" dirty="0">
              <a:solidFill>
                <a:srgbClr val="FF3399"/>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linds(horizontal)">
                                      <p:cBhvr>
                                        <p:cTn id="32" dur="500"/>
                                        <p:tgtEl>
                                          <p:spTgt spid="14">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Effect transition="in" filter="blinds(horizontal)">
                                      <p:cBhvr>
                                        <p:cTn id="35" dur="500"/>
                                        <p:tgtEl>
                                          <p:spTgt spid="14">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4">
                                            <p:txEl>
                                              <p:pRg st="7" end="7"/>
                                            </p:txEl>
                                          </p:spTgt>
                                        </p:tgtEl>
                                        <p:attrNameLst>
                                          <p:attrName>style.visibility</p:attrName>
                                        </p:attrNameLst>
                                      </p:cBhvr>
                                      <p:to>
                                        <p:strVal val="visible"/>
                                      </p:to>
                                    </p:set>
                                    <p:animEffect transition="in" filter="blinds(horizontal)">
                                      <p:cBhvr>
                                        <p:cTn id="40" dur="500"/>
                                        <p:tgtEl>
                                          <p:spTgt spid="14">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4">
                                            <p:txEl>
                                              <p:pRg st="8" end="8"/>
                                            </p:txEl>
                                          </p:spTgt>
                                        </p:tgtEl>
                                        <p:attrNameLst>
                                          <p:attrName>style.visibility</p:attrName>
                                        </p:attrNameLst>
                                      </p:cBhvr>
                                      <p:to>
                                        <p:strVal val="visible"/>
                                      </p:to>
                                    </p:set>
                                    <p:animEffect transition="in" filter="blinds(horizontal)">
                                      <p:cBhvr>
                                        <p:cTn id="45" dur="500"/>
                                        <p:tgtEl>
                                          <p:spTgt spid="14">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4">
                                            <p:txEl>
                                              <p:pRg st="9" end="9"/>
                                            </p:txEl>
                                          </p:spTgt>
                                        </p:tgtEl>
                                        <p:attrNameLst>
                                          <p:attrName>style.visibility</p:attrName>
                                        </p:attrNameLst>
                                      </p:cBhvr>
                                      <p:to>
                                        <p:strVal val="visible"/>
                                      </p:to>
                                    </p:set>
                                    <p:animEffect transition="in" filter="blinds(horizontal)">
                                      <p:cBhvr>
                                        <p:cTn id="50" dur="500"/>
                                        <p:tgtEl>
                                          <p:spTgt spid="14">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4">
                                            <p:txEl>
                                              <p:pRg st="10" end="10"/>
                                            </p:txEl>
                                          </p:spTgt>
                                        </p:tgtEl>
                                        <p:attrNameLst>
                                          <p:attrName>style.visibility</p:attrName>
                                        </p:attrNameLst>
                                      </p:cBhvr>
                                      <p:to>
                                        <p:strVal val="visible"/>
                                      </p:to>
                                    </p:set>
                                    <p:animEffect transition="in" filter="blinds(horizontal)">
                                      <p:cBhvr>
                                        <p:cTn id="55"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16000" y="838200"/>
            <a:ext cx="10515600" cy="685800"/>
          </a:xfrm>
        </p:spPr>
        <p:txBody>
          <a:bodyPr/>
          <a:lstStyle/>
          <a:p>
            <a:r>
              <a:rPr lang="en-US" altLang="zh-TW" sz="3200" b="1" dirty="0"/>
              <a:t>Tabular method</a:t>
            </a:r>
            <a:endParaRPr lang="en-US" sz="3200" b="1" dirty="0"/>
          </a:p>
        </p:txBody>
      </p:sp>
      <p:sp>
        <p:nvSpPr>
          <p:cNvPr id="24579" name="Content Placeholder 2"/>
          <p:cNvSpPr>
            <a:spLocks noGrp="1"/>
          </p:cNvSpPr>
          <p:nvPr>
            <p:ph idx="1"/>
          </p:nvPr>
        </p:nvSpPr>
        <p:spPr>
          <a:xfrm>
            <a:off x="0" y="1836738"/>
            <a:ext cx="11480800" cy="5021263"/>
          </a:xfrm>
        </p:spPr>
        <p:txBody>
          <a:bodyPr/>
          <a:lstStyle/>
          <a:p>
            <a:pPr lvl="2"/>
            <a:r>
              <a:rPr lang="en-US" altLang="zh-TW" sz="2400" dirty="0"/>
              <a:t>Determine the total number of steps contributed by each statement per</a:t>
            </a:r>
            <a:r>
              <a:rPr lang="en-US" altLang="zh-TW" sz="2400" dirty="0">
                <a:solidFill>
                  <a:srgbClr val="CC3300"/>
                </a:solidFill>
              </a:rPr>
              <a:t> execution </a:t>
            </a:r>
            <a:r>
              <a:rPr lang="en-US" altLang="zh-TW" sz="2400" dirty="0">
                <a:solidFill>
                  <a:srgbClr val="CC3300"/>
                </a:solidFill>
                <a:sym typeface="Symbol" pitchFamily="18" charset="2"/>
              </a:rPr>
              <a:t> frequency</a:t>
            </a:r>
          </a:p>
          <a:p>
            <a:pPr lvl="2">
              <a:buNone/>
            </a:pPr>
            <a:endParaRPr lang="en-US" altLang="zh-TW" sz="2400" dirty="0">
              <a:sym typeface="Symbol" pitchFamily="18" charset="2"/>
            </a:endParaRPr>
          </a:p>
          <a:p>
            <a:pPr lvl="2"/>
            <a:r>
              <a:rPr lang="en-US" altLang="zh-TW" sz="2400" dirty="0">
                <a:sym typeface="Symbol" pitchFamily="18" charset="2"/>
              </a:rPr>
              <a:t>Add up the contribution of all statements</a:t>
            </a:r>
            <a:endParaRPr lang="zh-TW" altLang="en-US" sz="2400" dirty="0">
              <a:sym typeface="Symbol" pitchFamily="18" charset="2"/>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533400"/>
            <a:ext cx="10972800" cy="884238"/>
          </a:xfrm>
        </p:spPr>
        <p:txBody>
          <a:bodyPr/>
          <a:lstStyle/>
          <a:p>
            <a:r>
              <a:rPr lang="en-US" altLang="zh-TW" dirty="0"/>
              <a:t>   </a:t>
            </a:r>
            <a:r>
              <a:rPr lang="en-US" altLang="zh-TW" sz="2800" b="1" dirty="0">
                <a:solidFill>
                  <a:schemeClr val="tx1"/>
                </a:solidFill>
              </a:rPr>
              <a:t>Method-II: </a:t>
            </a:r>
            <a:r>
              <a:rPr lang="en-US" altLang="zh-TW" sz="2400" b="1" dirty="0">
                <a:solidFill>
                  <a:schemeClr val="tx1"/>
                </a:solidFill>
              </a:rPr>
              <a:t>Tabular method</a:t>
            </a:r>
            <a:endParaRPr lang="en-US" sz="2400" b="1" dirty="0">
              <a:solidFill>
                <a:schemeClr val="tx1"/>
              </a:solidFill>
              <a:ea typeface="新細明體" pitchFamily="18" charset="-120"/>
            </a:endParaRPr>
          </a:p>
        </p:txBody>
      </p:sp>
      <p:sp>
        <p:nvSpPr>
          <p:cNvPr id="6" name="Rectangle 3"/>
          <p:cNvSpPr txBox="1">
            <a:spLocks noChangeArrowheads="1"/>
          </p:cNvSpPr>
          <p:nvPr/>
        </p:nvSpPr>
        <p:spPr bwMode="auto">
          <a:xfrm>
            <a:off x="812800" y="1417638"/>
            <a:ext cx="8128000" cy="868362"/>
          </a:xfrm>
          <a:prstGeom prst="rect">
            <a:avLst/>
          </a:prstGeom>
          <a:noFill/>
          <a:ln w="9525">
            <a:noFill/>
            <a:miter lim="800000"/>
            <a:headEnd/>
            <a:tailEnd/>
          </a:ln>
        </p:spPr>
        <p:txBody>
          <a:bodyPr/>
          <a:lstStyle/>
          <a:p>
            <a:pPr marL="342900" indent="-342900">
              <a:spcBef>
                <a:spcPct val="20000"/>
              </a:spcBef>
              <a:buFontTx/>
              <a:buChar char="•"/>
              <a:defRPr/>
            </a:pPr>
            <a:r>
              <a:rPr lang="en-US" altLang="zh-TW" sz="2400" kern="0" dirty="0">
                <a:latin typeface="+mn-lt"/>
              </a:rPr>
              <a:t>EX:- 1) Iterative sum  of n numbers</a:t>
            </a:r>
            <a:endParaRPr lang="en-US" sz="2400" kern="0" dirty="0">
              <a:latin typeface="+mn-lt"/>
              <a:ea typeface="新細明體" pitchFamily="18" charset="-120"/>
            </a:endParaRPr>
          </a:p>
        </p:txBody>
      </p:sp>
      <p:graphicFrame>
        <p:nvGraphicFramePr>
          <p:cNvPr id="7" name="Group 55"/>
          <p:cNvGraphicFramePr>
            <a:graphicFrameLocks noGrp="1"/>
          </p:cNvGraphicFramePr>
          <p:nvPr>
            <p:ph sz="half" idx="4294967295"/>
            <p:extLst>
              <p:ext uri="{D42A27DB-BD31-4B8C-83A1-F6EECF244321}">
                <p14:modId xmlns:p14="http://schemas.microsoft.com/office/powerpoint/2010/main" val="2969706304"/>
              </p:ext>
            </p:extLst>
          </p:nvPr>
        </p:nvGraphicFramePr>
        <p:xfrm>
          <a:off x="1578279" y="2171233"/>
          <a:ext cx="9407047" cy="2949574"/>
        </p:xfrm>
        <a:graphic>
          <a:graphicData uri="http://schemas.openxmlformats.org/drawingml/2006/table">
            <a:tbl>
              <a:tblPr/>
              <a:tblGrid>
                <a:gridCol w="3156561">
                  <a:extLst>
                    <a:ext uri="{9D8B030D-6E8A-4147-A177-3AD203B41FA5}">
                      <a16:colId xmlns:a16="http://schemas.microsoft.com/office/drawing/2014/main" val="20000"/>
                    </a:ext>
                  </a:extLst>
                </a:gridCol>
                <a:gridCol w="789139">
                  <a:extLst>
                    <a:ext uri="{9D8B030D-6E8A-4147-A177-3AD203B41FA5}">
                      <a16:colId xmlns:a16="http://schemas.microsoft.com/office/drawing/2014/main" val="20001"/>
                    </a:ext>
                  </a:extLst>
                </a:gridCol>
                <a:gridCol w="1972849">
                  <a:extLst>
                    <a:ext uri="{9D8B030D-6E8A-4147-A177-3AD203B41FA5}">
                      <a16:colId xmlns:a16="http://schemas.microsoft.com/office/drawing/2014/main" val="20002"/>
                    </a:ext>
                  </a:extLst>
                </a:gridCol>
                <a:gridCol w="3488498">
                  <a:extLst>
                    <a:ext uri="{9D8B030D-6E8A-4147-A177-3AD203B41FA5}">
                      <a16:colId xmlns:a16="http://schemas.microsoft.com/office/drawing/2014/main" val="20003"/>
                    </a:ext>
                  </a:extLst>
                </a:gridCol>
              </a:tblGrid>
              <a:tr h="396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Statement</a:t>
                      </a:r>
                    </a:p>
                  </a:txBody>
                  <a:tcPr marL="121920" marR="121920"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s/e</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frequency</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Total steps</a:t>
                      </a:r>
                    </a:p>
                  </a:txBody>
                  <a:tcPr marL="121920" marR="121920"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11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rPr>
                        <a:t>Algorithm sum(a,  n)</a:t>
                      </a:r>
                      <a:br>
                        <a:rPr kumimoji="0" lang="en-US" altLang="zh-TW" sz="1400" b="0" i="0" u="none" strike="noStrike" cap="none" normalizeH="0" baseline="0" dirty="0">
                          <a:ln>
                            <a:noFill/>
                          </a:ln>
                          <a:solidFill>
                            <a:schemeClr val="tx1"/>
                          </a:solidFill>
                          <a:effectLst/>
                          <a:latin typeface="Arial" charset="0"/>
                          <a:ea typeface="新細明體" pitchFamily="18" charset="-120"/>
                        </a:rPr>
                      </a:br>
                      <a:r>
                        <a:rPr kumimoji="0" lang="en-US" altLang="zh-TW" sz="1400" b="0" i="0" u="none" strike="noStrike" cap="none" normalizeH="0" baseline="0" dirty="0">
                          <a:ln>
                            <a:noFill/>
                          </a:ln>
                          <a:solidFill>
                            <a:schemeClr val="tx1"/>
                          </a:solidFill>
                          <a:effectLst/>
                          <a:latin typeface="Arial" charset="0"/>
                          <a:ea typeface="新細明體" pitchFamily="18" charset="-12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rPr>
                        <a:t>          s:=0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for i:=1 to n do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s:=s+a[i];</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return 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txBody>
                  <a:tcPr marL="121920" marR="121920"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n+1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L="121920" marR="121920"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21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Total</a:t>
                      </a:r>
                    </a:p>
                  </a:txBody>
                  <a:tcPr marL="121920" marR="121920"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L="121920" marR="121920"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2n+3</a:t>
                      </a:r>
                    </a:p>
                  </a:txBody>
                  <a:tcPr marL="121920" marR="121920"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117600" y="914401"/>
            <a:ext cx="8128000" cy="868363"/>
          </a:xfrm>
          <a:prstGeom prst="rect">
            <a:avLst/>
          </a:prstGeom>
          <a:noFill/>
          <a:ln w="9525">
            <a:noFill/>
            <a:miter lim="800000"/>
            <a:headEnd/>
            <a:tailEnd/>
          </a:ln>
        </p:spPr>
        <p:txBody>
          <a:bodyPr/>
          <a:lstStyle/>
          <a:p>
            <a:pPr marL="342900" indent="-342900">
              <a:spcBef>
                <a:spcPct val="20000"/>
              </a:spcBef>
              <a:buFontTx/>
              <a:buChar char="•"/>
              <a:defRPr/>
            </a:pPr>
            <a:r>
              <a:rPr lang="en-US" altLang="zh-TW" sz="2800" kern="0" dirty="0">
                <a:latin typeface="+mn-lt"/>
              </a:rPr>
              <a:t>EX:- 2) Recursive sum of n numbers</a:t>
            </a:r>
            <a:endParaRPr lang="en-US" sz="3200" kern="0" dirty="0">
              <a:latin typeface="+mn-lt"/>
            </a:endParaRPr>
          </a:p>
        </p:txBody>
      </p:sp>
      <p:graphicFrame>
        <p:nvGraphicFramePr>
          <p:cNvPr id="6" name="Group 38"/>
          <p:cNvGraphicFramePr>
            <a:graphicFrameLocks noGrp="1"/>
          </p:cNvGraphicFramePr>
          <p:nvPr>
            <p:ph sz="half" idx="4294967295"/>
            <p:extLst>
              <p:ext uri="{D42A27DB-BD31-4B8C-83A1-F6EECF244321}">
                <p14:modId xmlns:p14="http://schemas.microsoft.com/office/powerpoint/2010/main" val="2370266162"/>
              </p:ext>
            </p:extLst>
          </p:nvPr>
        </p:nvGraphicFramePr>
        <p:xfrm>
          <a:off x="1903956" y="1993726"/>
          <a:ext cx="9093895" cy="3248024"/>
        </p:xfrm>
        <a:graphic>
          <a:graphicData uri="http://schemas.openxmlformats.org/drawingml/2006/table">
            <a:tbl>
              <a:tblPr/>
              <a:tblGrid>
                <a:gridCol w="3797450">
                  <a:extLst>
                    <a:ext uri="{9D8B030D-6E8A-4147-A177-3AD203B41FA5}">
                      <a16:colId xmlns:a16="http://schemas.microsoft.com/office/drawing/2014/main" val="20000"/>
                    </a:ext>
                  </a:extLst>
                </a:gridCol>
                <a:gridCol w="949363">
                  <a:extLst>
                    <a:ext uri="{9D8B030D-6E8A-4147-A177-3AD203B41FA5}">
                      <a16:colId xmlns:a16="http://schemas.microsoft.com/office/drawing/2014/main" val="20001"/>
                    </a:ext>
                  </a:extLst>
                </a:gridCol>
                <a:gridCol w="2148558">
                  <a:extLst>
                    <a:ext uri="{9D8B030D-6E8A-4147-A177-3AD203B41FA5}">
                      <a16:colId xmlns:a16="http://schemas.microsoft.com/office/drawing/2014/main" val="20002"/>
                    </a:ext>
                  </a:extLst>
                </a:gridCol>
                <a:gridCol w="2198524">
                  <a:extLst>
                    <a:ext uri="{9D8B030D-6E8A-4147-A177-3AD203B41FA5}">
                      <a16:colId xmlns:a16="http://schemas.microsoft.com/office/drawing/2014/main" val="20003"/>
                    </a:ext>
                  </a:extLst>
                </a:gridCol>
              </a:tblGrid>
              <a:tr h="695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Statement</a:t>
                      </a:r>
                    </a:p>
                  </a:txBody>
                  <a:tcPr marL="121920" marR="12192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s/e</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Frequency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n=0         n&gt;0</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Total steps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n=0         n&gt;0</a:t>
                      </a:r>
                    </a:p>
                  </a:txBody>
                  <a:tcPr marL="121920" marR="12192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09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rPr>
                        <a:t>Algorithm </a:t>
                      </a:r>
                      <a:r>
                        <a:rPr kumimoji="0" lang="en-US" altLang="zh-TW" sz="1400" b="0" i="0" u="none" strike="noStrike" cap="none" normalizeH="0" baseline="0" dirty="0" err="1">
                          <a:ln>
                            <a:noFill/>
                          </a:ln>
                          <a:solidFill>
                            <a:schemeClr val="tx1"/>
                          </a:solidFill>
                          <a:effectLst/>
                          <a:latin typeface="Arial" charset="0"/>
                          <a:ea typeface="新細明體" pitchFamily="18" charset="-120"/>
                        </a:rPr>
                        <a:t>RSum</a:t>
                      </a:r>
                      <a:r>
                        <a:rPr kumimoji="0" lang="en-US" altLang="zh-TW" sz="1400" b="0" i="0" u="none" strike="noStrike" cap="none" normalizeH="0" baseline="0" dirty="0">
                          <a:ln>
                            <a:noFill/>
                          </a:ln>
                          <a:solidFill>
                            <a:schemeClr val="tx1"/>
                          </a:solidFill>
                          <a:effectLst/>
                          <a:latin typeface="Arial" charset="0"/>
                          <a:ea typeface="新細明體" pitchFamily="18" charset="-120"/>
                        </a:rPr>
                        <a:t>(</a:t>
                      </a:r>
                      <a:r>
                        <a:rPr kumimoji="0" lang="en-US" altLang="zh-TW" sz="1400" b="0" i="0" u="none" strike="noStrike" cap="none" normalizeH="0" baseline="0" dirty="0" err="1">
                          <a:ln>
                            <a:noFill/>
                          </a:ln>
                          <a:solidFill>
                            <a:schemeClr val="tx1"/>
                          </a:solidFill>
                          <a:effectLst/>
                          <a:latin typeface="Arial" charset="0"/>
                          <a:ea typeface="新細明體" pitchFamily="18" charset="-120"/>
                        </a:rPr>
                        <a:t>a,n</a:t>
                      </a:r>
                      <a:r>
                        <a:rPr kumimoji="0" lang="en-US" altLang="zh-TW" sz="1400" b="0" i="0" u="none" strike="noStrike" cap="none" normalizeH="0" baseline="0" dirty="0">
                          <a:ln>
                            <a:noFill/>
                          </a:ln>
                          <a:solidFill>
                            <a:schemeClr val="tx1"/>
                          </a:solidFill>
                          <a:effectLst/>
                          <a:latin typeface="Arial" charset="0"/>
                          <a:ea typeface="新細明體" pitchFamily="18" charset="-120"/>
                        </a:rPr>
                        <a:t>)</a:t>
                      </a:r>
                      <a:br>
                        <a:rPr kumimoji="0" lang="en-US" altLang="zh-TW" sz="1400" b="0" i="0" u="none" strike="noStrike" cap="none" normalizeH="0" baseline="0" dirty="0">
                          <a:ln>
                            <a:noFill/>
                          </a:ln>
                          <a:solidFill>
                            <a:schemeClr val="tx1"/>
                          </a:solidFill>
                          <a:effectLst/>
                          <a:latin typeface="Arial" charset="0"/>
                          <a:ea typeface="新細明體" pitchFamily="18" charset="-120"/>
                        </a:rPr>
                      </a:br>
                      <a:r>
                        <a:rPr kumimoji="0" lang="en-US" altLang="zh-TW" sz="1400" b="0" i="0" u="none" strike="noStrike" cap="none" normalizeH="0" baseline="0" dirty="0">
                          <a:ln>
                            <a:noFill/>
                          </a:ln>
                          <a:solidFill>
                            <a:schemeClr val="tx1"/>
                          </a:solidFill>
                          <a:effectLst/>
                          <a:latin typeface="Arial" charset="0"/>
                          <a:ea typeface="新細明體" pitchFamily="18" charset="-12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if( n </a:t>
                      </a:r>
                      <a:r>
                        <a:rPr kumimoji="0" lang="en-US" sz="1400" b="0" i="0" u="none" strike="noStrike" cap="none" normalizeH="0" baseline="0" dirty="0">
                          <a:ln>
                            <a:noFill/>
                          </a:ln>
                          <a:solidFill>
                            <a:schemeClr val="tx1"/>
                          </a:solidFill>
                          <a:effectLst/>
                          <a:latin typeface="Arial" charset="0"/>
                          <a:cs typeface="Arial" charset="0"/>
                        </a:rPr>
                        <a:t>≤ 0 )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         return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     else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         return </a:t>
                      </a:r>
                      <a:r>
                        <a:rPr kumimoji="0" lang="en-US" sz="1400" b="0" i="0" u="none" strike="noStrike" cap="none" normalizeH="0" baseline="0" dirty="0" err="1">
                          <a:ln>
                            <a:noFill/>
                          </a:ln>
                          <a:solidFill>
                            <a:schemeClr val="tx1"/>
                          </a:solidFill>
                          <a:effectLst/>
                          <a:latin typeface="Arial" charset="0"/>
                          <a:cs typeface="Arial" charset="0"/>
                        </a:rPr>
                        <a:t>Rsum</a:t>
                      </a:r>
                      <a:r>
                        <a:rPr kumimoji="0" lang="en-US" sz="1400" b="0" i="0" u="none" strike="noStrike" cap="none" normalizeH="0" baseline="0" dirty="0">
                          <a:ln>
                            <a:noFill/>
                          </a:ln>
                          <a:solidFill>
                            <a:schemeClr val="tx1"/>
                          </a:solidFill>
                          <a:effectLst/>
                          <a:latin typeface="Arial" charset="0"/>
                          <a:cs typeface="Arial" charset="0"/>
                        </a:rPr>
                        <a:t>(a,n-1)+a[n]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a:txBody>
                  <a:tcPr marL="121920" marR="12192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1                  0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a:t>
                      </a: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1               0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               1+x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0                0</a:t>
                      </a:r>
                    </a:p>
                  </a:txBody>
                  <a:tcPr marL="121920" marR="12192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20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Total</a:t>
                      </a:r>
                    </a:p>
                  </a:txBody>
                  <a:tcPr marL="121920" marR="121920"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a:txBody>
                  <a:tcPr marL="121920" marR="121920"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          2+x</a:t>
                      </a:r>
                    </a:p>
                  </a:txBody>
                  <a:tcPr marL="121920" marR="121920"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73" name="Rectangle 39"/>
          <p:cNvSpPr>
            <a:spLocks noChangeArrowheads="1"/>
          </p:cNvSpPr>
          <p:nvPr/>
        </p:nvSpPr>
        <p:spPr bwMode="auto">
          <a:xfrm>
            <a:off x="8128000" y="5486400"/>
            <a:ext cx="2540000" cy="609600"/>
          </a:xfrm>
          <a:prstGeom prst="rect">
            <a:avLst/>
          </a:prstGeom>
          <a:solidFill>
            <a:schemeClr val="bg1"/>
          </a:solidFill>
          <a:ln w="9525">
            <a:solidFill>
              <a:schemeClr val="bg1"/>
            </a:solidFill>
            <a:miter lim="800000"/>
            <a:headEnd/>
            <a:tailEnd/>
          </a:ln>
        </p:spPr>
        <p:txBody>
          <a:bodyPr wrap="none" anchor="ctr"/>
          <a:lstStyle/>
          <a:p>
            <a:pPr algn="ctr"/>
            <a:r>
              <a:rPr lang="en-US"/>
              <a:t>x=t</a:t>
            </a:r>
            <a:r>
              <a:rPr lang="en-US" baseline="-25000"/>
              <a:t>RSum</a:t>
            </a:r>
            <a:r>
              <a:rPr lang="en-US"/>
              <a:t>(n-1)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A88-4F51-464A-B744-8318F78FC647}"/>
              </a:ext>
            </a:extLst>
          </p:cNvPr>
          <p:cNvSpPr>
            <a:spLocks noGrp="1"/>
          </p:cNvSpPr>
          <p:nvPr>
            <p:ph type="title"/>
          </p:nvPr>
        </p:nvSpPr>
        <p:spPr>
          <a:xfrm>
            <a:off x="838200" y="346272"/>
            <a:ext cx="10515600" cy="365125"/>
          </a:xfrm>
        </p:spPr>
        <p:txBody>
          <a:bodyPr>
            <a:normAutofit fontScale="90000"/>
          </a:bodyPr>
          <a:lstStyle/>
          <a:p>
            <a:br>
              <a:rPr lang="en-US" dirty="0"/>
            </a:br>
            <a:endParaRPr lang="en-IN" dirty="0"/>
          </a:p>
        </p:txBody>
      </p:sp>
      <p:sp>
        <p:nvSpPr>
          <p:cNvPr id="3" name="Content Placeholder 2">
            <a:extLst>
              <a:ext uri="{FF2B5EF4-FFF2-40B4-BE49-F238E27FC236}">
                <a16:creationId xmlns:a16="http://schemas.microsoft.com/office/drawing/2014/main" id="{15FF1CD6-FDA1-44E5-9291-021051388B7C}"/>
              </a:ext>
            </a:extLst>
          </p:cNvPr>
          <p:cNvSpPr>
            <a:spLocks noGrp="1"/>
          </p:cNvSpPr>
          <p:nvPr>
            <p:ph idx="1"/>
          </p:nvPr>
        </p:nvSpPr>
        <p:spPr>
          <a:xfrm>
            <a:off x="669304" y="136524"/>
            <a:ext cx="10515600" cy="5557265"/>
          </a:xfrm>
        </p:spPr>
        <p:txBody>
          <a:bodyPr>
            <a:normAutofit fontScale="92500" lnSpcReduction="10000"/>
          </a:bodyPr>
          <a:lstStyle/>
          <a:p>
            <a:pPr marL="0" indent="0">
              <a:buNone/>
            </a:pPr>
            <a:r>
              <a:rPr lang="en-US" b="1" dirty="0"/>
              <a:t>Space Complexity </a:t>
            </a:r>
          </a:p>
          <a:p>
            <a:r>
              <a:rPr lang="en-US" dirty="0"/>
              <a:t>Amount of computer memory that is required during program execution as a function of input size. </a:t>
            </a:r>
          </a:p>
          <a:p>
            <a:pPr marL="0" indent="0">
              <a:buNone/>
            </a:pPr>
            <a:r>
              <a:rPr lang="en-US" dirty="0"/>
              <a:t>					OR </a:t>
            </a:r>
          </a:p>
          <a:p>
            <a:r>
              <a:rPr lang="en-US" dirty="0"/>
              <a:t>Space complexity is the amount of memory it needs to run to completion </a:t>
            </a:r>
          </a:p>
          <a:p>
            <a:endParaRPr lang="en-US" dirty="0"/>
          </a:p>
          <a:p>
            <a:pPr marL="0" indent="0">
              <a:buNone/>
            </a:pPr>
            <a:r>
              <a:rPr lang="en-US" dirty="0"/>
              <a:t>			Space=Fixed part +Variable part</a:t>
            </a:r>
          </a:p>
          <a:p>
            <a:pPr marL="0" indent="0">
              <a:buNone/>
            </a:pPr>
            <a:endParaRPr lang="en-US" dirty="0"/>
          </a:p>
          <a:p>
            <a:pPr marL="0" indent="0">
              <a:buNone/>
            </a:pPr>
            <a:r>
              <a:rPr lang="en-US" dirty="0"/>
              <a:t>Fixed: varies from problem to problem. Includes space needed for storing instructions variables , constants and structured variables.[arrays , struct].</a:t>
            </a:r>
          </a:p>
          <a:p>
            <a:pPr marL="0" indent="0">
              <a:buNone/>
            </a:pPr>
            <a:r>
              <a:rPr lang="en-US" dirty="0"/>
              <a:t> </a:t>
            </a:r>
          </a:p>
          <a:p>
            <a:pPr marL="0" indent="0">
              <a:buNone/>
            </a:pPr>
            <a:r>
              <a:rPr lang="en-US" dirty="0"/>
              <a:t>Variable: varies from program to program. Includes space needed for stack and for structured variables that are dynamically allocated during run time.</a:t>
            </a:r>
            <a:endParaRPr lang="en-IN" b="1" dirty="0"/>
          </a:p>
        </p:txBody>
      </p:sp>
      <p:sp>
        <p:nvSpPr>
          <p:cNvPr id="4" name="Slide Number Placeholder 3">
            <a:extLst>
              <a:ext uri="{FF2B5EF4-FFF2-40B4-BE49-F238E27FC236}">
                <a16:creationId xmlns:a16="http://schemas.microsoft.com/office/drawing/2014/main" id="{A75FEEE9-5859-4412-89D9-938431020C4F}"/>
              </a:ext>
            </a:extLst>
          </p:cNvPr>
          <p:cNvSpPr>
            <a:spLocks noGrp="1"/>
          </p:cNvSpPr>
          <p:nvPr>
            <p:ph type="sldNum" sz="quarter" idx="12"/>
          </p:nvPr>
        </p:nvSpPr>
        <p:spPr/>
        <p:txBody>
          <a:bodyPr/>
          <a:lstStyle/>
          <a:p>
            <a:fld id="{68187FF5-4BF9-4B21-B0D2-9B7FF2B27D7F}" type="slidenum">
              <a:rPr lang="en-AU" smtClean="0"/>
              <a:pPr/>
              <a:t>15</a:t>
            </a:fld>
            <a:endParaRPr lang="en-AU"/>
          </a:p>
        </p:txBody>
      </p:sp>
      <p:sp>
        <p:nvSpPr>
          <p:cNvPr id="10" name="TextBox 9">
            <a:extLst>
              <a:ext uri="{FF2B5EF4-FFF2-40B4-BE49-F238E27FC236}">
                <a16:creationId xmlns:a16="http://schemas.microsoft.com/office/drawing/2014/main" id="{5E90300E-8314-408D-9A91-4462F7D6F073}"/>
              </a:ext>
            </a:extLst>
          </p:cNvPr>
          <p:cNvSpPr txBox="1"/>
          <p:nvPr/>
        </p:nvSpPr>
        <p:spPr>
          <a:xfrm>
            <a:off x="669304" y="711397"/>
            <a:ext cx="10209228" cy="369332"/>
          </a:xfrm>
          <a:prstGeom prst="rect">
            <a:avLst/>
          </a:prstGeom>
          <a:noFill/>
        </p:spPr>
        <p:txBody>
          <a:bodyPr wrap="square">
            <a:spAutoFit/>
          </a:bodyPr>
          <a:lstStyle/>
          <a:p>
            <a:r>
              <a:rPr lang="en-US" dirty="0"/>
              <a:t> </a:t>
            </a:r>
            <a:endParaRPr lang="en-IN" sz="2800" dirty="0"/>
          </a:p>
        </p:txBody>
      </p:sp>
    </p:spTree>
    <p:extLst>
      <p:ext uri="{BB962C8B-B14F-4D97-AF65-F5344CB8AC3E}">
        <p14:creationId xmlns:p14="http://schemas.microsoft.com/office/powerpoint/2010/main" val="188263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5400" b="1" dirty="0"/>
          </a:p>
          <a:p>
            <a:pPr marL="0" indent="0" algn="ctr">
              <a:buNone/>
            </a:pPr>
            <a:endParaRPr lang="en-IN" sz="5400" b="1" dirty="0"/>
          </a:p>
          <a:p>
            <a:pPr marL="0" indent="0" algn="ctr">
              <a:buNone/>
            </a:pPr>
            <a:r>
              <a:rPr lang="en-IN" sz="5400" b="1" dirty="0"/>
              <a:t>Thank you</a:t>
            </a:r>
          </a:p>
        </p:txBody>
      </p:sp>
      <p:sp>
        <p:nvSpPr>
          <p:cNvPr id="4" name="Slide Number Placeholder 3"/>
          <p:cNvSpPr>
            <a:spLocks noGrp="1"/>
          </p:cNvSpPr>
          <p:nvPr>
            <p:ph type="sldNum" sz="quarter" idx="12"/>
          </p:nvPr>
        </p:nvSpPr>
        <p:spPr/>
        <p:txBody>
          <a:bodyPr/>
          <a:lstStyle/>
          <a:p>
            <a:fld id="{68187FF5-4BF9-4B21-B0D2-9B7FF2B27D7F}" type="slidenum">
              <a:rPr lang="en-AU" smtClean="0"/>
              <a:pPr/>
              <a:t>16</a:t>
            </a:fld>
            <a:endParaRPr lang="en-AU"/>
          </a:p>
        </p:txBody>
      </p:sp>
    </p:spTree>
    <p:extLst>
      <p:ext uri="{BB962C8B-B14F-4D97-AF65-F5344CB8AC3E}">
        <p14:creationId xmlns:p14="http://schemas.microsoft.com/office/powerpoint/2010/main" val="1318934430"/>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711200" y="673647"/>
            <a:ext cx="10566400" cy="4893647"/>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800" b="1" dirty="0">
                <a:latin typeface="Times New Roman" pitchFamily="18" charset="0"/>
                <a:ea typeface="Calibri" pitchFamily="34" charset="0"/>
                <a:cs typeface="Times New Roman" pitchFamily="18" charset="0"/>
              </a:rPr>
              <a:t>Recursive and Non-Recursive Algorithms:</a:t>
            </a:r>
          </a:p>
          <a:p>
            <a:pPr algn="just">
              <a:tabLst>
                <a:tab pos="457200" algn="l"/>
                <a:tab pos="914400" algn="l"/>
                <a:tab pos="1371600" algn="l"/>
                <a:tab pos="1828800" algn="l"/>
                <a:tab pos="2286000" algn="l"/>
                <a:tab pos="2743200" algn="l"/>
                <a:tab pos="3200400" algn="l"/>
                <a:tab pos="3657600" algn="l"/>
                <a:tab pos="4114800" algn="l"/>
                <a:tab pos="4381500" algn="l"/>
              </a:tabLst>
              <a:defRPr/>
            </a:pPr>
            <a:endParaRPr lang="en-US" sz="2000" dirty="0">
              <a:latin typeface="Times New Roman" pitchFamily="18" charset="0"/>
              <a:ea typeface="Calibri" pitchFamily="34" charset="0"/>
              <a:cs typeface="Times New Roman" pitchFamily="18" charset="0"/>
            </a:endParaRPr>
          </a:p>
          <a:p>
            <a:pPr marL="342900" indent="-342900" algn="just">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ea typeface="Calibri" pitchFamily="34" charset="0"/>
                <a:cs typeface="Times New Roman" panose="02020603050405020304" pitchFamily="18" charset="0"/>
              </a:rPr>
              <a:t>A recursive function is a function that is defined in terms of itself with a termination condition. Similarly an algorithm is said to be recursive if the same algorithm is invoked in the body. An algorithm that calls itself is </a:t>
            </a:r>
            <a:r>
              <a:rPr lang="en-US" sz="2400" dirty="0">
                <a:solidFill>
                  <a:srgbClr val="C00000"/>
                </a:solidFill>
                <a:latin typeface="Times New Roman" panose="02020603050405020304" pitchFamily="18" charset="0"/>
                <a:ea typeface="Calibri" pitchFamily="34" charset="0"/>
                <a:cs typeface="Times New Roman" panose="02020603050405020304" pitchFamily="18" charset="0"/>
              </a:rPr>
              <a:t>direct recursive</a:t>
            </a:r>
            <a:r>
              <a:rPr lang="en-US" sz="2400" dirty="0">
                <a:latin typeface="Times New Roman" panose="02020603050405020304" pitchFamily="18" charset="0"/>
                <a:ea typeface="Calibri" pitchFamily="34" charset="0"/>
                <a:cs typeface="Times New Roman" panose="02020603050405020304" pitchFamily="18" charset="0"/>
              </a:rPr>
              <a:t>.</a:t>
            </a:r>
          </a:p>
          <a:p>
            <a:pPr marL="342900" indent="-342900" algn="just">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cs typeface="Times New Roman" panose="02020603050405020304" pitchFamily="18" charset="0"/>
              </a:rPr>
              <a:t>Recursive sorting algorithms work by splitting the input into two or more smaller     inputs and then sorting those, then combining the results.</a:t>
            </a:r>
            <a:r>
              <a:rPr lang="en-US" sz="2400" dirty="0">
                <a:latin typeface="Times New Roman" panose="02020603050405020304" pitchFamily="18" charset="0"/>
                <a:ea typeface="Calibri" pitchFamily="34" charset="0"/>
                <a:cs typeface="Times New Roman" panose="02020603050405020304" pitchFamily="18" charset="0"/>
              </a:rPr>
              <a:t> </a:t>
            </a:r>
          </a:p>
          <a:p>
            <a:pPr marL="342900" indent="-342900" algn="just">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cs typeface="Times New Roman" panose="02020603050405020304" pitchFamily="18" charset="0"/>
              </a:rPr>
              <a:t>Merge sort, Quick-sort are  examples of Recursive function.</a:t>
            </a:r>
            <a:endParaRPr lang="en-US" sz="2400" dirty="0">
              <a:latin typeface="Times New Roman" panose="02020603050405020304" pitchFamily="18" charset="0"/>
              <a:ea typeface="Calibri" pitchFamily="34" charset="0"/>
              <a:cs typeface="Times New Roman" panose="02020603050405020304" pitchFamily="18" charset="0"/>
            </a:endParaRPr>
          </a:p>
          <a:p>
            <a:pPr marL="342900" indent="-342900" algn="just">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ea typeface="Calibri" pitchFamily="34" charset="0"/>
                <a:cs typeface="Times New Roman" panose="02020603050405020304" pitchFamily="18" charset="0"/>
              </a:rPr>
              <a:t>Algorithm A is said to be</a:t>
            </a:r>
            <a:r>
              <a:rPr lang="en-US" sz="2400" dirty="0">
                <a:solidFill>
                  <a:srgbClr val="0070C0"/>
                </a:solidFill>
                <a:latin typeface="Times New Roman" panose="02020603050405020304" pitchFamily="18" charset="0"/>
                <a:ea typeface="Calibri" pitchFamily="34" charset="0"/>
                <a:cs typeface="Times New Roman" panose="02020603050405020304" pitchFamily="18" charset="0"/>
              </a:rPr>
              <a:t> indirect recursive </a:t>
            </a:r>
            <a:r>
              <a:rPr lang="en-US" sz="2400" dirty="0">
                <a:latin typeface="Times New Roman" panose="02020603050405020304" pitchFamily="18" charset="0"/>
                <a:ea typeface="Calibri" pitchFamily="34" charset="0"/>
                <a:cs typeface="Times New Roman" panose="02020603050405020304" pitchFamily="18" charset="0"/>
              </a:rPr>
              <a:t>if it calls another algorithm which in turn calls A. </a:t>
            </a:r>
          </a:p>
          <a:p>
            <a:pPr marL="342900" indent="-342900" algn="just">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cs typeface="Times New Roman" panose="02020603050405020304" pitchFamily="18" charset="0"/>
              </a:rPr>
              <a:t>A non-recursive algorithm does the sorting all at once, without calling itself. Bubble-sort is an example of a non-recursive algorithm.</a:t>
            </a:r>
          </a:p>
          <a:p>
            <a:pPr algn="just">
              <a:buFont typeface="Arial" charset="0"/>
              <a:buChar char="•"/>
              <a:tabLst>
                <a:tab pos="457200" algn="l"/>
                <a:tab pos="914400" algn="l"/>
                <a:tab pos="1371600" algn="l"/>
                <a:tab pos="1828800" algn="l"/>
                <a:tab pos="2286000" algn="l"/>
                <a:tab pos="2743200" algn="l"/>
                <a:tab pos="3200400" algn="l"/>
                <a:tab pos="3657600" algn="l"/>
                <a:tab pos="4114800" algn="l"/>
                <a:tab pos="4381500" algn="l"/>
              </a:tabLst>
              <a:defRPr/>
            </a:pPr>
            <a:endParaRPr lang="en-US" sz="2400" dirty="0">
              <a:latin typeface="Times New Roman" panose="02020603050405020304" pitchFamily="18" charset="0"/>
              <a:ea typeface="Calibri" pitchFamily="34" charset="0"/>
              <a:cs typeface="Times New Roman" panose="02020603050405020304" pitchFamily="18" charset="0"/>
            </a:endParaRPr>
          </a:p>
        </p:txBody>
      </p:sp>
      <p:sp>
        <p:nvSpPr>
          <p:cNvPr id="14339" name="Rectangle 6"/>
          <p:cNvSpPr>
            <a:spLocks noChangeArrowheads="1"/>
          </p:cNvSpPr>
          <p:nvPr/>
        </p:nvSpPr>
        <p:spPr bwMode="auto">
          <a:xfrm>
            <a:off x="711200" y="3963988"/>
            <a:ext cx="11176000" cy="40005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pPr>
            <a:r>
              <a:rPr lang="en-US" sz="2000" dirty="0">
                <a:latin typeface="Times New Roman" pitchFamily="18" charset="0"/>
                <a:ea typeface="Calibri" pitchFamily="34" charset="0"/>
                <a:cs typeface="Times New Roman" pitchFamily="18" charset="0"/>
              </a:rPr>
              <a:t>     </a:t>
            </a:r>
            <a:endParaRPr lang="en-US" sz="2000" dirty="0">
              <a:ea typeface="Calibri"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711200" y="914401"/>
            <a:ext cx="10769600" cy="1754326"/>
          </a:xfrm>
          <a:prstGeom prst="rect">
            <a:avLst/>
          </a:prstGeom>
          <a:noFill/>
          <a:ln w="9525">
            <a:noFill/>
            <a:miter lim="800000"/>
            <a:headEnd/>
            <a:tailEnd/>
          </a:ln>
        </p:spPr>
        <p:txBody>
          <a:bodyPr wrap="square" anchor="ctr">
            <a:spAutoFit/>
          </a:bodyPr>
          <a:lstStyle/>
          <a:p>
            <a:pPr algn="ctr">
              <a:tabLst>
                <a:tab pos="457200" algn="l"/>
                <a:tab pos="914400" algn="l"/>
                <a:tab pos="1371600" algn="l"/>
                <a:tab pos="1828800" algn="l"/>
                <a:tab pos="2286000" algn="l"/>
                <a:tab pos="2743200" algn="l"/>
                <a:tab pos="3200400" algn="l"/>
                <a:tab pos="3657600" algn="l"/>
                <a:tab pos="4114800" algn="l"/>
                <a:tab pos="4381500" algn="l"/>
              </a:tabLst>
              <a:defRPr/>
            </a:pPr>
            <a:r>
              <a:rPr lang="en-US" sz="3600" b="1" dirty="0">
                <a:latin typeface="+mn-lt"/>
                <a:ea typeface="Calibri" pitchFamily="34" charset="0"/>
                <a:cs typeface="Times New Roman" pitchFamily="18" charset="0"/>
              </a:rPr>
              <a:t>Example: Towers of Hanoi  problem</a:t>
            </a:r>
          </a:p>
          <a:p>
            <a:pPr algn="ctr">
              <a:tabLst>
                <a:tab pos="457200" algn="l"/>
                <a:tab pos="914400" algn="l"/>
                <a:tab pos="1371600" algn="l"/>
                <a:tab pos="1828800" algn="l"/>
                <a:tab pos="2286000" algn="l"/>
                <a:tab pos="2743200" algn="l"/>
                <a:tab pos="3200400" algn="l"/>
                <a:tab pos="3657600" algn="l"/>
                <a:tab pos="4114800" algn="l"/>
                <a:tab pos="4381500" algn="l"/>
              </a:tabLst>
              <a:defRPr/>
            </a:pPr>
            <a:r>
              <a:rPr lang="en-US" sz="3600" b="1" dirty="0">
                <a:latin typeface="+mn-lt"/>
                <a:ea typeface="Calibri" pitchFamily="34" charset="0"/>
                <a:cs typeface="Times New Roman" pitchFamily="18" charset="0"/>
              </a:rPr>
              <a:t>     </a:t>
            </a:r>
            <a:endParaRPr lang="en-US" sz="3600" dirty="0">
              <a:latin typeface="+mn-lt"/>
              <a:ea typeface="Calibri" pitchFamily="34" charset="0"/>
              <a:cs typeface="Times New Roman" pitchFamily="18" charset="0"/>
            </a:endParaRPr>
          </a:p>
          <a:p>
            <a:pPr algn="ctr">
              <a:tabLst>
                <a:tab pos="457200" algn="l"/>
                <a:tab pos="914400" algn="l"/>
                <a:tab pos="1371600" algn="l"/>
                <a:tab pos="1828800" algn="l"/>
                <a:tab pos="2286000" algn="l"/>
                <a:tab pos="2743200" algn="l"/>
                <a:tab pos="3200400" algn="l"/>
                <a:tab pos="3657600" algn="l"/>
                <a:tab pos="4114800" algn="l"/>
                <a:tab pos="4381500" algn="l"/>
              </a:tabLst>
              <a:defRPr/>
            </a:pPr>
            <a:endParaRPr lang="en-US" sz="3600" dirty="0">
              <a:latin typeface="+mn-lt"/>
              <a:ea typeface="Calibri" pitchFamily="34" charset="0"/>
              <a:cs typeface="Times New Roman" pitchFamily="18" charset="0"/>
            </a:endParaRPr>
          </a:p>
        </p:txBody>
      </p:sp>
      <p:pic>
        <p:nvPicPr>
          <p:cNvPr id="15363" name="Picture 7"/>
          <p:cNvPicPr>
            <a:picLocks noChangeAspect="1" noChangeArrowheads="1"/>
          </p:cNvPicPr>
          <p:nvPr/>
        </p:nvPicPr>
        <p:blipFill>
          <a:blip r:embed="rId2"/>
          <a:srcRect/>
          <a:stretch>
            <a:fillRect/>
          </a:stretch>
        </p:blipFill>
        <p:spPr bwMode="auto">
          <a:xfrm>
            <a:off x="1625599" y="2438400"/>
            <a:ext cx="9946217" cy="2419350"/>
          </a:xfrm>
          <a:prstGeom prst="rect">
            <a:avLst/>
          </a:prstGeom>
          <a:noFill/>
          <a:ln w="9525">
            <a:noFill/>
            <a:miter lim="800000"/>
            <a:headEnd/>
            <a:tailEnd/>
          </a:ln>
        </p:spPr>
      </p:pic>
    </p:spTree>
    <p:extLst>
      <p:ext uri="{BB962C8B-B14F-4D97-AF65-F5344CB8AC3E}">
        <p14:creationId xmlns:p14="http://schemas.microsoft.com/office/powerpoint/2010/main" val="233046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5"/>
          <p:cNvSpPr>
            <a:spLocks noChangeArrowheads="1"/>
          </p:cNvSpPr>
          <p:nvPr/>
        </p:nvSpPr>
        <p:spPr bwMode="auto">
          <a:xfrm>
            <a:off x="1219200" y="838201"/>
            <a:ext cx="8331200" cy="830263"/>
          </a:xfrm>
          <a:prstGeom prst="rect">
            <a:avLst/>
          </a:prstGeom>
          <a:noFill/>
          <a:ln w="9525">
            <a:noFill/>
            <a:miter lim="800000"/>
            <a:headEnd/>
            <a:tailEnd/>
          </a:ln>
        </p:spPr>
        <p:txBody>
          <a:bodyPr anchor="ctr">
            <a:spAutoFit/>
          </a:bodyPr>
          <a:lstStyle/>
          <a:p>
            <a:pPr>
              <a:tabLst>
                <a:tab pos="457200" algn="l"/>
                <a:tab pos="914400" algn="l"/>
                <a:tab pos="1371600" algn="l"/>
                <a:tab pos="1828800" algn="l"/>
                <a:tab pos="2286000" algn="l"/>
                <a:tab pos="2743200" algn="l"/>
                <a:tab pos="3200400" algn="l"/>
                <a:tab pos="3657600" algn="l"/>
                <a:tab pos="4114800" algn="l"/>
                <a:tab pos="4381500" algn="l"/>
              </a:tabLst>
            </a:pPr>
            <a:r>
              <a:rPr lang="en-US" sz="2400" dirty="0">
                <a:latin typeface="Times New Roman" pitchFamily="18" charset="0"/>
                <a:ea typeface="Calibri" pitchFamily="34" charset="0"/>
                <a:cs typeface="Times New Roman" pitchFamily="18" charset="0"/>
              </a:rPr>
              <a:t>    Algorithm </a:t>
            </a:r>
            <a:r>
              <a:rPr lang="en-US" sz="2400" dirty="0" err="1">
                <a:solidFill>
                  <a:srgbClr val="FF0000"/>
                </a:solidFill>
                <a:latin typeface="Times New Roman" pitchFamily="18" charset="0"/>
                <a:ea typeface="Calibri" pitchFamily="34" charset="0"/>
                <a:cs typeface="Times New Roman" pitchFamily="18" charset="0"/>
              </a:rPr>
              <a:t>TowersOfHanoi</a:t>
            </a:r>
            <a:r>
              <a:rPr lang="en-US" sz="2400" dirty="0">
                <a:latin typeface="Times New Roman" pitchFamily="18" charset="0"/>
                <a:ea typeface="Calibri" pitchFamily="34" charset="0"/>
                <a:cs typeface="Times New Roman" pitchFamily="18" charset="0"/>
              </a:rPr>
              <a:t>(n, x, y, z)</a:t>
            </a:r>
          </a:p>
          <a:p>
            <a:pPr>
              <a:tabLst>
                <a:tab pos="457200" algn="l"/>
                <a:tab pos="914400" algn="l"/>
                <a:tab pos="1371600" algn="l"/>
                <a:tab pos="1828800" algn="l"/>
                <a:tab pos="2286000" algn="l"/>
                <a:tab pos="2743200" algn="l"/>
                <a:tab pos="3200400" algn="l"/>
                <a:tab pos="3657600" algn="l"/>
                <a:tab pos="4114800" algn="l"/>
                <a:tab pos="4381500" algn="l"/>
              </a:tabLst>
            </a:pPr>
            <a:endParaRPr lang="en-US" sz="2400" dirty="0">
              <a:ea typeface="Calibri" pitchFamily="34" charset="0"/>
              <a:cs typeface="Times New Roman" pitchFamily="18" charset="0"/>
            </a:endParaRPr>
          </a:p>
        </p:txBody>
      </p:sp>
      <p:sp>
        <p:nvSpPr>
          <p:cNvPr id="17411" name="Rectangle 16"/>
          <p:cNvSpPr>
            <a:spLocks noChangeArrowheads="1"/>
          </p:cNvSpPr>
          <p:nvPr/>
        </p:nvSpPr>
        <p:spPr bwMode="auto">
          <a:xfrm>
            <a:off x="711200" y="1425575"/>
            <a:ext cx="10871200" cy="341630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a:latin typeface="+mn-lt"/>
                <a:cs typeface="Times New Roman" pitchFamily="18" charset="0"/>
              </a:rPr>
              <a:t>{</a:t>
            </a: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If (n ≥ 1) then</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  </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TowersOfHanoi(n-1, x, z, y);</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Write(“move top disk from tower” , x, “to                   </a:t>
            </a: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top of tower”, y);</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TowersOfHanoi(n-1, z, y, x);</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a:t>
            </a:r>
            <a:endParaRPr lang="en-US" sz="2400" dirty="0">
              <a:latin typeface="+mn-lt"/>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Calibri" pitchFamily="34" charset="0"/>
              </a:rPr>
              <a:t>				     }</a:t>
            </a:r>
            <a:endParaRPr lang="en-US" sz="2400" dirty="0">
              <a:latin typeface="+mn-lt"/>
              <a:cs typeface="Times New Roman" pitchFamily="18" charset="0"/>
            </a:endParaRPr>
          </a:p>
        </p:txBody>
      </p:sp>
    </p:spTree>
    <p:extLst>
      <p:ext uri="{BB962C8B-B14F-4D97-AF65-F5344CB8AC3E}">
        <p14:creationId xmlns:p14="http://schemas.microsoft.com/office/powerpoint/2010/main" val="21962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711200" y="3963988"/>
            <a:ext cx="11176000" cy="400050"/>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pPr>
            <a:r>
              <a:rPr lang="en-US" sz="2000">
                <a:latin typeface="Times New Roman" pitchFamily="18" charset="0"/>
                <a:ea typeface="Calibri" pitchFamily="34" charset="0"/>
                <a:cs typeface="Times New Roman" pitchFamily="18" charset="0"/>
              </a:rPr>
              <a:t>     </a:t>
            </a:r>
            <a:endParaRPr lang="en-US" sz="2000">
              <a:ea typeface="Calibri" pitchFamily="34" charset="0"/>
              <a:cs typeface="Times New Roman" pitchFamily="18" charset="0"/>
            </a:endParaRPr>
          </a:p>
        </p:txBody>
      </p:sp>
      <p:sp>
        <p:nvSpPr>
          <p:cNvPr id="20483" name="Rectangle 3"/>
          <p:cNvSpPr>
            <a:spLocks noChangeArrowheads="1"/>
          </p:cNvSpPr>
          <p:nvPr/>
        </p:nvSpPr>
        <p:spPr bwMode="auto">
          <a:xfrm>
            <a:off x="1016000" y="914491"/>
            <a:ext cx="10464800" cy="3724096"/>
          </a:xfrm>
          <a:prstGeom prst="rect">
            <a:avLst/>
          </a:prstGeom>
          <a:noFill/>
          <a:ln w="9525">
            <a:noFill/>
            <a:miter lim="800000"/>
            <a:headEnd/>
            <a:tailEnd/>
          </a:ln>
        </p:spPr>
        <p:txBody>
          <a:bodyPr anchor="ctr">
            <a:spAutoFit/>
          </a:bodyPr>
          <a:lstStyle/>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800" b="1" dirty="0">
                <a:latin typeface="Times New Roman" panose="02020603050405020304" pitchFamily="18" charset="0"/>
                <a:ea typeface="Calibri" pitchFamily="34" charset="0"/>
                <a:cs typeface="Times New Roman" panose="02020603050405020304" pitchFamily="18" charset="0"/>
              </a:rPr>
              <a:t>Performance Analysis:</a:t>
            </a:r>
          </a:p>
          <a:p>
            <a:pPr algn="just">
              <a:tabLst>
                <a:tab pos="457200" algn="l"/>
                <a:tab pos="914400" algn="l"/>
                <a:tab pos="1371600" algn="l"/>
                <a:tab pos="1828800" algn="l"/>
                <a:tab pos="2286000" algn="l"/>
                <a:tab pos="2743200" algn="l"/>
                <a:tab pos="3200400" algn="l"/>
                <a:tab pos="3657600" algn="l"/>
                <a:tab pos="4114800" algn="l"/>
                <a:tab pos="4381500" algn="l"/>
              </a:tabLst>
              <a:defRPr/>
            </a:pPr>
            <a:endParaRPr lang="en-US" sz="2800" b="1" dirty="0">
              <a:latin typeface="+mn-lt"/>
              <a:ea typeface="Calibri" pitchFamily="34" charset="0"/>
              <a:cs typeface="Times New Roman" pitchFamily="18" charset="0"/>
            </a:endParaRPr>
          </a:p>
          <a:p>
            <a:pPr algn="just">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cs typeface="Times New Roman" panose="02020603050405020304" pitchFamily="18" charset="0"/>
              </a:rPr>
              <a:t>Performance analysis of an algorithm depends upon two factors i.e. amount of memory used and amount of compute time consumed on any CPU. Formally they are notified as complexities in terms of:</a:t>
            </a:r>
            <a:r>
              <a:rPr lang="en-US" sz="2400" dirty="0">
                <a:latin typeface="Times New Roman" panose="02020603050405020304" pitchFamily="18" charset="0"/>
                <a:ea typeface="Calibri" pitchFamily="34" charset="0"/>
                <a:cs typeface="Times New Roman" panose="02020603050405020304" pitchFamily="18" charset="0"/>
              </a:rPr>
              <a:t>  </a:t>
            </a:r>
          </a:p>
          <a:p>
            <a:pPr marL="342900" indent="-342900" algn="just">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ea typeface="Calibri" pitchFamily="34" charset="0"/>
                <a:cs typeface="Times New Roman" panose="02020603050405020304" pitchFamily="18" charset="0"/>
              </a:rPr>
              <a:t>computing time(Time complexity)</a:t>
            </a:r>
          </a:p>
          <a:p>
            <a:pPr marL="342900" indent="-342900" algn="just">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Times New Roman" panose="02020603050405020304" pitchFamily="18" charset="0"/>
                <a:ea typeface="Calibri" pitchFamily="34" charset="0"/>
                <a:cs typeface="Times New Roman" panose="02020603050405020304" pitchFamily="18" charset="0"/>
              </a:rPr>
              <a:t>storage requirement (Space complexity)</a:t>
            </a:r>
          </a:p>
          <a:p>
            <a:pPr algn="just">
              <a:lnSpc>
                <a:spcPct val="150000"/>
              </a:lnSpc>
              <a:tabLst>
                <a:tab pos="457200" algn="l"/>
                <a:tab pos="914400" algn="l"/>
                <a:tab pos="1371600" algn="l"/>
                <a:tab pos="1828800" algn="l"/>
                <a:tab pos="2286000" algn="l"/>
                <a:tab pos="2743200" algn="l"/>
                <a:tab pos="3200400" algn="l"/>
                <a:tab pos="3657600" algn="l"/>
                <a:tab pos="4114800" algn="l"/>
                <a:tab pos="4381500" algn="l"/>
              </a:tabLst>
              <a:defRPr/>
            </a:pPr>
            <a:r>
              <a:rPr lang="en-US" sz="2400" dirty="0">
                <a:latin typeface="+mn-lt"/>
                <a:ea typeface="Calibri" pitchFamily="34"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016000" y="685801"/>
            <a:ext cx="10693400" cy="5256213"/>
          </a:xfrm>
        </p:spPr>
        <p:txBody>
          <a:bodyPr/>
          <a:lstStyle/>
          <a:p>
            <a:pPr>
              <a:buFontTx/>
              <a:buNone/>
            </a:pPr>
            <a:r>
              <a:rPr lang="en-US" altLang="zh-TW" b="1" dirty="0"/>
              <a:t>Time Complexity :</a:t>
            </a:r>
          </a:p>
          <a:p>
            <a:pPr>
              <a:buFontTx/>
              <a:buNone/>
            </a:pPr>
            <a:endParaRPr lang="en-US" altLang="zh-TW" b="1" dirty="0"/>
          </a:p>
          <a:p>
            <a:pPr>
              <a:buNone/>
            </a:pPr>
            <a:r>
              <a:rPr lang="en-US" sz="2400" dirty="0"/>
              <a:t>     Is the amount of time it needs to run to completion</a:t>
            </a:r>
            <a:endParaRPr lang="en-US" altLang="zh-TW" sz="2400" dirty="0">
              <a:solidFill>
                <a:schemeClr val="tx2"/>
              </a:solidFill>
            </a:endParaRPr>
          </a:p>
          <a:p>
            <a:pPr lvl="1"/>
            <a:r>
              <a:rPr lang="en-US" altLang="zh-TW" dirty="0"/>
              <a:t>The time, </a:t>
            </a:r>
            <a:r>
              <a:rPr lang="en-US" altLang="zh-TW" i="1" dirty="0"/>
              <a:t>T</a:t>
            </a:r>
            <a:r>
              <a:rPr lang="en-US" altLang="zh-TW" dirty="0"/>
              <a:t>(</a:t>
            </a:r>
            <a:r>
              <a:rPr lang="en-US" altLang="zh-TW" i="1" dirty="0"/>
              <a:t>P</a:t>
            </a:r>
            <a:r>
              <a:rPr lang="en-US" altLang="zh-TW" dirty="0"/>
              <a:t>), taken by a program </a:t>
            </a:r>
            <a:r>
              <a:rPr lang="en-US" altLang="zh-TW" i="1" dirty="0"/>
              <a:t>P</a:t>
            </a:r>
            <a:r>
              <a:rPr lang="en-US" altLang="zh-TW" dirty="0"/>
              <a:t>, is the sum of its compile time </a:t>
            </a:r>
            <a:r>
              <a:rPr lang="en-US" altLang="zh-TW" i="1" dirty="0"/>
              <a:t>C</a:t>
            </a:r>
            <a:r>
              <a:rPr lang="en-US" altLang="zh-TW" dirty="0"/>
              <a:t> and its run (or execution) time, </a:t>
            </a:r>
            <a:r>
              <a:rPr lang="en-US" altLang="zh-TW" i="1" dirty="0"/>
              <a:t>T</a:t>
            </a:r>
            <a:r>
              <a:rPr lang="en-US" altLang="zh-TW" i="1" baseline="-25000" dirty="0"/>
              <a:t>P</a:t>
            </a:r>
            <a:r>
              <a:rPr lang="en-US" altLang="zh-TW" i="1" dirty="0"/>
              <a:t>(I).</a:t>
            </a:r>
          </a:p>
          <a:p>
            <a:pPr lvl="1">
              <a:buFontTx/>
              <a:buNone/>
            </a:pPr>
            <a:r>
              <a:rPr lang="en-US" altLang="zh-TW" i="1" dirty="0"/>
              <a:t>                  </a:t>
            </a:r>
            <a:r>
              <a:rPr lang="en-US" altLang="zh-TW" i="1" dirty="0">
                <a:solidFill>
                  <a:srgbClr val="FF3399"/>
                </a:solidFill>
              </a:rPr>
              <a:t> T(P)=C+T</a:t>
            </a:r>
            <a:r>
              <a:rPr lang="en-US" altLang="zh-TW" i="1" baseline="-25000" dirty="0">
                <a:solidFill>
                  <a:srgbClr val="FF3399"/>
                </a:solidFill>
              </a:rPr>
              <a:t>P</a:t>
            </a:r>
            <a:r>
              <a:rPr lang="en-US" altLang="zh-TW" i="1" dirty="0">
                <a:solidFill>
                  <a:srgbClr val="FF3399"/>
                </a:solidFill>
              </a:rPr>
              <a:t>(I)</a:t>
            </a:r>
            <a:endParaRPr lang="en-US" altLang="zh-TW" i="1" dirty="0"/>
          </a:p>
          <a:p>
            <a:pPr lvl="1"/>
            <a:r>
              <a:rPr lang="en-US" altLang="zh-TW" dirty="0"/>
              <a:t>The compile time does not depend on the instance characteristics.</a:t>
            </a:r>
          </a:p>
          <a:p>
            <a:pPr lvl="1"/>
            <a:r>
              <a:rPr lang="en-US" altLang="zh-TW" dirty="0"/>
              <a:t>We will concentrate on estimating run time </a:t>
            </a:r>
            <a:r>
              <a:rPr lang="en-US" altLang="zh-TW" dirty="0" err="1">
                <a:solidFill>
                  <a:srgbClr val="FF3399"/>
                </a:solidFill>
              </a:rPr>
              <a:t>T</a:t>
            </a:r>
            <a:r>
              <a:rPr lang="en-US" altLang="zh-TW" baseline="-25000" dirty="0" err="1">
                <a:solidFill>
                  <a:srgbClr val="FF3399"/>
                </a:solidFill>
              </a:rPr>
              <a:t>p</a:t>
            </a:r>
            <a:r>
              <a:rPr lang="en-US" altLang="zh-TW" dirty="0">
                <a:solidFill>
                  <a:srgbClr val="FF3399"/>
                </a:solidFill>
              </a:rPr>
              <a:t>(I).</a:t>
            </a:r>
            <a:r>
              <a:rPr lang="en-US" altLang="zh-TW" dirty="0"/>
              <a:t> </a:t>
            </a:r>
          </a:p>
          <a:p>
            <a:pPr lvl="1">
              <a:buFontTx/>
              <a:buNone/>
            </a:pPr>
            <a:endParaRPr lang="en-US" altLang="zh-TW"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812800" y="622127"/>
            <a:ext cx="10972800" cy="5668963"/>
          </a:xfrm>
          <a:prstGeom prst="rect">
            <a:avLst/>
          </a:prstGeom>
          <a:noFill/>
          <a:ln w="9525">
            <a:noFill/>
            <a:miter lim="800000"/>
            <a:headEnd/>
            <a:tailEnd/>
          </a:ln>
        </p:spPr>
        <p:txBody>
          <a:bodyPr/>
          <a:lstStyle/>
          <a:p>
            <a:pPr marL="342900" indent="-342900">
              <a:spcBef>
                <a:spcPct val="20000"/>
              </a:spcBef>
              <a:buFontTx/>
              <a:buChar char="•"/>
              <a:defRPr/>
            </a:pPr>
            <a:r>
              <a:rPr lang="en-US" altLang="zh-TW" sz="2400" kern="0" dirty="0">
                <a:latin typeface="+mn-lt"/>
              </a:rPr>
              <a:t>Methods to compute Time Complexity</a:t>
            </a:r>
          </a:p>
          <a:p>
            <a:pPr marL="342900" indent="-342900">
              <a:spcBef>
                <a:spcPct val="20000"/>
              </a:spcBef>
              <a:defRPr/>
            </a:pPr>
            <a:r>
              <a:rPr lang="en-US" altLang="zh-TW" sz="2400" kern="0" dirty="0">
                <a:latin typeface="+mn-lt"/>
              </a:rPr>
              <a:t>      1) Step Count Method</a:t>
            </a:r>
          </a:p>
          <a:p>
            <a:pPr marL="342900" indent="-342900">
              <a:spcBef>
                <a:spcPct val="20000"/>
              </a:spcBef>
              <a:defRPr/>
            </a:pPr>
            <a:r>
              <a:rPr lang="en-US" altLang="zh-TW" sz="2400" kern="0" dirty="0">
                <a:latin typeface="+mn-lt"/>
              </a:rPr>
              <a:t>      2) Tabular Method</a:t>
            </a:r>
          </a:p>
          <a:p>
            <a:pPr marL="342900" indent="-342900">
              <a:spcBef>
                <a:spcPct val="20000"/>
              </a:spcBef>
              <a:defRPr/>
            </a:pPr>
            <a:endParaRPr lang="en-US" altLang="zh-TW" sz="3200" kern="0" dirty="0">
              <a:latin typeface="+mn-lt"/>
            </a:endParaRPr>
          </a:p>
          <a:p>
            <a:pPr marL="342900" indent="-342900">
              <a:spcBef>
                <a:spcPct val="20000"/>
              </a:spcBef>
              <a:defRPr/>
            </a:pPr>
            <a:r>
              <a:rPr lang="en-US" altLang="zh-TW" sz="2400" kern="0" dirty="0">
                <a:latin typeface="+mn-lt"/>
              </a:rPr>
              <a:t>     </a:t>
            </a:r>
            <a:r>
              <a:rPr lang="en-US" altLang="zh-TW" sz="2400" b="1" u="sng" kern="0" dirty="0">
                <a:latin typeface="+mn-lt"/>
              </a:rPr>
              <a:t>Step Count Method</a:t>
            </a:r>
          </a:p>
          <a:p>
            <a:pPr marL="742950" lvl="1" indent="-285750">
              <a:spcBef>
                <a:spcPct val="20000"/>
              </a:spcBef>
              <a:defRPr/>
            </a:pPr>
            <a:r>
              <a:rPr lang="en-US" altLang="zh-TW" sz="2400" kern="0" dirty="0">
                <a:latin typeface="+mn-lt"/>
              </a:rPr>
              <a:t>    Introduce global variable </a:t>
            </a:r>
            <a:r>
              <a:rPr lang="en-US" altLang="zh-TW" sz="2400" kern="0" dirty="0">
                <a:solidFill>
                  <a:srgbClr val="FF3399"/>
                </a:solidFill>
                <a:latin typeface="+mn-lt"/>
              </a:rPr>
              <a:t>count</a:t>
            </a:r>
            <a:r>
              <a:rPr lang="en-US" altLang="zh-TW" sz="2400" kern="0" dirty="0">
                <a:latin typeface="+mn-lt"/>
              </a:rPr>
              <a:t> into programs with initial value zero.</a:t>
            </a:r>
          </a:p>
          <a:p>
            <a:pPr marL="1143000" lvl="2" indent="-228600">
              <a:spcBef>
                <a:spcPct val="20000"/>
              </a:spcBef>
              <a:buFontTx/>
              <a:buChar char="•"/>
              <a:defRPr/>
            </a:pPr>
            <a:r>
              <a:rPr lang="en-US" altLang="zh-TW" sz="2000" kern="0" dirty="0">
                <a:latin typeface="+mn-lt"/>
              </a:rPr>
              <a:t>Statements to increment </a:t>
            </a:r>
            <a:r>
              <a:rPr lang="en-US" altLang="zh-TW" sz="2000" kern="0" dirty="0">
                <a:solidFill>
                  <a:srgbClr val="FF3399"/>
                </a:solidFill>
                <a:latin typeface="+mn-lt"/>
              </a:rPr>
              <a:t>count</a:t>
            </a:r>
            <a:r>
              <a:rPr lang="en-US" altLang="zh-TW" sz="2000" kern="0" dirty="0">
                <a:latin typeface="+mn-lt"/>
              </a:rPr>
              <a:t> by the appropriate amount are introduced into the program.</a:t>
            </a:r>
          </a:p>
          <a:p>
            <a:pPr marL="1143000" lvl="2" indent="-228600">
              <a:spcBef>
                <a:spcPct val="20000"/>
              </a:spcBef>
              <a:buFontTx/>
              <a:buChar char="•"/>
              <a:defRPr/>
            </a:pPr>
            <a:r>
              <a:rPr lang="en-US" altLang="zh-TW" sz="2000" kern="0" dirty="0">
                <a:latin typeface="+mn-lt"/>
              </a:rPr>
              <a:t>The value of the </a:t>
            </a:r>
            <a:r>
              <a:rPr lang="en-US" altLang="zh-TW" sz="2000" kern="0" dirty="0">
                <a:solidFill>
                  <a:srgbClr val="FF3399"/>
                </a:solidFill>
                <a:latin typeface="+mn-lt"/>
              </a:rPr>
              <a:t>count </a:t>
            </a:r>
            <a:r>
              <a:rPr lang="en-US" altLang="zh-TW" sz="2000" kern="0" dirty="0">
                <a:latin typeface="+mn-lt"/>
              </a:rPr>
              <a:t>by the time program terminates is the number steps taken by the program.</a:t>
            </a:r>
          </a:p>
          <a:p>
            <a:pPr marL="342900" indent="-342900">
              <a:spcBef>
                <a:spcPct val="20000"/>
              </a:spcBef>
              <a:buFontTx/>
              <a:buChar char="•"/>
              <a:defRPr/>
            </a:pPr>
            <a:endParaRPr lang="en-US" sz="2000" kern="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sz="2800" b="1" dirty="0">
                <a:solidFill>
                  <a:schemeClr val="tx1"/>
                </a:solidFill>
              </a:rPr>
              <a:t>Method-I: </a:t>
            </a:r>
            <a:r>
              <a:rPr lang="en-US" altLang="zh-TW" sz="2400" b="1" dirty="0">
                <a:solidFill>
                  <a:schemeClr val="tx1"/>
                </a:solidFill>
              </a:rPr>
              <a:t>Introduce variable count into programs</a:t>
            </a:r>
            <a:endParaRPr lang="en-US" sz="2400" b="1" dirty="0">
              <a:solidFill>
                <a:schemeClr val="tx1"/>
              </a:solidFill>
              <a:ea typeface="新細明體" pitchFamily="18" charset="-120"/>
            </a:endParaRPr>
          </a:p>
        </p:txBody>
      </p:sp>
      <p:sp>
        <p:nvSpPr>
          <p:cNvPr id="8" name="Rectangle 3"/>
          <p:cNvSpPr txBox="1">
            <a:spLocks noChangeArrowheads="1"/>
          </p:cNvSpPr>
          <p:nvPr/>
        </p:nvSpPr>
        <p:spPr bwMode="auto">
          <a:xfrm>
            <a:off x="1016000" y="1219200"/>
            <a:ext cx="10972800" cy="4953000"/>
          </a:xfrm>
          <a:prstGeom prst="rect">
            <a:avLst/>
          </a:prstGeom>
          <a:noFill/>
          <a:ln w="9525">
            <a:noFill/>
            <a:miter lim="800000"/>
            <a:headEnd/>
            <a:tailEnd/>
          </a:ln>
        </p:spPr>
        <p:txBody>
          <a:bodyPr/>
          <a:lstStyle/>
          <a:p>
            <a:pPr marL="342900" indent="-342900">
              <a:spcBef>
                <a:spcPct val="20000"/>
              </a:spcBef>
              <a:defRPr/>
            </a:pPr>
            <a:r>
              <a:rPr lang="en-US" altLang="zh-TW" sz="2800" kern="0" dirty="0">
                <a:latin typeface="+mn-lt"/>
              </a:rPr>
              <a:t>EX:- 1) Iterative sum  of n numbers</a:t>
            </a:r>
          </a:p>
          <a:p>
            <a:pPr marL="342900" indent="-342900">
              <a:spcBef>
                <a:spcPct val="20000"/>
              </a:spcBef>
              <a:defRPr/>
            </a:pPr>
            <a:r>
              <a:rPr lang="en-US" altLang="zh-TW" sz="2000" kern="0" dirty="0">
                <a:latin typeface="+mn-lt"/>
              </a:rPr>
              <a:t>     Algorithm sum(a,  n)</a:t>
            </a:r>
            <a:br>
              <a:rPr lang="en-US" altLang="zh-TW" sz="2000" kern="0" dirty="0">
                <a:latin typeface="+mn-lt"/>
              </a:rPr>
            </a:br>
            <a:r>
              <a:rPr lang="en-US" altLang="zh-TW" sz="2000" kern="0" dirty="0">
                <a:latin typeface="+mn-lt"/>
              </a:rPr>
              <a:t>{</a:t>
            </a:r>
            <a:br>
              <a:rPr lang="en-US" altLang="zh-TW" sz="2000" kern="0" dirty="0">
                <a:latin typeface="+mn-lt"/>
              </a:rPr>
            </a:br>
            <a:r>
              <a:rPr lang="en-US" altLang="zh-TW" sz="2000" kern="0" dirty="0">
                <a:latin typeface="+mn-lt"/>
              </a:rPr>
              <a:t>         </a:t>
            </a:r>
            <a:r>
              <a:rPr lang="en-US" sz="2000" kern="0" dirty="0">
                <a:latin typeface="+mn-lt"/>
              </a:rPr>
              <a:t>s:=0;</a:t>
            </a:r>
          </a:p>
          <a:p>
            <a:pPr marL="742950" lvl="1" indent="-285750">
              <a:spcBef>
                <a:spcPct val="20000"/>
              </a:spcBef>
              <a:defRPr/>
            </a:pPr>
            <a:r>
              <a:rPr lang="en-US" sz="2000" kern="0" dirty="0">
                <a:latin typeface="+mn-lt"/>
              </a:rPr>
              <a:t>		</a:t>
            </a:r>
            <a:r>
              <a:rPr lang="en-US" sz="2000" b="1" kern="0" dirty="0">
                <a:solidFill>
                  <a:srgbClr val="FF3399"/>
                </a:solidFill>
                <a:latin typeface="+mn-lt"/>
              </a:rPr>
              <a:t>count:=count+1;</a:t>
            </a:r>
            <a:r>
              <a:rPr lang="en-US" sz="2000" kern="0" dirty="0">
                <a:latin typeface="+mn-lt"/>
              </a:rPr>
              <a:t>  // for assignment statement</a:t>
            </a:r>
          </a:p>
          <a:p>
            <a:pPr marL="342900" indent="-342900">
              <a:spcBef>
                <a:spcPct val="20000"/>
              </a:spcBef>
              <a:defRPr/>
            </a:pPr>
            <a:r>
              <a:rPr lang="en-US" sz="2000" kern="0" dirty="0">
                <a:latin typeface="+mn-lt"/>
              </a:rPr>
              <a:t>   		 for </a:t>
            </a:r>
            <a:r>
              <a:rPr lang="en-US" sz="2000" kern="0" dirty="0" err="1">
                <a:latin typeface="+mn-lt"/>
              </a:rPr>
              <a:t>i</a:t>
            </a:r>
            <a:r>
              <a:rPr lang="en-US" sz="2000" kern="0" dirty="0">
                <a:latin typeface="+mn-lt"/>
              </a:rPr>
              <a:t>:=1 to n do</a:t>
            </a:r>
          </a:p>
          <a:p>
            <a:pPr marL="342900" indent="-342900">
              <a:spcBef>
                <a:spcPct val="20000"/>
              </a:spcBef>
              <a:defRPr/>
            </a:pPr>
            <a:r>
              <a:rPr lang="en-US" sz="2000" kern="0" dirty="0">
                <a:latin typeface="+mn-lt"/>
              </a:rPr>
              <a:t>		 {      </a:t>
            </a:r>
            <a:r>
              <a:rPr lang="en-US" sz="2000" b="1" kern="0" dirty="0">
                <a:solidFill>
                  <a:srgbClr val="FF3399"/>
                </a:solidFill>
                <a:latin typeface="+mn-lt"/>
              </a:rPr>
              <a:t>count:=count+1;</a:t>
            </a:r>
            <a:r>
              <a:rPr lang="en-US" sz="2000" kern="0" dirty="0">
                <a:latin typeface="+mn-lt"/>
              </a:rPr>
              <a:t> // For </a:t>
            </a:r>
            <a:r>
              <a:rPr lang="en-US" sz="2000" b="1" kern="0" dirty="0" err="1">
                <a:latin typeface="+mn-lt"/>
              </a:rPr>
              <a:t>for</a:t>
            </a:r>
            <a:r>
              <a:rPr lang="en-US" sz="2000" kern="0" dirty="0">
                <a:latin typeface="+mn-lt"/>
              </a:rPr>
              <a:t> </a:t>
            </a:r>
          </a:p>
          <a:p>
            <a:pPr marL="342900" indent="-342900">
              <a:spcBef>
                <a:spcPct val="20000"/>
              </a:spcBef>
              <a:defRPr/>
            </a:pPr>
            <a:r>
              <a:rPr lang="en-US" sz="2000" kern="0" dirty="0">
                <a:latin typeface="+mn-lt"/>
              </a:rPr>
              <a:t>	        	        s:=</a:t>
            </a:r>
            <a:r>
              <a:rPr lang="en-US" sz="2000" kern="0" dirty="0" err="1">
                <a:latin typeface="+mn-lt"/>
              </a:rPr>
              <a:t>s+a</a:t>
            </a:r>
            <a:r>
              <a:rPr lang="en-US" sz="2000" kern="0" dirty="0">
                <a:latin typeface="+mn-lt"/>
              </a:rPr>
              <a:t>[</a:t>
            </a:r>
            <a:r>
              <a:rPr lang="en-US" sz="2000" kern="0" dirty="0" err="1">
                <a:latin typeface="+mn-lt"/>
              </a:rPr>
              <a:t>i</a:t>
            </a:r>
            <a:r>
              <a:rPr lang="en-US" sz="2000" kern="0" dirty="0">
                <a:latin typeface="+mn-lt"/>
              </a:rPr>
              <a:t>];  </a:t>
            </a:r>
          </a:p>
          <a:p>
            <a:pPr marL="342900" indent="-342900">
              <a:spcBef>
                <a:spcPct val="20000"/>
              </a:spcBef>
              <a:defRPr/>
            </a:pPr>
            <a:r>
              <a:rPr lang="en-US" sz="2000" b="1" kern="0" dirty="0">
                <a:latin typeface="+mn-lt"/>
              </a:rPr>
              <a:t>		        </a:t>
            </a:r>
            <a:r>
              <a:rPr lang="en-US" sz="2000" b="1" kern="0" dirty="0">
                <a:solidFill>
                  <a:srgbClr val="FF3399"/>
                </a:solidFill>
                <a:latin typeface="+mn-lt"/>
              </a:rPr>
              <a:t>count:=count+1;</a:t>
            </a:r>
            <a:r>
              <a:rPr lang="en-US" sz="2000" b="1" kern="0" dirty="0">
                <a:latin typeface="+mn-lt"/>
              </a:rPr>
              <a:t> </a:t>
            </a:r>
            <a:r>
              <a:rPr lang="en-US" sz="2000" kern="0" dirty="0">
                <a:latin typeface="+mn-lt"/>
              </a:rPr>
              <a:t>// for </a:t>
            </a:r>
            <a:r>
              <a:rPr lang="en-US" sz="2000" b="1" kern="0" dirty="0">
                <a:latin typeface="+mn-lt"/>
              </a:rPr>
              <a:t>assignment</a:t>
            </a:r>
            <a:r>
              <a:rPr lang="en-US" sz="2000" kern="0" dirty="0">
                <a:latin typeface="+mn-lt"/>
              </a:rPr>
              <a:t> statement</a:t>
            </a:r>
          </a:p>
          <a:p>
            <a:pPr marL="342900" indent="-342900">
              <a:spcBef>
                <a:spcPct val="20000"/>
              </a:spcBef>
              <a:defRPr/>
            </a:pPr>
            <a:r>
              <a:rPr lang="en-US" sz="2000" kern="0" dirty="0">
                <a:latin typeface="+mn-lt"/>
              </a:rPr>
              <a:t>		 }</a:t>
            </a:r>
          </a:p>
          <a:p>
            <a:pPr marL="342900" indent="-342900">
              <a:spcBef>
                <a:spcPct val="20000"/>
              </a:spcBef>
              <a:defRPr/>
            </a:pPr>
            <a:r>
              <a:rPr lang="en-US" sz="2000" kern="0" dirty="0">
                <a:latin typeface="+mn-lt"/>
              </a:rPr>
              <a:t>		      </a:t>
            </a:r>
            <a:r>
              <a:rPr lang="en-US" sz="2000" b="1" kern="0" dirty="0">
                <a:solidFill>
                  <a:srgbClr val="FF3399"/>
                </a:solidFill>
                <a:latin typeface="+mn-lt"/>
              </a:rPr>
              <a:t>count:=count+1</a:t>
            </a:r>
            <a:r>
              <a:rPr lang="en-US" sz="2000" kern="0" dirty="0">
                <a:solidFill>
                  <a:srgbClr val="FF3399"/>
                </a:solidFill>
                <a:latin typeface="+mn-lt"/>
              </a:rPr>
              <a:t>;</a:t>
            </a:r>
            <a:r>
              <a:rPr lang="en-US" sz="2000" kern="0" dirty="0">
                <a:latin typeface="+mn-lt"/>
              </a:rPr>
              <a:t> // for last time of </a:t>
            </a:r>
            <a:r>
              <a:rPr lang="en-US" sz="2000" b="1" kern="0" dirty="0">
                <a:latin typeface="+mn-lt"/>
              </a:rPr>
              <a:t>for</a:t>
            </a:r>
          </a:p>
          <a:p>
            <a:pPr marL="342900" indent="-342900">
              <a:spcBef>
                <a:spcPct val="20000"/>
              </a:spcBef>
              <a:defRPr/>
            </a:pPr>
            <a:r>
              <a:rPr lang="en-US" sz="2000" b="1" kern="0" dirty="0"/>
              <a:t>		</a:t>
            </a:r>
            <a:r>
              <a:rPr lang="en-US" sz="2000" b="1" kern="0" dirty="0">
                <a:solidFill>
                  <a:srgbClr val="FF3399"/>
                </a:solidFill>
              </a:rPr>
              <a:t>  count:=count+1</a:t>
            </a:r>
            <a:r>
              <a:rPr lang="en-US" sz="2000" kern="0" dirty="0">
                <a:solidFill>
                  <a:srgbClr val="FF3399"/>
                </a:solidFill>
              </a:rPr>
              <a:t>;</a:t>
            </a:r>
            <a:r>
              <a:rPr lang="en-US" sz="2000" kern="0" dirty="0"/>
              <a:t> // for </a:t>
            </a:r>
            <a:r>
              <a:rPr lang="en-US" sz="2000" b="1" kern="0" dirty="0"/>
              <a:t>return </a:t>
            </a:r>
            <a:endParaRPr lang="en-US" sz="2000" b="1" kern="0" dirty="0">
              <a:latin typeface="+mn-lt"/>
            </a:endParaRPr>
          </a:p>
          <a:p>
            <a:pPr marL="342900" indent="-342900">
              <a:spcBef>
                <a:spcPct val="20000"/>
              </a:spcBef>
              <a:defRPr/>
            </a:pPr>
            <a:r>
              <a:rPr lang="en-US" sz="2000" kern="0" dirty="0">
                <a:latin typeface="+mn-lt"/>
              </a:rPr>
              <a:t>	</a:t>
            </a:r>
            <a:r>
              <a:rPr lang="en-US" sz="2000" b="1" kern="0" dirty="0">
                <a:latin typeface="+mn-lt"/>
              </a:rPr>
              <a:t>  </a:t>
            </a:r>
            <a:r>
              <a:rPr lang="en-US" sz="2000" kern="0" dirty="0">
                <a:latin typeface="+mn-lt"/>
              </a:rPr>
              <a:t>	  return s;</a:t>
            </a:r>
          </a:p>
          <a:p>
            <a:pPr marL="342900" indent="-342900">
              <a:spcBef>
                <a:spcPct val="20000"/>
              </a:spcBef>
              <a:defRPr/>
            </a:pPr>
            <a:r>
              <a:rPr lang="en-US" sz="2000" kern="0" dirty="0">
                <a:latin typeface="+mn-lt"/>
              </a:rPr>
              <a:t>        }</a:t>
            </a:r>
          </a:p>
        </p:txBody>
      </p:sp>
      <p:sp>
        <p:nvSpPr>
          <p:cNvPr id="9" name="Text Box 4"/>
          <p:cNvSpPr txBox="1">
            <a:spLocks noChangeArrowheads="1"/>
          </p:cNvSpPr>
          <p:nvPr/>
        </p:nvSpPr>
        <p:spPr bwMode="auto">
          <a:xfrm>
            <a:off x="8534400" y="5638801"/>
            <a:ext cx="1911101" cy="523220"/>
          </a:xfrm>
          <a:prstGeom prst="rect">
            <a:avLst/>
          </a:prstGeom>
          <a:noFill/>
          <a:ln w="9525">
            <a:noFill/>
            <a:miter lim="800000"/>
            <a:headEnd/>
            <a:tailEnd/>
          </a:ln>
        </p:spPr>
        <p:txBody>
          <a:bodyPr wrap="none">
            <a:spAutoFit/>
          </a:bodyPr>
          <a:lstStyle/>
          <a:p>
            <a:pPr eaLnBrk="1" hangingPunct="1"/>
            <a:r>
              <a:rPr kumimoji="1" lang="en-US" altLang="zh-TW" sz="2800">
                <a:solidFill>
                  <a:srgbClr val="CC3300"/>
                </a:solidFill>
                <a:latin typeface="Times New Roman" pitchFamily="18" charset="0"/>
              </a:rPr>
              <a:t>2n + 3 steps</a:t>
            </a:r>
            <a:endParaRPr kumimoji="1" lang="en-US" altLang="zh-TW" sz="2400">
              <a:solidFill>
                <a:srgbClr val="CC33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914400" y="457200"/>
            <a:ext cx="10972800" cy="6019800"/>
          </a:xfrm>
          <a:prstGeom prst="rect">
            <a:avLst/>
          </a:prstGeom>
          <a:noFill/>
          <a:ln w="9525">
            <a:noFill/>
            <a:miter lim="800000"/>
            <a:headEnd/>
            <a:tailEnd/>
          </a:ln>
        </p:spPr>
        <p:txBody>
          <a:bodyPr/>
          <a:lstStyle/>
          <a:p>
            <a:pPr marL="342900" indent="-342900">
              <a:lnSpc>
                <a:spcPct val="80000"/>
              </a:lnSpc>
              <a:spcBef>
                <a:spcPct val="20000"/>
              </a:spcBef>
              <a:defRPr/>
            </a:pPr>
            <a:r>
              <a:rPr lang="en-US" altLang="zh-TW" sz="3200" kern="0" dirty="0">
                <a:latin typeface="+mn-lt"/>
              </a:rPr>
              <a:t>EX:- 2) Recursive sum  of n numbers</a:t>
            </a:r>
          </a:p>
          <a:p>
            <a:pPr marL="342900" indent="-342900">
              <a:lnSpc>
                <a:spcPct val="80000"/>
              </a:lnSpc>
              <a:spcBef>
                <a:spcPct val="20000"/>
              </a:spcBef>
              <a:defRPr/>
            </a:pPr>
            <a:endParaRPr lang="en-US" sz="2400" kern="0" dirty="0">
              <a:latin typeface="+mn-lt"/>
            </a:endParaRPr>
          </a:p>
          <a:p>
            <a:pPr marL="342900" indent="-342900">
              <a:lnSpc>
                <a:spcPct val="80000"/>
              </a:lnSpc>
              <a:spcBef>
                <a:spcPct val="20000"/>
              </a:spcBef>
              <a:defRPr/>
            </a:pPr>
            <a:r>
              <a:rPr lang="en-US" sz="2400" kern="0" dirty="0">
                <a:latin typeface="+mn-lt"/>
              </a:rPr>
              <a:t>Algorithm </a:t>
            </a:r>
            <a:r>
              <a:rPr lang="en-US" sz="2400" kern="0" dirty="0" err="1">
                <a:latin typeface="+mn-lt"/>
              </a:rPr>
              <a:t>RSum</a:t>
            </a:r>
            <a:r>
              <a:rPr lang="en-US" sz="2400" kern="0" dirty="0">
                <a:latin typeface="+mn-lt"/>
              </a:rPr>
              <a:t>(</a:t>
            </a:r>
            <a:r>
              <a:rPr lang="en-US" sz="2400" kern="0" dirty="0" err="1">
                <a:latin typeface="+mn-lt"/>
              </a:rPr>
              <a:t>a,n</a:t>
            </a:r>
            <a:r>
              <a:rPr lang="en-US" sz="2400" kern="0" dirty="0">
                <a:latin typeface="+mn-lt"/>
              </a:rPr>
              <a:t>)</a:t>
            </a:r>
          </a:p>
          <a:p>
            <a:pPr marL="342900" indent="-342900">
              <a:lnSpc>
                <a:spcPct val="80000"/>
              </a:lnSpc>
              <a:spcBef>
                <a:spcPct val="20000"/>
              </a:spcBef>
              <a:defRPr/>
            </a:pPr>
            <a:r>
              <a:rPr lang="en-US" sz="2400" kern="0" dirty="0">
                <a:latin typeface="+mn-lt"/>
              </a:rPr>
              <a:t>{     </a:t>
            </a:r>
          </a:p>
          <a:p>
            <a:pPr marL="342900" indent="-342900">
              <a:lnSpc>
                <a:spcPct val="80000"/>
              </a:lnSpc>
              <a:spcBef>
                <a:spcPct val="20000"/>
              </a:spcBef>
              <a:defRPr/>
            </a:pPr>
            <a:r>
              <a:rPr lang="en-US" sz="2400" kern="0" dirty="0">
                <a:latin typeface="+mn-lt"/>
              </a:rPr>
              <a:t>	</a:t>
            </a:r>
            <a:r>
              <a:rPr lang="en-US" sz="2400" kern="0" dirty="0">
                <a:solidFill>
                  <a:srgbClr val="FF3399"/>
                </a:solidFill>
                <a:latin typeface="+mn-lt"/>
              </a:rPr>
              <a:t>count:=count+1;</a:t>
            </a:r>
            <a:r>
              <a:rPr lang="en-US" sz="2400" kern="0" dirty="0">
                <a:latin typeface="+mn-lt"/>
              </a:rPr>
              <a:t> // for the if conditional</a:t>
            </a:r>
          </a:p>
          <a:p>
            <a:pPr marL="342900" indent="-342900">
              <a:lnSpc>
                <a:spcPct val="80000"/>
              </a:lnSpc>
              <a:spcBef>
                <a:spcPct val="20000"/>
              </a:spcBef>
              <a:defRPr/>
            </a:pPr>
            <a:r>
              <a:rPr lang="en-US" sz="2400" kern="0" dirty="0">
                <a:latin typeface="+mn-lt"/>
              </a:rPr>
              <a:t>	if(n </a:t>
            </a:r>
            <a:r>
              <a:rPr lang="en-US" sz="2400" kern="0" dirty="0">
                <a:latin typeface="+mn-lt"/>
                <a:cs typeface="Arial" charset="0"/>
              </a:rPr>
              <a:t>≤ 0) then</a:t>
            </a:r>
          </a:p>
          <a:p>
            <a:pPr marL="342900" indent="-342900">
              <a:lnSpc>
                <a:spcPct val="80000"/>
              </a:lnSpc>
              <a:spcBef>
                <a:spcPct val="20000"/>
              </a:spcBef>
              <a:defRPr/>
            </a:pPr>
            <a:r>
              <a:rPr lang="en-US" sz="2400" kern="0" dirty="0">
                <a:latin typeface="+mn-lt"/>
                <a:cs typeface="Arial" charset="0"/>
              </a:rPr>
              <a:t>	{</a:t>
            </a:r>
          </a:p>
          <a:p>
            <a:pPr marL="342900" indent="-342900">
              <a:lnSpc>
                <a:spcPct val="80000"/>
              </a:lnSpc>
              <a:spcBef>
                <a:spcPct val="20000"/>
              </a:spcBef>
              <a:defRPr/>
            </a:pPr>
            <a:r>
              <a:rPr lang="en-US" sz="2400" kern="0" dirty="0">
                <a:latin typeface="+mn-lt"/>
              </a:rPr>
              <a:t>		</a:t>
            </a:r>
            <a:r>
              <a:rPr lang="en-US" sz="2400" kern="0" dirty="0">
                <a:latin typeface="+mn-lt"/>
                <a:cs typeface="Arial" charset="0"/>
              </a:rPr>
              <a:t> return 0;</a:t>
            </a:r>
          </a:p>
          <a:p>
            <a:pPr marL="342900" indent="-342900">
              <a:lnSpc>
                <a:spcPct val="80000"/>
              </a:lnSpc>
              <a:spcBef>
                <a:spcPct val="20000"/>
              </a:spcBef>
              <a:defRPr/>
            </a:pPr>
            <a:r>
              <a:rPr lang="en-US" sz="2400" kern="0" dirty="0">
                <a:latin typeface="+mn-lt"/>
                <a:cs typeface="Arial" charset="0"/>
              </a:rPr>
              <a:t>		</a:t>
            </a:r>
            <a:r>
              <a:rPr lang="en-US" sz="2400" kern="0" dirty="0">
                <a:solidFill>
                  <a:srgbClr val="FF3399"/>
                </a:solidFill>
                <a:latin typeface="+mn-lt"/>
              </a:rPr>
              <a:t>count:=count+1;</a:t>
            </a:r>
            <a:r>
              <a:rPr lang="en-US" sz="2400" kern="0" dirty="0">
                <a:latin typeface="+mn-lt"/>
              </a:rPr>
              <a:t> // for the  return</a:t>
            </a:r>
          </a:p>
          <a:p>
            <a:pPr marL="342900" indent="-342900">
              <a:lnSpc>
                <a:spcPct val="80000"/>
              </a:lnSpc>
              <a:spcBef>
                <a:spcPct val="20000"/>
              </a:spcBef>
              <a:defRPr/>
            </a:pPr>
            <a:r>
              <a:rPr lang="en-US" sz="2400" kern="0" dirty="0">
                <a:latin typeface="+mn-lt"/>
                <a:cs typeface="Arial" charset="0"/>
              </a:rPr>
              <a:t>      }</a:t>
            </a:r>
          </a:p>
          <a:p>
            <a:pPr marL="342900" indent="-342900">
              <a:lnSpc>
                <a:spcPct val="80000"/>
              </a:lnSpc>
              <a:spcBef>
                <a:spcPct val="20000"/>
              </a:spcBef>
              <a:defRPr/>
            </a:pPr>
            <a:r>
              <a:rPr lang="en-US" sz="2400" kern="0" dirty="0">
                <a:latin typeface="+mn-lt"/>
                <a:cs typeface="Arial" charset="0"/>
              </a:rPr>
              <a:t>	else</a:t>
            </a:r>
          </a:p>
          <a:p>
            <a:pPr marL="342900" indent="-342900">
              <a:lnSpc>
                <a:spcPct val="80000"/>
              </a:lnSpc>
              <a:spcBef>
                <a:spcPct val="20000"/>
              </a:spcBef>
              <a:defRPr/>
            </a:pPr>
            <a:r>
              <a:rPr lang="en-US" sz="2400" kern="0" dirty="0">
                <a:latin typeface="+mn-lt"/>
                <a:cs typeface="Arial" charset="0"/>
              </a:rPr>
              <a:t>     { </a:t>
            </a:r>
          </a:p>
          <a:p>
            <a:pPr marL="342900" indent="-342900">
              <a:lnSpc>
                <a:spcPct val="80000"/>
              </a:lnSpc>
              <a:spcBef>
                <a:spcPct val="20000"/>
              </a:spcBef>
              <a:defRPr/>
            </a:pPr>
            <a:r>
              <a:rPr lang="en-US" sz="2400" kern="0" dirty="0">
                <a:latin typeface="+mn-lt"/>
                <a:cs typeface="Arial" charset="0"/>
              </a:rPr>
              <a:t>		return </a:t>
            </a:r>
            <a:r>
              <a:rPr lang="en-US" sz="2400" kern="0" dirty="0" err="1">
                <a:latin typeface="+mn-lt"/>
                <a:cs typeface="Arial" charset="0"/>
              </a:rPr>
              <a:t>RSum</a:t>
            </a:r>
            <a:r>
              <a:rPr lang="en-US" sz="2400" kern="0" dirty="0">
                <a:latin typeface="+mn-lt"/>
                <a:cs typeface="Arial" charset="0"/>
              </a:rPr>
              <a:t>(a,n-1)+a[n];</a:t>
            </a:r>
          </a:p>
          <a:p>
            <a:pPr marL="342900" indent="-342900">
              <a:lnSpc>
                <a:spcPct val="80000"/>
              </a:lnSpc>
              <a:spcBef>
                <a:spcPct val="20000"/>
              </a:spcBef>
              <a:defRPr/>
            </a:pPr>
            <a:r>
              <a:rPr lang="en-US" sz="2400" kern="0" dirty="0">
                <a:latin typeface="+mn-lt"/>
                <a:cs typeface="Arial" charset="0"/>
              </a:rPr>
              <a:t>	          </a:t>
            </a:r>
            <a:r>
              <a:rPr lang="en-US" sz="2400" kern="0" dirty="0">
                <a:solidFill>
                  <a:srgbClr val="FF3399"/>
                </a:solidFill>
                <a:latin typeface="+mn-lt"/>
                <a:cs typeface="Arial" charset="0"/>
              </a:rPr>
              <a:t>count:=count+1;</a:t>
            </a:r>
            <a:r>
              <a:rPr lang="en-US" sz="2400" kern="0" dirty="0">
                <a:latin typeface="+mn-lt"/>
                <a:cs typeface="Arial" charset="0"/>
              </a:rPr>
              <a:t>   // For the addition, function invocation and return</a:t>
            </a:r>
          </a:p>
          <a:p>
            <a:pPr marL="342900" indent="-342900">
              <a:lnSpc>
                <a:spcPct val="80000"/>
              </a:lnSpc>
              <a:spcBef>
                <a:spcPct val="20000"/>
              </a:spcBef>
              <a:defRPr/>
            </a:pPr>
            <a:r>
              <a:rPr lang="en-US" sz="2400" kern="0" dirty="0">
                <a:latin typeface="+mn-lt"/>
                <a:cs typeface="Arial" charset="0"/>
              </a:rPr>
              <a:t>	}</a:t>
            </a:r>
          </a:p>
          <a:p>
            <a:pPr marL="342900" indent="-342900">
              <a:lnSpc>
                <a:spcPct val="80000"/>
              </a:lnSpc>
              <a:spcBef>
                <a:spcPct val="20000"/>
              </a:spcBef>
              <a:defRPr/>
            </a:pPr>
            <a:r>
              <a:rPr lang="en-US" sz="2400" kern="0" dirty="0">
                <a:latin typeface="+mn-lt"/>
                <a:cs typeface="Arial" charset="0"/>
              </a:rPr>
              <a:t>}</a:t>
            </a:r>
          </a:p>
          <a:p>
            <a:pPr marL="342900" indent="-342900">
              <a:lnSpc>
                <a:spcPct val="80000"/>
              </a:lnSpc>
              <a:spcBef>
                <a:spcPct val="20000"/>
              </a:spcBef>
              <a:buFontTx/>
              <a:buChar char="•"/>
              <a:defRPr/>
            </a:pPr>
            <a:endParaRPr lang="en-US" sz="2400" kern="0" dirty="0">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3" ma:contentTypeDescription="Create a new document." ma:contentTypeScope="" ma:versionID="54dd32af46607e74e95a970489d169e9">
  <xsd:schema xmlns:xsd="http://www.w3.org/2001/XMLSchema" xmlns:xs="http://www.w3.org/2001/XMLSchema" xmlns:p="http://schemas.microsoft.com/office/2006/metadata/properties" xmlns:ns2="5e62a2dd-ff91-4591-8d2f-adadc8198891" xmlns:ns3="e55cc92a-1539-4df1-9458-c91bde0a752f" targetNamespace="http://schemas.microsoft.com/office/2006/metadata/properties" ma:root="true" ma:fieldsID="f933b677abdf242d07459fbbd4282fb3" ns2:_="" ns3:_="">
    <xsd:import namespace="5e62a2dd-ff91-4591-8d2f-adadc8198891"/>
    <xsd:import namespace="e55cc92a-1539-4df1-9458-c91bde0a752f"/>
    <xsd:element name="properties">
      <xsd:complexType>
        <xsd:sequence>
          <xsd:element name="documentManagement">
            <xsd:complexType>
              <xsd:all>
                <xsd:element ref="ns2:SharedWithUsers" minOccurs="0"/>
                <xsd:element ref="ns2:SharedWithDetails" minOccurs="0"/>
                <xsd:element ref="ns3:Data_x0020_Base_x0020_Secuir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5cc92a-1539-4df1-9458-c91bde0a752f" elementFormDefault="qualified">
    <xsd:import namespace="http://schemas.microsoft.com/office/2006/documentManagement/types"/>
    <xsd:import namespace="http://schemas.microsoft.com/office/infopath/2007/PartnerControls"/>
    <xsd:element name="Data_x0020_Base_x0020_Secuirty" ma:index="10" nillable="true" ma:displayName="Data Base " ma:internalName="Data_x0020_Base_x0020_Secuirt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a_x0020_Base_x0020_Secuirty xmlns="e55cc92a-1539-4df1-9458-c91bde0a752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4C7BD7-3D85-4085-8918-1206224A0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e55cc92a-1539-4df1-9458-c91bde0a75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89B67-2555-4DB6-B147-5FFEA8141233}">
  <ds:schemaRef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5e62a2dd-ff91-4591-8d2f-adadc8198891"/>
    <ds:schemaRef ds:uri="e55cc92a-1539-4df1-9458-c91bde0a752f"/>
    <ds:schemaRef ds:uri="http://www.w3.org/XML/1998/namespace"/>
    <ds:schemaRef ds:uri="http://purl.org/dc/dcmitype/"/>
  </ds:schemaRefs>
</ds:datastoreItem>
</file>

<file path=customXml/itemProps3.xml><?xml version="1.0" encoding="utf-8"?>
<ds:datastoreItem xmlns:ds="http://schemas.openxmlformats.org/officeDocument/2006/customXml" ds:itemID="{1FE2E494-7E83-48A3-A37B-6A0EF14651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8074</TotalTime>
  <Words>1162</Words>
  <Application>Microsoft Office PowerPoint</Application>
  <PresentationFormat>Widescreen</PresentationFormat>
  <Paragraphs>187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     Design and Analysis of Algorithms  Session -2 </vt:lpstr>
      <vt:lpstr>PowerPoint Presentation</vt:lpstr>
      <vt:lpstr>PowerPoint Presentation</vt:lpstr>
      <vt:lpstr>PowerPoint Presentation</vt:lpstr>
      <vt:lpstr>PowerPoint Presentation</vt:lpstr>
      <vt:lpstr>PowerPoint Presentation</vt:lpstr>
      <vt:lpstr>PowerPoint Presentation</vt:lpstr>
      <vt:lpstr>Method-I: Introduce variable count into programs</vt:lpstr>
      <vt:lpstr>PowerPoint Presentation</vt:lpstr>
      <vt:lpstr>PowerPoint Presentation</vt:lpstr>
      <vt:lpstr>PowerPoint Presentation</vt:lpstr>
      <vt:lpstr>Tabular method</vt:lpstr>
      <vt:lpstr>   Method-II: Tabular method</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Veeraiah</dc:creator>
  <cp:lastModifiedBy>Dinesh Kumar A</cp:lastModifiedBy>
  <cp:revision>87</cp:revision>
  <dcterms:modified xsi:type="dcterms:W3CDTF">2022-07-15T04:19:42Z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