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5" r:id="rId2"/>
    <p:sldId id="301" r:id="rId3"/>
    <p:sldId id="30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309" r:id="rId21"/>
    <p:sldId id="306" r:id="rId22"/>
    <p:sldId id="308" r:id="rId23"/>
    <p:sldId id="347" r:id="rId24"/>
    <p:sldId id="390" r:id="rId2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1F000-A293-8F63-A438-7511A5CCD6AE}" v="520" dt="2021-05-09T16:27:13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7302" autoAdjust="0"/>
  </p:normalViewPr>
  <p:slideViewPr>
    <p:cSldViewPr>
      <p:cViewPr varScale="1">
        <p:scale>
          <a:sx n="81" d="100"/>
          <a:sy n="81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7BD9256-D35F-493E-9FA3-BB97BA1BA3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5F579C-BFD9-4DED-B129-0AB834CE30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713E6B8-170F-41C7-BF6C-E349311AEA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CD04402-A0FB-4034-A8C4-D9A0E3EAB2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0FB7799-E8F2-446F-B40E-FC51BCD389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6EC6457-FE4A-4B74-987A-1D4CACBAC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4172B4-ABA5-4AAC-956A-1F53E7E4FC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401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ACD1A63-46CB-4F5F-AA99-B28D70CF4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88223AF1-7F84-4B10-83FD-CE645620336E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A96F0D3-0494-4FC7-B8FF-13ED2912A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546600" cy="340995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86D4315-2183-4E67-BBA8-5BA1ED37B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4340225"/>
            <a:ext cx="507682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382850C-6EF8-46A0-9B27-A6E5E67AB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51902F7E-1D42-416B-9FFA-6FA5BE095239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1356912-2284-4292-97FD-55546E5B7E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EE47F2D-05C8-47B6-8849-D8DBCC046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Positive cross product is right turn, negative is left turn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D40048F-E66C-4079-850F-8E43D193B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06A89CA8-BAD7-4CD1-A8E2-1FD2DB0BB418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CC62D6A-7D70-467E-B07D-77053E6721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7DD9C9D-6FF6-4A98-8E34-BF8F55123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ABF402-E012-4204-ACF1-B4A6427B07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674A29-BC07-44DE-A25A-CF1D4B5C1A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71A12-6932-44BC-896D-99E2896C65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706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3B08EA-ED08-4295-A0BA-165780408E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3E7F0D-A10A-43FD-8330-749E44A7A7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41E96-4059-4EEB-B6FD-7F86A227CC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949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D74B2A-BB37-4304-BC44-DEBB97A1E5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35E792-950F-4327-95D5-83F9E47126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042E4-BE84-4E95-B955-7E1D2CF4A4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887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8D91CC-1C6D-4574-89D0-995EB6777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1E2447-BAEE-418B-8E75-5DB167D865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DFCE8-C232-491F-B69E-0A89149C13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425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46B88A-2B8A-44AE-B8EC-2FF2913E9C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557604-6424-47A0-A0D1-3D530155A6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00E69-B8D2-4326-8AAC-4FEDAAB3CB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749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4E6781-8CC2-4424-97C9-1C443C6D8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E4098D-7018-40A8-A21C-B47BD726E6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0A463-F1E0-4A9A-82CD-9203E1B064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36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57CF7-3611-47F1-A98E-B740C66C4E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091CE1-7A8F-40E8-8C42-39F570D4FB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710AD-FAEC-475D-BFEA-0D18F58A9E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579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DC7AA1-8E86-4857-AAB0-8ACB97DCA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3A37752-3CF3-4C82-BE9D-FB932AB8ED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859E1-B516-4771-AC7F-207DC9B96D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90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96AA3F-D66F-4D90-8ABC-674CE13A73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BDA508-ECC8-41D3-BB04-3BF1FDB5AE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7DC75-15A3-4C00-B8B0-8E79329A0A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88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DCA01F1-18EE-4850-BB22-A187B46635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23A733D-FEF8-4790-9D23-EBBF61B88E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B737D-ED9A-447D-BFB0-F7EFBFD8BE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998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9BBCF3-C31C-4CDA-AB23-10CDB8A69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003A6F-082C-4939-982D-38233CEC8F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053E6-6CA4-4A4C-AFC9-B5A0B561EB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295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700D5-8919-4E66-A9E3-88B4F48997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6AD2E9-9BB6-478E-8ED2-47C00FB3A3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B7BD2-16D3-49AE-9118-277C254A15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24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76B1BAA-E5C5-463C-AA3F-48258BF58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CA553B-6825-4207-8693-58D640A5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DF80B60-2F9E-4277-B3B4-5BA74BEC04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73A7107-AE71-4CDB-8320-ECC56EA8BA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05F0984-41B2-468B-B9E1-DDF882F47B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B61C5C-4854-4A10-B30C-38B0B3118BD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5959475"/>
            <a:ext cx="23637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PMingLiU" panose="02020500000000000000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PMingLiU" panose="02020500000000000000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PMingLiU" panose="02020500000000000000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PMingLiU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8A63A410-39F3-4BBA-AF70-149CF7AA1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636" y="1143000"/>
            <a:ext cx="77935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FF3399"/>
                </a:solidFill>
              </a:rPr>
              <a:t> </a:t>
            </a:r>
            <a:br>
              <a:rPr lang="en-US" altLang="en-US" sz="1400" b="1" dirty="0"/>
            </a:br>
            <a:r>
              <a:rPr lang="en-US" altLang="en-US" sz="3600" b="1" dirty="0">
                <a:solidFill>
                  <a:srgbClr val="FF0000"/>
                </a:solidFill>
              </a:rPr>
              <a:t>Design and Analysis of Algorithms</a:t>
            </a:r>
          </a:p>
        </p:txBody>
      </p:sp>
      <p:sp>
        <p:nvSpPr>
          <p:cNvPr id="3075" name="Slide Number Placeholder 3">
            <a:extLst>
              <a:ext uri="{FF2B5EF4-FFF2-40B4-BE49-F238E27FC236}">
                <a16:creationId xmlns:a16="http://schemas.microsoft.com/office/drawing/2014/main" id="{079850D2-2E6E-4AF2-8ADE-DAE01AED6E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34D954-0955-40F6-A15E-C3D61D0156E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3076" name="TextBox 1">
            <a:extLst>
              <a:ext uri="{FF2B5EF4-FFF2-40B4-BE49-F238E27FC236}">
                <a16:creationId xmlns:a16="http://schemas.microsoft.com/office/drawing/2014/main" id="{2524ED3F-ED92-42A6-B294-2F3778BAC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213100"/>
            <a:ext cx="22621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/>
                <a:ea typeface="PMingLiU"/>
                <a:cs typeface="Arial"/>
              </a:rPr>
              <a:t>Session 11</a:t>
            </a:r>
            <a:endParaRPr lang="en-US" altLang="en-US" sz="28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b="1" dirty="0">
                <a:latin typeface="Arial"/>
                <a:ea typeface="PMingLiU"/>
                <a:cs typeface="Arial"/>
              </a:rPr>
              <a:t>Convex Hull</a:t>
            </a:r>
            <a:endParaRPr lang="en-IN" altLang="en-US" sz="2800" b="1" dirty="0">
              <a:solidFill>
                <a:srgbClr val="FF0000"/>
              </a:solidFill>
              <a:latin typeface="Arial"/>
              <a:ea typeface="PMingLiU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44F523-02F3-4645-81BC-336428B00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4339" name="Picture 3" descr="g4">
            <a:extLst>
              <a:ext uri="{FF2B5EF4-FFF2-40B4-BE49-F238E27FC236}">
                <a16:creationId xmlns:a16="http://schemas.microsoft.com/office/drawing/2014/main" id="{AC031CD3-EB69-4FAD-B447-A1BC7E12C0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55DE14C5-A2BC-4298-A65A-B3D99A4CD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2E79AD-B07F-4F04-85ED-59FE82FDA25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F84AF9C-5548-4F23-92F5-D572CD4C7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5363" name="Picture 3" descr="g5">
            <a:extLst>
              <a:ext uri="{FF2B5EF4-FFF2-40B4-BE49-F238E27FC236}">
                <a16:creationId xmlns:a16="http://schemas.microsoft.com/office/drawing/2014/main" id="{89F3698E-4A47-4DC4-8807-544F880D0E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D54EE89C-7404-41D9-ABC5-4A7BB1277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755A6-FADE-4318-A570-C9D36283134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0326B5C-193B-4883-91F7-5513F7366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6387" name="Picture 3" descr="g6">
            <a:extLst>
              <a:ext uri="{FF2B5EF4-FFF2-40B4-BE49-F238E27FC236}">
                <a16:creationId xmlns:a16="http://schemas.microsoft.com/office/drawing/2014/main" id="{18523E04-13A9-47C7-9830-9B05F89D44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729C0012-1586-4A1C-80BF-A6DC79D1CD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6D5BBA-47D9-4F2D-83CF-A81408ECD28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3DC20E9-7B07-47D5-8BE9-B77CDAF73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7411" name="Picture 3" descr="g7">
            <a:extLst>
              <a:ext uri="{FF2B5EF4-FFF2-40B4-BE49-F238E27FC236}">
                <a16:creationId xmlns:a16="http://schemas.microsoft.com/office/drawing/2014/main" id="{4D7B2182-BAAD-4D6B-ADC1-65CAE59EC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0F1FCC74-F80E-4BAC-8DF1-A71834C8B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270BF6-BBA9-48C2-A6E9-53C6ED46EAF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E08D45A-B253-4B17-9574-D33E55E96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8435" name="Picture 3" descr="g8">
            <a:extLst>
              <a:ext uri="{FF2B5EF4-FFF2-40B4-BE49-F238E27FC236}">
                <a16:creationId xmlns:a16="http://schemas.microsoft.com/office/drawing/2014/main" id="{0AAF85AB-85BD-4A73-9C32-ED9D4B6085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70883A0F-BCBA-40F0-8FBA-02543A010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E8E7E-A747-4B0B-A43B-79781E23035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87AAFAA-7E5E-4F10-BD9C-AC8B75C2E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9459" name="Picture 3" descr="g9">
            <a:extLst>
              <a:ext uri="{FF2B5EF4-FFF2-40B4-BE49-F238E27FC236}">
                <a16:creationId xmlns:a16="http://schemas.microsoft.com/office/drawing/2014/main" id="{0A54AE6A-22C5-4876-8CE2-09282A096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9FD79D6D-0171-43C4-AD2C-CE2688D122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3FDDB-E14C-4E52-9049-B715FE54D28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D3B43A7-C221-4489-A4D6-51E8A514A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20483" name="Picture 3" descr="g10">
            <a:extLst>
              <a:ext uri="{FF2B5EF4-FFF2-40B4-BE49-F238E27FC236}">
                <a16:creationId xmlns:a16="http://schemas.microsoft.com/office/drawing/2014/main" id="{9DF0F7A9-81E0-4E3C-A32E-490BE509C1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A8D1789A-2905-448E-A5AA-2F35F2560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7886F-B6D1-4771-84AA-C1E8F034190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F3EC05B-2CE4-45B4-9357-455053B09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21507" name="Picture 3" descr="g11">
            <a:extLst>
              <a:ext uri="{FF2B5EF4-FFF2-40B4-BE49-F238E27FC236}">
                <a16:creationId xmlns:a16="http://schemas.microsoft.com/office/drawing/2014/main" id="{A7335FD7-9753-4DA2-8562-8BE3529583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CE1F677D-2D47-41BB-97F6-9E7B076812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500766-889B-409A-9F64-EFAAE50378E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D71A977-5D77-422F-894A-A6041C637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22531" name="Picture 3" descr="g12">
            <a:extLst>
              <a:ext uri="{FF2B5EF4-FFF2-40B4-BE49-F238E27FC236}">
                <a16:creationId xmlns:a16="http://schemas.microsoft.com/office/drawing/2014/main" id="{C4D351A7-5940-40CE-9354-467F2355B7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403FED0E-C06F-4877-8A2C-4E5BDB0FC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1E425D-1DC9-4833-B3EE-6C334860ABD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79ECD6B-8145-4101-8721-F24CEFE6B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Runtime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85D94FC-8B0F-455F-96C7-04D7F93F5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 is O(n</a:t>
            </a:r>
            <a:r>
              <a:rPr lang="zh-TW" altLang="en-US"/>
              <a:t> </a:t>
            </a:r>
            <a:r>
              <a:rPr lang="en-US" altLang="zh-TW"/>
              <a:t>log n) due to initial sort of angles. 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EFF5C574-5329-4FED-88DA-53E4B34EE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AA77EB-9CD5-452A-AECF-27FF3BE950D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5FF9B6B-CE4D-4BFC-B888-93CE7ABE6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539038" cy="533400"/>
          </a:xfrm>
        </p:spPr>
        <p:txBody>
          <a:bodyPr/>
          <a:lstStyle/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Convex vs. Concave</a:t>
            </a:r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D8AA069-25C4-4040-BE4B-4518488A7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43063"/>
            <a:ext cx="8077200" cy="4757737"/>
          </a:xfrm>
        </p:spPr>
        <p:txBody>
          <a:bodyPr/>
          <a:lstStyle/>
          <a:p>
            <a:pPr eaLnBrk="1" hangingPunct="1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 polygon P is </a:t>
            </a:r>
            <a:r>
              <a:rPr lang="en-US" altLang="zh-TW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if for every pair of points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and y in P, the line xy is also in P; otherwise, it is called </a:t>
            </a:r>
            <a:r>
              <a:rPr lang="en-US" altLang="zh-TW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concave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4100" name="Group 4">
            <a:extLst>
              <a:ext uri="{FF2B5EF4-FFF2-40B4-BE49-F238E27FC236}">
                <a16:creationId xmlns:a16="http://schemas.microsoft.com/office/drawing/2014/main" id="{BD1F5167-2955-46E3-839D-F6894E6BF90A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652963"/>
            <a:ext cx="1657350" cy="914400"/>
            <a:chOff x="2460" y="1632"/>
            <a:chExt cx="1044" cy="576"/>
          </a:xfrm>
        </p:grpSpPr>
        <p:sp>
          <p:nvSpPr>
            <p:cNvPr id="4110" name="Freeform 5">
              <a:extLst>
                <a:ext uri="{FF2B5EF4-FFF2-40B4-BE49-F238E27FC236}">
                  <a16:creationId xmlns:a16="http://schemas.microsoft.com/office/drawing/2014/main" id="{7727669C-DB68-4B53-AD47-4D7195716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632"/>
              <a:ext cx="864" cy="576"/>
            </a:xfrm>
            <a:custGeom>
              <a:avLst/>
              <a:gdLst>
                <a:gd name="T0" fmla="*/ 144 w 864"/>
                <a:gd name="T1" fmla="*/ 0 h 576"/>
                <a:gd name="T2" fmla="*/ 428 w 864"/>
                <a:gd name="T3" fmla="*/ 395 h 576"/>
                <a:gd name="T4" fmla="*/ 624 w 864"/>
                <a:gd name="T5" fmla="*/ 48 h 576"/>
                <a:gd name="T6" fmla="*/ 864 w 864"/>
                <a:gd name="T7" fmla="*/ 240 h 576"/>
                <a:gd name="T8" fmla="*/ 720 w 864"/>
                <a:gd name="T9" fmla="*/ 576 h 576"/>
                <a:gd name="T10" fmla="*/ 192 w 864"/>
                <a:gd name="T11" fmla="*/ 528 h 576"/>
                <a:gd name="T12" fmla="*/ 0 w 864"/>
                <a:gd name="T13" fmla="*/ 288 h 576"/>
                <a:gd name="T14" fmla="*/ 0 w 864"/>
                <a:gd name="T15" fmla="*/ 144 h 576"/>
                <a:gd name="T16" fmla="*/ 144 w 864"/>
                <a:gd name="T17" fmla="*/ 0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4"/>
                <a:gd name="T28" fmla="*/ 0 h 576"/>
                <a:gd name="T29" fmla="*/ 864 w 864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4" h="576">
                  <a:moveTo>
                    <a:pt x="144" y="0"/>
                  </a:moveTo>
                  <a:lnTo>
                    <a:pt x="428" y="395"/>
                  </a:lnTo>
                  <a:lnTo>
                    <a:pt x="624" y="48"/>
                  </a:lnTo>
                  <a:lnTo>
                    <a:pt x="864" y="240"/>
                  </a:lnTo>
                  <a:lnTo>
                    <a:pt x="720" y="576"/>
                  </a:lnTo>
                  <a:lnTo>
                    <a:pt x="192" y="528"/>
                  </a:lnTo>
                  <a:lnTo>
                    <a:pt x="0" y="288"/>
                  </a:lnTo>
                  <a:lnTo>
                    <a:pt x="0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99CCFF"/>
            </a:solidFill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11" name="Freeform 6">
              <a:extLst>
                <a:ext uri="{FF2B5EF4-FFF2-40B4-BE49-F238E27FC236}">
                  <a16:creationId xmlns:a16="http://schemas.microsoft.com/office/drawing/2014/main" id="{341666C6-54E1-47CE-9AF3-77F0870CF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851"/>
              <a:ext cx="533" cy="42"/>
            </a:xfrm>
            <a:custGeom>
              <a:avLst/>
              <a:gdLst>
                <a:gd name="T0" fmla="*/ 0 w 533"/>
                <a:gd name="T1" fmla="*/ 0 h 42"/>
                <a:gd name="T2" fmla="*/ 533 w 533"/>
                <a:gd name="T3" fmla="*/ 42 h 42"/>
                <a:gd name="T4" fmla="*/ 0 60000 65536"/>
                <a:gd name="T5" fmla="*/ 0 60000 65536"/>
                <a:gd name="T6" fmla="*/ 0 w 533"/>
                <a:gd name="T7" fmla="*/ 0 h 42"/>
                <a:gd name="T8" fmla="*/ 533 w 533"/>
                <a:gd name="T9" fmla="*/ 42 h 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3" h="42">
                  <a:moveTo>
                    <a:pt x="0" y="0"/>
                  </a:moveTo>
                  <a:lnTo>
                    <a:pt x="533" y="4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12" name="Text Box 7">
              <a:extLst>
                <a:ext uri="{FF2B5EF4-FFF2-40B4-BE49-F238E27FC236}">
                  <a16:creationId xmlns:a16="http://schemas.microsoft.com/office/drawing/2014/main" id="{AC6198E8-DBF8-4770-9E62-E34E5C320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1736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b="1">
                  <a:latin typeface="Times" panose="02020603050405020304" pitchFamily="18" charset="0"/>
                </a:rPr>
                <a:t>x</a:t>
              </a:r>
            </a:p>
          </p:txBody>
        </p:sp>
        <p:sp>
          <p:nvSpPr>
            <p:cNvPr id="4113" name="Text Box 8">
              <a:extLst>
                <a:ext uri="{FF2B5EF4-FFF2-40B4-BE49-F238E27FC236}">
                  <a16:creationId xmlns:a16="http://schemas.microsoft.com/office/drawing/2014/main" id="{AC18D20F-02F1-4487-A62F-4D565CE88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17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b="1">
                  <a:latin typeface="Times" panose="02020603050405020304" pitchFamily="18" charset="0"/>
                </a:rPr>
                <a:t>y</a:t>
              </a:r>
            </a:p>
          </p:txBody>
        </p:sp>
        <p:sp>
          <p:nvSpPr>
            <p:cNvPr id="4114" name="Text Box 9">
              <a:extLst>
                <a:ext uri="{FF2B5EF4-FFF2-40B4-BE49-F238E27FC236}">
                  <a16:creationId xmlns:a16="http://schemas.microsoft.com/office/drawing/2014/main" id="{76F7C0D4-A599-405F-8A12-656781B0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178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b="1">
                  <a:latin typeface="Times" panose="02020603050405020304" pitchFamily="18" charset="0"/>
                </a:rPr>
                <a:t>P</a:t>
              </a:r>
            </a:p>
          </p:txBody>
        </p:sp>
      </p:grpSp>
      <p:grpSp>
        <p:nvGrpSpPr>
          <p:cNvPr id="4101" name="Group 16">
            <a:extLst>
              <a:ext uri="{FF2B5EF4-FFF2-40B4-BE49-F238E27FC236}">
                <a16:creationId xmlns:a16="http://schemas.microsoft.com/office/drawing/2014/main" id="{6B996CF4-A770-4994-81C3-D66654F57CB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325938"/>
            <a:ext cx="1657350" cy="1169987"/>
            <a:chOff x="3696" y="2725"/>
            <a:chExt cx="1044" cy="737"/>
          </a:xfrm>
        </p:grpSpPr>
        <p:sp>
          <p:nvSpPr>
            <p:cNvPr id="4105" name="Freeform 11">
              <a:extLst>
                <a:ext uri="{FF2B5EF4-FFF2-40B4-BE49-F238E27FC236}">
                  <a16:creationId xmlns:a16="http://schemas.microsoft.com/office/drawing/2014/main" id="{5251AD17-5EE9-4B61-A48C-D09190C99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" y="2725"/>
              <a:ext cx="864" cy="737"/>
            </a:xfrm>
            <a:custGeom>
              <a:avLst/>
              <a:gdLst>
                <a:gd name="T0" fmla="*/ 144 w 864"/>
                <a:gd name="T1" fmla="*/ 161 h 737"/>
                <a:gd name="T2" fmla="*/ 503 w 864"/>
                <a:gd name="T3" fmla="*/ 0 h 737"/>
                <a:gd name="T4" fmla="*/ 778 w 864"/>
                <a:gd name="T5" fmla="*/ 118 h 737"/>
                <a:gd name="T6" fmla="*/ 864 w 864"/>
                <a:gd name="T7" fmla="*/ 401 h 737"/>
                <a:gd name="T8" fmla="*/ 720 w 864"/>
                <a:gd name="T9" fmla="*/ 737 h 737"/>
                <a:gd name="T10" fmla="*/ 192 w 864"/>
                <a:gd name="T11" fmla="*/ 689 h 737"/>
                <a:gd name="T12" fmla="*/ 0 w 864"/>
                <a:gd name="T13" fmla="*/ 449 h 737"/>
                <a:gd name="T14" fmla="*/ 0 w 864"/>
                <a:gd name="T15" fmla="*/ 305 h 737"/>
                <a:gd name="T16" fmla="*/ 144 w 864"/>
                <a:gd name="T17" fmla="*/ 161 h 7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4"/>
                <a:gd name="T28" fmla="*/ 0 h 737"/>
                <a:gd name="T29" fmla="*/ 864 w 864"/>
                <a:gd name="T30" fmla="*/ 737 h 7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4" h="737">
                  <a:moveTo>
                    <a:pt x="144" y="161"/>
                  </a:moveTo>
                  <a:lnTo>
                    <a:pt x="503" y="0"/>
                  </a:lnTo>
                  <a:lnTo>
                    <a:pt x="778" y="118"/>
                  </a:lnTo>
                  <a:lnTo>
                    <a:pt x="864" y="401"/>
                  </a:lnTo>
                  <a:lnTo>
                    <a:pt x="720" y="737"/>
                  </a:lnTo>
                  <a:lnTo>
                    <a:pt x="192" y="689"/>
                  </a:lnTo>
                  <a:lnTo>
                    <a:pt x="0" y="449"/>
                  </a:lnTo>
                  <a:lnTo>
                    <a:pt x="0" y="305"/>
                  </a:lnTo>
                  <a:lnTo>
                    <a:pt x="144" y="161"/>
                  </a:lnTo>
                  <a:close/>
                </a:path>
              </a:pathLst>
            </a:custGeom>
            <a:solidFill>
              <a:srgbClr val="99CCFF"/>
            </a:solidFill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06" name="Freeform 12">
              <a:extLst>
                <a:ext uri="{FF2B5EF4-FFF2-40B4-BE49-F238E27FC236}">
                  <a16:creationId xmlns:a16="http://schemas.microsoft.com/office/drawing/2014/main" id="{5E1A240B-DF7A-4D3C-ADD8-790A182B2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" y="3105"/>
              <a:ext cx="533" cy="42"/>
            </a:xfrm>
            <a:custGeom>
              <a:avLst/>
              <a:gdLst>
                <a:gd name="T0" fmla="*/ 0 w 533"/>
                <a:gd name="T1" fmla="*/ 0 h 42"/>
                <a:gd name="T2" fmla="*/ 533 w 533"/>
                <a:gd name="T3" fmla="*/ 42 h 42"/>
                <a:gd name="T4" fmla="*/ 0 60000 65536"/>
                <a:gd name="T5" fmla="*/ 0 60000 65536"/>
                <a:gd name="T6" fmla="*/ 0 w 533"/>
                <a:gd name="T7" fmla="*/ 0 h 42"/>
                <a:gd name="T8" fmla="*/ 533 w 533"/>
                <a:gd name="T9" fmla="*/ 42 h 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3" h="42">
                  <a:moveTo>
                    <a:pt x="0" y="0"/>
                  </a:moveTo>
                  <a:lnTo>
                    <a:pt x="533" y="4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07" name="Text Box 13">
              <a:extLst>
                <a:ext uri="{FF2B5EF4-FFF2-40B4-BE49-F238E27FC236}">
                  <a16:creationId xmlns:a16="http://schemas.microsoft.com/office/drawing/2014/main" id="{EF869DB1-F2D7-4FC2-A99A-9EF27BDAD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2990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b="1">
                  <a:latin typeface="Times" panose="02020603050405020304" pitchFamily="18" charset="0"/>
                </a:rPr>
                <a:t>x</a:t>
              </a:r>
            </a:p>
          </p:txBody>
        </p:sp>
        <p:sp>
          <p:nvSpPr>
            <p:cNvPr id="4108" name="Text Box 14">
              <a:extLst>
                <a:ext uri="{FF2B5EF4-FFF2-40B4-BE49-F238E27FC236}">
                  <a16:creationId xmlns:a16="http://schemas.microsoft.com/office/drawing/2014/main" id="{F26A96FE-4CF1-4F76-A62F-2FDC7E0B5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" y="30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b="1">
                  <a:latin typeface="Times" panose="02020603050405020304" pitchFamily="18" charset="0"/>
                </a:rPr>
                <a:t>y</a:t>
              </a:r>
            </a:p>
          </p:txBody>
        </p:sp>
        <p:sp>
          <p:nvSpPr>
            <p:cNvPr id="4109" name="Text Box 15">
              <a:extLst>
                <a:ext uri="{FF2B5EF4-FFF2-40B4-BE49-F238E27FC236}">
                  <a16:creationId xmlns:a16="http://schemas.microsoft.com/office/drawing/2014/main" id="{B783DD2C-55A9-4B4C-8636-EAA956BA0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04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b="1">
                  <a:latin typeface="Times" panose="02020603050405020304" pitchFamily="18" charset="0"/>
                </a:rPr>
                <a:t>P</a:t>
              </a:r>
            </a:p>
          </p:txBody>
        </p:sp>
      </p:grpSp>
      <p:sp>
        <p:nvSpPr>
          <p:cNvPr id="4102" name="Text Box 17">
            <a:extLst>
              <a:ext uri="{FF2B5EF4-FFF2-40B4-BE49-F238E27FC236}">
                <a16:creationId xmlns:a16="http://schemas.microsoft.com/office/drawing/2014/main" id="{0B6E0AB6-6F1A-456D-A326-C7394B7D7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8054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convex</a:t>
            </a:r>
          </a:p>
        </p:txBody>
      </p:sp>
      <p:sp>
        <p:nvSpPr>
          <p:cNvPr id="4103" name="Text Box 18">
            <a:extLst>
              <a:ext uri="{FF2B5EF4-FFF2-40B4-BE49-F238E27FC236}">
                <a16:creationId xmlns:a16="http://schemas.microsoft.com/office/drawing/2014/main" id="{7B155F38-DCC7-4D01-96A4-945557EB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7340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concave</a:t>
            </a:r>
          </a:p>
        </p:txBody>
      </p:sp>
      <p:sp>
        <p:nvSpPr>
          <p:cNvPr id="4104" name="Slide Number Placeholder 19">
            <a:extLst>
              <a:ext uri="{FF2B5EF4-FFF2-40B4-BE49-F238E27FC236}">
                <a16:creationId xmlns:a16="http://schemas.microsoft.com/office/drawing/2014/main" id="{3E67373B-5774-48BF-8D98-84F84E04B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6F2649-7E25-4F17-A68A-5083926B325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文字方塊 2">
            <a:extLst>
              <a:ext uri="{FF2B5EF4-FFF2-40B4-BE49-F238E27FC236}">
                <a16:creationId xmlns:a16="http://schemas.microsoft.com/office/drawing/2014/main" id="{BD4DD760-279A-49C7-BA7E-3935102CA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85750"/>
            <a:ext cx="7500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TW" sz="2800">
                <a:solidFill>
                  <a:srgbClr val="FF0000"/>
                </a:solidFill>
              </a:rPr>
              <a:t>A more detailed algorithm</a:t>
            </a:r>
            <a:endParaRPr lang="zh-TW" altLang="en-US" sz="2800">
              <a:solidFill>
                <a:srgbClr val="FF0000"/>
              </a:solidFill>
            </a:endParaRP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4EB0D27D-B291-4463-8215-CF4FFB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92383E-546E-47ED-894A-083002CB2EF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6546A-03B8-4502-A509-DDFDD4C2E587}"/>
              </a:ext>
            </a:extLst>
          </p:cNvPr>
          <p:cNvSpPr txBox="1">
            <a:spLocks noChangeArrowheads="1"/>
          </p:cNvSpPr>
          <p:nvPr/>
        </p:nvSpPr>
        <p:spPr>
          <a:xfrm>
            <a:off x="405480" y="855440"/>
            <a:ext cx="8229600" cy="452596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PMingLiU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TW" sz="2800" kern="0" dirty="0">
                <a:latin typeface="Times New Roman"/>
                <a:ea typeface="PMingLiU"/>
                <a:cs typeface="Times New Roman"/>
              </a:rPr>
              <a:t>Graham-Scan(Q)</a:t>
            </a:r>
            <a:endParaRPr lang="en-US" altLang="zh-TW" sz="2800" kern="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/>
                <a:ea typeface="PMingLiU"/>
                <a:cs typeface="Arial"/>
              </a:rPr>
              <a:t>1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. Let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p0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be the point in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Q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with the minimum y-coordinate, or the leftmost such point in case of tie.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2. Let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&lt;p1, p2,…, pm&gt;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be the remaining points in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 Q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, sorted by polar angle in counterclockwise order around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p0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(if more than one point has the same angle, remove all but the one that is farthest from p0).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3.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Push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(p0, S)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4.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Push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(p1, S)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5.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Push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(p2, S)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6.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for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</a:t>
            </a:r>
            <a:r>
              <a:rPr lang="en-US" altLang="zh-TW" sz="2000" kern="0" dirty="0" err="1">
                <a:latin typeface="Times New Roman"/>
                <a:ea typeface="PMingLiU"/>
                <a:cs typeface="Arial"/>
              </a:rPr>
              <a:t>i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3 to m: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7.       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do while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the angle formed by points NEXT-TO-TOP(S), TOP(S), and pi makes a </a:t>
            </a:r>
            <a:r>
              <a:rPr lang="en-US" altLang="zh-TW" sz="2000" kern="0" dirty="0" err="1">
                <a:latin typeface="Times New Roman"/>
                <a:ea typeface="PMingLiU"/>
                <a:cs typeface="Arial"/>
              </a:rPr>
              <a:t>nonleft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turn.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8.         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do POP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(S)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9.         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PUSH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(pi, S)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10.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Return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S</a:t>
            </a: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fig33-6">
            <a:extLst>
              <a:ext uri="{FF2B5EF4-FFF2-40B4-BE49-F238E27FC236}">
                <a16:creationId xmlns:a16="http://schemas.microsoft.com/office/drawing/2014/main" id="{88915083-D155-4349-A9DB-3AD51D90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23963"/>
            <a:ext cx="86868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2F182B21-5851-4918-BBFE-0DE0D904F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BB511F-B3CD-4CD8-A68C-F6CD7C3AC04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fig33-7a">
            <a:extLst>
              <a:ext uri="{FF2B5EF4-FFF2-40B4-BE49-F238E27FC236}">
                <a16:creationId xmlns:a16="http://schemas.microsoft.com/office/drawing/2014/main" id="{ED6F30A9-4915-4753-816E-630FF2131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814388"/>
            <a:ext cx="454501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4" descr="fig33-7b">
            <a:extLst>
              <a:ext uri="{FF2B5EF4-FFF2-40B4-BE49-F238E27FC236}">
                <a16:creationId xmlns:a16="http://schemas.microsoft.com/office/drawing/2014/main" id="{EB6A0D8B-BC14-40A1-ABE3-750297B3E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914400"/>
            <a:ext cx="45450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9F4D026E-C9ED-4A49-B435-318C8A243F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2FBA1-0929-4AA5-AB62-1A76911F675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62BB2A9A-D50C-45FB-B383-22D37DD5C0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IN" altLang="en-US"/>
              <a:t>Ex: Draw the convex hull for the following points</a:t>
            </a:r>
          </a:p>
          <a:p>
            <a:pPr marL="0" indent="0">
              <a:buFontTx/>
              <a:buNone/>
            </a:pPr>
            <a:endParaRPr lang="en-IN" altLang="en-US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C53792A7-E68C-414F-AE42-60528ADC5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55B646-BE10-4241-A8C7-0607DBFF248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296CD894-125B-4055-8BEE-891AAF41A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420938"/>
            <a:ext cx="55054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33C3AAD2-9157-42CE-BC57-D248FB140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endParaRPr lang="en-US" altLang="en-US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en-US" alt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89A819-7346-4994-8ABB-D09E4D17C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convex hull problem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5BCBD06-6446-4F3F-92DF-B59B85213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 sz="2800"/>
          </a:p>
          <a:p>
            <a:pPr algn="just" eaLnBrk="1" hangingPunct="1"/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convex hull of a set of planar points is the smallest convex polygon containing all of the points.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2483591B-5C13-4014-BAC8-B0B9AA6A8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grpSp>
        <p:nvGrpSpPr>
          <p:cNvPr id="6149" name="Group 10">
            <a:extLst>
              <a:ext uri="{FF2B5EF4-FFF2-40B4-BE49-F238E27FC236}">
                <a16:creationId xmlns:a16="http://schemas.microsoft.com/office/drawing/2014/main" id="{EF4C7B93-09DD-4A24-9353-ACADD0CF2D01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1285875"/>
            <a:ext cx="5562600" cy="1905000"/>
            <a:chOff x="1056" y="288"/>
            <a:chExt cx="3696" cy="1326"/>
          </a:xfrm>
        </p:grpSpPr>
        <p:pic>
          <p:nvPicPr>
            <p:cNvPr id="6153" name="Picture 4">
              <a:extLst>
                <a:ext uri="{FF2B5EF4-FFF2-40B4-BE49-F238E27FC236}">
                  <a16:creationId xmlns:a16="http://schemas.microsoft.com/office/drawing/2014/main" id="{5F5D26A5-CEB4-48F5-BC9F-18A2A815B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672"/>
              <a:ext cx="3318" cy="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4" name="Text Box 6">
              <a:extLst>
                <a:ext uri="{FF2B5EF4-FFF2-40B4-BE49-F238E27FC236}">
                  <a16:creationId xmlns:a16="http://schemas.microsoft.com/office/drawing/2014/main" id="{1DA49EBB-8C91-4889-8C6C-0DAB9446B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88"/>
              <a:ext cx="163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/>
                <a:t>concave polygon: </a:t>
              </a:r>
            </a:p>
          </p:txBody>
        </p:sp>
        <p:sp>
          <p:nvSpPr>
            <p:cNvPr id="6155" name="Text Box 7">
              <a:extLst>
                <a:ext uri="{FF2B5EF4-FFF2-40B4-BE49-F238E27FC236}">
                  <a16:creationId xmlns:a16="http://schemas.microsoft.com/office/drawing/2014/main" id="{A8E36998-0628-4020-81A8-D7815DEE7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88"/>
              <a:ext cx="177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/>
                <a:t>convex polygon: </a:t>
              </a:r>
            </a:p>
          </p:txBody>
        </p:sp>
      </p:grpSp>
      <p:sp>
        <p:nvSpPr>
          <p:cNvPr id="6150" name="Rectangle 12">
            <a:extLst>
              <a:ext uri="{FF2B5EF4-FFF2-40B4-BE49-F238E27FC236}">
                <a16:creationId xmlns:a16="http://schemas.microsoft.com/office/drawing/2014/main" id="{95B36810-2C63-4ED5-BEBA-134E0906C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pic>
        <p:nvPicPr>
          <p:cNvPr id="6151" name="Picture 11">
            <a:extLst>
              <a:ext uri="{FF2B5EF4-FFF2-40B4-BE49-F238E27FC236}">
                <a16:creationId xmlns:a16="http://schemas.microsoft.com/office/drawing/2014/main" id="{DEA321B8-0435-45BE-A1B0-2D7DA77EE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572000"/>
            <a:ext cx="2438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Slide Number Placeholder 13">
            <a:extLst>
              <a:ext uri="{FF2B5EF4-FFF2-40B4-BE49-F238E27FC236}">
                <a16:creationId xmlns:a16="http://schemas.microsoft.com/office/drawing/2014/main" id="{B676408F-5493-484A-B4C2-18FA36B5E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A9FBA8-982E-4CE6-9C40-003E42AD447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8B2D63E-9DC8-4FBF-A216-871E9F3DB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476423E-E597-439B-B50A-A27AA97B9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Start at point guaranteed to be on the hull. (the point with the minimum y value)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remaining points by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 angles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of vertices relative to the first point.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Go through sorted points, keeping vertices of points that have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turns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and dropping points that have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turns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709D019A-6E0F-4266-900D-2FE9FB4E1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86FA68-B465-4A4D-83DA-6856829D170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1719DAC-A9AC-4CC2-829A-8FE5103AB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9219" name="Picture 3" descr="blank">
            <a:extLst>
              <a:ext uri="{FF2B5EF4-FFF2-40B4-BE49-F238E27FC236}">
                <a16:creationId xmlns:a16="http://schemas.microsoft.com/office/drawing/2014/main" id="{0E0FE94E-8C30-49C4-A5FE-7AFBA3F4A9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241E64A9-E300-4824-8099-B3C895EC1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32EE0-1DA9-404C-A520-711CF204C68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9C9C112-C396-41C8-82EE-2CACB998D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0243" name="Picture 3" descr="start">
            <a:extLst>
              <a:ext uri="{FF2B5EF4-FFF2-40B4-BE49-F238E27FC236}">
                <a16:creationId xmlns:a16="http://schemas.microsoft.com/office/drawing/2014/main" id="{A668889A-3AFC-451B-BE74-CC73BC1019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256AC977-4C82-44EB-8B38-70552E9A56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EBCCAB-7968-4C4F-9329-41ADD630C30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87683BC-6378-4CE0-9404-6C68A5222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1267" name="Picture 3" descr="g1">
            <a:extLst>
              <a:ext uri="{FF2B5EF4-FFF2-40B4-BE49-F238E27FC236}">
                <a16:creationId xmlns:a16="http://schemas.microsoft.com/office/drawing/2014/main" id="{26DC3E09-4485-4FCC-8506-6F1423824F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9B011E7B-0157-4EA5-A765-B160BD109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79DC5C-A0D1-4EAB-8065-8A24184F79D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6EB46AF-A5B0-491B-A9B8-717258D8E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2291" name="Picture 3" descr="g2">
            <a:extLst>
              <a:ext uri="{FF2B5EF4-FFF2-40B4-BE49-F238E27FC236}">
                <a16:creationId xmlns:a16="http://schemas.microsoft.com/office/drawing/2014/main" id="{D4F61EE6-B56C-4E78-AFB4-3BAB5A133A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A119CA95-8E91-4C52-B01D-AE79A80AD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C41BDE-7E5A-4A1C-B71A-3B1EF498655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D1F266F-2FE9-4129-829A-9CA76D21A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3315" name="Picture 3" descr="g3">
            <a:extLst>
              <a:ext uri="{FF2B5EF4-FFF2-40B4-BE49-F238E27FC236}">
                <a16:creationId xmlns:a16="http://schemas.microsoft.com/office/drawing/2014/main" id="{96F04C8A-9C1D-4477-92D6-0E0B6D0C45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BB5889EB-5D42-4D47-B775-7A0FF1FAA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FFE6E9-94D1-4B31-9A61-DE1B053B3A7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392</Words>
  <Application>Microsoft Office PowerPoint</Application>
  <PresentationFormat>On-screen Show (4:3)</PresentationFormat>
  <Paragraphs>94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Tahoma</vt:lpstr>
      <vt:lpstr>Times</vt:lpstr>
      <vt:lpstr>Times New Roman</vt:lpstr>
      <vt:lpstr>Wingdings</vt:lpstr>
      <vt:lpstr>預設簡報設計</vt:lpstr>
      <vt:lpstr>PowerPoint Presentation</vt:lpstr>
      <vt:lpstr> Convex vs. Concave</vt:lpstr>
      <vt:lpstr>The convex hull problem 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Runtime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Convex Hull</dc:title>
  <dc:creator>Jiang</dc:creator>
  <cp:lastModifiedBy>Dr. VENUBABU RACHAPUDI</cp:lastModifiedBy>
  <cp:revision>185</cp:revision>
  <dcterms:created xsi:type="dcterms:W3CDTF">2006-12-11T15:00:47Z</dcterms:created>
  <dcterms:modified xsi:type="dcterms:W3CDTF">2022-01-02T11:38:52Z</dcterms:modified>
</cp:coreProperties>
</file>