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4621"/>
  </p:normalViewPr>
  <p:slideViewPr>
    <p:cSldViewPr snapToGrid="0">
      <p:cViewPr varScale="1">
        <p:scale>
          <a:sx n="80" d="100"/>
          <a:sy n="80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TW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TW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TW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TW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110D9A9-4A53-7946-81ED-59CE596AFC8D}" type="slidenum">
              <a:rPr lang="zh-TW" altLang="en-US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2DB37FD-BB00-0D49-B8F4-E5D2C07FA28A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16000" y="15240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5240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7C166311-53D1-DD43-A87C-98899FE0E2D8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4C9A6D93-84B9-9348-ADAD-B52154FD2E4D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8A96E516-EEB0-5F49-8818-A90A8E4A4926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9DBD9A7-69AC-914D-AB68-DD751D048F03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B0DC6C32-8E70-9D41-B4BD-7F1A4EFF4FC1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C4B5FE7-BA8A-E946-B9CA-3149367FB489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FC5FC41-0D24-B044-B09E-3FC1D7AA425C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09567" y="381000"/>
            <a:ext cx="2597151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16001" y="381000"/>
            <a:ext cx="7590367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D839B9AE-0BC6-8547-9004-1A44C3823473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381000"/>
            <a:ext cx="10390717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16000" y="1524000"/>
            <a:ext cx="10363200" cy="46482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DCFC8B1-17DC-DE47-96B5-EB77BBF0BA97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381000"/>
            <a:ext cx="10390717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16000" y="1524000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0" y="1524000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9200" y="3924300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42A9792-6380-E540-8EF8-6BBF594FEBEC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381000"/>
            <a:ext cx="10390717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16000" y="1524000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524000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FF8CA3C-6FA4-7045-9EB6-30AE178C09AF}" type="slidenum">
              <a:rPr lang="en-US" altLang="zh-TW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781AC-150B-764D-9141-94BE164C3D87}" type="slidenum">
              <a:rPr lang="en-US" altLang="x-none"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3" y="5836087"/>
            <a:ext cx="2641874" cy="9548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381000"/>
            <a:ext cx="103907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5240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accent1"/>
                </a:solidFill>
                <a:latin typeface="Tahoma" panose="020B0604030504040204" pitchFamily="34" charset="0"/>
                <a:ea typeface="PMingLiU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324600"/>
            <a:ext cx="660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accent1"/>
                </a:solidFill>
                <a:latin typeface="Tahoma" panose="020B0604030504040204" pitchFamily="34" charset="0"/>
                <a:ea typeface="PMingLiU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329B054-2B33-A241-AA26-264C69270888}" type="slidenum">
              <a:rPr lang="en-US" altLang="zh-TW" smtClean="0">
                <a:solidFill>
                  <a:srgbClr val="00E4A8"/>
                </a:solidFill>
              </a:r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8887"/>
          </a:xfrm>
        </p:spPr>
        <p:txBody>
          <a:bodyPr>
            <a:normAutofit/>
          </a:bodyPr>
          <a:lstStyle/>
          <a:p>
            <a:r>
              <a:rPr lang="en-US" sz="3600" b="1" dirty="0"/>
              <a:t>20CS2220RA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00350"/>
            <a:ext cx="9144000" cy="24574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and Analysis</a:t>
            </a:r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Session 12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Prepared By: Dr. A. Abdul Rahman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x-none" sz="4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 form of minimum cost spanning tree </a:t>
            </a:r>
            <a:r>
              <a:rPr lang="en-US" altLang="x-none" sz="4000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endParaRPr lang="en-US" altLang="x-none" sz="40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while((t has less than n-1 edges) and (E!=0))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choose an edge 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E of lowest cost;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delete 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does not create a cycle in t then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add(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discard 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10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1B87B-14DD-4690-97F2-C756C0C8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226" y="609600"/>
            <a:ext cx="7772400" cy="609600"/>
          </a:xfrm>
        </p:spPr>
        <p:txBody>
          <a:bodyPr/>
          <a:lstStyle/>
          <a:p>
            <a:r>
              <a:rPr lang="en-US" altLang="x-none" sz="4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MST-</a:t>
            </a:r>
            <a:r>
              <a:rPr lang="en-US" altLang="x-none" sz="4000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altLang="x-none" sz="4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br>
              <a:rPr lang="en-US" altLang="x-none" sz="4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x-none" sz="40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57400" y="1219200"/>
            <a:ext cx="8229600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E,cost,n,t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 is the set of edges in G.G has n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vertices.cost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the cost of edge(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 is the set of edges in the minimum –cost spanning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tree.the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cost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is returned.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Construct a heap out of the edge costs using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Hepify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to n do parent[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]=-1;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//each vertex is in a different set.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   </a:t>
            </a:r>
          </a:p>
          <a:p>
            <a:pPr marL="533400" indent="-5334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i="1" kern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11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05C18-F007-4F7C-BE5D-AC14AF11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09800" y="457200"/>
            <a:ext cx="8458200" cy="609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while((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&lt;n-1) and (heap not empty))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delete a minimum cost edge (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from the heap and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reheapify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        	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j=Find(u);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K=Find(v);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if(j!=k)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t[I,1]=u;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t[I,2]=v;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mincost+cos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!=n-1)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write(“no spanning tree”);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12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BD38F-2079-4ED8-AF5B-9A1E4246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458200" cy="1143000"/>
          </a:xfrm>
        </p:spPr>
        <p:txBody>
          <a:bodyPr/>
          <a:lstStyle/>
          <a:p>
            <a:r>
              <a:rPr lang="en-US" altLang="x-none" sz="4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complexity of </a:t>
            </a:r>
            <a:r>
              <a:rPr lang="en-US" altLang="x-none" sz="4000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altLang="x-none" sz="4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efficient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Find-set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algorithms, the running time of kruskal’s algorithm will be dominated by the time needed for sorting  the edge costs of a given graph.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with an efficient sorting algorithm(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the complexity of kruskal’s algorithm is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ElogE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13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69412-F4E3-4042-B39A-23B4D6C0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91296"/>
            <a:ext cx="7772400" cy="6096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MST-Prim’s Algorithm</a:t>
            </a:r>
          </a:p>
        </p:txBody>
      </p:sp>
      <p:sp>
        <p:nvSpPr>
          <p:cNvPr id="3" name="Rectangle 67"/>
          <p:cNvSpPr txBox="1">
            <a:spLocks noChangeArrowheads="1"/>
          </p:cNvSpPr>
          <p:nvPr/>
        </p:nvSpPr>
        <p:spPr bwMode="auto">
          <a:xfrm>
            <a:off x="2133600" y="1676400"/>
            <a:ext cx="792480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minimum cost edge.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next minimum cost edge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j)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vertex already included in the tree ,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vertex not yet included.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this process until the tree has </a:t>
            </a:r>
            <a:r>
              <a:rPr 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14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5010B-438F-4F62-AB7D-5529875E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 algn="l"/>
            <a:r>
              <a:rPr lang="en-US" altLang="zh-TW">
                <a:solidFill>
                  <a:schemeClr val="hlink"/>
                </a:solidFill>
                <a:ea typeface="PMingLiU" pitchFamily="18" charset="-120"/>
              </a:rPr>
              <a:t>Prim’s Algorithm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1828800" y="210978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547939" y="13906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549525" y="283051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268664" y="2109789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i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3989389" y="13906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3989389" y="2830514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149975" y="210978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5429250" y="13906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5429250" y="283051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cxnSp>
        <p:nvCxnSpPr>
          <p:cNvPr id="4108" name="AutoShape 12"/>
          <p:cNvCxnSpPr>
            <a:cxnSpLocks noChangeShapeType="1"/>
            <a:stCxn id="4099" idx="7"/>
            <a:endCxn id="4100" idx="3"/>
          </p:cNvCxnSpPr>
          <p:nvPr/>
        </p:nvCxnSpPr>
        <p:spPr bwMode="auto">
          <a:xfrm flipV="1">
            <a:off x="2073276" y="1635126"/>
            <a:ext cx="51752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13"/>
          <p:cNvCxnSpPr>
            <a:cxnSpLocks noChangeShapeType="1"/>
            <a:stCxn id="4099" idx="5"/>
            <a:endCxn id="4101" idx="1"/>
          </p:cNvCxnSpPr>
          <p:nvPr/>
        </p:nvCxnSpPr>
        <p:spPr bwMode="auto">
          <a:xfrm>
            <a:off x="2073276" y="2354263"/>
            <a:ext cx="519113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/>
          <p:cNvCxnSpPr>
            <a:cxnSpLocks noChangeShapeType="1"/>
            <a:stCxn id="4101" idx="0"/>
            <a:endCxn id="4100" idx="4"/>
          </p:cNvCxnSpPr>
          <p:nvPr/>
        </p:nvCxnSpPr>
        <p:spPr bwMode="auto">
          <a:xfrm flipH="1" flipV="1">
            <a:off x="2692400" y="1677989"/>
            <a:ext cx="1588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5"/>
          <p:cNvCxnSpPr>
            <a:cxnSpLocks noChangeShapeType="1"/>
            <a:stCxn id="4101" idx="7"/>
            <a:endCxn id="4102" idx="3"/>
          </p:cNvCxnSpPr>
          <p:nvPr/>
        </p:nvCxnSpPr>
        <p:spPr bwMode="auto">
          <a:xfrm flipV="1">
            <a:off x="2794001" y="2354263"/>
            <a:ext cx="5175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6"/>
          <p:cNvCxnSpPr>
            <a:cxnSpLocks noChangeShapeType="1"/>
            <a:stCxn id="4102" idx="7"/>
            <a:endCxn id="4103" idx="3"/>
          </p:cNvCxnSpPr>
          <p:nvPr/>
        </p:nvCxnSpPr>
        <p:spPr bwMode="auto">
          <a:xfrm flipV="1">
            <a:off x="3513138" y="1635126"/>
            <a:ext cx="519112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7"/>
          <p:cNvCxnSpPr>
            <a:cxnSpLocks noChangeShapeType="1"/>
            <a:stCxn id="4102" idx="5"/>
            <a:endCxn id="4104" idx="1"/>
          </p:cNvCxnSpPr>
          <p:nvPr/>
        </p:nvCxnSpPr>
        <p:spPr bwMode="auto">
          <a:xfrm>
            <a:off x="3513138" y="2354263"/>
            <a:ext cx="519112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8"/>
          <p:cNvCxnSpPr>
            <a:cxnSpLocks noChangeShapeType="1"/>
            <a:stCxn id="4103" idx="6"/>
            <a:endCxn id="4106" idx="2"/>
          </p:cNvCxnSpPr>
          <p:nvPr/>
        </p:nvCxnSpPr>
        <p:spPr bwMode="auto">
          <a:xfrm>
            <a:off x="4276726" y="1535113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9"/>
          <p:cNvCxnSpPr>
            <a:cxnSpLocks noChangeShapeType="1"/>
            <a:stCxn id="4104" idx="6"/>
            <a:endCxn id="4107" idx="2"/>
          </p:cNvCxnSpPr>
          <p:nvPr/>
        </p:nvCxnSpPr>
        <p:spPr bwMode="auto">
          <a:xfrm>
            <a:off x="4276726" y="2974975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20"/>
          <p:cNvCxnSpPr>
            <a:cxnSpLocks noChangeShapeType="1"/>
            <a:stCxn id="4107" idx="0"/>
            <a:endCxn id="4106" idx="4"/>
          </p:cNvCxnSpPr>
          <p:nvPr/>
        </p:nvCxnSpPr>
        <p:spPr bwMode="auto">
          <a:xfrm flipV="1">
            <a:off x="5573713" y="1677989"/>
            <a:ext cx="0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21"/>
          <p:cNvCxnSpPr>
            <a:cxnSpLocks noChangeShapeType="1"/>
            <a:stCxn id="4103" idx="5"/>
            <a:endCxn id="4107" idx="1"/>
          </p:cNvCxnSpPr>
          <p:nvPr/>
        </p:nvCxnSpPr>
        <p:spPr bwMode="auto">
          <a:xfrm>
            <a:off x="4233863" y="1635125"/>
            <a:ext cx="1238250" cy="1238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22"/>
          <p:cNvCxnSpPr>
            <a:cxnSpLocks noChangeShapeType="1"/>
          </p:cNvCxnSpPr>
          <p:nvPr/>
        </p:nvCxnSpPr>
        <p:spPr bwMode="auto">
          <a:xfrm>
            <a:off x="2873375" y="1564983"/>
            <a:ext cx="1154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23"/>
          <p:cNvCxnSpPr>
            <a:cxnSpLocks noChangeShapeType="1"/>
            <a:stCxn id="4106" idx="5"/>
            <a:endCxn id="4105" idx="1"/>
          </p:cNvCxnSpPr>
          <p:nvPr/>
        </p:nvCxnSpPr>
        <p:spPr bwMode="auto">
          <a:xfrm>
            <a:off x="5673726" y="1635126"/>
            <a:ext cx="51911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24"/>
          <p:cNvCxnSpPr>
            <a:cxnSpLocks noChangeShapeType="1"/>
            <a:stCxn id="4107" idx="7"/>
            <a:endCxn id="4105" idx="3"/>
          </p:cNvCxnSpPr>
          <p:nvPr/>
        </p:nvCxnSpPr>
        <p:spPr bwMode="auto">
          <a:xfrm flipV="1">
            <a:off x="5673726" y="2354263"/>
            <a:ext cx="519113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1" name="AutoShape 25"/>
          <p:cNvCxnSpPr>
            <a:cxnSpLocks noChangeShapeType="1"/>
            <a:stCxn id="4101" idx="6"/>
            <a:endCxn id="4104" idx="2"/>
          </p:cNvCxnSpPr>
          <p:nvPr/>
        </p:nvCxnSpPr>
        <p:spPr bwMode="auto">
          <a:xfrm>
            <a:off x="2836864" y="2974975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081214" y="1655763"/>
            <a:ext cx="263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68663" y="12954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8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745038" y="12954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897563" y="16557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9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861051" y="258445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10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507039" y="215265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29138" y="21590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706813" y="18653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600575" y="29511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2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233738" y="29511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4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873375" y="23749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7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405063" y="2159000"/>
            <a:ext cx="342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11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81213" y="25844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8</a:t>
            </a:r>
          </a:p>
        </p:txBody>
      </p:sp>
      <p:sp>
        <p:nvSpPr>
          <p:cNvPr id="39" name="Oval 62"/>
          <p:cNvSpPr>
            <a:spLocks noChangeArrowheads="1"/>
          </p:cNvSpPr>
          <p:nvPr/>
        </p:nvSpPr>
        <p:spPr bwMode="auto">
          <a:xfrm>
            <a:off x="1981200" y="4478339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0" name="Oval 63"/>
          <p:cNvSpPr>
            <a:spLocks noChangeArrowheads="1"/>
          </p:cNvSpPr>
          <p:nvPr/>
        </p:nvSpPr>
        <p:spPr bwMode="auto">
          <a:xfrm>
            <a:off x="1828800" y="2057400"/>
            <a:ext cx="304800" cy="3635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1" name="Oval 64"/>
          <p:cNvSpPr>
            <a:spLocks noChangeArrowheads="1"/>
          </p:cNvSpPr>
          <p:nvPr/>
        </p:nvSpPr>
        <p:spPr bwMode="auto">
          <a:xfrm>
            <a:off x="2068514" y="1654175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2725739" y="375761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43" name="Oval 66"/>
          <p:cNvSpPr>
            <a:spLocks noChangeArrowheads="1"/>
          </p:cNvSpPr>
          <p:nvPr/>
        </p:nvSpPr>
        <p:spPr bwMode="auto">
          <a:xfrm>
            <a:off x="2549525" y="1389064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cxnSp>
        <p:nvCxnSpPr>
          <p:cNvPr id="44" name="AutoShape 67"/>
          <p:cNvCxnSpPr>
            <a:cxnSpLocks noChangeShapeType="1"/>
          </p:cNvCxnSpPr>
          <p:nvPr/>
        </p:nvCxnSpPr>
        <p:spPr bwMode="auto">
          <a:xfrm flipV="1">
            <a:off x="2206626" y="3962401"/>
            <a:ext cx="519113" cy="519113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68"/>
          <p:cNvSpPr>
            <a:spLocks noChangeArrowheads="1"/>
          </p:cNvSpPr>
          <p:nvPr/>
        </p:nvSpPr>
        <p:spPr bwMode="auto">
          <a:xfrm>
            <a:off x="3268664" y="129540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46" name="AutoShape 69"/>
          <p:cNvCxnSpPr>
            <a:cxnSpLocks noChangeShapeType="1"/>
          </p:cNvCxnSpPr>
          <p:nvPr/>
        </p:nvCxnSpPr>
        <p:spPr bwMode="auto">
          <a:xfrm>
            <a:off x="3021014" y="38862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70"/>
          <p:cNvSpPr>
            <a:spLocks noChangeArrowheads="1"/>
          </p:cNvSpPr>
          <p:nvPr/>
        </p:nvSpPr>
        <p:spPr bwMode="auto">
          <a:xfrm>
            <a:off x="4144964" y="375761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48" name="Oval 71"/>
          <p:cNvSpPr>
            <a:spLocks noChangeArrowheads="1"/>
          </p:cNvSpPr>
          <p:nvPr/>
        </p:nvSpPr>
        <p:spPr bwMode="auto">
          <a:xfrm>
            <a:off x="3989389" y="138906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49" name="Oval 72"/>
          <p:cNvSpPr>
            <a:spLocks noChangeArrowheads="1"/>
          </p:cNvSpPr>
          <p:nvPr/>
        </p:nvSpPr>
        <p:spPr bwMode="auto">
          <a:xfrm>
            <a:off x="3702050" y="1871664"/>
            <a:ext cx="287338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50" name="Oval 73"/>
          <p:cNvSpPr>
            <a:spLocks noChangeArrowheads="1"/>
          </p:cNvSpPr>
          <p:nvPr/>
        </p:nvSpPr>
        <p:spPr bwMode="auto">
          <a:xfrm>
            <a:off x="3268664" y="2116139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9</a:t>
            </a:r>
          </a:p>
        </p:txBody>
      </p:sp>
      <p:sp>
        <p:nvSpPr>
          <p:cNvPr id="51" name="Oval 74"/>
          <p:cNvSpPr>
            <a:spLocks noChangeArrowheads="1"/>
          </p:cNvSpPr>
          <p:nvPr/>
        </p:nvSpPr>
        <p:spPr bwMode="auto">
          <a:xfrm>
            <a:off x="3425825" y="4437064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9</a:t>
            </a:r>
          </a:p>
        </p:txBody>
      </p:sp>
      <p:cxnSp>
        <p:nvCxnSpPr>
          <p:cNvPr id="52" name="AutoShape 75"/>
          <p:cNvCxnSpPr>
            <a:cxnSpLocks noChangeShapeType="1"/>
          </p:cNvCxnSpPr>
          <p:nvPr/>
        </p:nvCxnSpPr>
        <p:spPr bwMode="auto">
          <a:xfrm flipV="1">
            <a:off x="3656014" y="3962400"/>
            <a:ext cx="517525" cy="52070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3700464" y="23749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16</a:t>
            </a:r>
          </a:p>
        </p:txBody>
      </p:sp>
      <p:sp>
        <p:nvSpPr>
          <p:cNvPr id="54" name="Oval 77"/>
          <p:cNvSpPr>
            <a:spLocks noChangeArrowheads="1"/>
          </p:cNvSpPr>
          <p:nvPr/>
        </p:nvSpPr>
        <p:spPr bwMode="auto">
          <a:xfrm>
            <a:off x="4537075" y="21590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55" name="Oval 78"/>
          <p:cNvSpPr>
            <a:spLocks noChangeArrowheads="1"/>
          </p:cNvSpPr>
          <p:nvPr/>
        </p:nvSpPr>
        <p:spPr bwMode="auto">
          <a:xfrm>
            <a:off x="5429250" y="28194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sp>
        <p:nvSpPr>
          <p:cNvPr id="56" name="Oval 79"/>
          <p:cNvSpPr>
            <a:spLocks noChangeArrowheads="1"/>
          </p:cNvSpPr>
          <p:nvPr/>
        </p:nvSpPr>
        <p:spPr bwMode="auto">
          <a:xfrm>
            <a:off x="5586414" y="519906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cxnSp>
        <p:nvCxnSpPr>
          <p:cNvPr id="57" name="AutoShape 80"/>
          <p:cNvCxnSpPr>
            <a:cxnSpLocks noChangeShapeType="1"/>
          </p:cNvCxnSpPr>
          <p:nvPr/>
        </p:nvCxnSpPr>
        <p:spPr bwMode="auto">
          <a:xfrm>
            <a:off x="4389439" y="4017964"/>
            <a:ext cx="1239837" cy="1239837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81"/>
          <p:cNvSpPr>
            <a:spLocks noChangeArrowheads="1"/>
          </p:cNvSpPr>
          <p:nvPr/>
        </p:nvSpPr>
        <p:spPr bwMode="auto">
          <a:xfrm>
            <a:off x="4598989" y="2951164"/>
            <a:ext cx="287337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59" name="Oval 82"/>
          <p:cNvSpPr>
            <a:spLocks noChangeArrowheads="1"/>
          </p:cNvSpPr>
          <p:nvPr/>
        </p:nvSpPr>
        <p:spPr bwMode="auto">
          <a:xfrm>
            <a:off x="3989389" y="2819400"/>
            <a:ext cx="287337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 dirty="0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60" name="Oval 83"/>
          <p:cNvSpPr>
            <a:spLocks noChangeArrowheads="1"/>
          </p:cNvSpPr>
          <p:nvPr/>
        </p:nvSpPr>
        <p:spPr bwMode="auto">
          <a:xfrm>
            <a:off x="4144964" y="519906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cxnSp>
        <p:nvCxnSpPr>
          <p:cNvPr id="61" name="AutoShape 84"/>
          <p:cNvCxnSpPr>
            <a:cxnSpLocks noChangeShapeType="1"/>
          </p:cNvCxnSpPr>
          <p:nvPr/>
        </p:nvCxnSpPr>
        <p:spPr bwMode="auto">
          <a:xfrm>
            <a:off x="4432301" y="5334000"/>
            <a:ext cx="1154113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85"/>
          <p:cNvSpPr>
            <a:spLocks noChangeArrowheads="1"/>
          </p:cNvSpPr>
          <p:nvPr/>
        </p:nvSpPr>
        <p:spPr bwMode="auto">
          <a:xfrm>
            <a:off x="3208339" y="29400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63" name="Oval 86"/>
          <p:cNvSpPr>
            <a:spLocks noChangeArrowheads="1"/>
          </p:cNvSpPr>
          <p:nvPr/>
        </p:nvSpPr>
        <p:spPr bwMode="auto">
          <a:xfrm>
            <a:off x="2549525" y="28194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sp>
        <p:nvSpPr>
          <p:cNvPr id="64" name="Oval 87"/>
          <p:cNvSpPr>
            <a:spLocks noChangeArrowheads="1"/>
          </p:cNvSpPr>
          <p:nvPr/>
        </p:nvSpPr>
        <p:spPr bwMode="auto">
          <a:xfrm>
            <a:off x="2705100" y="5199064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cxnSp>
        <p:nvCxnSpPr>
          <p:cNvPr id="65" name="AutoShape 88"/>
          <p:cNvCxnSpPr>
            <a:cxnSpLocks noChangeShapeType="1"/>
          </p:cNvCxnSpPr>
          <p:nvPr/>
        </p:nvCxnSpPr>
        <p:spPr bwMode="auto">
          <a:xfrm>
            <a:off x="2992439" y="53340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89"/>
          <p:cNvSpPr>
            <a:spLocks noChangeArrowheads="1"/>
          </p:cNvSpPr>
          <p:nvPr/>
        </p:nvSpPr>
        <p:spPr bwMode="auto">
          <a:xfrm>
            <a:off x="4730750" y="12954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67" name="Oval 90"/>
          <p:cNvSpPr>
            <a:spLocks noChangeArrowheads="1"/>
          </p:cNvSpPr>
          <p:nvPr/>
        </p:nvSpPr>
        <p:spPr bwMode="auto">
          <a:xfrm>
            <a:off x="5429250" y="1389064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sp>
        <p:nvSpPr>
          <p:cNvPr id="68" name="Oval 91"/>
          <p:cNvSpPr>
            <a:spLocks noChangeArrowheads="1"/>
          </p:cNvSpPr>
          <p:nvPr/>
        </p:nvSpPr>
        <p:spPr bwMode="auto">
          <a:xfrm>
            <a:off x="5586414" y="375761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cxnSp>
        <p:nvCxnSpPr>
          <p:cNvPr id="69" name="AutoShape 92"/>
          <p:cNvCxnSpPr>
            <a:cxnSpLocks noChangeShapeType="1"/>
          </p:cNvCxnSpPr>
          <p:nvPr/>
        </p:nvCxnSpPr>
        <p:spPr bwMode="auto">
          <a:xfrm>
            <a:off x="4432301" y="3886200"/>
            <a:ext cx="1154113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93"/>
          <p:cNvSpPr>
            <a:spLocks noChangeArrowheads="1"/>
          </p:cNvSpPr>
          <p:nvPr/>
        </p:nvSpPr>
        <p:spPr bwMode="auto">
          <a:xfrm>
            <a:off x="5884864" y="1654175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71" name="Oval 94"/>
          <p:cNvSpPr>
            <a:spLocks noChangeArrowheads="1"/>
          </p:cNvSpPr>
          <p:nvPr/>
        </p:nvSpPr>
        <p:spPr bwMode="auto">
          <a:xfrm>
            <a:off x="6305550" y="4479925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cxnSp>
        <p:nvCxnSpPr>
          <p:cNvPr id="72" name="AutoShape 95"/>
          <p:cNvCxnSpPr>
            <a:cxnSpLocks noChangeShapeType="1"/>
          </p:cNvCxnSpPr>
          <p:nvPr/>
        </p:nvCxnSpPr>
        <p:spPr bwMode="auto">
          <a:xfrm>
            <a:off x="5830889" y="3975100"/>
            <a:ext cx="517525" cy="52070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96"/>
          <p:cNvSpPr>
            <a:spLocks noChangeArrowheads="1"/>
          </p:cNvSpPr>
          <p:nvPr/>
        </p:nvSpPr>
        <p:spPr bwMode="auto">
          <a:xfrm>
            <a:off x="6149975" y="21336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sp>
        <p:nvSpPr>
          <p:cNvPr id="4170" name="Rectangle 97"/>
          <p:cNvSpPr>
            <a:spLocks noChangeArrowheads="1"/>
          </p:cNvSpPr>
          <p:nvPr/>
        </p:nvSpPr>
        <p:spPr bwMode="auto">
          <a:xfrm>
            <a:off x="8077200" y="10668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x-none" b="1"/>
              <a:t>t </a:t>
            </a:r>
            <a:r>
              <a:rPr lang="en-US" altLang="x-none" sz="2400"/>
              <a:t>[</a:t>
            </a:r>
            <a:r>
              <a:rPr lang="en-US" altLang="x-none"/>
              <a:t>1:n-1,1:2</a:t>
            </a:r>
            <a:r>
              <a:rPr lang="en-US" altLang="x-none" sz="2400"/>
              <a:t>]</a:t>
            </a:r>
          </a:p>
          <a:p>
            <a:pPr algn="ctr"/>
            <a:endParaRPr lang="en-US" altLang="x-none"/>
          </a:p>
        </p:txBody>
      </p:sp>
      <p:grpSp>
        <p:nvGrpSpPr>
          <p:cNvPr id="4171" name="Group 106"/>
          <p:cNvGrpSpPr/>
          <p:nvPr/>
        </p:nvGrpSpPr>
        <p:grpSpPr bwMode="auto">
          <a:xfrm>
            <a:off x="8077200" y="1752600"/>
            <a:ext cx="1371600" cy="457200"/>
            <a:chOff x="4272" y="1056"/>
            <a:chExt cx="864" cy="288"/>
          </a:xfrm>
        </p:grpSpPr>
        <p:sp>
          <p:nvSpPr>
            <p:cNvPr id="4192" name="Rectangle 98"/>
            <p:cNvSpPr>
              <a:spLocks noChangeArrowheads="1"/>
            </p:cNvSpPr>
            <p:nvPr/>
          </p:nvSpPr>
          <p:spPr bwMode="auto">
            <a:xfrm>
              <a:off x="4272" y="1056"/>
              <a:ext cx="864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x-none"/>
                <a:t> 1         2</a:t>
              </a:r>
            </a:p>
          </p:txBody>
        </p:sp>
        <p:sp>
          <p:nvSpPr>
            <p:cNvPr id="4193" name="Line 99"/>
            <p:cNvSpPr>
              <a:spLocks noChangeShapeType="1"/>
            </p:cNvSpPr>
            <p:nvPr/>
          </p:nvSpPr>
          <p:spPr bwMode="auto">
            <a:xfrm>
              <a:off x="4704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172" name="Rectangle 100"/>
          <p:cNvSpPr>
            <a:spLocks noChangeArrowheads="1"/>
          </p:cNvSpPr>
          <p:nvPr/>
        </p:nvSpPr>
        <p:spPr bwMode="auto">
          <a:xfrm>
            <a:off x="8077200" y="22098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/>
              <a:t> 2         3</a:t>
            </a:r>
          </a:p>
        </p:txBody>
      </p:sp>
      <p:sp>
        <p:nvSpPr>
          <p:cNvPr id="4173" name="Line 101"/>
          <p:cNvSpPr>
            <a:spLocks noChangeShapeType="1"/>
          </p:cNvSpPr>
          <p:nvPr/>
        </p:nvSpPr>
        <p:spPr bwMode="auto">
          <a:xfrm>
            <a:off x="8763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74" name="Rectangle 102"/>
          <p:cNvSpPr>
            <a:spLocks noChangeArrowheads="1"/>
          </p:cNvSpPr>
          <p:nvPr/>
        </p:nvSpPr>
        <p:spPr bwMode="auto">
          <a:xfrm>
            <a:off x="8077200" y="26670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/>
              <a:t> 3           9</a:t>
            </a:r>
          </a:p>
        </p:txBody>
      </p:sp>
      <p:sp>
        <p:nvSpPr>
          <p:cNvPr id="4175" name="Line 103"/>
          <p:cNvSpPr>
            <a:spLocks noChangeShapeType="1"/>
          </p:cNvSpPr>
          <p:nvPr/>
        </p:nvSpPr>
        <p:spPr bwMode="auto">
          <a:xfrm>
            <a:off x="8763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76" name="Rectangle 104"/>
          <p:cNvSpPr>
            <a:spLocks noChangeArrowheads="1"/>
          </p:cNvSpPr>
          <p:nvPr/>
        </p:nvSpPr>
        <p:spPr bwMode="auto">
          <a:xfrm>
            <a:off x="8077200" y="3124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/>
              <a:t> 3           6</a:t>
            </a:r>
          </a:p>
        </p:txBody>
      </p:sp>
      <p:sp>
        <p:nvSpPr>
          <p:cNvPr id="4177" name="Line 105"/>
          <p:cNvSpPr>
            <a:spLocks noChangeShapeType="1"/>
          </p:cNvSpPr>
          <p:nvPr/>
        </p:nvSpPr>
        <p:spPr bwMode="auto">
          <a:xfrm>
            <a:off x="8763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78" name="Rectangle 107"/>
          <p:cNvSpPr>
            <a:spLocks noChangeArrowheads="1"/>
          </p:cNvSpPr>
          <p:nvPr/>
        </p:nvSpPr>
        <p:spPr bwMode="auto">
          <a:xfrm>
            <a:off x="8077200" y="35814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/>
              <a:t> 6          7</a:t>
            </a:r>
          </a:p>
        </p:txBody>
      </p:sp>
      <p:sp>
        <p:nvSpPr>
          <p:cNvPr id="4179" name="Line 108"/>
          <p:cNvSpPr>
            <a:spLocks noChangeShapeType="1"/>
          </p:cNvSpPr>
          <p:nvPr/>
        </p:nvSpPr>
        <p:spPr bwMode="auto">
          <a:xfrm>
            <a:off x="87630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80" name="Rectangle 109"/>
          <p:cNvSpPr>
            <a:spLocks noChangeArrowheads="1"/>
          </p:cNvSpPr>
          <p:nvPr/>
        </p:nvSpPr>
        <p:spPr bwMode="auto">
          <a:xfrm>
            <a:off x="8077200" y="40386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/>
              <a:t> 7          8</a:t>
            </a:r>
          </a:p>
        </p:txBody>
      </p:sp>
      <p:sp>
        <p:nvSpPr>
          <p:cNvPr id="4181" name="Line 110"/>
          <p:cNvSpPr>
            <a:spLocks noChangeShapeType="1"/>
          </p:cNvSpPr>
          <p:nvPr/>
        </p:nvSpPr>
        <p:spPr bwMode="auto">
          <a:xfrm>
            <a:off x="8763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82" name="Rectangle 111"/>
          <p:cNvSpPr>
            <a:spLocks noChangeArrowheads="1"/>
          </p:cNvSpPr>
          <p:nvPr/>
        </p:nvSpPr>
        <p:spPr bwMode="auto">
          <a:xfrm>
            <a:off x="8077200" y="44958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/>
              <a:t> 3          4</a:t>
            </a:r>
          </a:p>
        </p:txBody>
      </p:sp>
      <p:sp>
        <p:nvSpPr>
          <p:cNvPr id="4183" name="Line 112"/>
          <p:cNvSpPr>
            <a:spLocks noChangeShapeType="1"/>
          </p:cNvSpPr>
          <p:nvPr/>
        </p:nvSpPr>
        <p:spPr bwMode="auto">
          <a:xfrm>
            <a:off x="8763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84" name="Rectangle 113"/>
          <p:cNvSpPr>
            <a:spLocks noChangeArrowheads="1"/>
          </p:cNvSpPr>
          <p:nvPr/>
        </p:nvSpPr>
        <p:spPr bwMode="auto">
          <a:xfrm>
            <a:off x="8077200" y="49530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/>
              <a:t> 4         5</a:t>
            </a:r>
          </a:p>
        </p:txBody>
      </p:sp>
      <p:sp>
        <p:nvSpPr>
          <p:cNvPr id="4185" name="Line 114"/>
          <p:cNvSpPr>
            <a:spLocks noChangeShapeType="1"/>
          </p:cNvSpPr>
          <p:nvPr/>
        </p:nvSpPr>
        <p:spPr bwMode="auto">
          <a:xfrm>
            <a:off x="87630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86" name="Rectangle 115"/>
          <p:cNvSpPr>
            <a:spLocks noChangeArrowheads="1"/>
          </p:cNvSpPr>
          <p:nvPr/>
        </p:nvSpPr>
        <p:spPr bwMode="auto">
          <a:xfrm>
            <a:off x="7620000" y="18288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600"/>
              <a:t>1</a:t>
            </a:r>
          </a:p>
        </p:txBody>
      </p:sp>
      <p:sp>
        <p:nvSpPr>
          <p:cNvPr id="4187" name="Rectangle 116"/>
          <p:cNvSpPr>
            <a:spLocks noChangeArrowheads="1"/>
          </p:cNvSpPr>
          <p:nvPr/>
        </p:nvSpPr>
        <p:spPr bwMode="auto">
          <a:xfrm>
            <a:off x="7620000" y="22860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600"/>
              <a:t>2</a:t>
            </a:r>
          </a:p>
        </p:txBody>
      </p:sp>
      <p:sp>
        <p:nvSpPr>
          <p:cNvPr id="4188" name="Rectangle 117"/>
          <p:cNvSpPr>
            <a:spLocks noChangeArrowheads="1"/>
          </p:cNvSpPr>
          <p:nvPr/>
        </p:nvSpPr>
        <p:spPr bwMode="auto">
          <a:xfrm>
            <a:off x="7620000" y="50292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600"/>
              <a:t>n-1</a:t>
            </a:r>
          </a:p>
        </p:txBody>
      </p:sp>
      <p:sp>
        <p:nvSpPr>
          <p:cNvPr id="4189" name="Rectangle 118"/>
          <p:cNvSpPr>
            <a:spLocks noChangeArrowheads="1"/>
          </p:cNvSpPr>
          <p:nvPr/>
        </p:nvSpPr>
        <p:spPr bwMode="auto">
          <a:xfrm>
            <a:off x="7620000" y="3200400"/>
            <a:ext cx="3048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b="1"/>
              <a:t>.</a:t>
            </a:r>
          </a:p>
          <a:p>
            <a:pPr algn="ctr"/>
            <a:r>
              <a:rPr lang="en-US" altLang="x-none" b="1"/>
              <a:t>.</a:t>
            </a:r>
          </a:p>
          <a:p>
            <a:pPr algn="ctr"/>
            <a:r>
              <a:rPr lang="en-US" altLang="x-none" b="1"/>
              <a:t>.</a:t>
            </a:r>
          </a:p>
        </p:txBody>
      </p:sp>
      <p:sp>
        <p:nvSpPr>
          <p:cNvPr id="4190" name="Rectangle 119"/>
          <p:cNvSpPr>
            <a:spLocks noChangeArrowheads="1"/>
          </p:cNvSpPr>
          <p:nvPr/>
        </p:nvSpPr>
        <p:spPr bwMode="auto">
          <a:xfrm>
            <a:off x="8229600" y="14478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600"/>
              <a:t>1</a:t>
            </a:r>
          </a:p>
        </p:txBody>
      </p:sp>
      <p:sp>
        <p:nvSpPr>
          <p:cNvPr id="4191" name="Rectangle 120"/>
          <p:cNvSpPr>
            <a:spLocks noChangeArrowheads="1"/>
          </p:cNvSpPr>
          <p:nvPr/>
        </p:nvSpPr>
        <p:spPr bwMode="auto">
          <a:xfrm>
            <a:off x="8915400" y="14478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600"/>
              <a:t>2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15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5583DA4A-D9C4-4D50-BE3C-7CD3510F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8" presetClass="emph" presetSubtype="0" repeatCount="3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500"/>
                            </p:stCondLst>
                            <p:childTnLst>
                              <p:par>
                                <p:cTn id="193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"/>
                            </p:stCondLst>
                            <p:childTnLst>
                              <p:par>
                                <p:cTn id="249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8" grpId="1"/>
      <p:bldP spid="28" grpId="2"/>
      <p:bldP spid="28" grpId="3"/>
      <p:bldP spid="28" grpId="4"/>
      <p:bldP spid="29" grpId="0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3" grpId="0"/>
      <p:bldP spid="34" grpId="0"/>
      <p:bldP spid="35" grpId="0"/>
      <p:bldP spid="36" grpId="0"/>
      <p:bldP spid="36" grpId="1"/>
      <p:bldP spid="36" grpId="2"/>
      <p:bldP spid="37" grpId="0"/>
      <p:bldP spid="37" grpId="1"/>
      <p:bldP spid="37" grpId="2"/>
      <p:bldP spid="37" grpId="3"/>
      <p:bldP spid="37" grpId="4"/>
      <p:bldP spid="38" grpId="0"/>
      <p:bldP spid="38" grpId="1"/>
      <p:bldP spid="38" grpId="2"/>
      <p:bldP spid="38" grpId="3"/>
      <p:bldP spid="38" grpId="4"/>
      <p:bldP spid="38" grpId="5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3" grpId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4"/>
          <p:cNvSpPr>
            <a:spLocks noChangeArrowheads="1"/>
          </p:cNvSpPr>
          <p:nvPr/>
        </p:nvSpPr>
        <p:spPr bwMode="auto">
          <a:xfrm>
            <a:off x="2268539" y="1593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2987675" y="87471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cxnSp>
        <p:nvCxnSpPr>
          <p:cNvPr id="5124" name="AutoShape 13"/>
          <p:cNvCxnSpPr>
            <a:cxnSpLocks noChangeShapeType="1"/>
            <a:stCxn id="5122" idx="7"/>
            <a:endCxn id="5123" idx="3"/>
          </p:cNvCxnSpPr>
          <p:nvPr/>
        </p:nvCxnSpPr>
        <p:spPr bwMode="auto">
          <a:xfrm flipV="1">
            <a:off x="2513014" y="1119189"/>
            <a:ext cx="51752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" name="Oval 40"/>
          <p:cNvSpPr>
            <a:spLocks noChangeArrowheads="1"/>
          </p:cNvSpPr>
          <p:nvPr/>
        </p:nvSpPr>
        <p:spPr bwMode="auto">
          <a:xfrm>
            <a:off x="2268538" y="1541464"/>
            <a:ext cx="304800" cy="3635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5126" name="Oval 42"/>
          <p:cNvSpPr>
            <a:spLocks noChangeArrowheads="1"/>
          </p:cNvSpPr>
          <p:nvPr/>
        </p:nvSpPr>
        <p:spPr bwMode="auto">
          <a:xfrm>
            <a:off x="2989264" y="873125"/>
            <a:ext cx="287337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5127" name="Oval 46"/>
          <p:cNvSpPr>
            <a:spLocks noChangeArrowheads="1"/>
          </p:cNvSpPr>
          <p:nvPr/>
        </p:nvSpPr>
        <p:spPr bwMode="auto">
          <a:xfrm>
            <a:off x="4894264" y="481806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9</a:t>
            </a:r>
          </a:p>
        </p:txBody>
      </p:sp>
      <p:sp>
        <p:nvSpPr>
          <p:cNvPr id="5128" name="Oval 49"/>
          <p:cNvSpPr>
            <a:spLocks noChangeArrowheads="1"/>
          </p:cNvSpPr>
          <p:nvPr/>
        </p:nvSpPr>
        <p:spPr bwMode="auto">
          <a:xfrm>
            <a:off x="4876800" y="3217864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sp>
        <p:nvSpPr>
          <p:cNvPr id="5129" name="Oval 51"/>
          <p:cNvSpPr>
            <a:spLocks noChangeArrowheads="1"/>
          </p:cNvSpPr>
          <p:nvPr/>
        </p:nvSpPr>
        <p:spPr bwMode="auto">
          <a:xfrm>
            <a:off x="4876800" y="37338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5130" name="Oval 53"/>
          <p:cNvSpPr>
            <a:spLocks noChangeArrowheads="1"/>
          </p:cNvSpPr>
          <p:nvPr/>
        </p:nvSpPr>
        <p:spPr bwMode="auto">
          <a:xfrm>
            <a:off x="4894264" y="428466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sp>
        <p:nvSpPr>
          <p:cNvPr id="5131" name="Oval 55"/>
          <p:cNvSpPr>
            <a:spLocks noChangeArrowheads="1"/>
          </p:cNvSpPr>
          <p:nvPr/>
        </p:nvSpPr>
        <p:spPr bwMode="auto">
          <a:xfrm>
            <a:off x="4894264" y="215106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sp>
        <p:nvSpPr>
          <p:cNvPr id="5132" name="Oval 57"/>
          <p:cNvSpPr>
            <a:spLocks noChangeArrowheads="1"/>
          </p:cNvSpPr>
          <p:nvPr/>
        </p:nvSpPr>
        <p:spPr bwMode="auto">
          <a:xfrm>
            <a:off x="4894264" y="2684464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sp>
        <p:nvSpPr>
          <p:cNvPr id="5133" name="Oval 59"/>
          <p:cNvSpPr>
            <a:spLocks noChangeArrowheads="1"/>
          </p:cNvSpPr>
          <p:nvPr/>
        </p:nvSpPr>
        <p:spPr bwMode="auto">
          <a:xfrm>
            <a:off x="4894264" y="1676400"/>
            <a:ext cx="287337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5134" name="Rectangle 60"/>
          <p:cNvSpPr>
            <a:spLocks noChangeArrowheads="1"/>
          </p:cNvSpPr>
          <p:nvPr/>
        </p:nvSpPr>
        <p:spPr bwMode="auto">
          <a:xfrm>
            <a:off x="2057400" y="4572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t</a:t>
            </a:r>
          </a:p>
        </p:txBody>
      </p:sp>
      <p:sp>
        <p:nvSpPr>
          <p:cNvPr id="5135" name="Rectangle 61"/>
          <p:cNvSpPr>
            <a:spLocks noChangeArrowheads="1"/>
          </p:cNvSpPr>
          <p:nvPr/>
        </p:nvSpPr>
        <p:spPr bwMode="auto">
          <a:xfrm>
            <a:off x="1828800" y="1371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k</a:t>
            </a:r>
          </a:p>
        </p:txBody>
      </p:sp>
      <p:sp>
        <p:nvSpPr>
          <p:cNvPr id="5136" name="Rectangle 62"/>
          <p:cNvSpPr>
            <a:spLocks noChangeArrowheads="1"/>
          </p:cNvSpPr>
          <p:nvPr/>
        </p:nvSpPr>
        <p:spPr bwMode="auto">
          <a:xfrm>
            <a:off x="2590800" y="7620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i="1"/>
              <a:t>l</a:t>
            </a:r>
          </a:p>
        </p:txBody>
      </p:sp>
      <p:sp>
        <p:nvSpPr>
          <p:cNvPr id="5137" name="Rectangle 63"/>
          <p:cNvSpPr>
            <a:spLocks noChangeArrowheads="1"/>
          </p:cNvSpPr>
          <p:nvPr/>
        </p:nvSpPr>
        <p:spPr bwMode="auto">
          <a:xfrm>
            <a:off x="5791200" y="16764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near[3]=2</a:t>
            </a:r>
          </a:p>
        </p:txBody>
      </p:sp>
      <p:sp>
        <p:nvSpPr>
          <p:cNvPr id="5138" name="Rectangle 64"/>
          <p:cNvSpPr>
            <a:spLocks noChangeArrowheads="1"/>
          </p:cNvSpPr>
          <p:nvPr/>
        </p:nvSpPr>
        <p:spPr bwMode="auto">
          <a:xfrm>
            <a:off x="5791200" y="21336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near[4]=1</a:t>
            </a:r>
          </a:p>
        </p:txBody>
      </p:sp>
      <p:sp>
        <p:nvSpPr>
          <p:cNvPr id="5139" name="Rectangle 65"/>
          <p:cNvSpPr>
            <a:spLocks noChangeArrowheads="1"/>
          </p:cNvSpPr>
          <p:nvPr/>
        </p:nvSpPr>
        <p:spPr bwMode="auto">
          <a:xfrm>
            <a:off x="5867400" y="26670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near[5]=1</a:t>
            </a:r>
          </a:p>
        </p:txBody>
      </p:sp>
      <p:sp>
        <p:nvSpPr>
          <p:cNvPr id="5140" name="Rectangle 66"/>
          <p:cNvSpPr>
            <a:spLocks noChangeArrowheads="1"/>
          </p:cNvSpPr>
          <p:nvPr/>
        </p:nvSpPr>
        <p:spPr bwMode="auto">
          <a:xfrm>
            <a:off x="5867400" y="31242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near[6]=1</a:t>
            </a:r>
          </a:p>
        </p:txBody>
      </p:sp>
      <p:sp>
        <p:nvSpPr>
          <p:cNvPr id="5141" name="Rectangle 67"/>
          <p:cNvSpPr>
            <a:spLocks noChangeArrowheads="1"/>
          </p:cNvSpPr>
          <p:nvPr/>
        </p:nvSpPr>
        <p:spPr bwMode="auto">
          <a:xfrm>
            <a:off x="5867400" y="37338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near[7]=1</a:t>
            </a:r>
          </a:p>
        </p:txBody>
      </p:sp>
      <p:sp>
        <p:nvSpPr>
          <p:cNvPr id="5142" name="Rectangle 68"/>
          <p:cNvSpPr>
            <a:spLocks noChangeArrowheads="1"/>
          </p:cNvSpPr>
          <p:nvPr/>
        </p:nvSpPr>
        <p:spPr bwMode="auto">
          <a:xfrm>
            <a:off x="5867400" y="41910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near[8]=1 </a:t>
            </a:r>
          </a:p>
        </p:txBody>
      </p:sp>
      <p:sp>
        <p:nvSpPr>
          <p:cNvPr id="5143" name="Rectangle 69"/>
          <p:cNvSpPr>
            <a:spLocks noChangeArrowheads="1"/>
          </p:cNvSpPr>
          <p:nvPr/>
        </p:nvSpPr>
        <p:spPr bwMode="auto">
          <a:xfrm>
            <a:off x="5867400" y="472440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near[9]=1</a:t>
            </a:r>
          </a:p>
        </p:txBody>
      </p:sp>
      <p:sp>
        <p:nvSpPr>
          <p:cNvPr id="5144" name="Oval 71"/>
          <p:cNvSpPr>
            <a:spLocks noChangeArrowheads="1"/>
          </p:cNvSpPr>
          <p:nvPr/>
        </p:nvSpPr>
        <p:spPr bwMode="auto">
          <a:xfrm>
            <a:off x="1981200" y="2989264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5145" name="Oval 72"/>
          <p:cNvSpPr>
            <a:spLocks noChangeArrowheads="1"/>
          </p:cNvSpPr>
          <p:nvPr/>
        </p:nvSpPr>
        <p:spPr bwMode="auto">
          <a:xfrm>
            <a:off x="1981200" y="2532064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5146" name="Rectangle 73"/>
          <p:cNvSpPr>
            <a:spLocks noChangeArrowheads="1"/>
          </p:cNvSpPr>
          <p:nvPr/>
        </p:nvSpPr>
        <p:spPr bwMode="auto">
          <a:xfrm>
            <a:off x="2878138" y="2532063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near[1]=0</a:t>
            </a:r>
          </a:p>
        </p:txBody>
      </p:sp>
      <p:sp>
        <p:nvSpPr>
          <p:cNvPr id="5147" name="Rectangle 74"/>
          <p:cNvSpPr>
            <a:spLocks noChangeArrowheads="1"/>
          </p:cNvSpPr>
          <p:nvPr/>
        </p:nvSpPr>
        <p:spPr bwMode="auto">
          <a:xfrm>
            <a:off x="2878138" y="2989263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near[</a:t>
            </a:r>
            <a:r>
              <a:rPr lang="en-US" altLang="x-none" i="1"/>
              <a:t>2</a:t>
            </a:r>
            <a:r>
              <a:rPr lang="en-US" altLang="x-none"/>
              <a:t>]=0</a:t>
            </a:r>
          </a:p>
        </p:txBody>
      </p:sp>
      <p:sp>
        <p:nvSpPr>
          <p:cNvPr id="5148" name="Rectangle 75"/>
          <p:cNvSpPr>
            <a:spLocks noChangeArrowheads="1"/>
          </p:cNvSpPr>
          <p:nvPr/>
        </p:nvSpPr>
        <p:spPr bwMode="auto">
          <a:xfrm>
            <a:off x="4038600" y="304800"/>
            <a:ext cx="5943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 b="1" i="1"/>
              <a:t>1. near[j] is a vertex in the tree such that cost [j,near[j]] is</a:t>
            </a:r>
          </a:p>
          <a:p>
            <a:r>
              <a:rPr lang="en-US" altLang="x-none" b="1" i="1"/>
              <a:t>   minimum  among all choices for near[j]</a:t>
            </a:r>
          </a:p>
        </p:txBody>
      </p:sp>
      <p:sp>
        <p:nvSpPr>
          <p:cNvPr id="5149" name="Rectangle 76"/>
          <p:cNvSpPr>
            <a:spLocks noChangeArrowheads="1"/>
          </p:cNvSpPr>
          <p:nvPr/>
        </p:nvSpPr>
        <p:spPr bwMode="auto">
          <a:xfrm>
            <a:off x="3048000" y="5200480"/>
            <a:ext cx="5943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x-none" b="1" i="1" dirty="0"/>
              <a:t>2. Select next min cost edge.</a:t>
            </a:r>
          </a:p>
        </p:txBody>
      </p:sp>
      <p:sp>
        <p:nvSpPr>
          <p:cNvPr id="5150" name="Rectangle 77"/>
          <p:cNvSpPr>
            <a:spLocks noChangeArrowheads="1"/>
          </p:cNvSpPr>
          <p:nvPr/>
        </p:nvSpPr>
        <p:spPr bwMode="auto">
          <a:xfrm>
            <a:off x="7239000" y="1143000"/>
            <a:ext cx="1752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cost[ j, near[j] ]</a:t>
            </a:r>
          </a:p>
        </p:txBody>
      </p:sp>
      <p:sp>
        <p:nvSpPr>
          <p:cNvPr id="5151" name="Rectangle 78"/>
          <p:cNvSpPr>
            <a:spLocks noChangeArrowheads="1"/>
          </p:cNvSpPr>
          <p:nvPr/>
        </p:nvSpPr>
        <p:spPr bwMode="auto">
          <a:xfrm>
            <a:off x="6172200" y="990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b="1"/>
              <a:t>j</a:t>
            </a:r>
          </a:p>
        </p:txBody>
      </p:sp>
      <p:sp>
        <p:nvSpPr>
          <p:cNvPr id="5152" name="Line 79"/>
          <p:cNvSpPr>
            <a:spLocks noChangeShapeType="1"/>
          </p:cNvSpPr>
          <p:nvPr/>
        </p:nvSpPr>
        <p:spPr bwMode="auto">
          <a:xfrm>
            <a:off x="6324600" y="137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53" name="Rectangle 80"/>
          <p:cNvSpPr>
            <a:spLocks noChangeArrowheads="1"/>
          </p:cNvSpPr>
          <p:nvPr/>
        </p:nvSpPr>
        <p:spPr bwMode="auto">
          <a:xfrm>
            <a:off x="7315200" y="1676400"/>
            <a:ext cx="1752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cost[ 3,2 ]=8</a:t>
            </a:r>
          </a:p>
        </p:txBody>
      </p:sp>
      <p:grpSp>
        <p:nvGrpSpPr>
          <p:cNvPr id="2" name="Group 87"/>
          <p:cNvGrpSpPr/>
          <p:nvPr/>
        </p:nvGrpSpPr>
        <p:grpSpPr bwMode="auto">
          <a:xfrm>
            <a:off x="7315200" y="2133600"/>
            <a:ext cx="1905000" cy="2819400"/>
            <a:chOff x="3648" y="1344"/>
            <a:chExt cx="1200" cy="1776"/>
          </a:xfrm>
        </p:grpSpPr>
        <p:sp>
          <p:nvSpPr>
            <p:cNvPr id="5161" name="Rectangle 81"/>
            <p:cNvSpPr>
              <a:spLocks noChangeArrowheads="1"/>
            </p:cNvSpPr>
            <p:nvPr/>
          </p:nvSpPr>
          <p:spPr bwMode="auto">
            <a:xfrm>
              <a:off x="3696" y="1344"/>
              <a:ext cx="110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x-none"/>
                <a:t>cost[ 4,1 ]= ∞</a:t>
              </a:r>
            </a:p>
          </p:txBody>
        </p:sp>
        <p:sp>
          <p:nvSpPr>
            <p:cNvPr id="5162" name="Rectangle 82"/>
            <p:cNvSpPr>
              <a:spLocks noChangeArrowheads="1"/>
            </p:cNvSpPr>
            <p:nvPr/>
          </p:nvSpPr>
          <p:spPr bwMode="auto">
            <a:xfrm>
              <a:off x="3744" y="2640"/>
              <a:ext cx="110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x-none"/>
                <a:t>cost[ 8,1 ]=8</a:t>
              </a:r>
            </a:p>
          </p:txBody>
        </p:sp>
        <p:sp>
          <p:nvSpPr>
            <p:cNvPr id="5163" name="Rectangle 83"/>
            <p:cNvSpPr>
              <a:spLocks noChangeArrowheads="1"/>
            </p:cNvSpPr>
            <p:nvPr/>
          </p:nvSpPr>
          <p:spPr bwMode="auto">
            <a:xfrm>
              <a:off x="3648" y="1632"/>
              <a:ext cx="110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x-none"/>
                <a:t> cost[ 5,1 ]= ∞</a:t>
              </a:r>
            </a:p>
          </p:txBody>
        </p:sp>
        <p:sp>
          <p:nvSpPr>
            <p:cNvPr id="5164" name="Rectangle 84"/>
            <p:cNvSpPr>
              <a:spLocks noChangeArrowheads="1"/>
            </p:cNvSpPr>
            <p:nvPr/>
          </p:nvSpPr>
          <p:spPr bwMode="auto">
            <a:xfrm>
              <a:off x="3696" y="1920"/>
              <a:ext cx="110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x-none"/>
                <a:t>cost[ 6,1 ]= ∞</a:t>
              </a:r>
            </a:p>
          </p:txBody>
        </p:sp>
        <p:sp>
          <p:nvSpPr>
            <p:cNvPr id="5165" name="Rectangle 85"/>
            <p:cNvSpPr>
              <a:spLocks noChangeArrowheads="1"/>
            </p:cNvSpPr>
            <p:nvPr/>
          </p:nvSpPr>
          <p:spPr bwMode="auto">
            <a:xfrm>
              <a:off x="3696" y="2352"/>
              <a:ext cx="110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x-none"/>
                <a:t>cost[ 7,1 ]= ∞</a:t>
              </a:r>
            </a:p>
          </p:txBody>
        </p:sp>
        <p:sp>
          <p:nvSpPr>
            <p:cNvPr id="5166" name="Rectangle 86"/>
            <p:cNvSpPr>
              <a:spLocks noChangeArrowheads="1"/>
            </p:cNvSpPr>
            <p:nvPr/>
          </p:nvSpPr>
          <p:spPr bwMode="auto">
            <a:xfrm>
              <a:off x="3696" y="2976"/>
              <a:ext cx="110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x-none"/>
                <a:t>cost[ 9,1 ]= ∞</a:t>
              </a:r>
            </a:p>
          </p:txBody>
        </p:sp>
      </p:grpSp>
      <p:grpSp>
        <p:nvGrpSpPr>
          <p:cNvPr id="3" name="Group 90"/>
          <p:cNvGrpSpPr/>
          <p:nvPr/>
        </p:nvGrpSpPr>
        <p:grpSpPr bwMode="auto">
          <a:xfrm>
            <a:off x="3276600" y="855664"/>
            <a:ext cx="1125538" cy="287337"/>
            <a:chOff x="1200" y="539"/>
            <a:chExt cx="709" cy="181"/>
          </a:xfrm>
        </p:grpSpPr>
        <p:sp>
          <p:nvSpPr>
            <p:cNvPr id="5159" name="Oval 88"/>
            <p:cNvSpPr>
              <a:spLocks noChangeArrowheads="1"/>
            </p:cNvSpPr>
            <p:nvPr/>
          </p:nvSpPr>
          <p:spPr bwMode="auto">
            <a:xfrm>
              <a:off x="1728" y="539"/>
              <a:ext cx="181" cy="18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5160" name="Line 89"/>
            <p:cNvSpPr>
              <a:spLocks noChangeShapeType="1"/>
            </p:cNvSpPr>
            <p:nvPr/>
          </p:nvSpPr>
          <p:spPr bwMode="auto">
            <a:xfrm>
              <a:off x="1200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93"/>
          <p:cNvGrpSpPr/>
          <p:nvPr/>
        </p:nvGrpSpPr>
        <p:grpSpPr bwMode="auto">
          <a:xfrm>
            <a:off x="1981200" y="3522664"/>
            <a:ext cx="1811338" cy="287337"/>
            <a:chOff x="288" y="2219"/>
            <a:chExt cx="1141" cy="181"/>
          </a:xfrm>
        </p:grpSpPr>
        <p:sp>
          <p:nvSpPr>
            <p:cNvPr id="5157" name="Oval 91"/>
            <p:cNvSpPr>
              <a:spLocks noChangeArrowheads="1"/>
            </p:cNvSpPr>
            <p:nvPr/>
          </p:nvSpPr>
          <p:spPr bwMode="auto">
            <a:xfrm>
              <a:off x="288" y="2219"/>
              <a:ext cx="181" cy="18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5158" name="Rectangle 92"/>
            <p:cNvSpPr>
              <a:spLocks noChangeArrowheads="1"/>
            </p:cNvSpPr>
            <p:nvPr/>
          </p:nvSpPr>
          <p:spPr bwMode="auto">
            <a:xfrm>
              <a:off x="853" y="2219"/>
              <a:ext cx="57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x-none"/>
                <a:t>near[</a:t>
              </a:r>
              <a:r>
                <a:rPr lang="en-US" altLang="x-none" i="1"/>
                <a:t>3</a:t>
              </a:r>
              <a:r>
                <a:rPr lang="en-US" altLang="x-none"/>
                <a:t>]=0</a:t>
              </a: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16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31B4081-D6B3-4401-80F0-94ECCE0E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28800" y="152400"/>
            <a:ext cx="8610600" cy="50245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x-none" sz="2400" dirty="0">
              <a:solidFill>
                <a:schemeClr val="hlin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x-none" sz="24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(E, cost, n, t)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// E is the set of edges in G.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3"/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//cost[1:n,1:n] is the cost matrix such that 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is either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      // positive real number  or ∞ if no edge (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exists.  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]=0, if 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=j.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	// A minimum spanning tree is computed and stored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	// as a set of edges in the array t[1:n-1,1:2]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	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	      Let (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r>
              <a:rPr lang="en-US" altLang="x-none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be an edge of minimum cost in 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		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r>
              <a:rPr lang="en-US" altLang="x-none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10"/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t[1,1]=k; t[1,2]=</a:t>
            </a:r>
            <a:r>
              <a:rPr lang="en-US" altLang="x-none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10"/>
            </a:pP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initialize  near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12"/>
            </a:pP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 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i,l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]&lt; 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k] 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near[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]=l</a:t>
            </a:r>
            <a:r>
              <a:rPr lang="en-US" altLang="x-none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			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near[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 k;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 near[k]=near[</a:t>
            </a:r>
            <a:r>
              <a:rPr lang="en-US" altLang="x-none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  <a:endParaRPr lang="en-US" altLang="x-none" sz="24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17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EAF44-E9EC-491D-BF4C-C280DE3F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1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52600" y="304800"/>
            <a:ext cx="8610600" cy="632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 dirty="0"/>
              <a:t>14  	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	    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lain" startAt="16"/>
            </a:pPr>
            <a:r>
              <a:rPr lang="en-US" altLang="x-non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Find n-1 additional edges for t.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			Let j be an index such that near[j]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≠0 and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lain" startAt="18"/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j,near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[j]] is minimum;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			t[i,1]=j; t[i,2]=near[j];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			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mincost+cost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j,near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lain" startAt="21"/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near[j]=0;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			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k=1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update near[]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			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 near[k] ≠0 ) and (cost[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k,near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[k]&gt;cost[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 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				near[k]=j;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		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x-none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mincost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18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9CCE-5466-4CCB-9577-20767F93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x-none" sz="40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complexity of Prims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7772400" cy="4876800"/>
          </a:xfrm>
        </p:spPr>
        <p:txBody>
          <a:bodyPr/>
          <a:lstStyle/>
          <a:p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takes </a:t>
            </a:r>
            <a:r>
              <a:rPr lang="en-US" altLang="x-none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 loop of line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takes </a:t>
            </a:r>
            <a:r>
              <a:rPr lang="en-US" altLang="x-none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for loop of line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require </a:t>
            </a:r>
            <a:r>
              <a:rPr lang="en-US" altLang="x-none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</a:p>
          <a:p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iteration of the for loop of line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takes </a:t>
            </a:r>
            <a:r>
              <a:rPr lang="en-US" altLang="x-none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</a:p>
          <a:p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the total time for the  for loop of line 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x-none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x-none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24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x-non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time complexity of Prim is </a:t>
            </a:r>
            <a:r>
              <a:rPr lang="en-US" altLang="x-none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x-none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x-none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x-none" dirty="0"/>
          </a:p>
          <a:p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81AC-150B-764D-9141-94BE164C3D87}" type="slidenum">
              <a:rPr lang="en-US" altLang="x-none" smtClean="0"/>
              <a:t>19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67C13-FEAD-4872-BE92-7F568415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473" y="739815"/>
            <a:ext cx="7772400" cy="609600"/>
          </a:xfrm>
        </p:spPr>
        <p:txBody>
          <a:bodyPr/>
          <a:lstStyle/>
          <a:p>
            <a:br>
              <a:rPr lang="en-US" altLang="en-US" sz="36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36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36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36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3600" i="1" dirty="0">
                <a:solidFill>
                  <a:srgbClr val="C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srgbClr val="C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Spanning Tree</a:t>
            </a:r>
            <a:br>
              <a:rPr lang="en-US" altLang="zh-TW" sz="3600" i="1" dirty="0">
                <a:solidFill>
                  <a:srgbClr val="C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</a:br>
            <a:endParaRPr lang="en-US" altLang="x-none" sz="3600" i="1" dirty="0">
              <a:solidFill>
                <a:srgbClr val="C00000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828800" y="1143000"/>
            <a:ext cx="8305800" cy="38932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TW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Definition : 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Let G(V, E) be an undirected connected graph. A sub graph t = (V,E</a:t>
            </a:r>
            <a:r>
              <a:rPr lang="en-US" altLang="zh-TW" sz="2400" kern="0" baseline="30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 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 of G is a spanning tree of G </a:t>
            </a:r>
            <a:r>
              <a:rPr lang="en-US" altLang="zh-TW" sz="2400" kern="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iff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 t is a tree.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TW" sz="2400" kern="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400" i="1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tree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is a connected undirected graph that contains </a:t>
            </a:r>
            <a:r>
              <a:rPr lang="en-US" altLang="zh-TW" sz="2400" kern="0" dirty="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no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cycles.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TW" sz="2400" kern="0" dirty="0">
              <a:solidFill>
                <a:srgbClr val="0033CC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400" i="1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spanning tree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of a graph </a:t>
            </a:r>
            <a:r>
              <a:rPr lang="en-US" altLang="zh-TW" sz="2400" i="1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is a </a:t>
            </a:r>
            <a:r>
              <a:rPr lang="en-US" altLang="zh-TW" sz="2400" kern="0" dirty="0" err="1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subgraph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of </a:t>
            </a:r>
            <a:r>
              <a:rPr lang="en-US" altLang="zh-TW" sz="2400" i="1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that is a </a:t>
            </a:r>
            <a:r>
              <a:rPr lang="en-US" altLang="zh-TW" sz="2400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tree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contains </a:t>
            </a:r>
            <a:r>
              <a:rPr lang="en-US" altLang="zh-TW" sz="2400" kern="0" dirty="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all</a:t>
            </a:r>
            <a:r>
              <a:rPr lang="en-US" altLang="zh-TW" sz="2400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the vertices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of </a:t>
            </a:r>
            <a:r>
              <a:rPr lang="en-US" altLang="zh-TW" sz="2400" i="1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2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5A955-C817-4022-A022-27D66FCD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49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81AC-150B-764D-9141-94BE164C3D87}" type="slidenum">
              <a:rPr lang="en-US" altLang="x-none" smtClean="0"/>
              <a:t>20</a:t>
            </a:fld>
            <a:endParaRPr lang="en-US" altLang="x-non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939" y="1002407"/>
            <a:ext cx="10338119" cy="4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36044-3FCD-451B-BA2D-E0DA3491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11627"/>
          </a:xfrm>
        </p:spPr>
        <p:txBody>
          <a:bodyPr/>
          <a:lstStyle/>
          <a:p>
            <a:r>
              <a:rPr lang="en-I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886265"/>
            <a:ext cx="10972800" cy="363298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+mn-ea"/>
              </a:rPr>
              <a:t>Kruskal’s Algorithm</a:t>
            </a:r>
            <a:endParaRPr lang="en-US" altLang="zh-TW" sz="2800" b="1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dirty="0"/>
              <a:t>   </a:t>
            </a:r>
            <a:r>
              <a:rPr lang="en-IN" altLang="en-US" sz="2400" dirty="0"/>
              <a:t>Even after connection of all vertices into tree , </a:t>
            </a:r>
            <a:r>
              <a:rPr lang="en-IN" altLang="en-US" sz="2400" dirty="0" err="1"/>
              <a:t>alg</a:t>
            </a:r>
            <a:r>
              <a:rPr lang="en-IN" altLang="en-US" sz="2400" dirty="0"/>
              <a:t> will be continued till meeting n-1 edges .</a:t>
            </a:r>
          </a:p>
          <a:p>
            <a:pPr marL="0" indent="0">
              <a:buNone/>
            </a:pPr>
            <a:r>
              <a:rPr lang="en-US" altLang="x-non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Prim’s Algorithm</a:t>
            </a:r>
          </a:p>
          <a:p>
            <a:pPr marL="0" indent="0">
              <a:buNone/>
            </a:pP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</a:t>
            </a:r>
            <a:r>
              <a:rPr lang="en-IN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need to calculate cost of remaining edges even though its makes cycle/connected</a:t>
            </a:r>
            <a:r>
              <a:rPr lang="en-I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x-none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81AC-150B-764D-9141-94BE164C3D87}" type="slidenum">
              <a:rPr lang="en-US" altLang="x-none"/>
              <a:t>21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68A84-6F62-4E44-AC48-167D731A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591029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Properties of a Spanning Tree</a:t>
            </a:r>
            <a:endParaRPr lang="en-US" altLang="x-none" sz="4000" dirty="0">
              <a:solidFill>
                <a:srgbClr val="C00000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86579" y="943303"/>
            <a:ext cx="9829800" cy="49713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connected graph G can have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spanning tree.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spanning trees of graph G, have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edges and vertices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spanning tree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any cycle (loops).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from the spanning tree will make the graph disconnected, i.e. the spanning tree is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minimally connected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one edge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spanning tree will create a circuit or loop, i.e. the spanning tree is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maximally acyclic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3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C64B4-4D97-4FB1-9016-393D8A24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05000" y="2513013"/>
            <a:ext cx="288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anose="030F0702030302020204" charset="0"/>
                <a:ea typeface="PMingLiU" pitchFamily="18" charset="-120"/>
              </a:rPr>
              <a:t>Undirected Graph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62600" y="5105400"/>
            <a:ext cx="35512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anose="030F0702030302020204" charset="0"/>
                <a:ea typeface="PMingLiU" pitchFamily="18" charset="-120"/>
              </a:rPr>
              <a:t>Some Spanning Trees</a:t>
            </a:r>
          </a:p>
        </p:txBody>
      </p:sp>
      <p:sp>
        <p:nvSpPr>
          <p:cNvPr id="4" name="AutoShape 45"/>
          <p:cNvSpPr>
            <a:spLocks noChangeArrowheads="1"/>
          </p:cNvSpPr>
          <p:nvPr/>
        </p:nvSpPr>
        <p:spPr bwMode="auto">
          <a:xfrm>
            <a:off x="4259264" y="1169989"/>
            <a:ext cx="50323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9221" name="Rectangle 46"/>
          <p:cNvSpPr>
            <a:spLocks noChangeArrowheads="1"/>
          </p:cNvSpPr>
          <p:nvPr/>
        </p:nvSpPr>
        <p:spPr bwMode="auto">
          <a:xfrm>
            <a:off x="1981200" y="228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b="1">
                <a:solidFill>
                  <a:schemeClr val="bg1"/>
                </a:solidFill>
              </a:rPr>
              <a:t>Example</a:t>
            </a:r>
            <a:r>
              <a:rPr lang="en-US" altLang="x-none"/>
              <a:t>:</a:t>
            </a:r>
          </a:p>
        </p:txBody>
      </p:sp>
      <p:sp>
        <p:nvSpPr>
          <p:cNvPr id="9222" name="Oval 86"/>
          <p:cNvSpPr>
            <a:spLocks noChangeArrowheads="1"/>
          </p:cNvSpPr>
          <p:nvPr/>
        </p:nvSpPr>
        <p:spPr bwMode="auto">
          <a:xfrm>
            <a:off x="2286000" y="83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23" name="Oval 87"/>
          <p:cNvSpPr>
            <a:spLocks noChangeArrowheads="1"/>
          </p:cNvSpPr>
          <p:nvPr/>
        </p:nvSpPr>
        <p:spPr bwMode="auto">
          <a:xfrm>
            <a:off x="22860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24" name="Oval 88"/>
          <p:cNvSpPr>
            <a:spLocks noChangeArrowheads="1"/>
          </p:cNvSpPr>
          <p:nvPr/>
        </p:nvSpPr>
        <p:spPr bwMode="auto">
          <a:xfrm>
            <a:off x="34290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25" name="Oval 89"/>
          <p:cNvSpPr>
            <a:spLocks noChangeArrowheads="1"/>
          </p:cNvSpPr>
          <p:nvPr/>
        </p:nvSpPr>
        <p:spPr bwMode="auto">
          <a:xfrm>
            <a:off x="3429000" y="83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26" name="Line 90"/>
          <p:cNvSpPr>
            <a:spLocks noChangeShapeType="1"/>
          </p:cNvSpPr>
          <p:nvPr/>
        </p:nvSpPr>
        <p:spPr bwMode="auto">
          <a:xfrm>
            <a:off x="25146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7" name="Line 91"/>
          <p:cNvSpPr>
            <a:spLocks noChangeShapeType="1"/>
          </p:cNvSpPr>
          <p:nvPr/>
        </p:nvSpPr>
        <p:spPr bwMode="auto">
          <a:xfrm>
            <a:off x="27432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8" name="Line 92"/>
          <p:cNvSpPr>
            <a:spLocks noChangeShapeType="1"/>
          </p:cNvSpPr>
          <p:nvPr/>
        </p:nvSpPr>
        <p:spPr bwMode="auto">
          <a:xfrm>
            <a:off x="27432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9" name="Line 93"/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0" name="Line 94"/>
          <p:cNvSpPr>
            <a:spLocks noChangeShapeType="1"/>
          </p:cNvSpPr>
          <p:nvPr/>
        </p:nvSpPr>
        <p:spPr bwMode="auto">
          <a:xfrm flipV="1">
            <a:off x="2667000" y="1219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1" name="Line 95"/>
          <p:cNvSpPr>
            <a:spLocks noChangeShapeType="1"/>
          </p:cNvSpPr>
          <p:nvPr/>
        </p:nvSpPr>
        <p:spPr bwMode="auto">
          <a:xfrm>
            <a:off x="2667000" y="1219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2" name="Oval 96"/>
          <p:cNvSpPr>
            <a:spLocks noChangeArrowheads="1"/>
          </p:cNvSpPr>
          <p:nvPr/>
        </p:nvSpPr>
        <p:spPr bwMode="auto">
          <a:xfrm>
            <a:off x="5410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33" name="Oval 97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34" name="Oval 98"/>
          <p:cNvSpPr>
            <a:spLocks noChangeArrowheads="1"/>
          </p:cNvSpPr>
          <p:nvPr/>
        </p:nvSpPr>
        <p:spPr bwMode="auto">
          <a:xfrm>
            <a:off x="6553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35" name="Oval 99"/>
          <p:cNvSpPr>
            <a:spLocks noChangeArrowheads="1"/>
          </p:cNvSpPr>
          <p:nvPr/>
        </p:nvSpPr>
        <p:spPr bwMode="auto">
          <a:xfrm>
            <a:off x="6553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36" name="Line 100"/>
          <p:cNvSpPr>
            <a:spLocks noChangeShapeType="1"/>
          </p:cNvSpPr>
          <p:nvPr/>
        </p:nvSpPr>
        <p:spPr bwMode="auto">
          <a:xfrm>
            <a:off x="5638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7" name="Line 101"/>
          <p:cNvSpPr>
            <a:spLocks noChangeShapeType="1"/>
          </p:cNvSpPr>
          <p:nvPr/>
        </p:nvSpPr>
        <p:spPr bwMode="auto">
          <a:xfrm>
            <a:off x="5867400" y="182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8" name="Line 103"/>
          <p:cNvSpPr>
            <a:spLocks noChangeShapeType="1"/>
          </p:cNvSpPr>
          <p:nvPr/>
        </p:nvSpPr>
        <p:spPr bwMode="auto">
          <a:xfrm>
            <a:off x="6781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9" name="Oval 126"/>
          <p:cNvSpPr>
            <a:spLocks noChangeArrowheads="1"/>
          </p:cNvSpPr>
          <p:nvPr/>
        </p:nvSpPr>
        <p:spPr bwMode="auto">
          <a:xfrm>
            <a:off x="7696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40" name="Oval 127"/>
          <p:cNvSpPr>
            <a:spLocks noChangeArrowheads="1"/>
          </p:cNvSpPr>
          <p:nvPr/>
        </p:nvSpPr>
        <p:spPr bwMode="auto">
          <a:xfrm>
            <a:off x="7696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41" name="Oval 128"/>
          <p:cNvSpPr>
            <a:spLocks noChangeArrowheads="1"/>
          </p:cNvSpPr>
          <p:nvPr/>
        </p:nvSpPr>
        <p:spPr bwMode="auto">
          <a:xfrm>
            <a:off x="8839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42" name="Oval 129"/>
          <p:cNvSpPr>
            <a:spLocks noChangeArrowheads="1"/>
          </p:cNvSpPr>
          <p:nvPr/>
        </p:nvSpPr>
        <p:spPr bwMode="auto">
          <a:xfrm>
            <a:off x="8839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43" name="Line 131"/>
          <p:cNvSpPr>
            <a:spLocks noChangeShapeType="1"/>
          </p:cNvSpPr>
          <p:nvPr/>
        </p:nvSpPr>
        <p:spPr bwMode="auto">
          <a:xfrm>
            <a:off x="8153400" y="99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4" name="Line 132"/>
          <p:cNvSpPr>
            <a:spLocks noChangeShapeType="1"/>
          </p:cNvSpPr>
          <p:nvPr/>
        </p:nvSpPr>
        <p:spPr bwMode="auto">
          <a:xfrm>
            <a:off x="8153400" y="182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5" name="Line 133"/>
          <p:cNvSpPr>
            <a:spLocks noChangeShapeType="1"/>
          </p:cNvSpPr>
          <p:nvPr/>
        </p:nvSpPr>
        <p:spPr bwMode="auto">
          <a:xfrm>
            <a:off x="7924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6" name="Oval 137"/>
          <p:cNvSpPr>
            <a:spLocks noChangeArrowheads="1"/>
          </p:cNvSpPr>
          <p:nvPr/>
        </p:nvSpPr>
        <p:spPr bwMode="auto">
          <a:xfrm>
            <a:off x="5334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47" name="Oval 138"/>
          <p:cNvSpPr>
            <a:spLocks noChangeArrowheads="1"/>
          </p:cNvSpPr>
          <p:nvPr/>
        </p:nvSpPr>
        <p:spPr bwMode="auto">
          <a:xfrm>
            <a:off x="5334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48" name="Oval 139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49" name="Oval 140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50" name="Line 141"/>
          <p:cNvSpPr>
            <a:spLocks noChangeShapeType="1"/>
          </p:cNvSpPr>
          <p:nvPr/>
        </p:nvSpPr>
        <p:spPr bwMode="auto">
          <a:xfrm>
            <a:off x="5562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1" name="Line 143"/>
          <p:cNvSpPr>
            <a:spLocks noChangeShapeType="1"/>
          </p:cNvSpPr>
          <p:nvPr/>
        </p:nvSpPr>
        <p:spPr bwMode="auto">
          <a:xfrm>
            <a:off x="6705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2" name="Oval 144"/>
          <p:cNvSpPr>
            <a:spLocks noChangeArrowheads="1"/>
          </p:cNvSpPr>
          <p:nvPr/>
        </p:nvSpPr>
        <p:spPr bwMode="auto">
          <a:xfrm>
            <a:off x="7620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53" name="Oval 14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54" name="Oval 146"/>
          <p:cNvSpPr>
            <a:spLocks noChangeArrowheads="1"/>
          </p:cNvSpPr>
          <p:nvPr/>
        </p:nvSpPr>
        <p:spPr bwMode="auto">
          <a:xfrm>
            <a:off x="8763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55" name="Oval 147"/>
          <p:cNvSpPr>
            <a:spLocks noChangeArrowheads="1"/>
          </p:cNvSpPr>
          <p:nvPr/>
        </p:nvSpPr>
        <p:spPr bwMode="auto">
          <a:xfrm>
            <a:off x="8763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56" name="Line 148"/>
          <p:cNvSpPr>
            <a:spLocks noChangeShapeType="1"/>
          </p:cNvSpPr>
          <p:nvPr/>
        </p:nvSpPr>
        <p:spPr bwMode="auto">
          <a:xfrm>
            <a:off x="8077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7" name="Line 149"/>
          <p:cNvSpPr>
            <a:spLocks noChangeShapeType="1"/>
          </p:cNvSpPr>
          <p:nvPr/>
        </p:nvSpPr>
        <p:spPr bwMode="auto">
          <a:xfrm>
            <a:off x="80772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8" name="Line 150"/>
          <p:cNvSpPr>
            <a:spLocks noChangeShapeType="1"/>
          </p:cNvSpPr>
          <p:nvPr/>
        </p:nvSpPr>
        <p:spPr bwMode="auto">
          <a:xfrm>
            <a:off x="8991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9" name="Line 151"/>
          <p:cNvSpPr>
            <a:spLocks noChangeShapeType="1"/>
          </p:cNvSpPr>
          <p:nvPr/>
        </p:nvSpPr>
        <p:spPr bwMode="auto">
          <a:xfrm>
            <a:off x="5791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60" name="Rectangle 182"/>
          <p:cNvSpPr>
            <a:spLocks noChangeArrowheads="1"/>
          </p:cNvSpPr>
          <p:nvPr/>
        </p:nvSpPr>
        <p:spPr bwMode="auto">
          <a:xfrm>
            <a:off x="2971800" y="76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61" name="Rectangle 183"/>
          <p:cNvSpPr>
            <a:spLocks noChangeArrowheads="1"/>
          </p:cNvSpPr>
          <p:nvPr/>
        </p:nvSpPr>
        <p:spPr bwMode="auto">
          <a:xfrm>
            <a:off x="3733800" y="1371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62" name="Rectangle 184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9263" name="Rectangle 185"/>
          <p:cNvSpPr>
            <a:spLocks noChangeArrowheads="1"/>
          </p:cNvSpPr>
          <p:nvPr/>
        </p:nvSpPr>
        <p:spPr bwMode="auto">
          <a:xfrm>
            <a:off x="2133600" y="1371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64" name="Rectangle 186"/>
          <p:cNvSpPr>
            <a:spLocks noChangeArrowheads="1"/>
          </p:cNvSpPr>
          <p:nvPr/>
        </p:nvSpPr>
        <p:spPr bwMode="auto">
          <a:xfrm>
            <a:off x="3124200" y="12192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9265" name="Rectangle 187"/>
          <p:cNvSpPr>
            <a:spLocks noChangeArrowheads="1"/>
          </p:cNvSpPr>
          <p:nvPr/>
        </p:nvSpPr>
        <p:spPr bwMode="auto">
          <a:xfrm>
            <a:off x="3276600" y="15240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9266" name="Rectangle 189"/>
          <p:cNvSpPr>
            <a:spLocks noChangeArrowheads="1"/>
          </p:cNvSpPr>
          <p:nvPr/>
        </p:nvSpPr>
        <p:spPr bwMode="auto">
          <a:xfrm>
            <a:off x="6858000" y="1219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67" name="Rectangle 190"/>
          <p:cNvSpPr>
            <a:spLocks noChangeArrowheads="1"/>
          </p:cNvSpPr>
          <p:nvPr/>
        </p:nvSpPr>
        <p:spPr bwMode="auto">
          <a:xfrm>
            <a:off x="6096000" y="1905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9268" name="Rectangle 191"/>
          <p:cNvSpPr>
            <a:spLocks noChangeArrowheads="1"/>
          </p:cNvSpPr>
          <p:nvPr/>
        </p:nvSpPr>
        <p:spPr bwMode="auto">
          <a:xfrm>
            <a:off x="5257800" y="1295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69" name="Rectangle 192"/>
          <p:cNvSpPr>
            <a:spLocks noChangeArrowheads="1"/>
          </p:cNvSpPr>
          <p:nvPr/>
        </p:nvSpPr>
        <p:spPr bwMode="auto">
          <a:xfrm>
            <a:off x="8382000" y="685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70" name="Rectangle 194"/>
          <p:cNvSpPr>
            <a:spLocks noChangeArrowheads="1"/>
          </p:cNvSpPr>
          <p:nvPr/>
        </p:nvSpPr>
        <p:spPr bwMode="auto">
          <a:xfrm>
            <a:off x="8382000" y="1905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9271" name="Rectangle 195"/>
          <p:cNvSpPr>
            <a:spLocks noChangeArrowheads="1"/>
          </p:cNvSpPr>
          <p:nvPr/>
        </p:nvSpPr>
        <p:spPr bwMode="auto">
          <a:xfrm>
            <a:off x="7543800" y="1371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72" name="Rectangle 196"/>
          <p:cNvSpPr>
            <a:spLocks noChangeArrowheads="1"/>
          </p:cNvSpPr>
          <p:nvPr/>
        </p:nvSpPr>
        <p:spPr bwMode="auto">
          <a:xfrm>
            <a:off x="6019800" y="2362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73" name="Rectangle 197"/>
          <p:cNvSpPr>
            <a:spLocks noChangeArrowheads="1"/>
          </p:cNvSpPr>
          <p:nvPr/>
        </p:nvSpPr>
        <p:spPr bwMode="auto">
          <a:xfrm>
            <a:off x="67818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74" name="Rectangle 199"/>
          <p:cNvSpPr>
            <a:spLocks noChangeArrowheads="1"/>
          </p:cNvSpPr>
          <p:nvPr/>
        </p:nvSpPr>
        <p:spPr bwMode="auto">
          <a:xfrm>
            <a:off x="5181600" y="3048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75" name="Rectangle 200"/>
          <p:cNvSpPr>
            <a:spLocks noChangeArrowheads="1"/>
          </p:cNvSpPr>
          <p:nvPr/>
        </p:nvSpPr>
        <p:spPr bwMode="auto">
          <a:xfrm>
            <a:off x="8305800" y="2286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76" name="Rectangle 201"/>
          <p:cNvSpPr>
            <a:spLocks noChangeArrowheads="1"/>
          </p:cNvSpPr>
          <p:nvPr/>
        </p:nvSpPr>
        <p:spPr bwMode="auto">
          <a:xfrm>
            <a:off x="9067800" y="2895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77" name="Rectangle 202"/>
          <p:cNvSpPr>
            <a:spLocks noChangeArrowheads="1"/>
          </p:cNvSpPr>
          <p:nvPr/>
        </p:nvSpPr>
        <p:spPr bwMode="auto">
          <a:xfrm>
            <a:off x="8305800" y="3581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9278" name="Rectangle 227"/>
          <p:cNvSpPr>
            <a:spLocks noChangeArrowheads="1"/>
          </p:cNvSpPr>
          <p:nvPr/>
        </p:nvSpPr>
        <p:spPr bwMode="auto">
          <a:xfrm>
            <a:off x="5105400" y="4038600"/>
            <a:ext cx="1219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480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4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FA1A37C-451D-4BCB-953D-84E433D1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8610600" cy="685800"/>
          </a:xfrm>
        </p:spPr>
        <p:txBody>
          <a:bodyPr/>
          <a:lstStyle/>
          <a:p>
            <a:pPr algn="l"/>
            <a:r>
              <a:rPr lang="en-US" altLang="zh-TW" sz="4000" dirty="0">
                <a:solidFill>
                  <a:srgbClr val="C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Minimum Cost  Spanning Tree (MST)</a:t>
            </a:r>
            <a:endParaRPr lang="en-US" altLang="x-none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0700" y="1123071"/>
            <a:ext cx="86106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400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minimum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spanning tree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is the one among all the spanning trees with the </a:t>
            </a: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smallest total cost.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defRPr/>
            </a:pPr>
            <a:endParaRPr lang="en-US" altLang="zh-TW" sz="2400" i="1" kern="0" dirty="0">
              <a:solidFill>
                <a:srgbClr val="0033CC"/>
              </a:solidFill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6670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6670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100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8100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895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242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124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038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048000" y="2971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048000" y="2971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114800" y="3124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352800" y="3733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514600" y="3124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505200" y="29718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657600" y="32766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6705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67056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78486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7848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7162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71628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8077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391400" y="2438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8153400" y="3048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7391400" y="3733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373314" y="4191000"/>
            <a:ext cx="288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Undirected Graph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202364" y="4191000"/>
            <a:ext cx="355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Minimum Spanning Tree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5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4B867C1-6470-4A06-9FC3-611E5EAC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Applications</a:t>
            </a:r>
            <a:r>
              <a:rPr lang="en-US" altLang="zh-TW" sz="4000" dirty="0">
                <a:solidFill>
                  <a:srgbClr val="C00000"/>
                </a:solidFill>
                <a:ea typeface="PMingLiU" pitchFamily="18" charset="-120"/>
                <a:cs typeface="Times New Roman" panose="02020603050405020304" pitchFamily="18" charset="0"/>
              </a:rPr>
              <a:t> of MSTs</a:t>
            </a:r>
            <a:endParaRPr lang="en-US" altLang="x-none" sz="4000" dirty="0">
              <a:solidFill>
                <a:srgbClr val="C00000"/>
              </a:solidFill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411480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Computer Networks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How to connect a set of computers using the </a:t>
            </a:r>
            <a:r>
              <a:rPr lang="en-US" altLang="zh-TW" sz="2400" dirty="0">
                <a:solidFill>
                  <a:srgbClr val="0033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minimum  amount of wire..</a:t>
            </a:r>
          </a:p>
          <a:p>
            <a:r>
              <a:rPr lang="en-IN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Civil Network Planning</a:t>
            </a:r>
          </a:p>
          <a:p>
            <a:r>
              <a:rPr lang="en-IN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Computer Network Routing Protocol</a:t>
            </a:r>
          </a:p>
          <a:p>
            <a:r>
              <a:rPr lang="en-IN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Cluster Analysis</a:t>
            </a:r>
          </a:p>
          <a:p>
            <a:pPr lvl="1"/>
            <a:endParaRPr lang="en-US" altLang="zh-TW" dirty="0">
              <a:solidFill>
                <a:srgbClr val="0033CC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altLang="zh-TW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81AC-150B-764D-9141-94BE164C3D87}" type="slidenum">
              <a:rPr lang="en-US" altLang="x-none" smtClean="0"/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80BFB-B30B-47D0-9708-DEFA382F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x-none" sz="4000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Kruskal’s Method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forest that has 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edges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b="1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Add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the next minimum cost edge to the forest if it will </a:t>
            </a:r>
            <a:r>
              <a:rPr lang="en-US" altLang="zh-TW" sz="2400" b="1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not</a:t>
            </a:r>
            <a:r>
              <a:rPr lang="en-US" altLang="zh-TW" sz="2400" kern="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cause a cycle.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this process until the tree has </a:t>
            </a:r>
            <a:r>
              <a:rPr 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 </a:t>
            </a:r>
            <a:r>
              <a:rPr 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edges.</a:t>
            </a:r>
            <a:endParaRPr lang="en-US" altLang="zh-TW" sz="2400" b="1" kern="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7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67E60-181D-47A2-8567-BE2C22A6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765426" y="2247900"/>
            <a:ext cx="474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PMingLiU" pitchFamily="18" charset="-12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Kruskal’s Algorithm</a:t>
            </a: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1828801" y="1473200"/>
            <a:ext cx="4608513" cy="1727200"/>
            <a:chOff x="612" y="2251"/>
            <a:chExt cx="2903" cy="1088"/>
          </a:xfrm>
        </p:grpSpPr>
        <p:sp>
          <p:nvSpPr>
            <p:cNvPr id="13359" name="Oval 5"/>
            <p:cNvSpPr>
              <a:spLocks noChangeArrowheads="1"/>
            </p:cNvSpPr>
            <p:nvPr/>
          </p:nvSpPr>
          <p:spPr bwMode="auto">
            <a:xfrm>
              <a:off x="612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13360" name="Oval 6"/>
            <p:cNvSpPr>
              <a:spLocks noChangeArrowheads="1"/>
            </p:cNvSpPr>
            <p:nvPr/>
          </p:nvSpPr>
          <p:spPr bwMode="auto">
            <a:xfrm>
              <a:off x="1065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13361" name="Oval 7"/>
            <p:cNvSpPr>
              <a:spLocks noChangeArrowheads="1"/>
            </p:cNvSpPr>
            <p:nvPr/>
          </p:nvSpPr>
          <p:spPr bwMode="auto">
            <a:xfrm>
              <a:off x="1066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</a:p>
          </p:txBody>
        </p:sp>
        <p:sp>
          <p:nvSpPr>
            <p:cNvPr id="13362" name="Oval 8"/>
            <p:cNvSpPr>
              <a:spLocks noChangeArrowheads="1"/>
            </p:cNvSpPr>
            <p:nvPr/>
          </p:nvSpPr>
          <p:spPr bwMode="auto">
            <a:xfrm>
              <a:off x="1519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</a:p>
          </p:txBody>
        </p:sp>
        <p:sp>
          <p:nvSpPr>
            <p:cNvPr id="13363" name="Oval 9"/>
            <p:cNvSpPr>
              <a:spLocks noChangeArrowheads="1"/>
            </p:cNvSpPr>
            <p:nvPr/>
          </p:nvSpPr>
          <p:spPr bwMode="auto">
            <a:xfrm>
              <a:off x="1973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13364" name="Oval 10"/>
            <p:cNvSpPr>
              <a:spLocks noChangeArrowheads="1"/>
            </p:cNvSpPr>
            <p:nvPr/>
          </p:nvSpPr>
          <p:spPr bwMode="auto">
            <a:xfrm>
              <a:off x="1973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</a:p>
          </p:txBody>
        </p:sp>
        <p:sp>
          <p:nvSpPr>
            <p:cNvPr id="13365" name="Oval 11"/>
            <p:cNvSpPr>
              <a:spLocks noChangeArrowheads="1"/>
            </p:cNvSpPr>
            <p:nvPr/>
          </p:nvSpPr>
          <p:spPr bwMode="auto">
            <a:xfrm>
              <a:off x="3334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</a:p>
          </p:txBody>
        </p:sp>
        <p:sp>
          <p:nvSpPr>
            <p:cNvPr id="13366" name="Oval 12"/>
            <p:cNvSpPr>
              <a:spLocks noChangeArrowheads="1"/>
            </p:cNvSpPr>
            <p:nvPr/>
          </p:nvSpPr>
          <p:spPr bwMode="auto">
            <a:xfrm>
              <a:off x="2880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13367" name="Oval 13"/>
            <p:cNvSpPr>
              <a:spLocks noChangeArrowheads="1"/>
            </p:cNvSpPr>
            <p:nvPr/>
          </p:nvSpPr>
          <p:spPr bwMode="auto">
            <a:xfrm>
              <a:off x="2880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</a:p>
          </p:txBody>
        </p:sp>
        <p:cxnSp>
          <p:nvCxnSpPr>
            <p:cNvPr id="13368" name="AutoShape 14"/>
            <p:cNvCxnSpPr>
              <a:cxnSpLocks noChangeShapeType="1"/>
              <a:stCxn id="13359" idx="7"/>
              <a:endCxn id="13360" idx="3"/>
            </p:cNvCxnSpPr>
            <p:nvPr/>
          </p:nvCxnSpPr>
          <p:spPr bwMode="auto">
            <a:xfrm flipV="1">
              <a:off x="766" y="2405"/>
              <a:ext cx="32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9" name="AutoShape 15"/>
            <p:cNvCxnSpPr>
              <a:cxnSpLocks noChangeShapeType="1"/>
              <a:stCxn id="13359" idx="5"/>
              <a:endCxn id="13361" idx="1"/>
            </p:cNvCxnSpPr>
            <p:nvPr/>
          </p:nvCxnSpPr>
          <p:spPr bwMode="auto">
            <a:xfrm>
              <a:off x="766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0" name="AutoShape 16"/>
            <p:cNvCxnSpPr>
              <a:cxnSpLocks noChangeShapeType="1"/>
              <a:stCxn id="13361" idx="0"/>
              <a:endCxn id="13360" idx="4"/>
            </p:cNvCxnSpPr>
            <p:nvPr/>
          </p:nvCxnSpPr>
          <p:spPr bwMode="auto">
            <a:xfrm flipH="1" flipV="1">
              <a:off x="1156" y="2432"/>
              <a:ext cx="1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1" name="AutoShape 17"/>
            <p:cNvCxnSpPr>
              <a:cxnSpLocks noChangeShapeType="1"/>
              <a:stCxn id="13361" idx="7"/>
              <a:endCxn id="13362" idx="3"/>
            </p:cNvCxnSpPr>
            <p:nvPr/>
          </p:nvCxnSpPr>
          <p:spPr bwMode="auto">
            <a:xfrm flipV="1">
              <a:off x="1220" y="2858"/>
              <a:ext cx="326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2" name="AutoShape 18"/>
            <p:cNvCxnSpPr>
              <a:cxnSpLocks noChangeShapeType="1"/>
              <a:stCxn id="13362" idx="7"/>
              <a:endCxn id="13363" idx="3"/>
            </p:cNvCxnSpPr>
            <p:nvPr/>
          </p:nvCxnSpPr>
          <p:spPr bwMode="auto">
            <a:xfrm flipV="1">
              <a:off x="1673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3" name="AutoShape 19"/>
            <p:cNvCxnSpPr>
              <a:cxnSpLocks noChangeShapeType="1"/>
              <a:stCxn id="13362" idx="5"/>
              <a:endCxn id="13364" idx="1"/>
            </p:cNvCxnSpPr>
            <p:nvPr/>
          </p:nvCxnSpPr>
          <p:spPr bwMode="auto">
            <a:xfrm>
              <a:off x="1673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4" name="AutoShape 20"/>
            <p:cNvCxnSpPr>
              <a:cxnSpLocks noChangeShapeType="1"/>
              <a:stCxn id="13363" idx="6"/>
              <a:endCxn id="13366" idx="2"/>
            </p:cNvCxnSpPr>
            <p:nvPr/>
          </p:nvCxnSpPr>
          <p:spPr bwMode="auto">
            <a:xfrm>
              <a:off x="2154" y="2342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5" name="AutoShape 21"/>
            <p:cNvCxnSpPr>
              <a:cxnSpLocks noChangeShapeType="1"/>
              <a:stCxn id="13364" idx="6"/>
              <a:endCxn id="13367" idx="2"/>
            </p:cNvCxnSpPr>
            <p:nvPr/>
          </p:nvCxnSpPr>
          <p:spPr bwMode="auto">
            <a:xfrm>
              <a:off x="2154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6" name="AutoShape 22"/>
            <p:cNvCxnSpPr>
              <a:cxnSpLocks noChangeShapeType="1"/>
              <a:stCxn id="13367" idx="0"/>
              <a:endCxn id="13366" idx="4"/>
            </p:cNvCxnSpPr>
            <p:nvPr/>
          </p:nvCxnSpPr>
          <p:spPr bwMode="auto">
            <a:xfrm flipV="1">
              <a:off x="2971" y="2432"/>
              <a:ext cx="0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7" name="AutoShape 23"/>
            <p:cNvCxnSpPr>
              <a:cxnSpLocks noChangeShapeType="1"/>
              <a:stCxn id="13363" idx="5"/>
              <a:endCxn id="13367" idx="1"/>
            </p:cNvCxnSpPr>
            <p:nvPr/>
          </p:nvCxnSpPr>
          <p:spPr bwMode="auto">
            <a:xfrm>
              <a:off x="2127" y="2405"/>
              <a:ext cx="780" cy="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8" name="AutoShape 24"/>
            <p:cNvCxnSpPr>
              <a:cxnSpLocks noChangeShapeType="1"/>
              <a:stCxn id="13360" idx="6"/>
              <a:endCxn id="13363" idx="2"/>
            </p:cNvCxnSpPr>
            <p:nvPr/>
          </p:nvCxnSpPr>
          <p:spPr bwMode="auto">
            <a:xfrm>
              <a:off x="1246" y="2342"/>
              <a:ext cx="7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9" name="AutoShape 25"/>
            <p:cNvCxnSpPr>
              <a:cxnSpLocks noChangeShapeType="1"/>
              <a:stCxn id="13366" idx="5"/>
              <a:endCxn id="13365" idx="1"/>
            </p:cNvCxnSpPr>
            <p:nvPr/>
          </p:nvCxnSpPr>
          <p:spPr bwMode="auto">
            <a:xfrm>
              <a:off x="3034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0" name="AutoShape 26"/>
            <p:cNvCxnSpPr>
              <a:cxnSpLocks noChangeShapeType="1"/>
              <a:stCxn id="13367" idx="7"/>
              <a:endCxn id="13365" idx="3"/>
            </p:cNvCxnSpPr>
            <p:nvPr/>
          </p:nvCxnSpPr>
          <p:spPr bwMode="auto">
            <a:xfrm flipV="1">
              <a:off x="3034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1" name="AutoShape 27"/>
            <p:cNvCxnSpPr>
              <a:cxnSpLocks noChangeShapeType="1"/>
              <a:stCxn id="13361" idx="6"/>
              <a:endCxn id="13364" idx="2"/>
            </p:cNvCxnSpPr>
            <p:nvPr/>
          </p:nvCxnSpPr>
          <p:spPr bwMode="auto">
            <a:xfrm>
              <a:off x="1247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3130550" y="31400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4</a:t>
            </a:r>
          </a:p>
        </p:txBody>
      </p:sp>
      <p:sp>
        <p:nvSpPr>
          <p:cNvPr id="13318" name="Text Box 29"/>
          <p:cNvSpPr txBox="1">
            <a:spLocks noChangeArrowheads="1"/>
          </p:cNvSpPr>
          <p:nvPr/>
        </p:nvSpPr>
        <p:spPr bwMode="auto">
          <a:xfrm>
            <a:off x="3268663" y="13779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8</a:t>
            </a:r>
          </a:p>
        </p:txBody>
      </p:sp>
      <p:sp>
        <p:nvSpPr>
          <p:cNvPr id="13319" name="Text Box 30"/>
          <p:cNvSpPr txBox="1">
            <a:spLocks noChangeArrowheads="1"/>
          </p:cNvSpPr>
          <p:nvPr/>
        </p:nvSpPr>
        <p:spPr bwMode="auto">
          <a:xfrm>
            <a:off x="4745038" y="13779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7</a:t>
            </a:r>
          </a:p>
        </p:txBody>
      </p:sp>
      <p:sp>
        <p:nvSpPr>
          <p:cNvPr id="13320" name="Text Box 31"/>
          <p:cNvSpPr txBox="1">
            <a:spLocks noChangeArrowheads="1"/>
          </p:cNvSpPr>
          <p:nvPr/>
        </p:nvSpPr>
        <p:spPr bwMode="auto">
          <a:xfrm>
            <a:off x="5897563" y="17383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9</a:t>
            </a:r>
          </a:p>
        </p:txBody>
      </p:sp>
      <p:sp>
        <p:nvSpPr>
          <p:cNvPr id="13321" name="Text Box 32"/>
          <p:cNvSpPr txBox="1">
            <a:spLocks noChangeArrowheads="1"/>
          </p:cNvSpPr>
          <p:nvPr/>
        </p:nvSpPr>
        <p:spPr bwMode="auto">
          <a:xfrm>
            <a:off x="5861051" y="26670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10</a:t>
            </a:r>
          </a:p>
        </p:txBody>
      </p:sp>
      <p:sp>
        <p:nvSpPr>
          <p:cNvPr id="13322" name="Text Box 33"/>
          <p:cNvSpPr txBox="1">
            <a:spLocks noChangeArrowheads="1"/>
          </p:cNvSpPr>
          <p:nvPr/>
        </p:nvSpPr>
        <p:spPr bwMode="auto">
          <a:xfrm>
            <a:off x="5507039" y="22352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14</a:t>
            </a:r>
          </a:p>
        </p:txBody>
      </p:sp>
      <p:sp>
        <p:nvSpPr>
          <p:cNvPr id="13323" name="Text Box 34"/>
          <p:cNvSpPr txBox="1">
            <a:spLocks noChangeArrowheads="1"/>
          </p:cNvSpPr>
          <p:nvPr/>
        </p:nvSpPr>
        <p:spPr bwMode="auto">
          <a:xfrm>
            <a:off x="4529138" y="22415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4</a:t>
            </a:r>
          </a:p>
        </p:txBody>
      </p:sp>
      <p:sp>
        <p:nvSpPr>
          <p:cNvPr id="13324" name="Text Box 35"/>
          <p:cNvSpPr txBox="1">
            <a:spLocks noChangeArrowheads="1"/>
          </p:cNvSpPr>
          <p:nvPr/>
        </p:nvSpPr>
        <p:spPr bwMode="auto">
          <a:xfrm>
            <a:off x="3706813" y="19478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2</a:t>
            </a:r>
          </a:p>
        </p:txBody>
      </p:sp>
      <p:sp>
        <p:nvSpPr>
          <p:cNvPr id="13325" name="Text Box 36"/>
          <p:cNvSpPr txBox="1">
            <a:spLocks noChangeArrowheads="1"/>
          </p:cNvSpPr>
          <p:nvPr/>
        </p:nvSpPr>
        <p:spPr bwMode="auto">
          <a:xfrm>
            <a:off x="4600575" y="30337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2</a:t>
            </a:r>
          </a:p>
        </p:txBody>
      </p:sp>
      <p:sp>
        <p:nvSpPr>
          <p:cNvPr id="13326" name="Text Box 37"/>
          <p:cNvSpPr txBox="1">
            <a:spLocks noChangeArrowheads="1"/>
          </p:cNvSpPr>
          <p:nvPr/>
        </p:nvSpPr>
        <p:spPr bwMode="auto">
          <a:xfrm>
            <a:off x="2071689" y="1676400"/>
            <a:ext cx="263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</a:t>
            </a:r>
          </a:p>
        </p:txBody>
      </p:sp>
      <p:sp>
        <p:nvSpPr>
          <p:cNvPr id="13327" name="Text Box 38"/>
          <p:cNvSpPr txBox="1">
            <a:spLocks noChangeArrowheads="1"/>
          </p:cNvSpPr>
          <p:nvPr/>
        </p:nvSpPr>
        <p:spPr bwMode="auto">
          <a:xfrm>
            <a:off x="2873375" y="24574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7</a:t>
            </a:r>
          </a:p>
        </p:txBody>
      </p:sp>
      <p:sp>
        <p:nvSpPr>
          <p:cNvPr id="13328" name="Text Box 39"/>
          <p:cNvSpPr txBox="1">
            <a:spLocks noChangeArrowheads="1"/>
          </p:cNvSpPr>
          <p:nvPr/>
        </p:nvSpPr>
        <p:spPr bwMode="auto">
          <a:xfrm>
            <a:off x="2405063" y="2241550"/>
            <a:ext cx="342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11</a:t>
            </a:r>
          </a:p>
        </p:txBody>
      </p:sp>
      <p:sp>
        <p:nvSpPr>
          <p:cNvPr id="13329" name="Text Box 40"/>
          <p:cNvSpPr txBox="1">
            <a:spLocks noChangeArrowheads="1"/>
          </p:cNvSpPr>
          <p:nvPr/>
        </p:nvSpPr>
        <p:spPr bwMode="auto">
          <a:xfrm>
            <a:off x="2081213" y="26670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8</a:t>
            </a:r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5089525" y="447198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5808664" y="3752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5789614" y="518160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6508750" y="447198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9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229475" y="37528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7229475" y="518160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9390064" y="4471989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8669339" y="3752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8669339" y="5192714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sp>
        <p:nvSpPr>
          <p:cNvPr id="50" name="Oval 64"/>
          <p:cNvSpPr>
            <a:spLocks noChangeArrowheads="1"/>
          </p:cNvSpPr>
          <p:nvPr/>
        </p:nvSpPr>
        <p:spPr bwMode="auto">
          <a:xfrm>
            <a:off x="2057400" y="16764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1" name="AutoShape 65"/>
          <p:cNvCxnSpPr>
            <a:cxnSpLocks noChangeShapeType="1"/>
          </p:cNvCxnSpPr>
          <p:nvPr/>
        </p:nvCxnSpPr>
        <p:spPr bwMode="auto">
          <a:xfrm>
            <a:off x="6076951" y="534035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66"/>
          <p:cNvSpPr>
            <a:spLocks noChangeArrowheads="1"/>
          </p:cNvSpPr>
          <p:nvPr/>
        </p:nvSpPr>
        <p:spPr bwMode="auto">
          <a:xfrm>
            <a:off x="3702050" y="19431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3" name="AutoShape 67"/>
          <p:cNvCxnSpPr>
            <a:cxnSpLocks noChangeShapeType="1"/>
          </p:cNvCxnSpPr>
          <p:nvPr/>
        </p:nvCxnSpPr>
        <p:spPr bwMode="auto">
          <a:xfrm flipV="1">
            <a:off x="6753226" y="3978276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68"/>
          <p:cNvSpPr>
            <a:spLocks noChangeArrowheads="1"/>
          </p:cNvSpPr>
          <p:nvPr/>
        </p:nvSpPr>
        <p:spPr bwMode="auto">
          <a:xfrm>
            <a:off x="4614864" y="3033714"/>
            <a:ext cx="287337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5" name="AutoShape 69"/>
          <p:cNvCxnSpPr>
            <a:cxnSpLocks noChangeShapeType="1"/>
          </p:cNvCxnSpPr>
          <p:nvPr/>
        </p:nvCxnSpPr>
        <p:spPr bwMode="auto">
          <a:xfrm>
            <a:off x="7516814" y="53340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70"/>
          <p:cNvSpPr>
            <a:spLocks noChangeArrowheads="1"/>
          </p:cNvSpPr>
          <p:nvPr/>
        </p:nvSpPr>
        <p:spPr bwMode="auto">
          <a:xfrm>
            <a:off x="4532314" y="22415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7" name="AutoShape 71"/>
          <p:cNvCxnSpPr>
            <a:cxnSpLocks noChangeShapeType="1"/>
          </p:cNvCxnSpPr>
          <p:nvPr/>
        </p:nvCxnSpPr>
        <p:spPr bwMode="auto">
          <a:xfrm>
            <a:off x="7473950" y="4019550"/>
            <a:ext cx="1238250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72"/>
          <p:cNvSpPr>
            <a:spLocks noChangeArrowheads="1"/>
          </p:cNvSpPr>
          <p:nvPr/>
        </p:nvSpPr>
        <p:spPr bwMode="auto">
          <a:xfrm>
            <a:off x="3141664" y="312420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9" name="AutoShape 73"/>
          <p:cNvCxnSpPr>
            <a:cxnSpLocks noChangeShapeType="1"/>
          </p:cNvCxnSpPr>
          <p:nvPr/>
        </p:nvCxnSpPr>
        <p:spPr bwMode="auto">
          <a:xfrm flipV="1">
            <a:off x="5334001" y="3978276"/>
            <a:ext cx="51752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74"/>
          <p:cNvSpPr>
            <a:spLocks noChangeArrowheads="1"/>
          </p:cNvSpPr>
          <p:nvPr/>
        </p:nvSpPr>
        <p:spPr bwMode="auto">
          <a:xfrm>
            <a:off x="2876550" y="245745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61" name="Oval 75"/>
          <p:cNvSpPr>
            <a:spLocks noChangeArrowheads="1"/>
          </p:cNvSpPr>
          <p:nvPr/>
        </p:nvSpPr>
        <p:spPr bwMode="auto">
          <a:xfrm>
            <a:off x="4737100" y="13716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62" name="AutoShape 76"/>
          <p:cNvCxnSpPr>
            <a:cxnSpLocks noChangeShapeType="1"/>
          </p:cNvCxnSpPr>
          <p:nvPr/>
        </p:nvCxnSpPr>
        <p:spPr bwMode="auto">
          <a:xfrm>
            <a:off x="7516814" y="38862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77"/>
          <p:cNvSpPr>
            <a:spLocks noChangeArrowheads="1"/>
          </p:cNvSpPr>
          <p:nvPr/>
        </p:nvSpPr>
        <p:spPr bwMode="auto">
          <a:xfrm>
            <a:off x="3268664" y="13779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64" name="AutoShape 78"/>
          <p:cNvCxnSpPr>
            <a:cxnSpLocks noChangeShapeType="1"/>
          </p:cNvCxnSpPr>
          <p:nvPr/>
        </p:nvCxnSpPr>
        <p:spPr bwMode="auto">
          <a:xfrm>
            <a:off x="6075363" y="3886200"/>
            <a:ext cx="1154112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79"/>
          <p:cNvSpPr txBox="1">
            <a:spLocks noChangeArrowheads="1"/>
          </p:cNvSpPr>
          <p:nvPr/>
        </p:nvSpPr>
        <p:spPr bwMode="auto">
          <a:xfrm>
            <a:off x="1973263" y="2463800"/>
            <a:ext cx="47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PMingLiU" pitchFamily="18" charset="-12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66" name="Oval 80"/>
          <p:cNvSpPr>
            <a:spLocks noChangeArrowheads="1"/>
          </p:cNvSpPr>
          <p:nvPr/>
        </p:nvSpPr>
        <p:spPr bwMode="auto">
          <a:xfrm>
            <a:off x="2084389" y="26733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67" name="Oval 81"/>
          <p:cNvSpPr>
            <a:spLocks noChangeArrowheads="1"/>
          </p:cNvSpPr>
          <p:nvPr/>
        </p:nvSpPr>
        <p:spPr bwMode="auto">
          <a:xfrm>
            <a:off x="5873750" y="1738314"/>
            <a:ext cx="287338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68" name="AutoShape 82"/>
          <p:cNvCxnSpPr>
            <a:cxnSpLocks noChangeShapeType="1"/>
          </p:cNvCxnSpPr>
          <p:nvPr/>
        </p:nvCxnSpPr>
        <p:spPr bwMode="auto">
          <a:xfrm>
            <a:off x="8913813" y="3978276"/>
            <a:ext cx="519112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Rectangle 83"/>
          <p:cNvSpPr>
            <a:spLocks noChangeArrowheads="1"/>
          </p:cNvSpPr>
          <p:nvPr/>
        </p:nvSpPr>
        <p:spPr bwMode="auto">
          <a:xfrm>
            <a:off x="3700464" y="245745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16</a:t>
            </a: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8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00344D5-6E1D-4560-A544-F371B0A9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9" y="5598942"/>
            <a:ext cx="2922081" cy="118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5" presetClass="emph" presetSubtype="0" repeatCount="5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500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1" grpId="0" animBg="1"/>
      <p:bldP spid="63" grpId="0" animBg="1"/>
      <p:bldP spid="65" grpId="0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23622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209800" y="2362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 </a:t>
            </a:r>
            <a:r>
              <a:rPr lang="en-US" altLang="x-none" sz="1400"/>
              <a:t>1</a:t>
            </a:r>
            <a:r>
              <a:rPr lang="en-US" altLang="x-none"/>
              <a:t> 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286000" y="1447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297180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819400" y="2514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9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819400" y="1295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358140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3429000" y="2514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429000" y="1295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2209800" y="1981200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7432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33528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434340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4191000" y="259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4191000" y="1219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41148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495300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4800600" y="259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3</a:t>
            </a:r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4800600" y="1219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47244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556260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3</a:t>
            </a:r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5410200" y="990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61" name="Rectangle 27"/>
          <p:cNvSpPr>
            <a:spLocks noChangeArrowheads="1"/>
          </p:cNvSpPr>
          <p:nvPr/>
        </p:nvSpPr>
        <p:spPr bwMode="auto">
          <a:xfrm>
            <a:off x="53340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7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609600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63" name="Rectangle 29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8</a:t>
            </a:r>
          </a:p>
        </p:txBody>
      </p:sp>
      <p:sp>
        <p:nvSpPr>
          <p:cNvPr id="14364" name="Rectangle 30"/>
          <p:cNvSpPr>
            <a:spLocks noChangeArrowheads="1"/>
          </p:cNvSpPr>
          <p:nvPr/>
        </p:nvSpPr>
        <p:spPr bwMode="auto">
          <a:xfrm>
            <a:off x="5943600" y="990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65" name="Rectangle 31"/>
          <p:cNvSpPr>
            <a:spLocks noChangeArrowheads="1"/>
          </p:cNvSpPr>
          <p:nvPr/>
        </p:nvSpPr>
        <p:spPr bwMode="auto">
          <a:xfrm>
            <a:off x="58674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7</a:t>
            </a:r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>
            <a:off x="662940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67" name="Rectangle 33"/>
          <p:cNvSpPr>
            <a:spLocks noChangeArrowheads="1"/>
          </p:cNvSpPr>
          <p:nvPr/>
        </p:nvSpPr>
        <p:spPr bwMode="auto">
          <a:xfrm>
            <a:off x="64770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2</a:t>
            </a:r>
          </a:p>
        </p:txBody>
      </p:sp>
      <p:sp>
        <p:nvSpPr>
          <p:cNvPr id="14368" name="Rectangle 34"/>
          <p:cNvSpPr>
            <a:spLocks noChangeArrowheads="1"/>
          </p:cNvSpPr>
          <p:nvPr/>
        </p:nvSpPr>
        <p:spPr bwMode="auto">
          <a:xfrm>
            <a:off x="6477000" y="76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4369" name="Rectangle 35"/>
          <p:cNvSpPr>
            <a:spLocks noChangeArrowheads="1"/>
          </p:cNvSpPr>
          <p:nvPr/>
        </p:nvSpPr>
        <p:spPr bwMode="auto">
          <a:xfrm>
            <a:off x="64008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0" name="Line 36"/>
          <p:cNvSpPr>
            <a:spLocks noChangeShapeType="1"/>
          </p:cNvSpPr>
          <p:nvPr/>
        </p:nvSpPr>
        <p:spPr bwMode="auto">
          <a:xfrm>
            <a:off x="708660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1" name="Rectangle 37"/>
          <p:cNvSpPr>
            <a:spLocks noChangeArrowheads="1"/>
          </p:cNvSpPr>
          <p:nvPr/>
        </p:nvSpPr>
        <p:spPr bwMode="auto">
          <a:xfrm>
            <a:off x="69342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1</a:t>
            </a:r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6934200" y="76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3" name="Rectangle 39"/>
          <p:cNvSpPr>
            <a:spLocks noChangeArrowheads="1"/>
          </p:cNvSpPr>
          <p:nvPr/>
        </p:nvSpPr>
        <p:spPr bwMode="auto">
          <a:xfrm>
            <a:off x="68580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>
            <a:off x="76200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5" name="Rectangle 41"/>
          <p:cNvSpPr>
            <a:spLocks noChangeArrowheads="1"/>
          </p:cNvSpPr>
          <p:nvPr/>
        </p:nvSpPr>
        <p:spPr bwMode="auto">
          <a:xfrm>
            <a:off x="7467600" y="3276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4</a:t>
            </a:r>
          </a:p>
        </p:txBody>
      </p:sp>
      <p:sp>
        <p:nvSpPr>
          <p:cNvPr id="14376" name="Rectangle 42"/>
          <p:cNvSpPr>
            <a:spLocks noChangeArrowheads="1"/>
          </p:cNvSpPr>
          <p:nvPr/>
        </p:nvSpPr>
        <p:spPr bwMode="auto">
          <a:xfrm>
            <a:off x="7467600" y="609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4377" name="Rectangle 43"/>
          <p:cNvSpPr>
            <a:spLocks noChangeArrowheads="1"/>
          </p:cNvSpPr>
          <p:nvPr/>
        </p:nvSpPr>
        <p:spPr bwMode="auto">
          <a:xfrm>
            <a:off x="73914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78" name="Line 44"/>
          <p:cNvSpPr>
            <a:spLocks noChangeShapeType="1"/>
          </p:cNvSpPr>
          <p:nvPr/>
        </p:nvSpPr>
        <p:spPr bwMode="auto">
          <a:xfrm>
            <a:off x="8077200" y="762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9" name="Rectangle 45"/>
          <p:cNvSpPr>
            <a:spLocks noChangeArrowheads="1"/>
          </p:cNvSpPr>
          <p:nvPr/>
        </p:nvSpPr>
        <p:spPr bwMode="auto">
          <a:xfrm>
            <a:off x="7924800" y="3352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6</a:t>
            </a:r>
          </a:p>
        </p:txBody>
      </p:sp>
      <p:sp>
        <p:nvSpPr>
          <p:cNvPr id="14380" name="Rectangle 46"/>
          <p:cNvSpPr>
            <a:spLocks noChangeArrowheads="1"/>
          </p:cNvSpPr>
          <p:nvPr/>
        </p:nvSpPr>
        <p:spPr bwMode="auto">
          <a:xfrm>
            <a:off x="7924800" y="533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4381" name="Rectangle 47"/>
          <p:cNvSpPr>
            <a:spLocks noChangeArrowheads="1"/>
          </p:cNvSpPr>
          <p:nvPr/>
        </p:nvSpPr>
        <p:spPr bwMode="auto">
          <a:xfrm>
            <a:off x="7848600" y="20574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10</a:t>
            </a:r>
          </a:p>
        </p:txBody>
      </p:sp>
      <p:sp>
        <p:nvSpPr>
          <p:cNvPr id="14382" name="Line 48"/>
          <p:cNvSpPr>
            <a:spLocks noChangeShapeType="1"/>
          </p:cNvSpPr>
          <p:nvPr/>
        </p:nvSpPr>
        <p:spPr bwMode="auto">
          <a:xfrm>
            <a:off x="8610600" y="457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83" name="Rectangle 49"/>
          <p:cNvSpPr>
            <a:spLocks noChangeArrowheads="1"/>
          </p:cNvSpPr>
          <p:nvPr/>
        </p:nvSpPr>
        <p:spPr bwMode="auto">
          <a:xfrm>
            <a:off x="8458200" y="3657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6</a:t>
            </a:r>
          </a:p>
        </p:txBody>
      </p:sp>
      <p:sp>
        <p:nvSpPr>
          <p:cNvPr id="14384" name="Rectangle 50"/>
          <p:cNvSpPr>
            <a:spLocks noChangeArrowheads="1"/>
          </p:cNvSpPr>
          <p:nvPr/>
        </p:nvSpPr>
        <p:spPr bwMode="auto">
          <a:xfrm>
            <a:off x="8458200" y="304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85" name="Rectangle 51"/>
          <p:cNvSpPr>
            <a:spLocks noChangeArrowheads="1"/>
          </p:cNvSpPr>
          <p:nvPr/>
        </p:nvSpPr>
        <p:spPr bwMode="auto">
          <a:xfrm>
            <a:off x="83820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14</a:t>
            </a:r>
          </a:p>
        </p:txBody>
      </p:sp>
      <p:sp>
        <p:nvSpPr>
          <p:cNvPr id="14386" name="Line 52"/>
          <p:cNvSpPr>
            <a:spLocks noChangeShapeType="1"/>
          </p:cNvSpPr>
          <p:nvPr/>
        </p:nvSpPr>
        <p:spPr bwMode="auto">
          <a:xfrm>
            <a:off x="9067800" y="152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87" name="Rectangle 53"/>
          <p:cNvSpPr>
            <a:spLocks noChangeArrowheads="1"/>
          </p:cNvSpPr>
          <p:nvPr/>
        </p:nvSpPr>
        <p:spPr bwMode="auto">
          <a:xfrm>
            <a:off x="8915400" y="3886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88" name="Rectangle 54"/>
          <p:cNvSpPr>
            <a:spLocks noChangeArrowheads="1"/>
          </p:cNvSpPr>
          <p:nvPr/>
        </p:nvSpPr>
        <p:spPr bwMode="auto">
          <a:xfrm>
            <a:off x="8915400" y="76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89" name="Rectangle 55"/>
          <p:cNvSpPr>
            <a:spLocks noChangeArrowheads="1"/>
          </p:cNvSpPr>
          <p:nvPr/>
        </p:nvSpPr>
        <p:spPr bwMode="auto">
          <a:xfrm>
            <a:off x="88392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16</a:t>
            </a:r>
          </a:p>
        </p:txBody>
      </p:sp>
      <p:sp>
        <p:nvSpPr>
          <p:cNvPr id="14390" name="Oval 56"/>
          <p:cNvSpPr>
            <a:spLocks noChangeArrowheads="1"/>
          </p:cNvSpPr>
          <p:nvPr/>
        </p:nvSpPr>
        <p:spPr bwMode="auto">
          <a:xfrm>
            <a:off x="3124200" y="415766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14391" name="Oval 57"/>
          <p:cNvSpPr>
            <a:spLocks noChangeArrowheads="1"/>
          </p:cNvSpPr>
          <p:nvPr/>
        </p:nvSpPr>
        <p:spPr bwMode="auto">
          <a:xfrm>
            <a:off x="3884614" y="54165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sp>
        <p:nvSpPr>
          <p:cNvPr id="14392" name="Oval 58"/>
          <p:cNvSpPr>
            <a:spLocks noChangeArrowheads="1"/>
          </p:cNvSpPr>
          <p:nvPr/>
        </p:nvSpPr>
        <p:spPr bwMode="auto">
          <a:xfrm>
            <a:off x="4603750" y="470693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9</a:t>
            </a:r>
          </a:p>
        </p:txBody>
      </p:sp>
      <p:sp>
        <p:nvSpPr>
          <p:cNvPr id="14393" name="Oval 59"/>
          <p:cNvSpPr>
            <a:spLocks noChangeArrowheads="1"/>
          </p:cNvSpPr>
          <p:nvPr/>
        </p:nvSpPr>
        <p:spPr bwMode="auto">
          <a:xfrm>
            <a:off x="5324475" y="398780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14394" name="Oval 60"/>
          <p:cNvSpPr>
            <a:spLocks noChangeArrowheads="1"/>
          </p:cNvSpPr>
          <p:nvPr/>
        </p:nvSpPr>
        <p:spPr bwMode="auto">
          <a:xfrm>
            <a:off x="5324475" y="54165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14395" name="Oval 61"/>
          <p:cNvSpPr>
            <a:spLocks noChangeArrowheads="1"/>
          </p:cNvSpPr>
          <p:nvPr/>
        </p:nvSpPr>
        <p:spPr bwMode="auto">
          <a:xfrm>
            <a:off x="7467600" y="408146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sp>
        <p:nvSpPr>
          <p:cNvPr id="14396" name="Oval 62"/>
          <p:cNvSpPr>
            <a:spLocks noChangeArrowheads="1"/>
          </p:cNvSpPr>
          <p:nvPr/>
        </p:nvSpPr>
        <p:spPr bwMode="auto">
          <a:xfrm>
            <a:off x="6764339" y="5427664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cxnSp>
        <p:nvCxnSpPr>
          <p:cNvPr id="14397" name="AutoShape 63"/>
          <p:cNvCxnSpPr>
            <a:cxnSpLocks noChangeShapeType="1"/>
          </p:cNvCxnSpPr>
          <p:nvPr/>
        </p:nvCxnSpPr>
        <p:spPr bwMode="auto">
          <a:xfrm>
            <a:off x="4171951" y="55753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8" name="AutoShape 64"/>
          <p:cNvCxnSpPr>
            <a:cxnSpLocks noChangeShapeType="1"/>
          </p:cNvCxnSpPr>
          <p:nvPr/>
        </p:nvCxnSpPr>
        <p:spPr bwMode="auto">
          <a:xfrm flipV="1">
            <a:off x="4848226" y="4213226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9" name="AutoShape 65"/>
          <p:cNvCxnSpPr>
            <a:cxnSpLocks noChangeShapeType="1"/>
          </p:cNvCxnSpPr>
          <p:nvPr/>
        </p:nvCxnSpPr>
        <p:spPr bwMode="auto">
          <a:xfrm>
            <a:off x="5611814" y="556895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0" name="AutoShape 66"/>
          <p:cNvCxnSpPr>
            <a:cxnSpLocks noChangeShapeType="1"/>
          </p:cNvCxnSpPr>
          <p:nvPr/>
        </p:nvCxnSpPr>
        <p:spPr bwMode="auto">
          <a:xfrm>
            <a:off x="5568950" y="4254500"/>
            <a:ext cx="1238250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1" name="AutoShape 67"/>
          <p:cNvCxnSpPr>
            <a:cxnSpLocks noChangeShapeType="1"/>
          </p:cNvCxnSpPr>
          <p:nvPr/>
        </p:nvCxnSpPr>
        <p:spPr bwMode="auto">
          <a:xfrm flipV="1">
            <a:off x="2649539" y="4419601"/>
            <a:ext cx="51752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AutoShape 70"/>
          <p:cNvCxnSpPr>
            <a:cxnSpLocks noChangeShapeType="1"/>
          </p:cNvCxnSpPr>
          <p:nvPr/>
        </p:nvCxnSpPr>
        <p:spPr bwMode="auto">
          <a:xfrm>
            <a:off x="7712076" y="4306889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3" name="Oval 71"/>
          <p:cNvSpPr>
            <a:spLocks noChangeArrowheads="1"/>
          </p:cNvSpPr>
          <p:nvPr/>
        </p:nvSpPr>
        <p:spPr bwMode="auto">
          <a:xfrm>
            <a:off x="2438400" y="489426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14404" name="Oval 72"/>
          <p:cNvSpPr>
            <a:spLocks noChangeArrowheads="1"/>
          </p:cNvSpPr>
          <p:nvPr/>
        </p:nvSpPr>
        <p:spPr bwMode="auto">
          <a:xfrm>
            <a:off x="8154989" y="4818064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sp>
        <p:nvSpPr>
          <p:cNvPr id="14405" name="Freeform 82"/>
          <p:cNvSpPr/>
          <p:nvPr/>
        </p:nvSpPr>
        <p:spPr bwMode="auto">
          <a:xfrm>
            <a:off x="2057400" y="3733800"/>
            <a:ext cx="1943100" cy="1752600"/>
          </a:xfrm>
          <a:custGeom>
            <a:avLst/>
            <a:gdLst>
              <a:gd name="T0" fmla="*/ 0 w 1224"/>
              <a:gd name="T1" fmla="*/ 2147483647 h 1104"/>
              <a:gd name="T2" fmla="*/ 2147483647 w 1224"/>
              <a:gd name="T3" fmla="*/ 0 h 1104"/>
              <a:gd name="T4" fmla="*/ 2147483647 w 1224"/>
              <a:gd name="T5" fmla="*/ 2147483647 h 1104"/>
              <a:gd name="T6" fmla="*/ 2147483647 w 122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1104"/>
              <a:gd name="T14" fmla="*/ 1224 w 122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1104">
                <a:moveTo>
                  <a:pt x="0" y="624"/>
                </a:moveTo>
                <a:cubicBezTo>
                  <a:pt x="364" y="312"/>
                  <a:pt x="728" y="0"/>
                  <a:pt x="912" y="0"/>
                </a:cubicBezTo>
                <a:cubicBezTo>
                  <a:pt x="1096" y="0"/>
                  <a:pt x="1224" y="440"/>
                  <a:pt x="1104" y="624"/>
                </a:cubicBezTo>
                <a:cubicBezTo>
                  <a:pt x="984" y="808"/>
                  <a:pt x="344" y="1024"/>
                  <a:pt x="192" y="110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6" name="Freeform 83"/>
          <p:cNvSpPr/>
          <p:nvPr/>
        </p:nvSpPr>
        <p:spPr bwMode="auto">
          <a:xfrm>
            <a:off x="1930400" y="4724400"/>
            <a:ext cx="431800" cy="762000"/>
          </a:xfrm>
          <a:custGeom>
            <a:avLst/>
            <a:gdLst>
              <a:gd name="T0" fmla="*/ 2147483647 w 272"/>
              <a:gd name="T1" fmla="*/ 0 h 480"/>
              <a:gd name="T2" fmla="*/ 2147483647 w 272"/>
              <a:gd name="T3" fmla="*/ 2147483647 h 480"/>
              <a:gd name="T4" fmla="*/ 2147483647 w 272"/>
              <a:gd name="T5" fmla="*/ 2147483647 h 480"/>
              <a:gd name="T6" fmla="*/ 0 60000 65536"/>
              <a:gd name="T7" fmla="*/ 0 60000 65536"/>
              <a:gd name="T8" fmla="*/ 0 60000 65536"/>
              <a:gd name="T9" fmla="*/ 0 w 272"/>
              <a:gd name="T10" fmla="*/ 0 h 480"/>
              <a:gd name="T11" fmla="*/ 272 w 27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480">
                <a:moveTo>
                  <a:pt x="80" y="0"/>
                </a:moveTo>
                <a:cubicBezTo>
                  <a:pt x="40" y="104"/>
                  <a:pt x="0" y="208"/>
                  <a:pt x="32" y="288"/>
                </a:cubicBezTo>
                <a:cubicBezTo>
                  <a:pt x="64" y="368"/>
                  <a:pt x="168" y="424"/>
                  <a:pt x="272" y="48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7" name="Freeform 84"/>
          <p:cNvSpPr/>
          <p:nvPr/>
        </p:nvSpPr>
        <p:spPr bwMode="auto">
          <a:xfrm>
            <a:off x="3352800" y="3530600"/>
            <a:ext cx="4216400" cy="2743200"/>
          </a:xfrm>
          <a:custGeom>
            <a:avLst/>
            <a:gdLst>
              <a:gd name="T0" fmla="*/ 0 w 2656"/>
              <a:gd name="T1" fmla="*/ 2147483647 h 1728"/>
              <a:gd name="T2" fmla="*/ 2147483647 w 2656"/>
              <a:gd name="T3" fmla="*/ 2147483647 h 1728"/>
              <a:gd name="T4" fmla="*/ 2147483647 w 2656"/>
              <a:gd name="T5" fmla="*/ 2147483647 h 1728"/>
              <a:gd name="T6" fmla="*/ 2147483647 w 2656"/>
              <a:gd name="T7" fmla="*/ 2147483647 h 1728"/>
              <a:gd name="T8" fmla="*/ 2147483647 w 2656"/>
              <a:gd name="T9" fmla="*/ 2147483647 h 1728"/>
              <a:gd name="T10" fmla="*/ 2147483647 w 2656"/>
              <a:gd name="T11" fmla="*/ 2147483647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56"/>
              <a:gd name="T19" fmla="*/ 0 h 1728"/>
              <a:gd name="T20" fmla="*/ 2656 w 2656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56" h="1728">
                <a:moveTo>
                  <a:pt x="0" y="1520"/>
                </a:moveTo>
                <a:cubicBezTo>
                  <a:pt x="112" y="1260"/>
                  <a:pt x="224" y="1000"/>
                  <a:pt x="432" y="752"/>
                </a:cubicBezTo>
                <a:cubicBezTo>
                  <a:pt x="640" y="504"/>
                  <a:pt x="904" y="0"/>
                  <a:pt x="1248" y="32"/>
                </a:cubicBezTo>
                <a:cubicBezTo>
                  <a:pt x="1592" y="64"/>
                  <a:pt x="2336" y="680"/>
                  <a:pt x="2496" y="944"/>
                </a:cubicBezTo>
                <a:cubicBezTo>
                  <a:pt x="2656" y="1208"/>
                  <a:pt x="2576" y="1504"/>
                  <a:pt x="2208" y="1616"/>
                </a:cubicBezTo>
                <a:cubicBezTo>
                  <a:pt x="1840" y="1728"/>
                  <a:pt x="1064" y="1672"/>
                  <a:pt x="288" y="1616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8" name="Freeform 85"/>
          <p:cNvSpPr/>
          <p:nvPr/>
        </p:nvSpPr>
        <p:spPr bwMode="auto">
          <a:xfrm>
            <a:off x="3352800" y="5943600"/>
            <a:ext cx="457200" cy="152400"/>
          </a:xfrm>
          <a:custGeom>
            <a:avLst/>
            <a:gdLst>
              <a:gd name="T0" fmla="*/ 0 w 288"/>
              <a:gd name="T1" fmla="*/ 0 h 96"/>
              <a:gd name="T2" fmla="*/ 2147483647 w 288"/>
              <a:gd name="T3" fmla="*/ 2147483647 h 96"/>
              <a:gd name="T4" fmla="*/ 0 60000 65536"/>
              <a:gd name="T5" fmla="*/ 0 60000 65536"/>
              <a:gd name="T6" fmla="*/ 0 w 288"/>
              <a:gd name="T7" fmla="*/ 0 h 96"/>
              <a:gd name="T8" fmla="*/ 288 w 288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96">
                <a:moveTo>
                  <a:pt x="0" y="0"/>
                </a:moveTo>
                <a:cubicBezTo>
                  <a:pt x="120" y="40"/>
                  <a:pt x="240" y="80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9" name="Freeform 86"/>
          <p:cNvSpPr/>
          <p:nvPr/>
        </p:nvSpPr>
        <p:spPr bwMode="auto">
          <a:xfrm>
            <a:off x="6972300" y="3721100"/>
            <a:ext cx="1790700" cy="1841500"/>
          </a:xfrm>
          <a:custGeom>
            <a:avLst/>
            <a:gdLst>
              <a:gd name="T0" fmla="*/ 2147483647 w 1128"/>
              <a:gd name="T1" fmla="*/ 2147483647 h 1160"/>
              <a:gd name="T2" fmla="*/ 2147483647 w 1128"/>
              <a:gd name="T3" fmla="*/ 2147483647 h 1160"/>
              <a:gd name="T4" fmla="*/ 2147483647 w 1128"/>
              <a:gd name="T5" fmla="*/ 2147483647 h 1160"/>
              <a:gd name="T6" fmla="*/ 2147483647 w 1128"/>
              <a:gd name="T7" fmla="*/ 2147483647 h 1160"/>
              <a:gd name="T8" fmla="*/ 0 60000 65536"/>
              <a:gd name="T9" fmla="*/ 0 60000 65536"/>
              <a:gd name="T10" fmla="*/ 0 60000 65536"/>
              <a:gd name="T11" fmla="*/ 0 60000 65536"/>
              <a:gd name="T12" fmla="*/ 0 w 1128"/>
              <a:gd name="T13" fmla="*/ 0 h 1160"/>
              <a:gd name="T14" fmla="*/ 1128 w 1128"/>
              <a:gd name="T15" fmla="*/ 1160 h 1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8" h="1160">
                <a:moveTo>
                  <a:pt x="744" y="1160"/>
                </a:moveTo>
                <a:cubicBezTo>
                  <a:pt x="372" y="732"/>
                  <a:pt x="0" y="304"/>
                  <a:pt x="24" y="152"/>
                </a:cubicBezTo>
                <a:cubicBezTo>
                  <a:pt x="48" y="0"/>
                  <a:pt x="704" y="104"/>
                  <a:pt x="888" y="248"/>
                </a:cubicBezTo>
                <a:cubicBezTo>
                  <a:pt x="1072" y="392"/>
                  <a:pt x="1100" y="704"/>
                  <a:pt x="1128" y="1016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0" name="Freeform 88"/>
          <p:cNvSpPr/>
          <p:nvPr/>
        </p:nvSpPr>
        <p:spPr bwMode="auto">
          <a:xfrm>
            <a:off x="8153400" y="5334000"/>
            <a:ext cx="609600" cy="342900"/>
          </a:xfrm>
          <a:custGeom>
            <a:avLst/>
            <a:gdLst>
              <a:gd name="T0" fmla="*/ 0 w 384"/>
              <a:gd name="T1" fmla="*/ 2147483647 h 216"/>
              <a:gd name="T2" fmla="*/ 2147483647 w 384"/>
              <a:gd name="T3" fmla="*/ 2147483647 h 216"/>
              <a:gd name="T4" fmla="*/ 2147483647 w 384"/>
              <a:gd name="T5" fmla="*/ 0 h 216"/>
              <a:gd name="T6" fmla="*/ 0 60000 65536"/>
              <a:gd name="T7" fmla="*/ 0 60000 65536"/>
              <a:gd name="T8" fmla="*/ 0 60000 65536"/>
              <a:gd name="T9" fmla="*/ 0 w 384"/>
              <a:gd name="T10" fmla="*/ 0 h 216"/>
              <a:gd name="T11" fmla="*/ 384 w 384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16">
                <a:moveTo>
                  <a:pt x="0" y="144"/>
                </a:moveTo>
                <a:cubicBezTo>
                  <a:pt x="88" y="180"/>
                  <a:pt x="176" y="216"/>
                  <a:pt x="240" y="192"/>
                </a:cubicBezTo>
                <a:cubicBezTo>
                  <a:pt x="304" y="168"/>
                  <a:pt x="344" y="84"/>
                  <a:pt x="384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1" name="Line 89"/>
          <p:cNvSpPr>
            <a:spLocks noChangeShapeType="1"/>
          </p:cNvSpPr>
          <p:nvPr/>
        </p:nvSpPr>
        <p:spPr bwMode="auto">
          <a:xfrm flipH="1">
            <a:off x="4114800" y="4953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2" name="Line 90"/>
          <p:cNvSpPr>
            <a:spLocks noChangeShapeType="1"/>
          </p:cNvSpPr>
          <p:nvPr/>
        </p:nvSpPr>
        <p:spPr bwMode="auto">
          <a:xfrm flipV="1">
            <a:off x="3429000" y="41148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3" name="Rectangle 91"/>
          <p:cNvSpPr>
            <a:spLocks noChangeArrowheads="1"/>
          </p:cNvSpPr>
          <p:nvPr/>
        </p:nvSpPr>
        <p:spPr bwMode="auto">
          <a:xfrm>
            <a:off x="2057400" y="3048000"/>
            <a:ext cx="2971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Does not form cycle</a:t>
            </a:r>
          </a:p>
        </p:txBody>
      </p:sp>
      <p:sp>
        <p:nvSpPr>
          <p:cNvPr id="14414" name="Line 92"/>
          <p:cNvSpPr>
            <a:spLocks noChangeShapeType="1"/>
          </p:cNvSpPr>
          <p:nvPr/>
        </p:nvSpPr>
        <p:spPr bwMode="auto">
          <a:xfrm flipH="1" flipV="1">
            <a:off x="4038600" y="3505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5" name="Rectangle 93"/>
          <p:cNvSpPr>
            <a:spLocks noChangeArrowheads="1"/>
          </p:cNvSpPr>
          <p:nvPr/>
        </p:nvSpPr>
        <p:spPr bwMode="auto">
          <a:xfrm>
            <a:off x="1905000" y="6096000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Forms cycle</a:t>
            </a:r>
          </a:p>
        </p:txBody>
      </p:sp>
      <p:sp>
        <p:nvSpPr>
          <p:cNvPr id="14416" name="Line 94"/>
          <p:cNvSpPr>
            <a:spLocks noChangeShapeType="1"/>
          </p:cNvSpPr>
          <p:nvPr/>
        </p:nvSpPr>
        <p:spPr bwMode="auto">
          <a:xfrm flipH="1">
            <a:off x="31242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7" name="Line 95"/>
          <p:cNvSpPr>
            <a:spLocks noChangeShapeType="1"/>
          </p:cNvSpPr>
          <p:nvPr/>
        </p:nvSpPr>
        <p:spPr bwMode="auto">
          <a:xfrm flipH="1">
            <a:off x="2971800" y="5486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t>9</a:t>
            </a:fld>
            <a:endParaRPr lang="en-US" altLang="zh-TW">
              <a:solidFill>
                <a:srgbClr val="00E4A8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F60A9DC-01B1-4502-ACAA-91884973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59" y="5614987"/>
            <a:ext cx="2922081" cy="11828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1707</Words>
  <Application>Microsoft Office PowerPoint</Application>
  <PresentationFormat>Widescreen</PresentationFormat>
  <Paragraphs>404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Office Theme</vt:lpstr>
      <vt:lpstr>Blends</vt:lpstr>
      <vt:lpstr>20CS2220RA</vt:lpstr>
      <vt:lpstr>     Spanning Tree </vt:lpstr>
      <vt:lpstr>Properties of a Spanning Tree</vt:lpstr>
      <vt:lpstr>PowerPoint Presentation</vt:lpstr>
      <vt:lpstr>Minimum Cost  Spanning Tree (MST)</vt:lpstr>
      <vt:lpstr>Applications of MSTs</vt:lpstr>
      <vt:lpstr>Kruskal’s Method</vt:lpstr>
      <vt:lpstr>Kruskal’s Algorithm</vt:lpstr>
      <vt:lpstr>PowerPoint Presentation</vt:lpstr>
      <vt:lpstr>Early form of minimum cost spanning tree alg</vt:lpstr>
      <vt:lpstr>MST-Kruskal’s Algorithm </vt:lpstr>
      <vt:lpstr>PowerPoint Presentation</vt:lpstr>
      <vt:lpstr>Time complexity of kruskal’s algorithm</vt:lpstr>
      <vt:lpstr>MST-Prim’s Algorithm</vt:lpstr>
      <vt:lpstr>Prim’s Algorithm</vt:lpstr>
      <vt:lpstr>PowerPoint Presentation</vt:lpstr>
      <vt:lpstr>PowerPoint Presentation</vt:lpstr>
      <vt:lpstr>PowerPoint Presentation</vt:lpstr>
      <vt:lpstr>Time complexity of Prims algorithm</vt:lpstr>
      <vt:lpstr>Differences</vt:lpstr>
      <vt:lpstr>Future Work and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Dr. VENUBABU RACHAPUDI</cp:lastModifiedBy>
  <cp:revision>38</cp:revision>
  <dcterms:created xsi:type="dcterms:W3CDTF">2021-06-05T04:31:00Z</dcterms:created>
  <dcterms:modified xsi:type="dcterms:W3CDTF">2022-01-02T11:41:45Z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  <property fmtid="{D5CDD505-2E9C-101B-9397-08002B2CF9AE}" pid="3" name="KSOProductBuildVer">
    <vt:lpwstr>1033-11.2.0.10152</vt:lpwstr>
  </property>
</Properties>
</file>