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289" r:id="rId3"/>
    <p:sldId id="31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629" r:id="rId36"/>
    <p:sldId id="630" r:id="rId37"/>
    <p:sldId id="632" r:id="rId38"/>
    <p:sldId id="631" r:id="rId39"/>
    <p:sldId id="633" r:id="rId40"/>
    <p:sldId id="634" r:id="rId41"/>
    <p:sldId id="635" r:id="rId42"/>
    <p:sldId id="637" r:id="rId43"/>
    <p:sldId id="638" r:id="rId44"/>
    <p:sldId id="641" r:id="rId45"/>
    <p:sldId id="645" r:id="rId46"/>
    <p:sldId id="713" r:id="rId47"/>
    <p:sldId id="71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DB900F-C66C-4689-9BCF-45E9913DEE2B}" type="datetimeFigureOut">
              <a:rPr lang="en-US" smtClean="0"/>
              <a:t>5/18/2022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0DF269-60AB-453A-B715-C8DE6B65CB5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solidFill>
                  <a:prstClr val="black"/>
                </a:solidFill>
                <a:latin typeface="Times New Roman" pitchFamily="18" charset="0"/>
              </a:rPr>
              <a:pPr/>
              <a:t>1</a:t>
            </a:fld>
            <a:endParaRPr lang="en-US">
              <a:solidFill>
                <a:prstClr val="black"/>
              </a:solidFill>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a:ln/>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a:latin typeface="Times New Roman" pitchFamily="18" charset="0"/>
            </a:endParaRPr>
          </a:p>
        </p:txBody>
      </p:sp>
    </p:spTree>
    <p:extLst>
      <p:ext uri="{BB962C8B-B14F-4D97-AF65-F5344CB8AC3E}">
        <p14:creationId xmlns:p14="http://schemas.microsoft.com/office/powerpoint/2010/main" val="290085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pPr>
              <a:defRPr/>
            </a:pPr>
            <a:fld id="{B15321F1-858C-4755-BA42-D691A77710A3}" type="slidenum">
              <a:rPr lang="en-US" smtClean="0">
                <a:solidFill>
                  <a:srgbClr val="000000"/>
                </a:solidFill>
                <a:latin typeface="Times New Roman" pitchFamily="18" charset="0"/>
              </a:rPr>
              <a:pPr>
                <a:defRPr/>
              </a:pPr>
              <a:t>8</a:t>
            </a:fld>
            <a:endParaRPr lang="en-US">
              <a:solidFill>
                <a:srgbClr val="000000"/>
              </a:solidFill>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a:latin typeface="Times New Roman" pitchFamily="18" charset="0"/>
              </a:rPr>
              <a:t>Represented by ellipses connected to the entity type by straight lines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4E75FF2A-E91E-4A52-AAFA-AD22B67D5565}" type="slidenum">
              <a:rPr lang="en-US">
                <a:solidFill>
                  <a:prstClr val="black"/>
                </a:solidFill>
              </a:rPr>
              <a:pPr>
                <a:defRPr/>
              </a:pPr>
              <a:t>10</a:t>
            </a:fld>
            <a:endParaRPr lang="en-US">
              <a:solidFill>
                <a:prstClr val="black"/>
              </a:solidFill>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p>
            <a:pPr>
              <a:defRPr/>
            </a:pPr>
            <a:fld id="{704C476A-DE88-4C91-8EC8-38F008BD5FA5}" type="slidenum">
              <a:rPr lang="en-US">
                <a:solidFill>
                  <a:srgbClr val="000000"/>
                </a:solidFill>
              </a:rPr>
              <a:pPr>
                <a:defRPr/>
              </a:pPr>
              <a:t>11</a:t>
            </a:fld>
            <a:endParaRPr lang="en-US">
              <a:solidFill>
                <a:srgbClr val="000000"/>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a:p>
            <a:pPr eaLnBrk="1" hangingPunct="1"/>
            <a:r>
              <a:rPr lang="en-US">
                <a:latin typeface="Times New Roman" pitchFamily="18" charset="0"/>
              </a:rPr>
              <a:t>Represented by an ellipse from which other ellipses emanate and represent the component attributes. E.g Address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p>
            <a:pPr>
              <a:defRPr/>
            </a:pPr>
            <a:fld id="{2BD630E8-0683-41B6-B17A-D1C7069EE50A}" type="slidenum">
              <a:rPr lang="en-US">
                <a:solidFill>
                  <a:prstClr val="black"/>
                </a:solidFill>
              </a:rPr>
              <a:pPr>
                <a:defRPr/>
              </a:pPr>
              <a:t>12</a:t>
            </a:fld>
            <a:endParaRPr lang="en-US">
              <a:solidFill>
                <a:prstClr val="black"/>
              </a:solidFill>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pPr>
              <a:defRPr/>
            </a:pPr>
            <a:fld id="{F6716EE9-12BB-442D-97E1-85647ECCE13E}" type="slidenum">
              <a:rPr lang="en-US">
                <a:solidFill>
                  <a:srgbClr val="000000"/>
                </a:solidFill>
              </a:rPr>
              <a:pPr>
                <a:defRPr/>
              </a:pPr>
              <a:t>13</a:t>
            </a:fld>
            <a:endParaRPr lang="en-US">
              <a:solidFill>
                <a:srgbClr val="000000"/>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a:p>
            <a:pPr eaLnBrk="1" hangingPunct="1"/>
            <a:r>
              <a:rPr lang="en-US">
                <a:latin typeface="Times New Roman" pitchFamily="18" charset="0"/>
              </a:rPr>
              <a:t>Indicated by a double lined ellipse as shown in the figure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95C0164E-74C9-471F-95A0-E6FB6908D371}" type="slidenum">
              <a:rPr lang="en-US">
                <a:solidFill>
                  <a:prstClr val="black"/>
                </a:solidFill>
              </a:rPr>
              <a:pPr>
                <a:defRPr/>
              </a:pPr>
              <a:t>14</a:t>
            </a:fld>
            <a:endParaRPr lang="en-US">
              <a:solidFill>
                <a:prstClr val="black"/>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p>
            <a:pPr>
              <a:defRPr/>
            </a:pPr>
            <a:fld id="{C5A9F89A-6597-42DC-9EA3-47B354DD73D4}" type="slidenum">
              <a:rPr lang="en-US">
                <a:solidFill>
                  <a:prstClr val="black"/>
                </a:solidFill>
              </a:rPr>
              <a:pPr>
                <a:defRPr/>
              </a:pPr>
              <a:t>16</a:t>
            </a:fld>
            <a:endParaRPr lang="en-US">
              <a:solidFill>
                <a:prstClr val="black"/>
              </a:solidFill>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Times New Roman" pitchFamily="18" charset="0"/>
              </a:rPr>
              <a:t>The spouse data is identified with the help of the employee id to which it is related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9D8DDF-CE53-43D1-B829-72EC8F8E9C9D}"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0BB3D-D2F1-4616-9FB4-FF73F89897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D8DDF-CE53-43D1-B829-72EC8F8E9C9D}"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0BB3D-D2F1-4616-9FB4-FF73F89897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D8DDF-CE53-43D1-B829-72EC8F8E9C9D}"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0BB3D-D2F1-4616-9FB4-FF73F898970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2814638" y="5251450"/>
            <a:ext cx="3514725" cy="1066800"/>
          </a:xfrm>
          <a:prstGeom prst="rect">
            <a:avLst/>
          </a:prstGeom>
          <a:noFill/>
          <a:ln w="9525">
            <a:noFill/>
            <a:miter lim="800000"/>
            <a:headEnd/>
            <a:tailEnd/>
          </a:ln>
        </p:spPr>
      </p:pic>
      <p:sp>
        <p:nvSpPr>
          <p:cNvPr id="2" name="Title 1"/>
          <p:cNvSpPr>
            <a:spLocks noGrp="1"/>
          </p:cNvSpPr>
          <p:nvPr>
            <p:ph type="ctrTitle"/>
          </p:nvPr>
        </p:nvSpPr>
        <p:spPr>
          <a:xfrm>
            <a:off x="1143000" y="1122363"/>
            <a:ext cx="6858000" cy="2387600"/>
          </a:xfrm>
        </p:spPr>
        <p:txBody>
          <a:bodyPr anchor="b"/>
          <a:lstStyle>
            <a:lvl1pPr algn="ctr">
              <a:defRPr sz="4500">
                <a:solidFill>
                  <a:srgbClr val="C00000"/>
                </a:solidFill>
              </a:defRPr>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5" name="Footer Placeholder 4"/>
          <p:cNvSpPr>
            <a:spLocks noGrp="1"/>
          </p:cNvSpPr>
          <p:nvPr>
            <p:ph type="ftr" sz="quarter" idx="10"/>
          </p:nvPr>
        </p:nvSpPr>
        <p:spPr>
          <a:xfrm>
            <a:off x="429818" y="6356353"/>
            <a:ext cx="7450931" cy="365125"/>
          </a:xfrm>
        </p:spPr>
        <p:txBody>
          <a:bodyPr/>
          <a:lstStyle>
            <a:lvl1pPr>
              <a:defRPr/>
            </a:lvl1pPr>
          </a:lstStyle>
          <a:p>
            <a:endParaRPr lang="en-IN">
              <a:solidFill>
                <a:prstClr val="black">
                  <a:tint val="75000"/>
                </a:prstClr>
              </a:solidFill>
            </a:endParaRPr>
          </a:p>
        </p:txBody>
      </p:sp>
      <p:sp>
        <p:nvSpPr>
          <p:cNvPr id="6" name="Slide Number Placeholder 5"/>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2017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554"/>
          <a:stretch>
            <a:fillRect/>
          </a:stretch>
        </p:blipFill>
        <p:spPr bwMode="auto">
          <a:xfrm>
            <a:off x="8354616" y="-15875"/>
            <a:ext cx="789384" cy="10668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a:xfrm>
            <a:off x="628652" y="6356353"/>
            <a:ext cx="7252097" cy="365125"/>
          </a:xfrm>
        </p:spPr>
        <p:txBody>
          <a:bodyPr/>
          <a:lstStyle>
            <a:lvl1pPr>
              <a:defRPr/>
            </a:lvl1pPr>
          </a:lstStyle>
          <a:p>
            <a:endParaRPr lang="en-IN">
              <a:solidFill>
                <a:prstClr val="black">
                  <a:tint val="75000"/>
                </a:prstClr>
              </a:solidFill>
            </a:endParaRPr>
          </a:p>
        </p:txBody>
      </p:sp>
      <p:sp>
        <p:nvSpPr>
          <p:cNvPr id="6" name="Slide Number Placeholder 5"/>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3996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2809876" y="207963"/>
            <a:ext cx="3514725" cy="1066800"/>
          </a:xfrm>
          <a:prstGeom prst="rect">
            <a:avLst/>
          </a:prstGeom>
          <a:noFill/>
          <a:ln w="9525">
            <a:noFill/>
            <a:miter lim="800000"/>
            <a:headEnd/>
            <a:tailEnd/>
          </a:ln>
        </p:spPr>
      </p:pic>
      <p:sp>
        <p:nvSpPr>
          <p:cNvPr id="2" name="Title 1"/>
          <p:cNvSpPr>
            <a:spLocks noGrp="1"/>
          </p:cNvSpPr>
          <p:nvPr>
            <p:ph type="title"/>
          </p:nvPr>
        </p:nvSpPr>
        <p:spPr>
          <a:xfrm>
            <a:off x="623888" y="1709741"/>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0"/>
          </p:nvPr>
        </p:nvSpPr>
        <p:spPr>
          <a:xfrm>
            <a:off x="623889" y="6356353"/>
            <a:ext cx="6869906" cy="365125"/>
          </a:xfrm>
        </p:spPr>
        <p:txBody>
          <a:bodyPr/>
          <a:lstStyle>
            <a:lvl1pPr>
              <a:defRPr/>
            </a:lvl1pPr>
          </a:lstStyle>
          <a:p>
            <a:endParaRPr lang="en-IN">
              <a:solidFill>
                <a:prstClr val="black">
                  <a:tint val="75000"/>
                </a:prstClr>
              </a:solidFill>
            </a:endParaRPr>
          </a:p>
        </p:txBody>
      </p:sp>
      <p:sp>
        <p:nvSpPr>
          <p:cNvPr id="6" name="Slide Number Placeholder 5"/>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7016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376"/>
          <a:stretch>
            <a:fillRect/>
          </a:stretch>
        </p:blipFill>
        <p:spPr bwMode="auto">
          <a:xfrm>
            <a:off x="8348662" y="0"/>
            <a:ext cx="795338" cy="1066800"/>
          </a:xfrm>
          <a:prstGeom prst="rect">
            <a:avLst/>
          </a:prstGeom>
          <a:noFill/>
          <a:ln w="9525">
            <a:noFill/>
            <a:miter lim="800000"/>
            <a:headEnd/>
            <a:tailEnd/>
          </a:ln>
        </p:spPr>
      </p:pic>
      <p:sp>
        <p:nvSpPr>
          <p:cNvPr id="2" name="Title 1"/>
          <p:cNvSpPr>
            <a:spLocks noGrp="1"/>
          </p:cNvSpPr>
          <p:nvPr>
            <p:ph type="title"/>
          </p:nvPr>
        </p:nvSpPr>
        <p:spPr>
          <a:xfrm>
            <a:off x="628650" y="365126"/>
            <a:ext cx="7886700" cy="685772"/>
          </a:xfrm>
        </p:spPr>
        <p:txBody>
          <a:bodyPr/>
          <a:lstStyle/>
          <a:p>
            <a:r>
              <a:rPr lang="en-US"/>
              <a:t>Click to edit Master title style</a:t>
            </a:r>
            <a:endParaRPr lang="en-AU"/>
          </a:p>
        </p:txBody>
      </p:sp>
      <p:sp>
        <p:nvSpPr>
          <p:cNvPr id="3" name="Content Placeholder 2"/>
          <p:cNvSpPr>
            <a:spLocks noGrp="1"/>
          </p:cNvSpPr>
          <p:nvPr>
            <p:ph sz="half" idx="1"/>
          </p:nvPr>
        </p:nvSpPr>
        <p:spPr>
          <a:xfrm>
            <a:off x="628650" y="1230287"/>
            <a:ext cx="3886200" cy="494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246187"/>
            <a:ext cx="3886200" cy="4930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4"/>
          <p:cNvSpPr>
            <a:spLocks noGrp="1"/>
          </p:cNvSpPr>
          <p:nvPr>
            <p:ph type="dt" sz="half" idx="10"/>
          </p:nvPr>
        </p:nvSpPr>
        <p:spPr>
          <a:xfrm>
            <a:off x="628650" y="6356353"/>
            <a:ext cx="692944" cy="365125"/>
          </a:xfrm>
          <a:prstGeom prst="rect">
            <a:avLst/>
          </a:prstGeom>
        </p:spPr>
        <p:txBody>
          <a:bodyPr/>
          <a:lstStyle>
            <a:lvl1pPr fontAlgn="auto">
              <a:spcBef>
                <a:spcPts val="0"/>
              </a:spcBef>
              <a:spcAft>
                <a:spcPts val="0"/>
              </a:spcAft>
              <a:defRPr>
                <a:latin typeface="+mn-lt"/>
                <a:cs typeface="+mn-cs"/>
              </a:defRPr>
            </a:lvl1pPr>
          </a:lstStyle>
          <a:p>
            <a:fld id="{5ACAE72E-1B91-45B3-9884-CA7EB83A362C}" type="datetimeFigureOut">
              <a:rPr lang="en-IN" smtClean="0">
                <a:solidFill>
                  <a:prstClr val="black"/>
                </a:solidFill>
              </a:rPr>
              <a:pPr/>
              <a:t>18-05-2022</a:t>
            </a:fld>
            <a:endParaRPr lang="en-IN">
              <a:solidFill>
                <a:prstClr val="black"/>
              </a:solidFill>
            </a:endParaRPr>
          </a:p>
        </p:txBody>
      </p:sp>
      <p:sp>
        <p:nvSpPr>
          <p:cNvPr id="7" name="Footer Placeholder 5"/>
          <p:cNvSpPr>
            <a:spLocks noGrp="1"/>
          </p:cNvSpPr>
          <p:nvPr>
            <p:ph type="ftr" sz="quarter" idx="11"/>
          </p:nvPr>
        </p:nvSpPr>
        <p:spPr/>
        <p:txBody>
          <a:bodyPr/>
          <a:lstStyle>
            <a:lvl1pPr>
              <a:defRPr/>
            </a:lvl1pPr>
          </a:lstStyle>
          <a:p>
            <a:endParaRPr lang="en-IN">
              <a:solidFill>
                <a:prstClr val="black">
                  <a:tint val="75000"/>
                </a:prstClr>
              </a:solidFill>
            </a:endParaRPr>
          </a:p>
        </p:txBody>
      </p:sp>
      <p:sp>
        <p:nvSpPr>
          <p:cNvPr id="8" name="Slide Number Placeholder 6"/>
          <p:cNvSpPr>
            <a:spLocks noGrp="1"/>
          </p:cNvSpPr>
          <p:nvPr>
            <p:ph type="sldNum" sz="quarter" idx="12"/>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8795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K L University Logo"/>
          <p:cNvPicPr>
            <a:picLocks noChangeAspect="1" noChangeArrowheads="1"/>
          </p:cNvPicPr>
          <p:nvPr/>
        </p:nvPicPr>
        <p:blipFill>
          <a:blip r:embed="rId2" cstate="print"/>
          <a:srcRect r="77281"/>
          <a:stretch>
            <a:fillRect/>
          </a:stretch>
        </p:blipFill>
        <p:spPr bwMode="auto">
          <a:xfrm>
            <a:off x="8345092" y="-1588"/>
            <a:ext cx="798909" cy="1066801"/>
          </a:xfrm>
          <a:prstGeom prst="rect">
            <a:avLst/>
          </a:prstGeom>
          <a:noFill/>
          <a:ln w="9525">
            <a:noFill/>
            <a:miter lim="800000"/>
            <a:headEnd/>
            <a:tailEnd/>
          </a:ln>
        </p:spPr>
      </p:pic>
      <p:sp>
        <p:nvSpPr>
          <p:cNvPr id="2" name="Title 1"/>
          <p:cNvSpPr>
            <a:spLocks noGrp="1"/>
          </p:cNvSpPr>
          <p:nvPr>
            <p:ph type="title"/>
          </p:nvPr>
        </p:nvSpPr>
        <p:spPr>
          <a:xfrm>
            <a:off x="629841" y="365128"/>
            <a:ext cx="7886700" cy="699295"/>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98190"/>
            <a:ext cx="3868340" cy="4091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1" y="1107591"/>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098190"/>
            <a:ext cx="3887391" cy="4091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a:xfrm>
            <a:off x="629842" y="6356353"/>
            <a:ext cx="6863953" cy="365125"/>
          </a:xfrm>
        </p:spPr>
        <p:txBody>
          <a:bodyPr/>
          <a:lstStyle>
            <a:lvl1pPr>
              <a:defRPr>
                <a:solidFill>
                  <a:srgbClr val="C00000"/>
                </a:solidFill>
              </a:defRPr>
            </a:lvl1pPr>
          </a:lstStyle>
          <a:p>
            <a:endParaRPr lang="en-IN"/>
          </a:p>
        </p:txBody>
      </p:sp>
      <p:sp>
        <p:nvSpPr>
          <p:cNvPr id="9" name="Slide Number Placeholder 8"/>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7743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descr="K L University Logo"/>
          <p:cNvPicPr>
            <a:picLocks noChangeAspect="1" noChangeArrowheads="1"/>
          </p:cNvPicPr>
          <p:nvPr/>
        </p:nvPicPr>
        <p:blipFill>
          <a:blip r:embed="rId2" cstate="print"/>
          <a:srcRect r="77281"/>
          <a:stretch>
            <a:fillRect/>
          </a:stretch>
        </p:blipFill>
        <p:spPr bwMode="auto">
          <a:xfrm>
            <a:off x="8345092" y="-1588"/>
            <a:ext cx="798909" cy="1066801"/>
          </a:xfrm>
          <a:prstGeom prst="rect">
            <a:avLst/>
          </a:prstGeom>
          <a:noFill/>
          <a:ln w="9525">
            <a:noFill/>
            <a:miter lim="800000"/>
            <a:headEnd/>
            <a:tailEnd/>
          </a:ln>
        </p:spPr>
      </p:pic>
      <p:sp>
        <p:nvSpPr>
          <p:cNvPr id="2" name="Title 1"/>
          <p:cNvSpPr>
            <a:spLocks noGrp="1"/>
          </p:cNvSpPr>
          <p:nvPr>
            <p:ph type="title"/>
          </p:nvPr>
        </p:nvSpPr>
        <p:spPr>
          <a:xfrm>
            <a:off x="628650" y="365128"/>
            <a:ext cx="7886700" cy="699295"/>
          </a:xfrm>
        </p:spPr>
        <p:txBody>
          <a:bodyPr/>
          <a:lstStyle/>
          <a:p>
            <a:r>
              <a:rPr lang="en-US"/>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IN"/>
          </a:p>
        </p:txBody>
      </p:sp>
      <p:sp>
        <p:nvSpPr>
          <p:cNvPr id="5" name="Slide Number Placeholder 4"/>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2370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K L University Logo"/>
          <p:cNvPicPr>
            <a:picLocks noChangeAspect="1" noChangeArrowheads="1"/>
          </p:cNvPicPr>
          <p:nvPr/>
        </p:nvPicPr>
        <p:blipFill>
          <a:blip r:embed="rId2" cstate="print"/>
          <a:srcRect r="77281"/>
          <a:stretch>
            <a:fillRect/>
          </a:stretch>
        </p:blipFill>
        <p:spPr bwMode="auto">
          <a:xfrm>
            <a:off x="8345092" y="-1588"/>
            <a:ext cx="798909" cy="1066801"/>
          </a:xfrm>
          <a:prstGeom prst="rect">
            <a:avLst/>
          </a:prstGeom>
          <a:noFill/>
          <a:ln w="9525">
            <a:noFill/>
            <a:miter lim="800000"/>
            <a:headEnd/>
            <a:tailEnd/>
          </a:ln>
        </p:spPr>
      </p:pic>
      <p:sp>
        <p:nvSpPr>
          <p:cNvPr id="3" name="Footer Placeholder 2"/>
          <p:cNvSpPr>
            <a:spLocks noGrp="1"/>
          </p:cNvSpPr>
          <p:nvPr>
            <p:ph type="ftr" sz="quarter" idx="10"/>
          </p:nvPr>
        </p:nvSpPr>
        <p:spPr>
          <a:xfrm>
            <a:off x="635794" y="6356353"/>
            <a:ext cx="6858000" cy="365125"/>
          </a:xfrm>
        </p:spPr>
        <p:txBody>
          <a:bodyPr/>
          <a:lstStyle>
            <a:lvl1pPr>
              <a:defRPr>
                <a:solidFill>
                  <a:srgbClr val="C00000"/>
                </a:solidFill>
              </a:defRPr>
            </a:lvl1pPr>
          </a:lstStyle>
          <a:p>
            <a:endParaRPr lang="en-IN"/>
          </a:p>
        </p:txBody>
      </p:sp>
      <p:sp>
        <p:nvSpPr>
          <p:cNvPr id="4" name="Slide Number Placeholder 3"/>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245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8345092" y="-1588"/>
            <a:ext cx="798909" cy="1066801"/>
          </a:xfrm>
          <a:prstGeom prst="rect">
            <a:avLst/>
          </a:prstGeom>
          <a:noFill/>
          <a:ln w="9525">
            <a:noFill/>
            <a:miter lim="800000"/>
            <a:headEnd/>
            <a:tailEnd/>
          </a:ln>
        </p:spPr>
      </p:pic>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0"/>
          </p:nvPr>
        </p:nvSpPr>
        <p:spPr>
          <a:xfrm>
            <a:off x="629842" y="6356353"/>
            <a:ext cx="6863953" cy="365125"/>
          </a:xfrm>
        </p:spPr>
        <p:txBody>
          <a:bodyPr/>
          <a:lstStyle>
            <a:lvl1pPr>
              <a:defRPr>
                <a:solidFill>
                  <a:srgbClr val="C00000"/>
                </a:solidFill>
              </a:defRPr>
            </a:lvl1pPr>
          </a:lstStyle>
          <a:p>
            <a:endParaRPr lang="en-IN"/>
          </a:p>
        </p:txBody>
      </p:sp>
      <p:sp>
        <p:nvSpPr>
          <p:cNvPr id="7" name="Slide Number Placeholder 6"/>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6506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D8DDF-CE53-43D1-B829-72EC8F8E9C9D}"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0BB3D-D2F1-4616-9FB4-FF73F8989702}"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8345092" y="-1588"/>
            <a:ext cx="798909" cy="1066801"/>
          </a:xfrm>
          <a:prstGeom prst="rect">
            <a:avLst/>
          </a:prstGeom>
          <a:noFill/>
          <a:ln w="9525">
            <a:noFill/>
            <a:miter lim="800000"/>
            <a:headEnd/>
            <a:tailEnd/>
          </a:ln>
        </p:spPr>
      </p:pic>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0"/>
          </p:nvPr>
        </p:nvSpPr>
        <p:spPr>
          <a:xfrm>
            <a:off x="629842" y="6356353"/>
            <a:ext cx="6863953" cy="365125"/>
          </a:xfrm>
        </p:spPr>
        <p:txBody>
          <a:bodyPr/>
          <a:lstStyle>
            <a:lvl1pPr>
              <a:defRPr>
                <a:solidFill>
                  <a:srgbClr val="C00000"/>
                </a:solidFill>
              </a:defRPr>
            </a:lvl1pPr>
          </a:lstStyle>
          <a:p>
            <a:endParaRPr lang="en-IN"/>
          </a:p>
        </p:txBody>
      </p:sp>
      <p:sp>
        <p:nvSpPr>
          <p:cNvPr id="7" name="Slide Number Placeholder 6"/>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1928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8343900" y="3"/>
            <a:ext cx="800100" cy="10652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IN"/>
          </a:p>
        </p:txBody>
      </p:sp>
      <p:sp>
        <p:nvSpPr>
          <p:cNvPr id="6" name="Slide Number Placeholder 5"/>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4958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8343900" y="-58738"/>
            <a:ext cx="800100" cy="1065213"/>
          </a:xfrm>
          <a:prstGeom prst="rect">
            <a:avLst/>
          </a:prstGeom>
          <a:noFill/>
          <a:ln w="9525">
            <a:noFill/>
            <a:miter lim="800000"/>
            <a:headEnd/>
            <a:tailEnd/>
          </a:ln>
        </p:spPr>
      </p:pic>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IN"/>
          </a:p>
        </p:txBody>
      </p:sp>
      <p:sp>
        <p:nvSpPr>
          <p:cNvPr id="6" name="Slide Number Placeholder 5"/>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0025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281"/>
          <a:stretch>
            <a:fillRect/>
          </a:stretch>
        </p:blipFill>
        <p:spPr bwMode="auto">
          <a:xfrm>
            <a:off x="8345092" y="-1588"/>
            <a:ext cx="798909" cy="1066801"/>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8" name="Text Placeholder 7"/>
          <p:cNvSpPr>
            <a:spLocks noGrp="1"/>
          </p:cNvSpPr>
          <p:nvPr>
            <p:ph type="body" sz="quarter" idx="12"/>
          </p:nvPr>
        </p:nvSpPr>
        <p:spPr>
          <a:xfrm>
            <a:off x="628652" y="1238599"/>
            <a:ext cx="7886699" cy="5012575"/>
          </a:xfrm>
        </p:spPr>
        <p:txBody>
          <a:bodyPr/>
          <a:lstStyle>
            <a:lvl1pPr marL="385763" indent="-385763">
              <a:buFont typeface="+mj-lt"/>
              <a:buAutoNum type="arabicPeriod"/>
              <a:defRPr/>
            </a:lvl1pPr>
            <a:lvl2pPr marL="685800" indent="-342900">
              <a:buFont typeface="+mj-lt"/>
              <a:buAutoNum type="arabicPeriod"/>
              <a:defRPr/>
            </a:lvl2pPr>
            <a:lvl3pPr marL="1028700" indent="-342900">
              <a:buFont typeface="+mj-lt"/>
              <a:buAutoNum type="arabicPeriod"/>
              <a:defRPr/>
            </a:lvl3pPr>
            <a:lvl4pPr marL="1285875" indent="-257175">
              <a:buFont typeface="+mj-lt"/>
              <a:buAutoNum type="arabicPeriod"/>
              <a:defRPr/>
            </a:lvl4pPr>
            <a:lvl5pPr marL="1628775" indent="-257175">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IN"/>
          </a:p>
        </p:txBody>
      </p:sp>
      <p:sp>
        <p:nvSpPr>
          <p:cNvPr id="6" name="Slide Number Placeholder 3"/>
          <p:cNvSpPr>
            <a:spLocks noGrp="1"/>
          </p:cNvSpPr>
          <p:nvPr>
            <p:ph type="sldNum" sz="quarter" idx="14"/>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8136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D8DDF-CE53-43D1-B829-72EC8F8E9C9D}"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0BB3D-D2F1-4616-9FB4-FF73F89897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9D8DDF-CE53-43D1-B829-72EC8F8E9C9D}"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0BB3D-D2F1-4616-9FB4-FF73F89897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9D8DDF-CE53-43D1-B829-72EC8F8E9C9D}"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A0BB3D-D2F1-4616-9FB4-FF73F89897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9D8DDF-CE53-43D1-B829-72EC8F8E9C9D}"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0BB3D-D2F1-4616-9FB4-FF73F89897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D8DDF-CE53-43D1-B829-72EC8F8E9C9D}" type="datetimeFigureOut">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A0BB3D-D2F1-4616-9FB4-FF73F89897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9D8DDF-CE53-43D1-B829-72EC8F8E9C9D}"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0BB3D-D2F1-4616-9FB4-FF73F89897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9D8DDF-CE53-43D1-B829-72EC8F8E9C9D}"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0BB3D-D2F1-4616-9FB4-FF73F89897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D8DDF-CE53-43D1-B829-72EC8F8E9C9D}" type="datetimeFigureOut">
              <a:rPr lang="en-US" smtClean="0"/>
              <a:t>5/18/2022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0BB3D-D2F1-4616-9FB4-FF73F89897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628650" y="1155703"/>
            <a:ext cx="7886700" cy="5021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5" name="Footer Placeholder 4"/>
          <p:cNvSpPr>
            <a:spLocks noGrp="1"/>
          </p:cNvSpPr>
          <p:nvPr>
            <p:ph type="ftr" sz="quarter" idx="3"/>
          </p:nvPr>
        </p:nvSpPr>
        <p:spPr>
          <a:xfrm>
            <a:off x="628650" y="6356353"/>
            <a:ext cx="6865144"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cs typeface="+mn-cs"/>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986712" y="6356353"/>
            <a:ext cx="528638" cy="365125"/>
          </a:xfrm>
          <a:prstGeom prst="rect">
            <a:avLst/>
          </a:prstGeom>
        </p:spPr>
        <p:txBody>
          <a:bodyPr vert="horz" lIns="91440" tIns="45720" rIns="91440" bIns="45720" rtlCol="0" anchor="ctr"/>
          <a:lstStyle>
            <a:lvl1pPr algn="r" fontAlgn="auto">
              <a:spcBef>
                <a:spcPts val="0"/>
              </a:spcBef>
              <a:spcAft>
                <a:spcPts val="0"/>
              </a:spcAft>
              <a:defRPr sz="900" b="1">
                <a:solidFill>
                  <a:schemeClr val="tx1">
                    <a:tint val="75000"/>
                  </a:schemeClr>
                </a:solidFill>
                <a:latin typeface="+mn-lt"/>
                <a:cs typeface="+mn-cs"/>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2069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3300" kern="1200">
          <a:solidFill>
            <a:srgbClr val="C00000"/>
          </a:solidFill>
          <a:latin typeface="+mj-lt"/>
          <a:ea typeface="+mj-ea"/>
          <a:cs typeface="+mj-cs"/>
        </a:defRPr>
      </a:lvl1pPr>
      <a:lvl2pPr algn="l" rtl="0" eaLnBrk="1" fontAlgn="base" hangingPunct="1">
        <a:lnSpc>
          <a:spcPct val="90000"/>
        </a:lnSpc>
        <a:spcBef>
          <a:spcPct val="0"/>
        </a:spcBef>
        <a:spcAft>
          <a:spcPct val="0"/>
        </a:spcAft>
        <a:defRPr sz="3300">
          <a:solidFill>
            <a:srgbClr val="C00000"/>
          </a:solidFill>
          <a:latin typeface="Calibri Light" pitchFamily="34" charset="0"/>
        </a:defRPr>
      </a:lvl2pPr>
      <a:lvl3pPr algn="l" rtl="0" eaLnBrk="1" fontAlgn="base" hangingPunct="1">
        <a:lnSpc>
          <a:spcPct val="90000"/>
        </a:lnSpc>
        <a:spcBef>
          <a:spcPct val="0"/>
        </a:spcBef>
        <a:spcAft>
          <a:spcPct val="0"/>
        </a:spcAft>
        <a:defRPr sz="3300">
          <a:solidFill>
            <a:srgbClr val="C00000"/>
          </a:solidFill>
          <a:latin typeface="Calibri Light" pitchFamily="34" charset="0"/>
        </a:defRPr>
      </a:lvl3pPr>
      <a:lvl4pPr algn="l" rtl="0" eaLnBrk="1" fontAlgn="base" hangingPunct="1">
        <a:lnSpc>
          <a:spcPct val="90000"/>
        </a:lnSpc>
        <a:spcBef>
          <a:spcPct val="0"/>
        </a:spcBef>
        <a:spcAft>
          <a:spcPct val="0"/>
        </a:spcAft>
        <a:defRPr sz="3300">
          <a:solidFill>
            <a:srgbClr val="C00000"/>
          </a:solidFill>
          <a:latin typeface="Calibri Light" pitchFamily="34" charset="0"/>
        </a:defRPr>
      </a:lvl4pPr>
      <a:lvl5pPr algn="l" rtl="0" eaLnBrk="1" fontAlgn="base" hangingPunct="1">
        <a:lnSpc>
          <a:spcPct val="90000"/>
        </a:lnSpc>
        <a:spcBef>
          <a:spcPct val="0"/>
        </a:spcBef>
        <a:spcAft>
          <a:spcPct val="0"/>
        </a:spcAft>
        <a:defRPr sz="3300">
          <a:solidFill>
            <a:srgbClr val="C00000"/>
          </a:solidFill>
          <a:latin typeface="Calibri Light" pitchFamily="34" charset="0"/>
        </a:defRPr>
      </a:lvl5pPr>
      <a:lvl6pPr marL="342900" algn="l" rtl="0" eaLnBrk="1" fontAlgn="base" hangingPunct="1">
        <a:lnSpc>
          <a:spcPct val="90000"/>
        </a:lnSpc>
        <a:spcBef>
          <a:spcPct val="0"/>
        </a:spcBef>
        <a:spcAft>
          <a:spcPct val="0"/>
        </a:spcAft>
        <a:defRPr sz="3300">
          <a:solidFill>
            <a:srgbClr val="C00000"/>
          </a:solidFill>
          <a:latin typeface="Calibri Light" pitchFamily="34" charset="0"/>
        </a:defRPr>
      </a:lvl6pPr>
      <a:lvl7pPr marL="685800" algn="l" rtl="0" eaLnBrk="1" fontAlgn="base" hangingPunct="1">
        <a:lnSpc>
          <a:spcPct val="90000"/>
        </a:lnSpc>
        <a:spcBef>
          <a:spcPct val="0"/>
        </a:spcBef>
        <a:spcAft>
          <a:spcPct val="0"/>
        </a:spcAft>
        <a:defRPr sz="3300">
          <a:solidFill>
            <a:srgbClr val="C00000"/>
          </a:solidFill>
          <a:latin typeface="Calibri Light" pitchFamily="34" charset="0"/>
        </a:defRPr>
      </a:lvl7pPr>
      <a:lvl8pPr marL="1028700" algn="l" rtl="0" eaLnBrk="1" fontAlgn="base" hangingPunct="1">
        <a:lnSpc>
          <a:spcPct val="90000"/>
        </a:lnSpc>
        <a:spcBef>
          <a:spcPct val="0"/>
        </a:spcBef>
        <a:spcAft>
          <a:spcPct val="0"/>
        </a:spcAft>
        <a:defRPr sz="3300">
          <a:solidFill>
            <a:srgbClr val="C00000"/>
          </a:solidFill>
          <a:latin typeface="Calibri Light" pitchFamily="34" charset="0"/>
        </a:defRPr>
      </a:lvl8pPr>
      <a:lvl9pPr marL="1371600" algn="l" rtl="0" eaLnBrk="1" fontAlgn="base" hangingPunct="1">
        <a:lnSpc>
          <a:spcPct val="90000"/>
        </a:lnSpc>
        <a:spcBef>
          <a:spcPct val="0"/>
        </a:spcBef>
        <a:spcAft>
          <a:spcPct val="0"/>
        </a:spcAft>
        <a:defRPr sz="3300">
          <a:solidFill>
            <a:srgbClr val="C00000"/>
          </a:solidFill>
          <a:latin typeface="Calibri Light" pitchFamily="34" charset="0"/>
        </a:defRPr>
      </a:lvl9pPr>
    </p:titleStyle>
    <p:bodyStyle>
      <a:lvl1pPr marL="171450" indent="-171450" algn="l"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rtl="0" eaLnBrk="1" fontAlgn="base" hangingPunct="1">
        <a:lnSpc>
          <a:spcPct val="90000"/>
        </a:lnSpc>
        <a:spcBef>
          <a:spcPts val="375"/>
        </a:spcBef>
        <a:spcAft>
          <a:spcPct val="0"/>
        </a:spcAft>
        <a:buFont typeface="Arial" charset="0"/>
        <a:buChar char="•"/>
        <a:defRPr sz="1800" kern="1200">
          <a:solidFill>
            <a:schemeClr val="tx1"/>
          </a:solidFill>
          <a:latin typeface="+mn-lt"/>
          <a:ea typeface="+mn-ea"/>
          <a:cs typeface="+mn-cs"/>
        </a:defRPr>
      </a:lvl2pPr>
      <a:lvl3pPr marL="857250" indent="-171450" algn="l"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bharath@bmsce.ac.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255" y="2358612"/>
            <a:ext cx="8285018" cy="881780"/>
          </a:xfrm>
          <a:prstGeom prst="rect">
            <a:avLst/>
          </a:prstGeom>
        </p:spPr>
        <p:txBody>
          <a:bodyPr wrap="square">
            <a:spAutoFit/>
          </a:bodyPr>
          <a:lstStyle/>
          <a:p>
            <a:pPr algn="ctr" fontAlgn="base">
              <a:lnSpc>
                <a:spcPct val="90000"/>
              </a:lnSpc>
              <a:spcBef>
                <a:spcPct val="0"/>
              </a:spcBef>
              <a:spcAft>
                <a:spcPct val="0"/>
              </a:spcAft>
              <a:defRPr/>
            </a:pPr>
            <a:r>
              <a:rPr lang="en-US" sz="3600" dirty="0">
                <a:solidFill>
                  <a:srgbClr val="C00000"/>
                </a:solidFill>
                <a:latin typeface="Times New Roman" panose="02020603050405020304" pitchFamily="18" charset="0"/>
                <a:cs typeface="Times New Roman" panose="02020603050405020304" pitchFamily="18" charset="0"/>
              </a:rPr>
              <a:t>DATABASE MANAGEMENT SYSTEM</a:t>
            </a:r>
          </a:p>
          <a:p>
            <a:pPr algn="ctr" fontAlgn="base">
              <a:lnSpc>
                <a:spcPct val="90000"/>
              </a:lnSpc>
              <a:spcBef>
                <a:spcPct val="0"/>
              </a:spcBef>
              <a:spcAft>
                <a:spcPct val="0"/>
              </a:spcAft>
              <a:defRPr/>
            </a:pPr>
            <a:r>
              <a:rPr lang="en-US" sz="2100" dirty="0">
                <a:solidFill>
                  <a:srgbClr val="C00000"/>
                </a:solidFill>
                <a:latin typeface="Times New Roman" panose="02020603050405020304" pitchFamily="18" charset="0"/>
                <a:cs typeface="Times New Roman" panose="02020603050405020304" pitchFamily="18" charset="0"/>
              </a:rPr>
              <a:t>(Course code: )</a:t>
            </a:r>
          </a:p>
        </p:txBody>
      </p:sp>
      <p:sp>
        <p:nvSpPr>
          <p:cNvPr id="4" name="Title 1"/>
          <p:cNvSpPr txBox="1">
            <a:spLocks/>
          </p:cNvSpPr>
          <p:nvPr/>
        </p:nvSpPr>
        <p:spPr bwMode="auto">
          <a:xfrm>
            <a:off x="547254" y="1095869"/>
            <a:ext cx="8096003" cy="819398"/>
          </a:xfrm>
          <a:prstGeom prst="rect">
            <a:avLst/>
          </a:prstGeom>
          <a:noFill/>
          <a:ln w="9525">
            <a:noFill/>
            <a:miter lim="800000"/>
            <a:headEnd/>
            <a:tailEnd/>
          </a:ln>
        </p:spPr>
        <p:txBody>
          <a:bodyPr vert="horz" wrap="square" lIns="68580" tIns="34290" rIns="68580" bIns="34290" numCol="1" anchor="b" anchorCtr="0" compatLnSpc="1">
            <a:prstTxWarp prst="textNoShape">
              <a:avLst/>
            </a:prstTxWarp>
          </a:bodyPr>
          <a:lstStyle/>
          <a:p>
            <a:pPr algn="ctr" fontAlgn="base">
              <a:lnSpc>
                <a:spcPct val="90000"/>
              </a:lnSpc>
              <a:spcBef>
                <a:spcPct val="0"/>
              </a:spcBef>
              <a:spcAft>
                <a:spcPct val="0"/>
              </a:spcAft>
              <a:defRPr/>
            </a:pPr>
            <a:endParaRPr lang="en-US" altLang="en-US" sz="4500" b="1" dirty="0">
              <a:solidFill>
                <a:srgbClr val="C00000"/>
              </a:solidFill>
              <a:latin typeface="Times New Roman" panose="02020603050405020304" pitchFamily="18" charset="0"/>
              <a:cs typeface="Times New Roman" panose="02020603050405020304" pitchFamily="18" charset="0"/>
            </a:endParaRPr>
          </a:p>
          <a:p>
            <a:pPr algn="ctr" fontAlgn="base">
              <a:lnSpc>
                <a:spcPct val="90000"/>
              </a:lnSpc>
              <a:spcBef>
                <a:spcPct val="0"/>
              </a:spcBef>
              <a:spcAft>
                <a:spcPct val="0"/>
              </a:spcAft>
              <a:defRPr/>
            </a:pPr>
            <a:endParaRPr lang="en-US" altLang="en-US" sz="4500" b="1" dirty="0">
              <a:solidFill>
                <a:srgbClr val="C00000"/>
              </a:solidFill>
              <a:latin typeface="Times New Roman" panose="02020603050405020304" pitchFamily="18" charset="0"/>
              <a:cs typeface="Times New Roman" panose="02020603050405020304" pitchFamily="18" charset="0"/>
            </a:endParaRPr>
          </a:p>
          <a:p>
            <a:pPr algn="ctr" fontAlgn="base">
              <a:lnSpc>
                <a:spcPct val="90000"/>
              </a:lnSpc>
              <a:spcBef>
                <a:spcPct val="0"/>
              </a:spcBef>
              <a:spcAft>
                <a:spcPct val="0"/>
              </a:spcAft>
              <a:defRPr/>
            </a:pPr>
            <a:endParaRPr lang="en-US" altLang="en-US" sz="3000" b="1" dirty="0">
              <a:solidFill>
                <a:srgbClr val="00B050"/>
              </a:solidFill>
              <a:latin typeface="Times New Roman" panose="02020603050405020304" pitchFamily="18" charset="0"/>
              <a:cs typeface="Times New Roman" panose="02020603050405020304" pitchFamily="18" charset="0"/>
            </a:endParaRPr>
          </a:p>
          <a:p>
            <a:pPr algn="ctr" fontAlgn="base">
              <a:lnSpc>
                <a:spcPct val="90000"/>
              </a:lnSpc>
              <a:spcBef>
                <a:spcPct val="0"/>
              </a:spcBef>
              <a:spcAft>
                <a:spcPct val="0"/>
              </a:spcAft>
              <a:defRPr/>
            </a:pPr>
            <a:endParaRPr lang="en-US" altLang="en-US" sz="3000" b="1" dirty="0">
              <a:solidFill>
                <a:srgbClr val="00B050"/>
              </a:solidFill>
              <a:latin typeface="Times New Roman" panose="02020603050405020304" pitchFamily="18" charset="0"/>
              <a:cs typeface="Times New Roman" panose="02020603050405020304" pitchFamily="18" charset="0"/>
            </a:endParaRPr>
          </a:p>
          <a:p>
            <a:pPr fontAlgn="base">
              <a:lnSpc>
                <a:spcPct val="90000"/>
              </a:lnSpc>
              <a:spcBef>
                <a:spcPct val="0"/>
              </a:spcBef>
              <a:spcAft>
                <a:spcPct val="0"/>
              </a:spcAft>
              <a:defRPr/>
            </a:pPr>
            <a:r>
              <a:rPr lang="en-US" altLang="en-US" sz="3000" b="1" dirty="0">
                <a:solidFill>
                  <a:srgbClr val="00B050"/>
                </a:solidFill>
                <a:latin typeface="Times New Roman" panose="02020603050405020304" pitchFamily="18" charset="0"/>
                <a:cs typeface="Times New Roman" panose="02020603050405020304" pitchFamily="18" charset="0"/>
              </a:rPr>
              <a:t>Session No: </a:t>
            </a:r>
            <a:r>
              <a:rPr lang="en-US" altLang="en-US" sz="3000" b="1" dirty="0">
                <a:latin typeface="Times New Roman" panose="02020603050405020304" pitchFamily="18" charset="0"/>
                <a:cs typeface="Times New Roman" panose="02020603050405020304" pitchFamily="18" charset="0"/>
              </a:rPr>
              <a:t>CO1</a:t>
            </a:r>
            <a:r>
              <a:rPr lang="en-US" altLang="en-US" sz="3000" b="1" dirty="0">
                <a:solidFill>
                  <a:srgbClr val="00B050"/>
                </a:solidFill>
                <a:latin typeface="Times New Roman" panose="02020603050405020304" pitchFamily="18" charset="0"/>
                <a:cs typeface="Times New Roman" panose="02020603050405020304" pitchFamily="18" charset="0"/>
              </a:rPr>
              <a:t>	</a:t>
            </a:r>
          </a:p>
          <a:p>
            <a:pPr fontAlgn="base">
              <a:lnSpc>
                <a:spcPct val="90000"/>
              </a:lnSpc>
              <a:spcBef>
                <a:spcPct val="0"/>
              </a:spcBef>
              <a:spcAft>
                <a:spcPct val="0"/>
              </a:spcAft>
              <a:defRPr/>
            </a:pPr>
            <a:r>
              <a:rPr lang="en-US" altLang="en-US" sz="3000" b="1" dirty="0">
                <a:solidFill>
                  <a:srgbClr val="00B050"/>
                </a:solidFill>
                <a:latin typeface="Times New Roman" panose="02020603050405020304" pitchFamily="18" charset="0"/>
                <a:cs typeface="Times New Roman" panose="02020603050405020304" pitchFamily="18" charset="0"/>
              </a:rPr>
              <a:t>Session Topic: </a:t>
            </a:r>
            <a:r>
              <a:rPr lang="en-IN" sz="3000" b="1" dirty="0">
                <a:latin typeface="Times New Roman" panose="02020603050405020304" pitchFamily="18" charset="0"/>
                <a:cs typeface="Times New Roman" panose="02020603050405020304" pitchFamily="18" charset="0"/>
              </a:rPr>
              <a:t>Data Modelling</a:t>
            </a:r>
            <a:endParaRPr lang="en-US" alt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17612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90513" y="0"/>
            <a:ext cx="7772400" cy="609600"/>
          </a:xfrm>
        </p:spPr>
        <p:txBody>
          <a:bodyPr/>
          <a:lstStyle/>
          <a:p>
            <a:pPr eaLnBrk="1" hangingPunct="1">
              <a:defRPr/>
            </a:pPr>
            <a:r>
              <a:rPr lang="en-US" sz="3200" dirty="0"/>
              <a:t>Simple </a:t>
            </a:r>
            <a:r>
              <a:rPr lang="en-US" sz="3200" dirty="0" err="1"/>
              <a:t>vs</a:t>
            </a:r>
            <a:r>
              <a:rPr lang="en-US" sz="3200" dirty="0"/>
              <a:t> composite attribute</a:t>
            </a:r>
          </a:p>
        </p:txBody>
      </p:sp>
      <p:sp>
        <p:nvSpPr>
          <p:cNvPr id="111619" name="Rectangle 3"/>
          <p:cNvSpPr>
            <a:spLocks noGrp="1" noChangeArrowheads="1"/>
          </p:cNvSpPr>
          <p:nvPr>
            <p:ph idx="1"/>
          </p:nvPr>
        </p:nvSpPr>
        <p:spPr>
          <a:xfrm>
            <a:off x="290513" y="1200150"/>
            <a:ext cx="7772400" cy="4724400"/>
          </a:xfrm>
        </p:spPr>
        <p:txBody>
          <a:bodyPr/>
          <a:lstStyle/>
          <a:p>
            <a:pPr eaLnBrk="1" hangingPunct="1"/>
            <a:r>
              <a:rPr lang="en-US" sz="2400" b="1"/>
              <a:t>Simple attribute</a:t>
            </a:r>
            <a:r>
              <a:rPr lang="en-US" sz="2400"/>
              <a:t>: cannot be divided into simpler components </a:t>
            </a:r>
          </a:p>
          <a:p>
            <a:pPr eaLnBrk="1" hangingPunct="1">
              <a:buFontTx/>
              <a:buNone/>
            </a:pPr>
            <a:r>
              <a:rPr lang="en-US" sz="2400"/>
              <a:t>		E.g  Eno. of an employee</a:t>
            </a:r>
          </a:p>
          <a:p>
            <a:pPr eaLnBrk="1" hangingPunct="1"/>
            <a:endParaRPr lang="en-US" sz="2400"/>
          </a:p>
          <a:p>
            <a:pPr eaLnBrk="1" hangingPunct="1"/>
            <a:r>
              <a:rPr lang="en-US" sz="2400" b="1"/>
              <a:t>Composite attribute</a:t>
            </a:r>
            <a:r>
              <a:rPr lang="en-US" sz="2400"/>
              <a:t>: can be split into components</a:t>
            </a:r>
          </a:p>
          <a:p>
            <a:pPr eaLnBrk="1" hangingPunct="1">
              <a:buFontTx/>
              <a:buNone/>
            </a:pPr>
            <a:r>
              <a:rPr lang="en-US" sz="2400"/>
              <a:t> 		E.g  Address of an employee. </a:t>
            </a:r>
          </a:p>
          <a:p>
            <a:pPr marL="1797050" lvl="4" indent="-315913" eaLnBrk="1" hangingPunct="1"/>
            <a:r>
              <a:rPr lang="en-US" sz="1600"/>
              <a:t>Can be split into D.No., street, city, pincode</a:t>
            </a:r>
          </a:p>
          <a:p>
            <a:pPr marL="1339850" lvl="3" indent="-315913" eaLnBrk="1" hangingPunct="1">
              <a:buFont typeface="Wingdings 2" pitchFamily="18" charset="2"/>
              <a:buNone/>
            </a:pPr>
            <a:r>
              <a:rPr lang="en-US" sz="1600"/>
              <a:t>  </a:t>
            </a:r>
          </a:p>
          <a:p>
            <a:pPr marL="1339850" lvl="3" indent="-315913" eaLnBrk="1" hangingPunct="1">
              <a:buFont typeface="Wingdings 2" pitchFamily="18" charset="2"/>
              <a:buNone/>
            </a:pPr>
            <a:endParaRPr lang="en-US" sz="1600"/>
          </a:p>
          <a:p>
            <a:pPr marL="1339850" lvl="3" indent="-315913" eaLnBrk="1" hangingPunct="1">
              <a:buFont typeface="Wingdings 2" pitchFamily="18" charset="2"/>
              <a:buNone/>
            </a:pPr>
            <a:r>
              <a:rPr lang="en-US" sz="1600"/>
              <a:t>                  </a:t>
            </a:r>
          </a:p>
          <a:p>
            <a:pPr marL="1339850" lvl="3" indent="-315913" eaLnBrk="1" hangingPunct="1">
              <a:buFont typeface="Wingdings 2" pitchFamily="18" charset="2"/>
              <a:buNone/>
            </a:pPr>
            <a:r>
              <a:rPr lang="en-US" sz="1600"/>
              <a:t> </a:t>
            </a:r>
          </a:p>
        </p:txBody>
      </p:sp>
      <p:sp>
        <p:nvSpPr>
          <p:cNvPr id="27652" name="Oval 8"/>
          <p:cNvSpPr>
            <a:spLocks noChangeArrowheads="1"/>
          </p:cNvSpPr>
          <p:nvPr/>
        </p:nvSpPr>
        <p:spPr bwMode="auto">
          <a:xfrm>
            <a:off x="5284788" y="1524000"/>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r>
              <a:rPr lang="en-US" sz="1800" b="1">
                <a:solidFill>
                  <a:srgbClr val="000000"/>
                </a:solidFill>
                <a:latin typeface="Arial" charset="0"/>
              </a:rPr>
              <a:t>ENo</a:t>
            </a:r>
            <a:endParaRPr lang="en-US" sz="1200" b="1">
              <a:solidFill>
                <a:srgbClr val="000000"/>
              </a:solidFill>
              <a:latin typeface="Arial" charset="0"/>
            </a:endParaRPr>
          </a:p>
        </p:txBody>
      </p:sp>
      <p:sp>
        <p:nvSpPr>
          <p:cNvPr id="27653" name="Oval 9"/>
          <p:cNvSpPr>
            <a:spLocks noChangeArrowheads="1"/>
          </p:cNvSpPr>
          <p:nvPr/>
        </p:nvSpPr>
        <p:spPr bwMode="auto">
          <a:xfrm>
            <a:off x="3021013" y="5588000"/>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r>
              <a:rPr lang="en-US" sz="1400" b="1">
                <a:solidFill>
                  <a:srgbClr val="000000"/>
                </a:solidFill>
                <a:latin typeface="Arial" charset="0"/>
              </a:rPr>
              <a:t>Address</a:t>
            </a:r>
          </a:p>
        </p:txBody>
      </p:sp>
      <p:cxnSp>
        <p:nvCxnSpPr>
          <p:cNvPr id="28" name="Straight Connector 27"/>
          <p:cNvCxnSpPr/>
          <p:nvPr/>
        </p:nvCxnSpPr>
        <p:spPr>
          <a:xfrm rot="10800000">
            <a:off x="2465388" y="5337175"/>
            <a:ext cx="781050" cy="336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V="1">
            <a:off x="3305175" y="5172076"/>
            <a:ext cx="758825" cy="158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4516438" y="5070475"/>
            <a:ext cx="758825"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657" name="Oval 9"/>
          <p:cNvSpPr>
            <a:spLocks noChangeArrowheads="1"/>
          </p:cNvSpPr>
          <p:nvPr/>
        </p:nvSpPr>
        <p:spPr bwMode="auto">
          <a:xfrm>
            <a:off x="1039813" y="4746625"/>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r>
              <a:rPr lang="en-US" sz="1200" b="1">
                <a:solidFill>
                  <a:srgbClr val="000000"/>
                </a:solidFill>
                <a:latin typeface="Arial" charset="0"/>
              </a:rPr>
              <a:t>D.No</a:t>
            </a:r>
          </a:p>
        </p:txBody>
      </p:sp>
      <p:sp>
        <p:nvSpPr>
          <p:cNvPr id="27658" name="Oval 9"/>
          <p:cNvSpPr>
            <a:spLocks noChangeArrowheads="1"/>
          </p:cNvSpPr>
          <p:nvPr/>
        </p:nvSpPr>
        <p:spPr bwMode="auto">
          <a:xfrm>
            <a:off x="2855913" y="4241800"/>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r>
              <a:rPr lang="en-US" sz="1200" b="1">
                <a:solidFill>
                  <a:srgbClr val="000000"/>
                </a:solidFill>
                <a:latin typeface="Arial" charset="0"/>
              </a:rPr>
              <a:t>street</a:t>
            </a:r>
          </a:p>
        </p:txBody>
      </p:sp>
      <p:sp>
        <p:nvSpPr>
          <p:cNvPr id="27659" name="Oval 9"/>
          <p:cNvSpPr>
            <a:spLocks noChangeArrowheads="1"/>
          </p:cNvSpPr>
          <p:nvPr/>
        </p:nvSpPr>
        <p:spPr bwMode="auto">
          <a:xfrm>
            <a:off x="4837113" y="4241800"/>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r>
              <a:rPr lang="en-US" sz="1200" b="1">
                <a:solidFill>
                  <a:srgbClr val="000000"/>
                </a:solidFill>
                <a:latin typeface="Arial" charset="0"/>
              </a:rPr>
              <a:t>City</a:t>
            </a:r>
          </a:p>
        </p:txBody>
      </p:sp>
      <p:sp>
        <p:nvSpPr>
          <p:cNvPr id="27660" name="Oval 9"/>
          <p:cNvSpPr>
            <a:spLocks noChangeArrowheads="1"/>
          </p:cNvSpPr>
          <p:nvPr/>
        </p:nvSpPr>
        <p:spPr bwMode="auto">
          <a:xfrm>
            <a:off x="5530850" y="5000625"/>
            <a:ext cx="1570038"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r>
              <a:rPr lang="en-US" sz="1200" b="1">
                <a:solidFill>
                  <a:srgbClr val="000000"/>
                </a:solidFill>
                <a:latin typeface="Arial" charset="0"/>
              </a:rPr>
              <a:t>pincode</a:t>
            </a:r>
          </a:p>
        </p:txBody>
      </p:sp>
      <p:cxnSp>
        <p:nvCxnSpPr>
          <p:cNvPr id="41" name="Straight Connector 40"/>
          <p:cNvCxnSpPr>
            <a:stCxn id="27653" idx="6"/>
          </p:cNvCxnSpPr>
          <p:nvPr/>
        </p:nvCxnSpPr>
        <p:spPr>
          <a:xfrm flipV="1">
            <a:off x="4837113" y="5419725"/>
            <a:ext cx="693737" cy="504825"/>
          </a:xfrm>
          <a:prstGeom prst="line">
            <a:avLst/>
          </a:prstGeom>
        </p:spPr>
        <p:style>
          <a:lnRef idx="1">
            <a:schemeClr val="accent1"/>
          </a:lnRef>
          <a:fillRef idx="0">
            <a:schemeClr val="accent1"/>
          </a:fillRef>
          <a:effectRef idx="0">
            <a:schemeClr val="accent1"/>
          </a:effectRef>
          <a:fontRef idx="minor">
            <a:schemeClr val="tx1"/>
          </a:fontRef>
        </p:style>
      </p:cxnSp>
      <p:sp>
        <p:nvSpPr>
          <p:cNvPr id="27662" name="Slide Number Placeholder 41"/>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4C546A1-E10A-4016-AB64-9B2B910D83CF}" type="slidenum">
              <a:rPr lang="en-IN" smtClean="0"/>
              <a:pPr/>
              <a:t>10</a:t>
            </a:fld>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p:cTn id="7" dur="1000" fill="hold"/>
                                        <p:tgtEl>
                                          <p:spTgt spid="11161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1161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161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11619">
                                            <p:txEl>
                                              <p:pRg st="1" end="1"/>
                                            </p:txEl>
                                          </p:spTgt>
                                        </p:tgtEl>
                                        <p:attrNameLst>
                                          <p:attrName>style.visibility</p:attrName>
                                        </p:attrNameLst>
                                      </p:cBhvr>
                                      <p:to>
                                        <p:strVal val="visible"/>
                                      </p:to>
                                    </p:set>
                                    <p:anim calcmode="lin" valueType="num">
                                      <p:cBhvr>
                                        <p:cTn id="14" dur="1000" fill="hold"/>
                                        <p:tgtEl>
                                          <p:spTgt spid="11161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1161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161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11619">
                                            <p:txEl>
                                              <p:pRg st="3" end="3"/>
                                            </p:txEl>
                                          </p:spTgt>
                                        </p:tgtEl>
                                        <p:attrNameLst>
                                          <p:attrName>style.visibility</p:attrName>
                                        </p:attrNameLst>
                                      </p:cBhvr>
                                      <p:to>
                                        <p:strVal val="visible"/>
                                      </p:to>
                                    </p:set>
                                    <p:anim calcmode="lin" valueType="num">
                                      <p:cBhvr>
                                        <p:cTn id="21" dur="1000" fill="hold"/>
                                        <p:tgtEl>
                                          <p:spTgt spid="111619">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1161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161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11619">
                                            <p:txEl>
                                              <p:pRg st="4" end="4"/>
                                            </p:txEl>
                                          </p:spTgt>
                                        </p:tgtEl>
                                        <p:attrNameLst>
                                          <p:attrName>style.visibility</p:attrName>
                                        </p:attrNameLst>
                                      </p:cBhvr>
                                      <p:to>
                                        <p:strVal val="visible"/>
                                      </p:to>
                                    </p:set>
                                    <p:anim calcmode="lin" valueType="num">
                                      <p:cBhvr>
                                        <p:cTn id="28" dur="1000" fill="hold"/>
                                        <p:tgtEl>
                                          <p:spTgt spid="111619">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11161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161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111619">
                                            <p:txEl>
                                              <p:pRg st="5" end="5"/>
                                            </p:txEl>
                                          </p:spTgt>
                                        </p:tgtEl>
                                        <p:attrNameLst>
                                          <p:attrName>style.visibility</p:attrName>
                                        </p:attrNameLst>
                                      </p:cBhvr>
                                      <p:to>
                                        <p:strVal val="visible"/>
                                      </p:to>
                                    </p:set>
                                    <p:anim calcmode="lin" valueType="num">
                                      <p:cBhvr>
                                        <p:cTn id="35" dur="1000" fill="hold"/>
                                        <p:tgtEl>
                                          <p:spTgt spid="111619">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11161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1161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111619">
                                            <p:txEl>
                                              <p:pRg st="6" end="6"/>
                                            </p:txEl>
                                          </p:spTgt>
                                        </p:tgtEl>
                                        <p:attrNameLst>
                                          <p:attrName>style.visibility</p:attrName>
                                        </p:attrNameLst>
                                      </p:cBhvr>
                                      <p:to>
                                        <p:strVal val="visible"/>
                                      </p:to>
                                    </p:set>
                                    <p:anim calcmode="lin" valueType="num">
                                      <p:cBhvr>
                                        <p:cTn id="42" dur="1000" fill="hold"/>
                                        <p:tgtEl>
                                          <p:spTgt spid="111619">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11161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11619">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111619">
                                            <p:txEl>
                                              <p:pRg st="8" end="8"/>
                                            </p:txEl>
                                          </p:spTgt>
                                        </p:tgtEl>
                                        <p:attrNameLst>
                                          <p:attrName>style.visibility</p:attrName>
                                        </p:attrNameLst>
                                      </p:cBhvr>
                                      <p:to>
                                        <p:strVal val="visible"/>
                                      </p:to>
                                    </p:set>
                                    <p:anim calcmode="lin" valueType="num">
                                      <p:cBhvr>
                                        <p:cTn id="49" dur="1000" fill="hold"/>
                                        <p:tgtEl>
                                          <p:spTgt spid="111619">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111619">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11619">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111619">
                                            <p:txEl>
                                              <p:pRg st="9" end="9"/>
                                            </p:txEl>
                                          </p:spTgt>
                                        </p:tgtEl>
                                        <p:attrNameLst>
                                          <p:attrName>style.visibility</p:attrName>
                                        </p:attrNameLst>
                                      </p:cBhvr>
                                      <p:to>
                                        <p:strVal val="visible"/>
                                      </p:to>
                                    </p:set>
                                    <p:anim calcmode="lin" valueType="num">
                                      <p:cBhvr>
                                        <p:cTn id="56" dur="1000" fill="hold"/>
                                        <p:tgtEl>
                                          <p:spTgt spid="111619">
                                            <p:txEl>
                                              <p:pRg st="9" end="9"/>
                                            </p:txEl>
                                          </p:spTgt>
                                        </p:tgtEl>
                                        <p:attrNameLst>
                                          <p:attrName>ppt_x</p:attrName>
                                        </p:attrNameLst>
                                      </p:cBhvr>
                                      <p:tavLst>
                                        <p:tav tm="0">
                                          <p:val>
                                            <p:strVal val="#ppt_x-.2"/>
                                          </p:val>
                                        </p:tav>
                                        <p:tav tm="100000">
                                          <p:val>
                                            <p:strVal val="#ppt_x"/>
                                          </p:val>
                                        </p:tav>
                                      </p:tavLst>
                                    </p:anim>
                                    <p:anim calcmode="lin" valueType="num">
                                      <p:cBhvr>
                                        <p:cTn id="57" dur="1000" fill="hold"/>
                                        <p:tgtEl>
                                          <p:spTgt spid="111619">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116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228600"/>
            <a:ext cx="8574088" cy="512763"/>
          </a:xfrm>
        </p:spPr>
        <p:txBody>
          <a:bodyPr>
            <a:normAutofit fontScale="90000"/>
          </a:bodyPr>
          <a:lstStyle/>
          <a:p>
            <a:pPr eaLnBrk="1" hangingPunct="1">
              <a:defRPr/>
            </a:pPr>
            <a:r>
              <a:rPr lang="en-US" dirty="0"/>
              <a:t>ER with Composite attribute</a:t>
            </a:r>
          </a:p>
        </p:txBody>
      </p:sp>
      <p:sp>
        <p:nvSpPr>
          <p:cNvPr id="28675" name="Rectangle 3"/>
          <p:cNvSpPr>
            <a:spLocks noChangeArrowheads="1"/>
          </p:cNvSpPr>
          <p:nvPr/>
        </p:nvSpPr>
        <p:spPr bwMode="auto">
          <a:xfrm>
            <a:off x="3074988" y="4279900"/>
            <a:ext cx="2273300" cy="1282700"/>
          </a:xfrm>
          <a:prstGeom prst="rect">
            <a:avLst/>
          </a:prstGeom>
          <a:noFill/>
          <a:ln w="12700">
            <a:solidFill>
              <a:schemeClr val="tx1"/>
            </a:solidFill>
            <a:miter lim="800000"/>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8676" name="Rectangle 4"/>
          <p:cNvSpPr>
            <a:spLocks noChangeArrowheads="1"/>
          </p:cNvSpPr>
          <p:nvPr/>
        </p:nvSpPr>
        <p:spPr bwMode="auto">
          <a:xfrm>
            <a:off x="3581400" y="4710113"/>
            <a:ext cx="1538288"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Employee</a:t>
            </a:r>
          </a:p>
        </p:txBody>
      </p:sp>
      <p:sp>
        <p:nvSpPr>
          <p:cNvPr id="28677" name="Oval 5"/>
          <p:cNvSpPr>
            <a:spLocks noChangeArrowheads="1"/>
          </p:cNvSpPr>
          <p:nvPr/>
        </p:nvSpPr>
        <p:spPr bwMode="auto">
          <a:xfrm>
            <a:off x="1093788" y="3136900"/>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8678" name="Oval 6"/>
          <p:cNvSpPr>
            <a:spLocks noChangeArrowheads="1"/>
          </p:cNvSpPr>
          <p:nvPr/>
        </p:nvSpPr>
        <p:spPr bwMode="auto">
          <a:xfrm>
            <a:off x="636588" y="4432300"/>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8679" name="Oval 7"/>
          <p:cNvSpPr>
            <a:spLocks noChangeArrowheads="1"/>
          </p:cNvSpPr>
          <p:nvPr/>
        </p:nvSpPr>
        <p:spPr bwMode="auto">
          <a:xfrm>
            <a:off x="6122988" y="4356100"/>
            <a:ext cx="2640012" cy="90805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8680" name="Oval 8"/>
          <p:cNvSpPr>
            <a:spLocks noChangeArrowheads="1"/>
          </p:cNvSpPr>
          <p:nvPr/>
        </p:nvSpPr>
        <p:spPr bwMode="auto">
          <a:xfrm>
            <a:off x="3227388" y="2679700"/>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8681" name="Oval 9"/>
          <p:cNvSpPr>
            <a:spLocks noChangeArrowheads="1"/>
          </p:cNvSpPr>
          <p:nvPr/>
        </p:nvSpPr>
        <p:spPr bwMode="auto">
          <a:xfrm>
            <a:off x="5589588" y="3136900"/>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8682" name="Line 10"/>
          <p:cNvSpPr>
            <a:spLocks noChangeShapeType="1"/>
          </p:cNvSpPr>
          <p:nvPr/>
        </p:nvSpPr>
        <p:spPr bwMode="auto">
          <a:xfrm>
            <a:off x="2465388" y="4730750"/>
            <a:ext cx="596900" cy="0"/>
          </a:xfrm>
          <a:prstGeom prst="line">
            <a:avLst/>
          </a:prstGeom>
          <a:noFill/>
          <a:ln w="12700">
            <a:solidFill>
              <a:schemeClr val="tx1"/>
            </a:solidFill>
            <a:round/>
            <a:headEnd/>
            <a:tailEnd/>
          </a:ln>
        </p:spPr>
        <p:txBody>
          <a:bodyPr wrap="none" anchor="ctr"/>
          <a:lstStyle/>
          <a:p>
            <a:endParaRPr lang="en-US"/>
          </a:p>
        </p:txBody>
      </p:sp>
      <p:sp>
        <p:nvSpPr>
          <p:cNvPr id="28683" name="Line 11"/>
          <p:cNvSpPr>
            <a:spLocks noChangeShapeType="1"/>
          </p:cNvSpPr>
          <p:nvPr/>
        </p:nvSpPr>
        <p:spPr bwMode="auto">
          <a:xfrm>
            <a:off x="2693988" y="3746500"/>
            <a:ext cx="673100" cy="520700"/>
          </a:xfrm>
          <a:prstGeom prst="line">
            <a:avLst/>
          </a:prstGeom>
          <a:noFill/>
          <a:ln w="12700">
            <a:solidFill>
              <a:schemeClr val="tx1"/>
            </a:solidFill>
            <a:round/>
            <a:headEnd/>
            <a:tailEnd/>
          </a:ln>
        </p:spPr>
        <p:txBody>
          <a:bodyPr wrap="none" anchor="ctr"/>
          <a:lstStyle/>
          <a:p>
            <a:endParaRPr lang="en-US"/>
          </a:p>
        </p:txBody>
      </p:sp>
      <p:sp>
        <p:nvSpPr>
          <p:cNvPr id="28684" name="Line 12"/>
          <p:cNvSpPr>
            <a:spLocks noChangeShapeType="1"/>
          </p:cNvSpPr>
          <p:nvPr/>
        </p:nvSpPr>
        <p:spPr bwMode="auto">
          <a:xfrm>
            <a:off x="4135438" y="3365500"/>
            <a:ext cx="0" cy="901700"/>
          </a:xfrm>
          <a:prstGeom prst="line">
            <a:avLst/>
          </a:prstGeom>
          <a:noFill/>
          <a:ln w="12700">
            <a:solidFill>
              <a:schemeClr val="tx1"/>
            </a:solidFill>
            <a:round/>
            <a:headEnd/>
            <a:tailEnd/>
          </a:ln>
        </p:spPr>
        <p:txBody>
          <a:bodyPr wrap="none" anchor="ctr"/>
          <a:lstStyle/>
          <a:p>
            <a:endParaRPr lang="en-US"/>
          </a:p>
        </p:txBody>
      </p:sp>
      <p:sp>
        <p:nvSpPr>
          <p:cNvPr id="28685" name="Line 13"/>
          <p:cNvSpPr>
            <a:spLocks noChangeShapeType="1"/>
          </p:cNvSpPr>
          <p:nvPr/>
        </p:nvSpPr>
        <p:spPr bwMode="auto">
          <a:xfrm flipH="1">
            <a:off x="4891088" y="3670300"/>
            <a:ext cx="850900" cy="596900"/>
          </a:xfrm>
          <a:prstGeom prst="line">
            <a:avLst/>
          </a:prstGeom>
          <a:noFill/>
          <a:ln w="12700">
            <a:solidFill>
              <a:schemeClr val="tx1"/>
            </a:solidFill>
            <a:round/>
            <a:headEnd/>
            <a:tailEnd/>
          </a:ln>
        </p:spPr>
        <p:txBody>
          <a:bodyPr wrap="none" anchor="ctr"/>
          <a:lstStyle/>
          <a:p>
            <a:endParaRPr lang="en-US"/>
          </a:p>
        </p:txBody>
      </p:sp>
      <p:sp>
        <p:nvSpPr>
          <p:cNvPr id="28686" name="Line 14"/>
          <p:cNvSpPr>
            <a:spLocks noChangeShapeType="1"/>
          </p:cNvSpPr>
          <p:nvPr/>
        </p:nvSpPr>
        <p:spPr bwMode="auto">
          <a:xfrm flipH="1">
            <a:off x="5348288" y="4730750"/>
            <a:ext cx="774700" cy="0"/>
          </a:xfrm>
          <a:prstGeom prst="line">
            <a:avLst/>
          </a:prstGeom>
          <a:noFill/>
          <a:ln w="12700">
            <a:solidFill>
              <a:schemeClr val="tx1"/>
            </a:solidFill>
            <a:round/>
            <a:headEnd/>
            <a:tailEnd/>
          </a:ln>
        </p:spPr>
        <p:txBody>
          <a:bodyPr wrap="none" anchor="ctr"/>
          <a:lstStyle/>
          <a:p>
            <a:endParaRPr lang="en-US"/>
          </a:p>
        </p:txBody>
      </p:sp>
      <p:sp>
        <p:nvSpPr>
          <p:cNvPr id="28687" name="Rectangle 15"/>
          <p:cNvSpPr>
            <a:spLocks noChangeArrowheads="1"/>
          </p:cNvSpPr>
          <p:nvPr/>
        </p:nvSpPr>
        <p:spPr bwMode="auto">
          <a:xfrm>
            <a:off x="1198563" y="4557713"/>
            <a:ext cx="554037"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E#</a:t>
            </a:r>
          </a:p>
        </p:txBody>
      </p:sp>
      <p:sp>
        <p:nvSpPr>
          <p:cNvPr id="28688" name="Rectangle 16"/>
          <p:cNvSpPr>
            <a:spLocks noChangeArrowheads="1"/>
          </p:cNvSpPr>
          <p:nvPr/>
        </p:nvSpPr>
        <p:spPr bwMode="auto">
          <a:xfrm>
            <a:off x="1447800" y="3262313"/>
            <a:ext cx="995363"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Name</a:t>
            </a:r>
          </a:p>
        </p:txBody>
      </p:sp>
      <p:sp>
        <p:nvSpPr>
          <p:cNvPr id="28689" name="Rectangle 17"/>
          <p:cNvSpPr>
            <a:spLocks noChangeArrowheads="1"/>
          </p:cNvSpPr>
          <p:nvPr/>
        </p:nvSpPr>
        <p:spPr bwMode="auto">
          <a:xfrm>
            <a:off x="3657600" y="2805113"/>
            <a:ext cx="841375"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DOB</a:t>
            </a:r>
          </a:p>
        </p:txBody>
      </p:sp>
      <p:sp>
        <p:nvSpPr>
          <p:cNvPr id="28690" name="Rectangle 18"/>
          <p:cNvSpPr>
            <a:spLocks noChangeArrowheads="1"/>
          </p:cNvSpPr>
          <p:nvPr/>
        </p:nvSpPr>
        <p:spPr bwMode="auto">
          <a:xfrm>
            <a:off x="5867400" y="3262313"/>
            <a:ext cx="1300163"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CC0066"/>
                </a:solidFill>
                <a:latin typeface="Arial" charset="0"/>
              </a:rPr>
              <a:t>Address</a:t>
            </a:r>
          </a:p>
        </p:txBody>
      </p:sp>
      <p:sp>
        <p:nvSpPr>
          <p:cNvPr id="28691" name="Rectangle 19"/>
          <p:cNvSpPr>
            <a:spLocks noChangeArrowheads="1"/>
          </p:cNvSpPr>
          <p:nvPr/>
        </p:nvSpPr>
        <p:spPr bwMode="auto">
          <a:xfrm>
            <a:off x="6421438" y="4572000"/>
            <a:ext cx="2036762" cy="458788"/>
          </a:xfrm>
          <a:prstGeom prst="rect">
            <a:avLst/>
          </a:prstGeom>
          <a:noFill/>
          <a:ln w="12700">
            <a:noFill/>
            <a:miter lim="800000"/>
            <a:headEnd/>
            <a:tailEnd/>
          </a:ln>
        </p:spPr>
        <p:txBody>
          <a:bodyPr lIns="90488" tIns="44450" rIns="90488" bIns="44450">
            <a:spAutoFit/>
          </a:bodyPr>
          <a:lstStyle/>
          <a:p>
            <a:pPr eaLnBrk="0" hangingPunct="0"/>
            <a:r>
              <a:rPr lang="en-US">
                <a:solidFill>
                  <a:srgbClr val="0000FF"/>
                </a:solidFill>
                <a:latin typeface="Arial" charset="0"/>
              </a:rPr>
              <a:t>Designation</a:t>
            </a:r>
          </a:p>
        </p:txBody>
      </p:sp>
      <p:sp>
        <p:nvSpPr>
          <p:cNvPr id="28692" name="Oval 20"/>
          <p:cNvSpPr>
            <a:spLocks noChangeArrowheads="1"/>
          </p:cNvSpPr>
          <p:nvPr/>
        </p:nvSpPr>
        <p:spPr bwMode="auto">
          <a:xfrm>
            <a:off x="4052888" y="1738313"/>
            <a:ext cx="1295400" cy="762000"/>
          </a:xfrm>
          <a:prstGeom prst="ellipse">
            <a:avLst/>
          </a:prstGeom>
          <a:noFill/>
          <a:ln w="9525">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8693" name="Oval 21"/>
          <p:cNvSpPr>
            <a:spLocks noChangeArrowheads="1"/>
          </p:cNvSpPr>
          <p:nvPr/>
        </p:nvSpPr>
        <p:spPr bwMode="auto">
          <a:xfrm>
            <a:off x="7639050" y="2652713"/>
            <a:ext cx="1404938" cy="685800"/>
          </a:xfrm>
          <a:prstGeom prst="ellipse">
            <a:avLst/>
          </a:prstGeom>
          <a:noFill/>
          <a:ln w="9525">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8694" name="Line 22"/>
          <p:cNvSpPr>
            <a:spLocks noChangeShapeType="1"/>
          </p:cNvSpPr>
          <p:nvPr/>
        </p:nvSpPr>
        <p:spPr bwMode="auto">
          <a:xfrm>
            <a:off x="5119688" y="2195513"/>
            <a:ext cx="685800" cy="1143000"/>
          </a:xfrm>
          <a:prstGeom prst="line">
            <a:avLst/>
          </a:prstGeom>
          <a:noFill/>
          <a:ln w="9525">
            <a:solidFill>
              <a:schemeClr val="tx1"/>
            </a:solidFill>
            <a:round/>
            <a:headEnd/>
            <a:tailEnd/>
          </a:ln>
        </p:spPr>
        <p:txBody>
          <a:bodyPr/>
          <a:lstStyle/>
          <a:p>
            <a:endParaRPr lang="en-US"/>
          </a:p>
        </p:txBody>
      </p:sp>
      <p:sp>
        <p:nvSpPr>
          <p:cNvPr id="28695" name="Line 23"/>
          <p:cNvSpPr>
            <a:spLocks noChangeShapeType="1"/>
          </p:cNvSpPr>
          <p:nvPr/>
        </p:nvSpPr>
        <p:spPr bwMode="auto">
          <a:xfrm flipH="1">
            <a:off x="6938963" y="2271713"/>
            <a:ext cx="457200" cy="1066800"/>
          </a:xfrm>
          <a:prstGeom prst="line">
            <a:avLst/>
          </a:prstGeom>
          <a:noFill/>
          <a:ln w="9525">
            <a:solidFill>
              <a:schemeClr val="tx1"/>
            </a:solidFill>
            <a:round/>
            <a:headEnd/>
            <a:tailEnd/>
          </a:ln>
        </p:spPr>
        <p:txBody>
          <a:bodyPr/>
          <a:lstStyle/>
          <a:p>
            <a:endParaRPr lang="en-US"/>
          </a:p>
        </p:txBody>
      </p:sp>
      <p:sp>
        <p:nvSpPr>
          <p:cNvPr id="28696" name="Text Box 24"/>
          <p:cNvSpPr txBox="1">
            <a:spLocks noChangeArrowheads="1"/>
          </p:cNvSpPr>
          <p:nvPr/>
        </p:nvSpPr>
        <p:spPr bwMode="auto">
          <a:xfrm>
            <a:off x="4281488" y="1814513"/>
            <a:ext cx="1066800" cy="457200"/>
          </a:xfrm>
          <a:prstGeom prst="rect">
            <a:avLst/>
          </a:prstGeom>
          <a:noFill/>
          <a:ln w="9525">
            <a:noFill/>
            <a:miter lim="800000"/>
            <a:headEnd/>
            <a:tailEnd/>
          </a:ln>
        </p:spPr>
        <p:txBody>
          <a:bodyPr>
            <a:spAutoFit/>
          </a:bodyPr>
          <a:lstStyle/>
          <a:p>
            <a:pPr>
              <a:spcBef>
                <a:spcPct val="50000"/>
              </a:spcBef>
            </a:pPr>
            <a:r>
              <a:rPr lang="en-US">
                <a:solidFill>
                  <a:srgbClr val="0000FF"/>
                </a:solidFill>
                <a:latin typeface="Arial" charset="0"/>
              </a:rPr>
              <a:t>street</a:t>
            </a:r>
          </a:p>
        </p:txBody>
      </p:sp>
      <p:sp>
        <p:nvSpPr>
          <p:cNvPr id="28697" name="Text Box 25"/>
          <p:cNvSpPr txBox="1">
            <a:spLocks noChangeArrowheads="1"/>
          </p:cNvSpPr>
          <p:nvPr/>
        </p:nvSpPr>
        <p:spPr bwMode="auto">
          <a:xfrm>
            <a:off x="7239000" y="1657350"/>
            <a:ext cx="1447800" cy="461963"/>
          </a:xfrm>
          <a:prstGeom prst="rect">
            <a:avLst/>
          </a:prstGeom>
          <a:noFill/>
          <a:ln w="9525">
            <a:noFill/>
            <a:miter lim="800000"/>
            <a:headEnd/>
            <a:tailEnd/>
          </a:ln>
        </p:spPr>
        <p:txBody>
          <a:bodyPr>
            <a:spAutoFit/>
          </a:bodyPr>
          <a:lstStyle/>
          <a:p>
            <a:pPr>
              <a:spcBef>
                <a:spcPct val="50000"/>
              </a:spcBef>
            </a:pPr>
            <a:r>
              <a:rPr lang="en-US">
                <a:solidFill>
                  <a:srgbClr val="0000FF"/>
                </a:solidFill>
                <a:latin typeface="Arial" charset="0"/>
              </a:rPr>
              <a:t>city</a:t>
            </a:r>
          </a:p>
        </p:txBody>
      </p:sp>
      <p:sp>
        <p:nvSpPr>
          <p:cNvPr id="28698" name="Text Box 25"/>
          <p:cNvSpPr txBox="1">
            <a:spLocks noChangeArrowheads="1"/>
          </p:cNvSpPr>
          <p:nvPr/>
        </p:nvSpPr>
        <p:spPr bwMode="auto">
          <a:xfrm>
            <a:off x="7734300" y="2697163"/>
            <a:ext cx="1447800" cy="457200"/>
          </a:xfrm>
          <a:prstGeom prst="rect">
            <a:avLst/>
          </a:prstGeom>
          <a:noFill/>
          <a:ln w="9525">
            <a:noFill/>
            <a:miter lim="800000"/>
            <a:headEnd/>
            <a:tailEnd/>
          </a:ln>
        </p:spPr>
        <p:txBody>
          <a:bodyPr>
            <a:spAutoFit/>
          </a:bodyPr>
          <a:lstStyle/>
          <a:p>
            <a:pPr>
              <a:spcBef>
                <a:spcPct val="50000"/>
              </a:spcBef>
            </a:pPr>
            <a:r>
              <a:rPr lang="en-US">
                <a:solidFill>
                  <a:srgbClr val="0000FF"/>
                </a:solidFill>
                <a:latin typeface="Arial" charset="0"/>
              </a:rPr>
              <a:t>pincode</a:t>
            </a:r>
          </a:p>
        </p:txBody>
      </p:sp>
      <p:sp>
        <p:nvSpPr>
          <p:cNvPr id="28699" name="Oval 21"/>
          <p:cNvSpPr>
            <a:spLocks noChangeArrowheads="1"/>
          </p:cNvSpPr>
          <p:nvPr/>
        </p:nvSpPr>
        <p:spPr bwMode="auto">
          <a:xfrm>
            <a:off x="6938963" y="1585913"/>
            <a:ext cx="1519237" cy="685800"/>
          </a:xfrm>
          <a:prstGeom prst="ellipse">
            <a:avLst/>
          </a:prstGeom>
          <a:noFill/>
          <a:ln w="9525">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cxnSp>
        <p:nvCxnSpPr>
          <p:cNvPr id="28700" name="Straight Connector 28"/>
          <p:cNvCxnSpPr>
            <a:cxnSpLocks noChangeShapeType="1"/>
          </p:cNvCxnSpPr>
          <p:nvPr/>
        </p:nvCxnSpPr>
        <p:spPr bwMode="auto">
          <a:xfrm flipV="1">
            <a:off x="7239000" y="3043238"/>
            <a:ext cx="400050" cy="215900"/>
          </a:xfrm>
          <a:prstGeom prst="line">
            <a:avLst/>
          </a:prstGeom>
          <a:noFill/>
          <a:ln w="12700" algn="ctr">
            <a:solidFill>
              <a:schemeClr val="tx1"/>
            </a:solidFill>
            <a:round/>
            <a:headEnd/>
            <a:tailEnd/>
          </a:ln>
        </p:spPr>
      </p:cxnSp>
      <p:sp>
        <p:nvSpPr>
          <p:cNvPr id="28701" name="Text Box 25"/>
          <p:cNvSpPr txBox="1">
            <a:spLocks noChangeArrowheads="1"/>
          </p:cNvSpPr>
          <p:nvPr/>
        </p:nvSpPr>
        <p:spPr bwMode="auto">
          <a:xfrm>
            <a:off x="5791200" y="2119313"/>
            <a:ext cx="1062038" cy="461962"/>
          </a:xfrm>
          <a:prstGeom prst="rect">
            <a:avLst/>
          </a:prstGeom>
          <a:noFill/>
          <a:ln w="9525">
            <a:noFill/>
            <a:miter lim="800000"/>
            <a:headEnd/>
            <a:tailEnd/>
          </a:ln>
        </p:spPr>
        <p:txBody>
          <a:bodyPr>
            <a:spAutoFit/>
          </a:bodyPr>
          <a:lstStyle/>
          <a:p>
            <a:pPr>
              <a:spcBef>
                <a:spcPct val="50000"/>
              </a:spcBef>
            </a:pPr>
            <a:r>
              <a:rPr lang="en-US">
                <a:solidFill>
                  <a:srgbClr val="0000FF"/>
                </a:solidFill>
                <a:latin typeface="Arial" charset="0"/>
              </a:rPr>
              <a:t>D.No.</a:t>
            </a:r>
          </a:p>
        </p:txBody>
      </p:sp>
      <p:sp>
        <p:nvSpPr>
          <p:cNvPr id="28702" name="Oval 20"/>
          <p:cNvSpPr>
            <a:spLocks noChangeArrowheads="1"/>
          </p:cNvSpPr>
          <p:nvPr/>
        </p:nvSpPr>
        <p:spPr bwMode="auto">
          <a:xfrm>
            <a:off x="5589588" y="2070100"/>
            <a:ext cx="1349375" cy="609600"/>
          </a:xfrm>
          <a:prstGeom prst="ellipse">
            <a:avLst/>
          </a:prstGeom>
          <a:noFill/>
          <a:ln w="9525">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cxnSp>
        <p:nvCxnSpPr>
          <p:cNvPr id="28703" name="Straight Connector 31"/>
          <p:cNvCxnSpPr>
            <a:cxnSpLocks noChangeShapeType="1"/>
          </p:cNvCxnSpPr>
          <p:nvPr/>
        </p:nvCxnSpPr>
        <p:spPr bwMode="auto">
          <a:xfrm flipH="1" flipV="1">
            <a:off x="6523038" y="2697163"/>
            <a:ext cx="182562" cy="439737"/>
          </a:xfrm>
          <a:prstGeom prst="line">
            <a:avLst/>
          </a:prstGeom>
          <a:noFill/>
          <a:ln w="12700" algn="ctr">
            <a:solidFill>
              <a:schemeClr val="tx1"/>
            </a:solidFill>
            <a:round/>
            <a:headEnd/>
            <a:tailEnd/>
          </a:ln>
        </p:spPr>
      </p:cxnSp>
      <p:sp>
        <p:nvSpPr>
          <p:cNvPr id="28704" name="Slide Number Placeholder 31"/>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994EFA9-F784-40BE-A57A-C4CAE1746316}" type="slidenum">
              <a:rPr lang="en-IN" smtClean="0"/>
              <a:pPr/>
              <a:t>11</a:t>
            </a:fld>
            <a:endParaRPr lang="en-I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71500" y="180975"/>
            <a:ext cx="7772400" cy="587651"/>
          </a:xfrm>
        </p:spPr>
        <p:txBody>
          <a:bodyPr/>
          <a:lstStyle/>
          <a:p>
            <a:pPr eaLnBrk="1" hangingPunct="1">
              <a:defRPr/>
            </a:pPr>
            <a:r>
              <a:rPr lang="en-US" sz="3200" dirty="0"/>
              <a:t>Single Vs Multi-valued Attributes</a:t>
            </a:r>
          </a:p>
        </p:txBody>
      </p:sp>
      <p:sp>
        <p:nvSpPr>
          <p:cNvPr id="112643" name="Rectangle 3"/>
          <p:cNvSpPr>
            <a:spLocks noGrp="1" noChangeArrowheads="1"/>
          </p:cNvSpPr>
          <p:nvPr>
            <p:ph idx="1"/>
          </p:nvPr>
        </p:nvSpPr>
        <p:spPr>
          <a:xfrm>
            <a:off x="571500" y="1219200"/>
            <a:ext cx="7286625" cy="4391025"/>
          </a:xfrm>
        </p:spPr>
        <p:txBody>
          <a:bodyPr/>
          <a:lstStyle/>
          <a:p>
            <a:pPr eaLnBrk="1" hangingPunct="1"/>
            <a:r>
              <a:rPr lang="en-US" sz="2400" b="1"/>
              <a:t>Single valued</a:t>
            </a:r>
            <a:r>
              <a:rPr lang="en-US" sz="2400"/>
              <a:t> : can take on only a single value for each entity instance</a:t>
            </a:r>
          </a:p>
          <a:p>
            <a:pPr eaLnBrk="1" hangingPunct="1">
              <a:buFontTx/>
              <a:buNone/>
            </a:pPr>
            <a:r>
              <a:rPr lang="en-US" sz="2400"/>
              <a:t>		E.g. </a:t>
            </a:r>
            <a:r>
              <a:rPr lang="en-US" sz="2400" b="1" i="1"/>
              <a:t>age</a:t>
            </a:r>
            <a:r>
              <a:rPr lang="en-US" sz="2400"/>
              <a:t> of employee. There can be only one value for this</a:t>
            </a:r>
          </a:p>
          <a:p>
            <a:pPr marL="1022350" lvl="2" indent="-350838" eaLnBrk="1" hangingPunct="1"/>
            <a:endParaRPr lang="en-US" sz="2400"/>
          </a:p>
          <a:p>
            <a:pPr eaLnBrk="1" hangingPunct="1"/>
            <a:r>
              <a:rPr lang="en-US" sz="2400" b="1"/>
              <a:t>Multi-valued</a:t>
            </a:r>
            <a:r>
              <a:rPr lang="en-US" sz="2400"/>
              <a:t>: can take many values</a:t>
            </a:r>
          </a:p>
          <a:p>
            <a:pPr eaLnBrk="1" hangingPunct="1">
              <a:buFontTx/>
              <a:buNone/>
            </a:pPr>
            <a:r>
              <a:rPr lang="en-US" sz="2400"/>
              <a:t>		E.g. </a:t>
            </a:r>
            <a:r>
              <a:rPr lang="en-US" sz="2400" b="1" i="1"/>
              <a:t>skill set</a:t>
            </a:r>
            <a:r>
              <a:rPr lang="en-US" sz="2400"/>
              <a:t> of employee  ,car number/colour, phone number</a:t>
            </a:r>
          </a:p>
        </p:txBody>
      </p:sp>
      <p:grpSp>
        <p:nvGrpSpPr>
          <p:cNvPr id="2" name="Group 21"/>
          <p:cNvGrpSpPr>
            <a:grpSpLocks/>
          </p:cNvGrpSpPr>
          <p:nvPr/>
        </p:nvGrpSpPr>
        <p:grpSpPr bwMode="auto">
          <a:xfrm>
            <a:off x="3194050" y="4525963"/>
            <a:ext cx="3948113" cy="792162"/>
            <a:chOff x="931" y="2475"/>
            <a:chExt cx="787" cy="172"/>
          </a:xfrm>
        </p:grpSpPr>
        <p:sp>
          <p:nvSpPr>
            <p:cNvPr id="29702" name="Oval 22"/>
            <p:cNvSpPr>
              <a:spLocks noChangeArrowheads="1"/>
            </p:cNvSpPr>
            <p:nvPr/>
          </p:nvSpPr>
          <p:spPr bwMode="auto">
            <a:xfrm>
              <a:off x="1181" y="2492"/>
              <a:ext cx="470" cy="133"/>
            </a:xfrm>
            <a:prstGeom prst="ellipse">
              <a:avLst/>
            </a:prstGeom>
            <a:noFill/>
            <a:ln w="9525">
              <a:solidFill>
                <a:srgbClr val="FF0000"/>
              </a:solidFill>
              <a:round/>
              <a:headEnd/>
              <a:tailEnd/>
            </a:ln>
          </p:spPr>
          <p:txBody>
            <a:bodyPr wrap="none" anchor="ctr"/>
            <a:lstStyle/>
            <a:p>
              <a:endParaRPr lang="en-US">
                <a:solidFill>
                  <a:srgbClr val="FFFFFF"/>
                </a:solidFill>
              </a:endParaRPr>
            </a:p>
          </p:txBody>
        </p:sp>
        <p:sp>
          <p:nvSpPr>
            <p:cNvPr id="29703" name="Line 23"/>
            <p:cNvSpPr>
              <a:spLocks noChangeShapeType="1"/>
            </p:cNvSpPr>
            <p:nvPr/>
          </p:nvSpPr>
          <p:spPr bwMode="auto">
            <a:xfrm flipH="1">
              <a:off x="931" y="2559"/>
              <a:ext cx="250" cy="0"/>
            </a:xfrm>
            <a:prstGeom prst="line">
              <a:avLst/>
            </a:prstGeom>
            <a:noFill/>
            <a:ln w="9525">
              <a:solidFill>
                <a:srgbClr val="FF0000"/>
              </a:solidFill>
              <a:round/>
              <a:headEnd/>
              <a:tailEnd/>
            </a:ln>
          </p:spPr>
          <p:txBody>
            <a:bodyPr wrap="none" anchor="ctr"/>
            <a:lstStyle/>
            <a:p>
              <a:endParaRPr lang="en-US"/>
            </a:p>
          </p:txBody>
        </p:sp>
        <p:sp>
          <p:nvSpPr>
            <p:cNvPr id="29704" name="Oval 24"/>
            <p:cNvSpPr>
              <a:spLocks noChangeArrowheads="1"/>
            </p:cNvSpPr>
            <p:nvPr/>
          </p:nvSpPr>
          <p:spPr bwMode="auto">
            <a:xfrm>
              <a:off x="1114" y="2475"/>
              <a:ext cx="604" cy="172"/>
            </a:xfrm>
            <a:prstGeom prst="ellipse">
              <a:avLst/>
            </a:prstGeom>
            <a:noFill/>
            <a:ln w="9525">
              <a:solidFill>
                <a:srgbClr val="FF0000"/>
              </a:solidFill>
              <a:round/>
              <a:headEnd/>
              <a:tailEnd/>
            </a:ln>
          </p:spPr>
          <p:txBody>
            <a:bodyPr wrap="none" anchor="ctr"/>
            <a:lstStyle/>
            <a:p>
              <a:endParaRPr lang="en-US">
                <a:solidFill>
                  <a:srgbClr val="FFFFFF"/>
                </a:solidFill>
              </a:endParaRPr>
            </a:p>
          </p:txBody>
        </p:sp>
      </p:grpSp>
      <p:sp>
        <p:nvSpPr>
          <p:cNvPr id="29701"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C673CAE-6264-42D2-B6C9-CAACA8D22CC9}" type="slidenum">
              <a:rPr lang="en-IN" smtClean="0"/>
              <a:pPr/>
              <a:t>12</a:t>
            </a:fld>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p:cTn id="7" dur="1000" fill="hold"/>
                                        <p:tgtEl>
                                          <p:spTgt spid="11264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1264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264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12643">
                                            <p:txEl>
                                              <p:pRg st="1" end="1"/>
                                            </p:txEl>
                                          </p:spTgt>
                                        </p:tgtEl>
                                        <p:attrNameLst>
                                          <p:attrName>style.visibility</p:attrName>
                                        </p:attrNameLst>
                                      </p:cBhvr>
                                      <p:to>
                                        <p:strVal val="visible"/>
                                      </p:to>
                                    </p:set>
                                    <p:anim calcmode="lin" valueType="num">
                                      <p:cBhvr>
                                        <p:cTn id="14" dur="1000" fill="hold"/>
                                        <p:tgtEl>
                                          <p:spTgt spid="11264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1264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264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12643">
                                            <p:txEl>
                                              <p:pRg st="3" end="3"/>
                                            </p:txEl>
                                          </p:spTgt>
                                        </p:tgtEl>
                                        <p:attrNameLst>
                                          <p:attrName>style.visibility</p:attrName>
                                        </p:attrNameLst>
                                      </p:cBhvr>
                                      <p:to>
                                        <p:strVal val="visible"/>
                                      </p:to>
                                    </p:set>
                                    <p:anim calcmode="lin" valueType="num">
                                      <p:cBhvr>
                                        <p:cTn id="21" dur="1000" fill="hold"/>
                                        <p:tgtEl>
                                          <p:spTgt spid="11264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1264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264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12643">
                                            <p:txEl>
                                              <p:pRg st="4" end="4"/>
                                            </p:txEl>
                                          </p:spTgt>
                                        </p:tgtEl>
                                        <p:attrNameLst>
                                          <p:attrName>style.visibility</p:attrName>
                                        </p:attrNameLst>
                                      </p:cBhvr>
                                      <p:to>
                                        <p:strVal val="visible"/>
                                      </p:to>
                                    </p:set>
                                    <p:anim calcmode="lin" valueType="num">
                                      <p:cBhvr>
                                        <p:cTn id="28" dur="1000" fill="hold"/>
                                        <p:tgtEl>
                                          <p:spTgt spid="112643">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11264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2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228600"/>
            <a:ext cx="8574088" cy="512763"/>
          </a:xfrm>
        </p:spPr>
        <p:txBody>
          <a:bodyPr>
            <a:normAutofit fontScale="90000"/>
          </a:bodyPr>
          <a:lstStyle/>
          <a:p>
            <a:pPr eaLnBrk="1" hangingPunct="1">
              <a:defRPr/>
            </a:pPr>
            <a:r>
              <a:rPr lang="en-US"/>
              <a:t>Multivalued Attribute</a:t>
            </a:r>
          </a:p>
        </p:txBody>
      </p:sp>
      <p:sp>
        <p:nvSpPr>
          <p:cNvPr id="30723" name="Rectangle 3"/>
          <p:cNvSpPr>
            <a:spLocks noChangeArrowheads="1"/>
          </p:cNvSpPr>
          <p:nvPr/>
        </p:nvSpPr>
        <p:spPr bwMode="auto">
          <a:xfrm>
            <a:off x="2998788" y="2465388"/>
            <a:ext cx="2273300" cy="1282700"/>
          </a:xfrm>
          <a:prstGeom prst="rect">
            <a:avLst/>
          </a:prstGeom>
          <a:noFill/>
          <a:ln w="12700">
            <a:solidFill>
              <a:schemeClr val="tx1"/>
            </a:solidFill>
            <a:miter lim="800000"/>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30724" name="Rectangle 4"/>
          <p:cNvSpPr>
            <a:spLocks noChangeArrowheads="1"/>
          </p:cNvSpPr>
          <p:nvPr/>
        </p:nvSpPr>
        <p:spPr bwMode="auto">
          <a:xfrm>
            <a:off x="3505200" y="2895600"/>
            <a:ext cx="1538288"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Employee</a:t>
            </a:r>
          </a:p>
        </p:txBody>
      </p:sp>
      <p:sp>
        <p:nvSpPr>
          <p:cNvPr id="30725" name="Oval 5"/>
          <p:cNvSpPr>
            <a:spLocks noChangeArrowheads="1"/>
          </p:cNvSpPr>
          <p:nvPr/>
        </p:nvSpPr>
        <p:spPr bwMode="auto">
          <a:xfrm>
            <a:off x="1017588" y="1322388"/>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30726" name="Oval 6"/>
          <p:cNvSpPr>
            <a:spLocks noChangeArrowheads="1"/>
          </p:cNvSpPr>
          <p:nvPr/>
        </p:nvSpPr>
        <p:spPr bwMode="auto">
          <a:xfrm>
            <a:off x="560388" y="2617788"/>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30727" name="Oval 7"/>
          <p:cNvSpPr>
            <a:spLocks noChangeArrowheads="1"/>
          </p:cNvSpPr>
          <p:nvPr/>
        </p:nvSpPr>
        <p:spPr bwMode="auto">
          <a:xfrm>
            <a:off x="5888038" y="1925638"/>
            <a:ext cx="2279650" cy="90805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30728" name="Oval 8"/>
          <p:cNvSpPr>
            <a:spLocks noChangeArrowheads="1"/>
          </p:cNvSpPr>
          <p:nvPr/>
        </p:nvSpPr>
        <p:spPr bwMode="auto">
          <a:xfrm>
            <a:off x="3151188" y="865188"/>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30729" name="Oval 9"/>
          <p:cNvSpPr>
            <a:spLocks noChangeArrowheads="1"/>
          </p:cNvSpPr>
          <p:nvPr/>
        </p:nvSpPr>
        <p:spPr bwMode="auto">
          <a:xfrm>
            <a:off x="5202238" y="1011238"/>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30730" name="Line 10"/>
          <p:cNvSpPr>
            <a:spLocks noChangeShapeType="1"/>
          </p:cNvSpPr>
          <p:nvPr/>
        </p:nvSpPr>
        <p:spPr bwMode="auto">
          <a:xfrm>
            <a:off x="2389188" y="2916238"/>
            <a:ext cx="596900" cy="0"/>
          </a:xfrm>
          <a:prstGeom prst="line">
            <a:avLst/>
          </a:prstGeom>
          <a:noFill/>
          <a:ln w="12700">
            <a:solidFill>
              <a:schemeClr val="tx1"/>
            </a:solidFill>
            <a:round/>
            <a:headEnd/>
            <a:tailEnd/>
          </a:ln>
        </p:spPr>
        <p:txBody>
          <a:bodyPr wrap="none" anchor="ctr"/>
          <a:lstStyle/>
          <a:p>
            <a:endParaRPr lang="en-US"/>
          </a:p>
        </p:txBody>
      </p:sp>
      <p:sp>
        <p:nvSpPr>
          <p:cNvPr id="30731" name="Line 11"/>
          <p:cNvSpPr>
            <a:spLocks noChangeShapeType="1"/>
          </p:cNvSpPr>
          <p:nvPr/>
        </p:nvSpPr>
        <p:spPr bwMode="auto">
          <a:xfrm>
            <a:off x="2617788" y="1931988"/>
            <a:ext cx="673100" cy="520700"/>
          </a:xfrm>
          <a:prstGeom prst="line">
            <a:avLst/>
          </a:prstGeom>
          <a:noFill/>
          <a:ln w="12700">
            <a:solidFill>
              <a:schemeClr val="tx1"/>
            </a:solidFill>
            <a:round/>
            <a:headEnd/>
            <a:tailEnd/>
          </a:ln>
        </p:spPr>
        <p:txBody>
          <a:bodyPr wrap="none" anchor="ctr"/>
          <a:lstStyle/>
          <a:p>
            <a:endParaRPr lang="en-US"/>
          </a:p>
        </p:txBody>
      </p:sp>
      <p:sp>
        <p:nvSpPr>
          <p:cNvPr id="30732" name="Line 12"/>
          <p:cNvSpPr>
            <a:spLocks noChangeShapeType="1"/>
          </p:cNvSpPr>
          <p:nvPr/>
        </p:nvSpPr>
        <p:spPr bwMode="auto">
          <a:xfrm>
            <a:off x="4059238" y="1550988"/>
            <a:ext cx="0" cy="901700"/>
          </a:xfrm>
          <a:prstGeom prst="line">
            <a:avLst/>
          </a:prstGeom>
          <a:noFill/>
          <a:ln w="12700">
            <a:solidFill>
              <a:schemeClr val="tx1"/>
            </a:solidFill>
            <a:round/>
            <a:headEnd/>
            <a:tailEnd/>
          </a:ln>
        </p:spPr>
        <p:txBody>
          <a:bodyPr wrap="none" anchor="ctr"/>
          <a:lstStyle/>
          <a:p>
            <a:endParaRPr lang="en-US"/>
          </a:p>
        </p:txBody>
      </p:sp>
      <p:sp>
        <p:nvSpPr>
          <p:cNvPr id="30733" name="Line 13"/>
          <p:cNvSpPr>
            <a:spLocks noChangeShapeType="1"/>
          </p:cNvSpPr>
          <p:nvPr/>
        </p:nvSpPr>
        <p:spPr bwMode="auto">
          <a:xfrm flipH="1">
            <a:off x="4821238" y="1697038"/>
            <a:ext cx="774700" cy="762000"/>
          </a:xfrm>
          <a:prstGeom prst="line">
            <a:avLst/>
          </a:prstGeom>
          <a:noFill/>
          <a:ln w="12700">
            <a:solidFill>
              <a:schemeClr val="tx1"/>
            </a:solidFill>
            <a:round/>
            <a:headEnd/>
            <a:tailEnd/>
          </a:ln>
        </p:spPr>
        <p:txBody>
          <a:bodyPr wrap="none" anchor="ctr"/>
          <a:lstStyle/>
          <a:p>
            <a:endParaRPr lang="en-US"/>
          </a:p>
        </p:txBody>
      </p:sp>
      <p:sp>
        <p:nvSpPr>
          <p:cNvPr id="30734" name="Line 14"/>
          <p:cNvSpPr>
            <a:spLocks noChangeShapeType="1"/>
          </p:cNvSpPr>
          <p:nvPr/>
        </p:nvSpPr>
        <p:spPr bwMode="auto">
          <a:xfrm flipH="1">
            <a:off x="5272088" y="2611438"/>
            <a:ext cx="768350" cy="304800"/>
          </a:xfrm>
          <a:prstGeom prst="line">
            <a:avLst/>
          </a:prstGeom>
          <a:noFill/>
          <a:ln w="12700">
            <a:solidFill>
              <a:schemeClr val="tx1"/>
            </a:solidFill>
            <a:round/>
            <a:headEnd/>
            <a:tailEnd/>
          </a:ln>
        </p:spPr>
        <p:txBody>
          <a:bodyPr wrap="none" anchor="ctr"/>
          <a:lstStyle/>
          <a:p>
            <a:endParaRPr lang="en-US"/>
          </a:p>
        </p:txBody>
      </p:sp>
      <p:sp>
        <p:nvSpPr>
          <p:cNvPr id="30735" name="Rectangle 15"/>
          <p:cNvSpPr>
            <a:spLocks noChangeArrowheads="1"/>
          </p:cNvSpPr>
          <p:nvPr/>
        </p:nvSpPr>
        <p:spPr bwMode="auto">
          <a:xfrm>
            <a:off x="838200" y="2743200"/>
            <a:ext cx="554038"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E#</a:t>
            </a:r>
          </a:p>
        </p:txBody>
      </p:sp>
      <p:sp>
        <p:nvSpPr>
          <p:cNvPr id="30736" name="Rectangle 16"/>
          <p:cNvSpPr>
            <a:spLocks noChangeArrowheads="1"/>
          </p:cNvSpPr>
          <p:nvPr/>
        </p:nvSpPr>
        <p:spPr bwMode="auto">
          <a:xfrm>
            <a:off x="1371600" y="1447800"/>
            <a:ext cx="995363"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Name</a:t>
            </a:r>
          </a:p>
        </p:txBody>
      </p:sp>
      <p:sp>
        <p:nvSpPr>
          <p:cNvPr id="30737" name="Rectangle 17"/>
          <p:cNvSpPr>
            <a:spLocks noChangeArrowheads="1"/>
          </p:cNvSpPr>
          <p:nvPr/>
        </p:nvSpPr>
        <p:spPr bwMode="auto">
          <a:xfrm>
            <a:off x="3581400" y="990600"/>
            <a:ext cx="841375"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DOB</a:t>
            </a:r>
          </a:p>
        </p:txBody>
      </p:sp>
      <p:sp>
        <p:nvSpPr>
          <p:cNvPr id="30738" name="Rectangle 18"/>
          <p:cNvSpPr>
            <a:spLocks noChangeArrowheads="1"/>
          </p:cNvSpPr>
          <p:nvPr/>
        </p:nvSpPr>
        <p:spPr bwMode="auto">
          <a:xfrm>
            <a:off x="5507038" y="1163638"/>
            <a:ext cx="1300162"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Address</a:t>
            </a:r>
          </a:p>
        </p:txBody>
      </p:sp>
      <p:sp>
        <p:nvSpPr>
          <p:cNvPr id="30739" name="Rectangle 19"/>
          <p:cNvSpPr>
            <a:spLocks noChangeArrowheads="1"/>
          </p:cNvSpPr>
          <p:nvPr/>
        </p:nvSpPr>
        <p:spPr bwMode="auto">
          <a:xfrm>
            <a:off x="6192838" y="2154238"/>
            <a:ext cx="1974850" cy="458787"/>
          </a:xfrm>
          <a:prstGeom prst="rect">
            <a:avLst/>
          </a:prstGeom>
          <a:noFill/>
          <a:ln w="12700">
            <a:noFill/>
            <a:miter lim="800000"/>
            <a:headEnd/>
            <a:tailEnd/>
          </a:ln>
        </p:spPr>
        <p:txBody>
          <a:bodyPr lIns="90488" tIns="44450" rIns="90488" bIns="44450">
            <a:spAutoFit/>
          </a:bodyPr>
          <a:lstStyle/>
          <a:p>
            <a:pPr eaLnBrk="0" hangingPunct="0"/>
            <a:r>
              <a:rPr lang="en-US">
                <a:solidFill>
                  <a:srgbClr val="0000FF"/>
                </a:solidFill>
                <a:latin typeface="Arial" charset="0"/>
              </a:rPr>
              <a:t>Designation</a:t>
            </a:r>
          </a:p>
        </p:txBody>
      </p:sp>
      <p:sp>
        <p:nvSpPr>
          <p:cNvPr id="30740" name="Oval 20"/>
          <p:cNvSpPr>
            <a:spLocks noChangeArrowheads="1"/>
          </p:cNvSpPr>
          <p:nvPr/>
        </p:nvSpPr>
        <p:spPr bwMode="auto">
          <a:xfrm>
            <a:off x="5811838" y="3373438"/>
            <a:ext cx="2990850" cy="1371600"/>
          </a:xfrm>
          <a:prstGeom prst="ellipse">
            <a:avLst/>
          </a:prstGeom>
          <a:noFill/>
          <a:ln w="9525">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30741" name="Oval 21"/>
          <p:cNvSpPr>
            <a:spLocks noChangeArrowheads="1"/>
          </p:cNvSpPr>
          <p:nvPr/>
        </p:nvSpPr>
        <p:spPr bwMode="auto">
          <a:xfrm>
            <a:off x="6192838" y="3602038"/>
            <a:ext cx="2454275" cy="990600"/>
          </a:xfrm>
          <a:prstGeom prst="ellipse">
            <a:avLst/>
          </a:prstGeom>
          <a:noFill/>
          <a:ln w="9525">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30742" name="Line 22"/>
          <p:cNvSpPr>
            <a:spLocks noChangeShapeType="1"/>
          </p:cNvSpPr>
          <p:nvPr/>
        </p:nvSpPr>
        <p:spPr bwMode="auto">
          <a:xfrm>
            <a:off x="5278438" y="3221038"/>
            <a:ext cx="533400" cy="685800"/>
          </a:xfrm>
          <a:prstGeom prst="line">
            <a:avLst/>
          </a:prstGeom>
          <a:noFill/>
          <a:ln w="9525">
            <a:solidFill>
              <a:schemeClr val="tx1"/>
            </a:solidFill>
            <a:round/>
            <a:headEnd/>
            <a:tailEnd/>
          </a:ln>
        </p:spPr>
        <p:txBody>
          <a:bodyPr/>
          <a:lstStyle/>
          <a:p>
            <a:endParaRPr lang="en-US"/>
          </a:p>
        </p:txBody>
      </p:sp>
      <p:sp>
        <p:nvSpPr>
          <p:cNvPr id="30743" name="Text Box 23"/>
          <p:cNvSpPr txBox="1">
            <a:spLocks noChangeArrowheads="1"/>
          </p:cNvSpPr>
          <p:nvPr/>
        </p:nvSpPr>
        <p:spPr bwMode="auto">
          <a:xfrm>
            <a:off x="6643688" y="3886200"/>
            <a:ext cx="1524000" cy="457200"/>
          </a:xfrm>
          <a:prstGeom prst="rect">
            <a:avLst/>
          </a:prstGeom>
          <a:noFill/>
          <a:ln w="9525">
            <a:noFill/>
            <a:miter lim="800000"/>
            <a:headEnd/>
            <a:tailEnd/>
          </a:ln>
        </p:spPr>
        <p:txBody>
          <a:bodyPr>
            <a:spAutoFit/>
          </a:bodyPr>
          <a:lstStyle/>
          <a:p>
            <a:pPr>
              <a:spcBef>
                <a:spcPct val="50000"/>
              </a:spcBef>
            </a:pPr>
            <a:r>
              <a:rPr lang="en-US">
                <a:solidFill>
                  <a:srgbClr val="CC0066"/>
                </a:solidFill>
                <a:latin typeface="Arial" charset="0"/>
              </a:rPr>
              <a:t>skill set</a:t>
            </a:r>
          </a:p>
        </p:txBody>
      </p:sp>
      <p:sp>
        <p:nvSpPr>
          <p:cNvPr id="30744" name="Slide Number Placeholder 2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5719AE4-6ACB-4813-83E6-5D50AE065803}" type="slidenum">
              <a:rPr lang="en-IN" smtClean="0"/>
              <a:pPr/>
              <a:t>13</a:t>
            </a:fld>
            <a:endParaRPr lang="en-I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7239000" cy="679450"/>
          </a:xfrm>
        </p:spPr>
        <p:txBody>
          <a:bodyPr/>
          <a:lstStyle/>
          <a:p>
            <a:pPr eaLnBrk="1" hangingPunct="1">
              <a:defRPr/>
            </a:pPr>
            <a:r>
              <a:rPr lang="en-US" sz="3200" dirty="0"/>
              <a:t>Stored Vs Derived attribute</a:t>
            </a:r>
          </a:p>
        </p:txBody>
      </p:sp>
      <p:sp>
        <p:nvSpPr>
          <p:cNvPr id="113667" name="Rectangle 3"/>
          <p:cNvSpPr>
            <a:spLocks noGrp="1" noChangeArrowheads="1"/>
          </p:cNvSpPr>
          <p:nvPr>
            <p:ph idx="1"/>
          </p:nvPr>
        </p:nvSpPr>
        <p:spPr>
          <a:xfrm>
            <a:off x="231775" y="862013"/>
            <a:ext cx="7772400" cy="4632325"/>
          </a:xfrm>
        </p:spPr>
        <p:txBody>
          <a:bodyPr>
            <a:normAutofit lnSpcReduction="10000"/>
          </a:bodyPr>
          <a:lstStyle/>
          <a:p>
            <a:pPr eaLnBrk="1" hangingPunct="1"/>
            <a:r>
              <a:rPr lang="en-US" sz="2800" b="1"/>
              <a:t>Stored Attribute</a:t>
            </a:r>
            <a:r>
              <a:rPr lang="en-US" sz="2800"/>
              <a:t>: Attribute that need to be stored permanently. 	</a:t>
            </a:r>
          </a:p>
          <a:p>
            <a:pPr marL="1022350" lvl="2" indent="-350838" eaLnBrk="1" hangingPunct="1"/>
            <a:r>
              <a:rPr lang="en-US" sz="2800"/>
              <a:t>E.g. </a:t>
            </a:r>
            <a:r>
              <a:rPr lang="en-US" sz="2800" b="1" i="1"/>
              <a:t>name </a:t>
            </a:r>
            <a:r>
              <a:rPr lang="en-US" sz="2800"/>
              <a:t>of an employee, Dob</a:t>
            </a:r>
          </a:p>
          <a:p>
            <a:pPr eaLnBrk="1" hangingPunct="1"/>
            <a:endParaRPr lang="en-US" sz="2800"/>
          </a:p>
          <a:p>
            <a:pPr eaLnBrk="1" hangingPunct="1"/>
            <a:r>
              <a:rPr lang="en-US" sz="2800" b="1"/>
              <a:t>Derived Attribute</a:t>
            </a:r>
            <a:r>
              <a:rPr lang="en-US" sz="2800"/>
              <a:t>: Attribute that can be calculated based on other attributes</a:t>
            </a:r>
          </a:p>
          <a:p>
            <a:pPr marL="1022350" lvl="2" indent="-350838" eaLnBrk="1" hangingPunct="1"/>
            <a:r>
              <a:rPr lang="en-US" sz="2800"/>
              <a:t>E.g. : </a:t>
            </a:r>
            <a:r>
              <a:rPr lang="en-US" sz="2800" b="1"/>
              <a:t>age </a:t>
            </a:r>
            <a:r>
              <a:rPr lang="en-US" sz="2800"/>
              <a:t>of an employee  based on DOB and current date</a:t>
            </a:r>
          </a:p>
          <a:p>
            <a:pPr marL="1022350" lvl="2" indent="-350838" eaLnBrk="1" hangingPunct="1"/>
            <a:r>
              <a:rPr lang="en-US" sz="2800"/>
              <a:t> </a:t>
            </a:r>
            <a:r>
              <a:rPr lang="en-US" sz="2800" b="1" i="1"/>
              <a:t>years of service</a:t>
            </a:r>
            <a:r>
              <a:rPr lang="en-US" sz="2800"/>
              <a:t> based on the date of joining and current date</a:t>
            </a:r>
          </a:p>
        </p:txBody>
      </p:sp>
      <p:grpSp>
        <p:nvGrpSpPr>
          <p:cNvPr id="2" name="Group 25"/>
          <p:cNvGrpSpPr>
            <a:grpSpLocks/>
          </p:cNvGrpSpPr>
          <p:nvPr/>
        </p:nvGrpSpPr>
        <p:grpSpPr bwMode="auto">
          <a:xfrm>
            <a:off x="5686425" y="5724525"/>
            <a:ext cx="1576388" cy="463550"/>
            <a:chOff x="931" y="2046"/>
            <a:chExt cx="720" cy="133"/>
          </a:xfrm>
        </p:grpSpPr>
        <p:sp>
          <p:nvSpPr>
            <p:cNvPr id="31750" name="Oval 26"/>
            <p:cNvSpPr>
              <a:spLocks noChangeArrowheads="1"/>
            </p:cNvSpPr>
            <p:nvPr/>
          </p:nvSpPr>
          <p:spPr bwMode="auto">
            <a:xfrm>
              <a:off x="1181" y="2046"/>
              <a:ext cx="470" cy="133"/>
            </a:xfrm>
            <a:prstGeom prst="ellipse">
              <a:avLst/>
            </a:prstGeom>
            <a:noFill/>
            <a:ln w="9525" cap="rnd">
              <a:solidFill>
                <a:srgbClr val="FF0066"/>
              </a:solidFill>
              <a:prstDash val="dash"/>
              <a:round/>
              <a:headEnd/>
              <a:tailEnd/>
            </a:ln>
          </p:spPr>
          <p:txBody>
            <a:bodyPr wrap="none" anchor="ctr"/>
            <a:lstStyle/>
            <a:p>
              <a:endParaRPr lang="en-US">
                <a:solidFill>
                  <a:srgbClr val="FF0000"/>
                </a:solidFill>
              </a:endParaRPr>
            </a:p>
          </p:txBody>
        </p:sp>
        <p:sp>
          <p:nvSpPr>
            <p:cNvPr id="31751" name="Line 27"/>
            <p:cNvSpPr>
              <a:spLocks noChangeShapeType="1"/>
            </p:cNvSpPr>
            <p:nvPr/>
          </p:nvSpPr>
          <p:spPr bwMode="auto">
            <a:xfrm flipH="1">
              <a:off x="931" y="2113"/>
              <a:ext cx="250" cy="0"/>
            </a:xfrm>
            <a:prstGeom prst="line">
              <a:avLst/>
            </a:prstGeom>
            <a:noFill/>
            <a:ln w="9525" cap="rnd">
              <a:solidFill>
                <a:srgbClr val="FF0066"/>
              </a:solidFill>
              <a:prstDash val="dash"/>
              <a:round/>
              <a:headEnd/>
              <a:tailEnd/>
            </a:ln>
          </p:spPr>
          <p:txBody>
            <a:bodyPr wrap="none" anchor="ctr"/>
            <a:lstStyle/>
            <a:p>
              <a:endParaRPr lang="en-US"/>
            </a:p>
          </p:txBody>
        </p:sp>
      </p:grpSp>
      <p:sp>
        <p:nvSpPr>
          <p:cNvPr id="31749"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9C8AAFF-D3B9-4D5D-9854-7BD73B6BF76F}" type="slidenum">
              <a:rPr lang="en-IN" smtClean="0"/>
              <a:pPr/>
              <a:t>14</a:t>
            </a:fld>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p:cTn id="7" dur="1000" fill="hold"/>
                                        <p:tgtEl>
                                          <p:spTgt spid="11366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1366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366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13667">
                                            <p:txEl>
                                              <p:pRg st="1" end="1"/>
                                            </p:txEl>
                                          </p:spTgt>
                                        </p:tgtEl>
                                        <p:attrNameLst>
                                          <p:attrName>style.visibility</p:attrName>
                                        </p:attrNameLst>
                                      </p:cBhvr>
                                      <p:to>
                                        <p:strVal val="visible"/>
                                      </p:to>
                                    </p:set>
                                    <p:anim calcmode="lin" valueType="num">
                                      <p:cBhvr>
                                        <p:cTn id="14" dur="1000" fill="hold"/>
                                        <p:tgtEl>
                                          <p:spTgt spid="113667">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1366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366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13667">
                                            <p:txEl>
                                              <p:pRg st="3" end="3"/>
                                            </p:txEl>
                                          </p:spTgt>
                                        </p:tgtEl>
                                        <p:attrNameLst>
                                          <p:attrName>style.visibility</p:attrName>
                                        </p:attrNameLst>
                                      </p:cBhvr>
                                      <p:to>
                                        <p:strVal val="visible"/>
                                      </p:to>
                                    </p:set>
                                    <p:anim calcmode="lin" valueType="num">
                                      <p:cBhvr>
                                        <p:cTn id="21" dur="1000" fill="hold"/>
                                        <p:tgtEl>
                                          <p:spTgt spid="113667">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1366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366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13667">
                                            <p:txEl>
                                              <p:pRg st="4" end="4"/>
                                            </p:txEl>
                                          </p:spTgt>
                                        </p:tgtEl>
                                        <p:attrNameLst>
                                          <p:attrName>style.visibility</p:attrName>
                                        </p:attrNameLst>
                                      </p:cBhvr>
                                      <p:to>
                                        <p:strVal val="visible"/>
                                      </p:to>
                                    </p:set>
                                    <p:anim calcmode="lin" valueType="num">
                                      <p:cBhvr>
                                        <p:cTn id="28" dur="1000" fill="hold"/>
                                        <p:tgtEl>
                                          <p:spTgt spid="113667">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11366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36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113667">
                                            <p:txEl>
                                              <p:pRg st="5" end="5"/>
                                            </p:txEl>
                                          </p:spTgt>
                                        </p:tgtEl>
                                        <p:attrNameLst>
                                          <p:attrName>style.visibility</p:attrName>
                                        </p:attrNameLst>
                                      </p:cBhvr>
                                      <p:to>
                                        <p:strVal val="visible"/>
                                      </p:to>
                                    </p:set>
                                    <p:anim calcmode="lin" valueType="num">
                                      <p:cBhvr>
                                        <p:cTn id="35" dur="1000" fill="hold"/>
                                        <p:tgtEl>
                                          <p:spTgt spid="113667">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11366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13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2" y="320675"/>
            <a:ext cx="7239000" cy="450850"/>
          </a:xfrm>
        </p:spPr>
        <p:txBody>
          <a:bodyPr>
            <a:normAutofit fontScale="90000"/>
          </a:bodyPr>
          <a:lstStyle/>
          <a:p>
            <a:pPr eaLnBrk="1" hangingPunct="1">
              <a:defRPr/>
            </a:pPr>
            <a:r>
              <a:rPr lang="en-US" dirty="0"/>
              <a:t>Key Attribute</a:t>
            </a:r>
          </a:p>
        </p:txBody>
      </p:sp>
      <p:sp>
        <p:nvSpPr>
          <p:cNvPr id="32771" name="Content Placeholder 2"/>
          <p:cNvSpPr>
            <a:spLocks noGrp="1"/>
          </p:cNvSpPr>
          <p:nvPr>
            <p:ph idx="1"/>
          </p:nvPr>
        </p:nvSpPr>
        <p:spPr>
          <a:xfrm>
            <a:off x="457200" y="1201738"/>
            <a:ext cx="7239000" cy="4579937"/>
          </a:xfrm>
        </p:spPr>
        <p:txBody>
          <a:bodyPr/>
          <a:lstStyle/>
          <a:p>
            <a:pPr algn="just" eaLnBrk="1" hangingPunct="1"/>
            <a:r>
              <a:rPr lang="en-US" sz="2400"/>
              <a:t>Key attribute is an attribute or a combination of attributes which will uniquely identify remaining attributes of entity.</a:t>
            </a:r>
          </a:p>
          <a:p>
            <a:pPr algn="just" eaLnBrk="1" hangingPunct="1">
              <a:buFont typeface="Wingdings 2" pitchFamily="18" charset="2"/>
              <a:buNone/>
            </a:pPr>
            <a:endParaRPr lang="en-US" sz="2400"/>
          </a:p>
          <a:p>
            <a:pPr algn="just" eaLnBrk="1" hangingPunct="1"/>
            <a:r>
              <a:rPr lang="en-US" sz="2400"/>
              <a:t>What are the Key attributes in the following student table ?</a:t>
            </a:r>
          </a:p>
        </p:txBody>
      </p:sp>
      <p:graphicFrame>
        <p:nvGraphicFramePr>
          <p:cNvPr id="7" name="Content Placeholder 6"/>
          <p:cNvGraphicFramePr>
            <a:graphicFrameLocks/>
          </p:cNvGraphicFramePr>
          <p:nvPr/>
        </p:nvGraphicFramePr>
        <p:xfrm>
          <a:off x="704850" y="3781425"/>
          <a:ext cx="6991350" cy="1245660"/>
        </p:xfrm>
        <a:graphic>
          <a:graphicData uri="http://schemas.openxmlformats.org/drawingml/2006/table">
            <a:tbl>
              <a:tblPr firstRow="1" bandRow="1">
                <a:tableStyleId>{5C22544A-7EE6-4342-B048-85BDC9FD1C3A}</a:tableStyleId>
              </a:tblPr>
              <a:tblGrid>
                <a:gridCol w="1242574">
                  <a:extLst>
                    <a:ext uri="{9D8B030D-6E8A-4147-A177-3AD203B41FA5}">
                      <a16:colId xmlns:a16="http://schemas.microsoft.com/office/drawing/2014/main" val="20000"/>
                    </a:ext>
                  </a:extLst>
                </a:gridCol>
                <a:gridCol w="891024">
                  <a:extLst>
                    <a:ext uri="{9D8B030D-6E8A-4147-A177-3AD203B41FA5}">
                      <a16:colId xmlns:a16="http://schemas.microsoft.com/office/drawing/2014/main" val="20001"/>
                    </a:ext>
                  </a:extLst>
                </a:gridCol>
                <a:gridCol w="2300472">
                  <a:extLst>
                    <a:ext uri="{9D8B030D-6E8A-4147-A177-3AD203B41FA5}">
                      <a16:colId xmlns:a16="http://schemas.microsoft.com/office/drawing/2014/main" val="20002"/>
                    </a:ext>
                  </a:extLst>
                </a:gridCol>
                <a:gridCol w="1355536">
                  <a:extLst>
                    <a:ext uri="{9D8B030D-6E8A-4147-A177-3AD203B41FA5}">
                      <a16:colId xmlns:a16="http://schemas.microsoft.com/office/drawing/2014/main" val="20003"/>
                    </a:ext>
                  </a:extLst>
                </a:gridCol>
                <a:gridCol w="1201744">
                  <a:extLst>
                    <a:ext uri="{9D8B030D-6E8A-4147-A177-3AD203B41FA5}">
                      <a16:colId xmlns:a16="http://schemas.microsoft.com/office/drawing/2014/main" val="20004"/>
                    </a:ext>
                  </a:extLst>
                </a:gridCol>
              </a:tblGrid>
              <a:tr h="311415">
                <a:tc>
                  <a:txBody>
                    <a:bodyPr/>
                    <a:lstStyle/>
                    <a:p>
                      <a:r>
                        <a:rPr lang="en-US" sz="1400" dirty="0">
                          <a:solidFill>
                            <a:schemeClr val="tx1"/>
                          </a:solidFill>
                        </a:rPr>
                        <a:t>USN</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Name</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Email ID</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Mobile No.</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DOB</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11415">
                <a:tc>
                  <a:txBody>
                    <a:bodyPr/>
                    <a:lstStyle/>
                    <a:p>
                      <a:r>
                        <a:rPr lang="en-US" sz="1400" dirty="0">
                          <a:solidFill>
                            <a:schemeClr val="tx1"/>
                          </a:solidFill>
                        </a:rPr>
                        <a:t>1BM14CS001</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Aditya</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aditya@bmsce.ac.in</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9448444160</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01-01-1997</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11415">
                <a:tc>
                  <a:txBody>
                    <a:bodyPr/>
                    <a:lstStyle/>
                    <a:p>
                      <a:r>
                        <a:rPr lang="en-US" sz="1400" dirty="0">
                          <a:solidFill>
                            <a:schemeClr val="tx1"/>
                          </a:solidFill>
                        </a:rPr>
                        <a:t>1BM14CS002</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err="1">
                          <a:solidFill>
                            <a:schemeClr val="tx1"/>
                          </a:solidFill>
                        </a:rPr>
                        <a:t>Bharath</a:t>
                      </a:r>
                      <a:endParaRPr lang="en-US" sz="1400" dirty="0">
                        <a:solidFill>
                          <a:schemeClr val="tx1"/>
                        </a:solidFill>
                      </a:endParaRP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bharath@bmsce.ac.in</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8762244699</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31-12-1996</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11415">
                <a:tc>
                  <a:txBody>
                    <a:bodyPr/>
                    <a:lstStyle/>
                    <a:p>
                      <a:r>
                        <a:rPr lang="en-US" sz="1400" dirty="0">
                          <a:solidFill>
                            <a:schemeClr val="tx1"/>
                          </a:solidFill>
                        </a:rPr>
                        <a:t>1BM14CS003</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err="1">
                          <a:solidFill>
                            <a:schemeClr val="tx1"/>
                          </a:solidFill>
                        </a:rPr>
                        <a:t>Bharath</a:t>
                      </a:r>
                      <a:endParaRPr lang="en-US" sz="1400" dirty="0">
                        <a:solidFill>
                          <a:schemeClr val="tx1"/>
                        </a:solidFill>
                      </a:endParaRP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bharath9@bmsce.ac.in</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8762244699</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31-12-1996</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2804" name="TextBox 7"/>
          <p:cNvSpPr txBox="1">
            <a:spLocks noChangeArrowheads="1"/>
          </p:cNvSpPr>
          <p:nvPr/>
        </p:nvSpPr>
        <p:spPr bwMode="auto">
          <a:xfrm>
            <a:off x="141288" y="5181600"/>
            <a:ext cx="6945312" cy="369888"/>
          </a:xfrm>
          <a:prstGeom prst="rect">
            <a:avLst/>
          </a:prstGeom>
          <a:noFill/>
          <a:ln w="9525">
            <a:noFill/>
            <a:miter lim="800000"/>
            <a:headEnd/>
            <a:tailEnd/>
          </a:ln>
        </p:spPr>
        <p:txBody>
          <a:bodyPr wrap="none">
            <a:spAutoFit/>
          </a:bodyPr>
          <a:lstStyle/>
          <a:p>
            <a:r>
              <a:rPr lang="en-US" sz="1800">
                <a:solidFill>
                  <a:srgbClr val="C00000"/>
                </a:solidFill>
                <a:latin typeface="Verdana" pitchFamily="34" charset="0"/>
              </a:rPr>
              <a:t>ER Diagram Notation for key attribute: underline attribute</a:t>
            </a:r>
          </a:p>
        </p:txBody>
      </p:sp>
      <p:sp>
        <p:nvSpPr>
          <p:cNvPr id="37919" name="Oval 8"/>
          <p:cNvSpPr>
            <a:spLocks noChangeArrowheads="1"/>
          </p:cNvSpPr>
          <p:nvPr/>
        </p:nvSpPr>
        <p:spPr bwMode="auto">
          <a:xfrm>
            <a:off x="704850" y="6026150"/>
            <a:ext cx="1219200" cy="517525"/>
          </a:xfrm>
          <a:prstGeom prst="ellipse">
            <a:avLst/>
          </a:prstGeom>
          <a:noFill/>
          <a:ln w="9525" algn="ctr">
            <a:solidFill>
              <a:schemeClr val="tx1"/>
            </a:solidFill>
            <a:round/>
            <a:headEnd/>
            <a:tailEnd/>
          </a:ln>
        </p:spPr>
        <p:txBody>
          <a:bodyPr/>
          <a:lstStyle/>
          <a:p>
            <a:pPr algn="ctr" eaLnBrk="0" hangingPunct="0"/>
            <a:r>
              <a:rPr lang="en-US" sz="1400" b="1" u="sng">
                <a:solidFill>
                  <a:srgbClr val="000000"/>
                </a:solidFill>
                <a:latin typeface="Verdana" pitchFamily="34" charset="0"/>
              </a:rPr>
              <a:t>USN</a:t>
            </a:r>
          </a:p>
        </p:txBody>
      </p:sp>
      <p:sp>
        <p:nvSpPr>
          <p:cNvPr id="8" name="Oval 8"/>
          <p:cNvSpPr>
            <a:spLocks noChangeArrowheads="1"/>
          </p:cNvSpPr>
          <p:nvPr/>
        </p:nvSpPr>
        <p:spPr bwMode="auto">
          <a:xfrm>
            <a:off x="2667000" y="6026150"/>
            <a:ext cx="1847850" cy="517525"/>
          </a:xfrm>
          <a:prstGeom prst="ellipse">
            <a:avLst/>
          </a:prstGeom>
          <a:noFill/>
          <a:ln w="9525" algn="ctr">
            <a:solidFill>
              <a:schemeClr val="tx1"/>
            </a:solidFill>
            <a:round/>
            <a:headEnd/>
            <a:tailEnd/>
          </a:ln>
        </p:spPr>
        <p:txBody>
          <a:bodyPr/>
          <a:lstStyle/>
          <a:p>
            <a:pPr algn="ctr" eaLnBrk="0" hangingPunct="0"/>
            <a:r>
              <a:rPr lang="en-US" sz="1400" b="1" u="sng">
                <a:solidFill>
                  <a:srgbClr val="000000"/>
                </a:solidFill>
                <a:latin typeface="Verdana" pitchFamily="34" charset="0"/>
              </a:rPr>
              <a:t>Mobile No.</a:t>
            </a:r>
          </a:p>
        </p:txBody>
      </p:sp>
      <p:sp>
        <p:nvSpPr>
          <p:cNvPr id="9" name="Oval 8"/>
          <p:cNvSpPr>
            <a:spLocks noChangeArrowheads="1"/>
          </p:cNvSpPr>
          <p:nvPr/>
        </p:nvSpPr>
        <p:spPr bwMode="auto">
          <a:xfrm>
            <a:off x="4800600" y="6026150"/>
            <a:ext cx="1724025" cy="517525"/>
          </a:xfrm>
          <a:prstGeom prst="ellipse">
            <a:avLst/>
          </a:prstGeom>
          <a:noFill/>
          <a:ln w="9525" algn="ctr">
            <a:solidFill>
              <a:schemeClr val="tx1"/>
            </a:solidFill>
            <a:round/>
            <a:headEnd/>
            <a:tailEnd/>
          </a:ln>
        </p:spPr>
        <p:txBody>
          <a:bodyPr/>
          <a:lstStyle/>
          <a:p>
            <a:pPr algn="ctr" eaLnBrk="0" hangingPunct="0"/>
            <a:r>
              <a:rPr lang="en-US" sz="1400" b="1" u="sng">
                <a:solidFill>
                  <a:srgbClr val="000000"/>
                </a:solidFill>
                <a:latin typeface="Verdana" pitchFamily="34" charset="0"/>
              </a:rPr>
              <a:t>Email  ID</a:t>
            </a:r>
          </a:p>
        </p:txBody>
      </p:sp>
      <p:sp>
        <p:nvSpPr>
          <p:cNvPr id="32808" name="Slide Number Placeholder 9"/>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7344E06-DB67-4D49-A192-0C809EE82DE9}" type="slidenum">
              <a:rPr lang="en-IN" smtClean="0"/>
              <a:pPr/>
              <a:t>15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919"/>
                                        </p:tgtEl>
                                        <p:attrNameLst>
                                          <p:attrName>style.visibility</p:attrName>
                                        </p:attrNameLst>
                                      </p:cBhvr>
                                      <p:to>
                                        <p:strVal val="visible"/>
                                      </p:to>
                                    </p:set>
                                    <p:anim calcmode="lin" valueType="num">
                                      <p:cBhvr additive="base">
                                        <p:cTn id="7" dur="500" fill="hold"/>
                                        <p:tgtEl>
                                          <p:spTgt spid="37919"/>
                                        </p:tgtEl>
                                        <p:attrNameLst>
                                          <p:attrName>ppt_x</p:attrName>
                                        </p:attrNameLst>
                                      </p:cBhvr>
                                      <p:tavLst>
                                        <p:tav tm="0">
                                          <p:val>
                                            <p:strVal val="#ppt_x"/>
                                          </p:val>
                                        </p:tav>
                                        <p:tav tm="100000">
                                          <p:val>
                                            <p:strVal val="#ppt_x"/>
                                          </p:val>
                                        </p:tav>
                                      </p:tavLst>
                                    </p:anim>
                                    <p:anim calcmode="lin" valueType="num">
                                      <p:cBhvr additive="base">
                                        <p:cTn id="8" dur="500" fill="hold"/>
                                        <p:tgtEl>
                                          <p:spTgt spid="379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9"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 y="277813"/>
            <a:ext cx="8305800" cy="560387"/>
          </a:xfrm>
        </p:spPr>
        <p:txBody>
          <a:bodyPr>
            <a:normAutofit fontScale="90000"/>
          </a:bodyPr>
          <a:lstStyle/>
          <a:p>
            <a:pPr eaLnBrk="1" hangingPunct="1">
              <a:defRPr/>
            </a:pPr>
            <a:r>
              <a:rPr lang="en-US" sz="3200"/>
              <a:t>Regular Vs. Weak entity type</a:t>
            </a:r>
          </a:p>
        </p:txBody>
      </p:sp>
      <p:sp>
        <p:nvSpPr>
          <p:cNvPr id="114691" name="Rectangle 3"/>
          <p:cNvSpPr>
            <a:spLocks noGrp="1" noChangeArrowheads="1"/>
          </p:cNvSpPr>
          <p:nvPr>
            <p:ph idx="1"/>
          </p:nvPr>
        </p:nvSpPr>
        <p:spPr>
          <a:xfrm>
            <a:off x="304800" y="1066800"/>
            <a:ext cx="7751763" cy="5346700"/>
          </a:xfrm>
        </p:spPr>
        <p:txBody>
          <a:bodyPr/>
          <a:lstStyle/>
          <a:p>
            <a:pPr algn="just" eaLnBrk="1" hangingPunct="1">
              <a:lnSpc>
                <a:spcPct val="90000"/>
              </a:lnSpc>
            </a:pPr>
            <a:r>
              <a:rPr lang="en-US" sz="2400" b="1"/>
              <a:t>Regular Entity</a:t>
            </a:r>
            <a:r>
              <a:rPr lang="en-US" sz="2400"/>
              <a:t>: Entity that has its own key attributes.</a:t>
            </a:r>
          </a:p>
          <a:p>
            <a:pPr eaLnBrk="1" hangingPunct="1">
              <a:lnSpc>
                <a:spcPct val="90000"/>
              </a:lnSpc>
              <a:buFontTx/>
              <a:buNone/>
            </a:pPr>
            <a:endParaRPr lang="en-US" sz="2400"/>
          </a:p>
          <a:p>
            <a:pPr eaLnBrk="1" hangingPunct="1">
              <a:lnSpc>
                <a:spcPct val="90000"/>
              </a:lnSpc>
              <a:buFontTx/>
              <a:buNone/>
            </a:pPr>
            <a:r>
              <a:rPr lang="en-US" sz="2400"/>
              <a:t>	E.g.:  Employee, student ,customer, policy holder etc.</a:t>
            </a:r>
          </a:p>
          <a:p>
            <a:pPr eaLnBrk="1" hangingPunct="1">
              <a:lnSpc>
                <a:spcPct val="90000"/>
              </a:lnSpc>
            </a:pPr>
            <a:endParaRPr lang="en-US" sz="2400"/>
          </a:p>
          <a:p>
            <a:pPr algn="just" eaLnBrk="1" hangingPunct="1">
              <a:lnSpc>
                <a:spcPct val="90000"/>
              </a:lnSpc>
            </a:pPr>
            <a:r>
              <a:rPr lang="en-US" sz="2400" b="1"/>
              <a:t>Weak entity</a:t>
            </a:r>
            <a:r>
              <a:rPr lang="en-US" sz="2400"/>
              <a:t>: Entity that depends on other entity for its existence and doesn’t have key attribute of its own</a:t>
            </a:r>
          </a:p>
          <a:p>
            <a:pPr eaLnBrk="1" hangingPunct="1">
              <a:lnSpc>
                <a:spcPct val="90000"/>
              </a:lnSpc>
              <a:buFontTx/>
              <a:buNone/>
            </a:pPr>
            <a:r>
              <a:rPr lang="en-US" sz="2400"/>
              <a:t>	</a:t>
            </a:r>
          </a:p>
          <a:p>
            <a:pPr eaLnBrk="1" hangingPunct="1">
              <a:lnSpc>
                <a:spcPct val="90000"/>
              </a:lnSpc>
              <a:buFontTx/>
              <a:buNone/>
            </a:pPr>
            <a:r>
              <a:rPr lang="en-US" sz="2400"/>
              <a:t>	E.g. : spouse of employee</a:t>
            </a:r>
          </a:p>
          <a:p>
            <a:pPr eaLnBrk="1" hangingPunct="1">
              <a:lnSpc>
                <a:spcPct val="90000"/>
              </a:lnSpc>
              <a:buFontTx/>
              <a:buNone/>
            </a:pPr>
            <a:endParaRPr lang="en-US" sz="2400"/>
          </a:p>
          <a:p>
            <a:pPr algn="just" eaLnBrk="1" hangingPunct="1">
              <a:lnSpc>
                <a:spcPct val="90000"/>
              </a:lnSpc>
              <a:buFontTx/>
              <a:buNone/>
            </a:pPr>
            <a:r>
              <a:rPr lang="en-US" sz="2400"/>
              <a:t>           The spouse data is identified with the help of the </a:t>
            </a:r>
            <a:r>
              <a:rPr lang="en-US" sz="2400" b="1"/>
              <a:t>employee id</a:t>
            </a:r>
            <a:r>
              <a:rPr lang="en-US" sz="2400"/>
              <a:t> to which it is related</a:t>
            </a:r>
          </a:p>
          <a:p>
            <a:pPr eaLnBrk="1" hangingPunct="1">
              <a:lnSpc>
                <a:spcPct val="90000"/>
              </a:lnSpc>
              <a:buFontTx/>
              <a:buNone/>
            </a:pPr>
            <a:endParaRPr lang="en-US" sz="2000"/>
          </a:p>
        </p:txBody>
      </p:sp>
      <p:grpSp>
        <p:nvGrpSpPr>
          <p:cNvPr id="2" name="Group 6"/>
          <p:cNvGrpSpPr>
            <a:grpSpLocks/>
          </p:cNvGrpSpPr>
          <p:nvPr/>
        </p:nvGrpSpPr>
        <p:grpSpPr bwMode="auto">
          <a:xfrm>
            <a:off x="3951288" y="4225925"/>
            <a:ext cx="990600" cy="400050"/>
            <a:chOff x="1085" y="1108"/>
            <a:chExt cx="624" cy="252"/>
          </a:xfrm>
        </p:grpSpPr>
        <p:sp>
          <p:nvSpPr>
            <p:cNvPr id="33798" name="Rectangle 7"/>
            <p:cNvSpPr>
              <a:spLocks noChangeArrowheads="1"/>
            </p:cNvSpPr>
            <p:nvPr/>
          </p:nvSpPr>
          <p:spPr bwMode="auto">
            <a:xfrm>
              <a:off x="1109" y="1130"/>
              <a:ext cx="576" cy="202"/>
            </a:xfrm>
            <a:prstGeom prst="rect">
              <a:avLst/>
            </a:prstGeom>
            <a:noFill/>
            <a:ln w="9525">
              <a:solidFill>
                <a:srgbClr val="FF0066"/>
              </a:solidFill>
              <a:miter lim="800000"/>
              <a:headEnd/>
              <a:tailEnd/>
            </a:ln>
          </p:spPr>
          <p:txBody>
            <a:bodyPr wrap="none" anchor="ctr"/>
            <a:lstStyle/>
            <a:p>
              <a:endParaRPr lang="en-US">
                <a:solidFill>
                  <a:srgbClr val="FFFFFF"/>
                </a:solidFill>
              </a:endParaRPr>
            </a:p>
          </p:txBody>
        </p:sp>
        <p:sp>
          <p:nvSpPr>
            <p:cNvPr id="33799" name="Rectangle 8"/>
            <p:cNvSpPr>
              <a:spLocks noChangeArrowheads="1"/>
            </p:cNvSpPr>
            <p:nvPr/>
          </p:nvSpPr>
          <p:spPr bwMode="auto">
            <a:xfrm>
              <a:off x="1085" y="1108"/>
              <a:ext cx="624" cy="252"/>
            </a:xfrm>
            <a:prstGeom prst="rect">
              <a:avLst/>
            </a:prstGeom>
            <a:noFill/>
            <a:ln w="9525">
              <a:solidFill>
                <a:srgbClr val="FF0066"/>
              </a:solidFill>
              <a:miter lim="800000"/>
              <a:headEnd/>
              <a:tailEnd/>
            </a:ln>
          </p:spPr>
          <p:txBody>
            <a:bodyPr wrap="none" anchor="ctr"/>
            <a:lstStyle/>
            <a:p>
              <a:endParaRPr lang="en-US">
                <a:solidFill>
                  <a:srgbClr val="FFFFFF"/>
                </a:solidFill>
              </a:endParaRPr>
            </a:p>
          </p:txBody>
        </p:sp>
      </p:grpSp>
      <p:sp>
        <p:nvSpPr>
          <p:cNvPr id="33797"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FDE1E3C-AEB9-4F95-9C2A-8CEB203D8172}" type="slidenum">
              <a:rPr lang="en-IN" smtClean="0"/>
              <a:pPr/>
              <a:t>16</a:t>
            </a:fld>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p:cTn id="7" dur="1000" fill="hold"/>
                                        <p:tgtEl>
                                          <p:spTgt spid="11469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1469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469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14691">
                                            <p:txEl>
                                              <p:pRg st="2" end="2"/>
                                            </p:txEl>
                                          </p:spTgt>
                                        </p:tgtEl>
                                        <p:attrNameLst>
                                          <p:attrName>style.visibility</p:attrName>
                                        </p:attrNameLst>
                                      </p:cBhvr>
                                      <p:to>
                                        <p:strVal val="visible"/>
                                      </p:to>
                                    </p:set>
                                    <p:anim calcmode="lin" valueType="num">
                                      <p:cBhvr>
                                        <p:cTn id="14" dur="1000" fill="hold"/>
                                        <p:tgtEl>
                                          <p:spTgt spid="114691">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1469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469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 calcmode="lin" valueType="num">
                                      <p:cBhvr>
                                        <p:cTn id="21" dur="1000" fill="hold"/>
                                        <p:tgtEl>
                                          <p:spTgt spid="114691">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11469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469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14691">
                                            <p:txEl>
                                              <p:pRg st="6" end="6"/>
                                            </p:txEl>
                                          </p:spTgt>
                                        </p:tgtEl>
                                        <p:attrNameLst>
                                          <p:attrName>style.visibility</p:attrName>
                                        </p:attrNameLst>
                                      </p:cBhvr>
                                      <p:to>
                                        <p:strVal val="visible"/>
                                      </p:to>
                                    </p:set>
                                    <p:anim calcmode="lin" valueType="num">
                                      <p:cBhvr>
                                        <p:cTn id="28" dur="1000" fill="hold"/>
                                        <p:tgtEl>
                                          <p:spTgt spid="114691">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11469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469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114691">
                                            <p:txEl>
                                              <p:pRg st="8" end="8"/>
                                            </p:txEl>
                                          </p:spTgt>
                                        </p:tgtEl>
                                        <p:attrNameLst>
                                          <p:attrName>style.visibility</p:attrName>
                                        </p:attrNameLst>
                                      </p:cBhvr>
                                      <p:to>
                                        <p:strVal val="visible"/>
                                      </p:to>
                                    </p:set>
                                    <p:anim calcmode="lin" valueType="num">
                                      <p:cBhvr>
                                        <p:cTn id="35" dur="1000" fill="hold"/>
                                        <p:tgtEl>
                                          <p:spTgt spid="114691">
                                            <p:txEl>
                                              <p:pRg st="8" end="8"/>
                                            </p:txEl>
                                          </p:spTgt>
                                        </p:tgtEl>
                                        <p:attrNameLst>
                                          <p:attrName>ppt_x</p:attrName>
                                        </p:attrNameLst>
                                      </p:cBhvr>
                                      <p:tavLst>
                                        <p:tav tm="0">
                                          <p:val>
                                            <p:strVal val="#ppt_x-.2"/>
                                          </p:val>
                                        </p:tav>
                                        <p:tav tm="100000">
                                          <p:val>
                                            <p:strVal val="#ppt_x"/>
                                          </p:val>
                                        </p:tav>
                                      </p:tavLst>
                                    </p:anim>
                                    <p:anim calcmode="lin" valueType="num">
                                      <p:cBhvr>
                                        <p:cTn id="36" dur="1000" fill="hold"/>
                                        <p:tgtEl>
                                          <p:spTgt spid="114691">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14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2" y="320675"/>
            <a:ext cx="7239000" cy="474455"/>
          </a:xfrm>
        </p:spPr>
        <p:txBody>
          <a:bodyPr>
            <a:normAutofit fontScale="90000"/>
          </a:bodyPr>
          <a:lstStyle/>
          <a:p>
            <a:pPr eaLnBrk="1" hangingPunct="1">
              <a:defRPr/>
            </a:pPr>
            <a:r>
              <a:rPr lang="en-US" dirty="0"/>
              <a:t>What is COMPOSITE Key ?</a:t>
            </a:r>
          </a:p>
        </p:txBody>
      </p:sp>
      <p:sp>
        <p:nvSpPr>
          <p:cNvPr id="34819" name="Content Placeholder 2"/>
          <p:cNvSpPr>
            <a:spLocks noGrp="1"/>
          </p:cNvSpPr>
          <p:nvPr>
            <p:ph idx="1"/>
          </p:nvPr>
        </p:nvSpPr>
        <p:spPr>
          <a:xfrm>
            <a:off x="457200" y="1169988"/>
            <a:ext cx="7239000" cy="3524250"/>
          </a:xfrm>
        </p:spPr>
        <p:txBody>
          <a:bodyPr/>
          <a:lstStyle/>
          <a:p>
            <a:pPr algn="just" eaLnBrk="1" hangingPunct="1"/>
            <a:r>
              <a:rPr lang="en-US" sz="2400"/>
              <a:t>What are the Key attributes in the following student table ?</a:t>
            </a:r>
          </a:p>
        </p:txBody>
      </p:sp>
      <p:graphicFrame>
        <p:nvGraphicFramePr>
          <p:cNvPr id="7" name="Content Placeholder 6"/>
          <p:cNvGraphicFramePr>
            <a:graphicFrameLocks/>
          </p:cNvGraphicFramePr>
          <p:nvPr/>
        </p:nvGraphicFramePr>
        <p:xfrm>
          <a:off x="838200" y="2535238"/>
          <a:ext cx="4038600" cy="2159556"/>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0000"/>
                    </a:ext>
                  </a:extLst>
                </a:gridCol>
                <a:gridCol w="1247775">
                  <a:extLst>
                    <a:ext uri="{9D8B030D-6E8A-4147-A177-3AD203B41FA5}">
                      <a16:colId xmlns:a16="http://schemas.microsoft.com/office/drawing/2014/main" val="20001"/>
                    </a:ext>
                  </a:extLst>
                </a:gridCol>
                <a:gridCol w="1304925">
                  <a:extLst>
                    <a:ext uri="{9D8B030D-6E8A-4147-A177-3AD203B41FA5}">
                      <a16:colId xmlns:a16="http://schemas.microsoft.com/office/drawing/2014/main" val="20002"/>
                    </a:ext>
                  </a:extLst>
                </a:gridCol>
              </a:tblGrid>
              <a:tr h="0">
                <a:tc>
                  <a:txBody>
                    <a:bodyPr/>
                    <a:lstStyle/>
                    <a:p>
                      <a:pPr algn="ctr"/>
                      <a:r>
                        <a:rPr lang="en-US" sz="1400" dirty="0">
                          <a:solidFill>
                            <a:schemeClr val="tx1"/>
                          </a:solidFill>
                        </a:rPr>
                        <a:t>Faculty Name</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Department</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Salary</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946">
                <a:tc>
                  <a:txBody>
                    <a:bodyPr/>
                    <a:lstStyle/>
                    <a:p>
                      <a:pPr algn="ctr"/>
                      <a:r>
                        <a:rPr lang="en-US" sz="1400" dirty="0">
                          <a:solidFill>
                            <a:schemeClr val="tx1"/>
                          </a:solidFill>
                        </a:rPr>
                        <a:t>A</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CSE</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20K</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946">
                <a:tc>
                  <a:txBody>
                    <a:bodyPr/>
                    <a:lstStyle/>
                    <a:p>
                      <a:pPr algn="ctr"/>
                      <a:r>
                        <a:rPr lang="en-US" sz="1400" dirty="0">
                          <a:solidFill>
                            <a:schemeClr val="tx1"/>
                          </a:solidFill>
                        </a:rPr>
                        <a:t>B</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CSE</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20K</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946">
                <a:tc>
                  <a:txBody>
                    <a:bodyPr/>
                    <a:lstStyle/>
                    <a:p>
                      <a:pPr algn="ctr"/>
                      <a:r>
                        <a:rPr lang="en-US" sz="1400" dirty="0">
                          <a:solidFill>
                            <a:schemeClr val="tx1"/>
                          </a:solidFill>
                        </a:rPr>
                        <a:t>A</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EC</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30K</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946">
                <a:tc>
                  <a:txBody>
                    <a:bodyPr/>
                    <a:lstStyle/>
                    <a:p>
                      <a:pPr algn="ctr"/>
                      <a:r>
                        <a:rPr lang="en-US" sz="1400" dirty="0">
                          <a:solidFill>
                            <a:schemeClr val="tx1"/>
                          </a:solidFill>
                        </a:rPr>
                        <a:t>B</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EC</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27K</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946">
                <a:tc>
                  <a:txBody>
                    <a:bodyPr/>
                    <a:lstStyle/>
                    <a:p>
                      <a:pPr algn="ctr"/>
                      <a:r>
                        <a:rPr lang="en-US" sz="1400" dirty="0">
                          <a:solidFill>
                            <a:schemeClr val="tx1"/>
                          </a:solidFill>
                        </a:rPr>
                        <a:t>C</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CSE</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22K</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6" name="TextBox 7"/>
          <p:cNvSpPr txBox="1">
            <a:spLocks noChangeArrowheads="1"/>
          </p:cNvSpPr>
          <p:nvPr/>
        </p:nvSpPr>
        <p:spPr bwMode="auto">
          <a:xfrm>
            <a:off x="704850" y="5133975"/>
            <a:ext cx="6657975" cy="369888"/>
          </a:xfrm>
          <a:prstGeom prst="rect">
            <a:avLst/>
          </a:prstGeom>
          <a:noFill/>
          <a:ln w="9525">
            <a:noFill/>
            <a:miter lim="800000"/>
            <a:headEnd/>
            <a:tailEnd/>
          </a:ln>
        </p:spPr>
        <p:txBody>
          <a:bodyPr>
            <a:spAutoFit/>
          </a:bodyPr>
          <a:lstStyle/>
          <a:p>
            <a:r>
              <a:rPr lang="en-US" sz="1800">
                <a:solidFill>
                  <a:srgbClr val="000000"/>
                </a:solidFill>
                <a:latin typeface="Verdana" pitchFamily="34" charset="0"/>
              </a:rPr>
              <a:t>composite key : Combination of Two or More attributes</a:t>
            </a:r>
          </a:p>
        </p:txBody>
      </p:sp>
      <p:sp>
        <p:nvSpPr>
          <p:cNvPr id="8" name="Rectangle 7"/>
          <p:cNvSpPr>
            <a:spLocks noChangeArrowheads="1"/>
          </p:cNvSpPr>
          <p:nvPr/>
        </p:nvSpPr>
        <p:spPr bwMode="auto">
          <a:xfrm>
            <a:off x="457200" y="5503863"/>
            <a:ext cx="6905625" cy="307975"/>
          </a:xfrm>
          <a:prstGeom prst="rect">
            <a:avLst/>
          </a:prstGeom>
          <a:noFill/>
          <a:ln w="9525">
            <a:noFill/>
            <a:miter lim="800000"/>
            <a:headEnd/>
            <a:tailEnd/>
          </a:ln>
        </p:spPr>
        <p:txBody>
          <a:bodyPr>
            <a:spAutoFit/>
          </a:bodyPr>
          <a:lstStyle/>
          <a:p>
            <a:r>
              <a:rPr lang="en-US" sz="1400">
                <a:solidFill>
                  <a:srgbClr val="000000"/>
                </a:solidFill>
                <a:latin typeface="Verdana" pitchFamily="34" charset="0"/>
              </a:rPr>
              <a:t>In the example, Faculty Name &amp; Department together is a Composite key</a:t>
            </a:r>
          </a:p>
        </p:txBody>
      </p:sp>
      <p:sp>
        <p:nvSpPr>
          <p:cNvPr id="34852" name="Slide Number Placeholder 8"/>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76D2CCB-47D7-4332-82B3-2CF0F1BC23EB}" type="slidenum">
              <a:rPr lang="en-IN" smtClean="0"/>
              <a:pPr/>
              <a:t>17</a:t>
            </a:fld>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2" y="320675"/>
            <a:ext cx="7239000" cy="517525"/>
          </a:xfrm>
        </p:spPr>
        <p:txBody>
          <a:bodyPr>
            <a:normAutofit fontScale="90000"/>
          </a:bodyPr>
          <a:lstStyle/>
          <a:p>
            <a:pPr eaLnBrk="1" hangingPunct="1">
              <a:defRPr/>
            </a:pPr>
            <a:r>
              <a:rPr lang="en-US" dirty="0"/>
              <a:t>ER Diagram notations</a:t>
            </a:r>
          </a:p>
        </p:txBody>
      </p:sp>
      <p:sp>
        <p:nvSpPr>
          <p:cNvPr id="35843" name="TextBox 7"/>
          <p:cNvSpPr txBox="1">
            <a:spLocks noChangeArrowheads="1"/>
          </p:cNvSpPr>
          <p:nvPr/>
        </p:nvSpPr>
        <p:spPr bwMode="auto">
          <a:xfrm>
            <a:off x="2794000" y="1241425"/>
            <a:ext cx="1203325" cy="369888"/>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Attribute</a:t>
            </a:r>
          </a:p>
        </p:txBody>
      </p:sp>
      <p:sp>
        <p:nvSpPr>
          <p:cNvPr id="35844" name="Oval 8"/>
          <p:cNvSpPr>
            <a:spLocks noChangeArrowheads="1"/>
          </p:cNvSpPr>
          <p:nvPr/>
        </p:nvSpPr>
        <p:spPr bwMode="auto">
          <a:xfrm>
            <a:off x="1006475" y="1228725"/>
            <a:ext cx="1219200" cy="304800"/>
          </a:xfrm>
          <a:prstGeom prst="ellipse">
            <a:avLst/>
          </a:prstGeom>
          <a:noFill/>
          <a:ln w="9525" algn="ctr">
            <a:solidFill>
              <a:schemeClr val="tx1"/>
            </a:solidFill>
            <a:round/>
            <a:headEnd/>
            <a:tailEnd/>
          </a:ln>
        </p:spPr>
        <p:txBody>
          <a:bodyPr/>
          <a:lstStyle/>
          <a:p>
            <a:pPr algn="ctr" eaLnBrk="0" hangingPunct="0"/>
            <a:endParaRPr lang="en-US" sz="1400">
              <a:solidFill>
                <a:srgbClr val="000000"/>
              </a:solidFill>
              <a:latin typeface="Verdana" pitchFamily="34" charset="0"/>
            </a:endParaRPr>
          </a:p>
        </p:txBody>
      </p:sp>
      <p:grpSp>
        <p:nvGrpSpPr>
          <p:cNvPr id="2" name="Group 24"/>
          <p:cNvGrpSpPr>
            <a:grpSpLocks/>
          </p:cNvGrpSpPr>
          <p:nvPr/>
        </p:nvGrpSpPr>
        <p:grpSpPr bwMode="auto">
          <a:xfrm>
            <a:off x="163513" y="1895475"/>
            <a:ext cx="2670175" cy="1096963"/>
            <a:chOff x="452651" y="2286000"/>
            <a:chExt cx="2670411" cy="1096370"/>
          </a:xfrm>
        </p:grpSpPr>
        <p:sp>
          <p:nvSpPr>
            <p:cNvPr id="35858" name="Oval 6"/>
            <p:cNvSpPr>
              <a:spLocks noChangeArrowheads="1"/>
            </p:cNvSpPr>
            <p:nvPr/>
          </p:nvSpPr>
          <p:spPr bwMode="auto">
            <a:xfrm>
              <a:off x="1240808" y="3077570"/>
              <a:ext cx="1219200" cy="304800"/>
            </a:xfrm>
            <a:prstGeom prst="ellipse">
              <a:avLst/>
            </a:prstGeom>
            <a:noFill/>
            <a:ln w="9525" algn="ctr">
              <a:solidFill>
                <a:schemeClr val="tx1"/>
              </a:solidFill>
              <a:round/>
              <a:headEnd/>
              <a:tailEnd/>
            </a:ln>
          </p:spPr>
          <p:txBody>
            <a:bodyPr/>
            <a:lstStyle/>
            <a:p>
              <a:pPr algn="ctr" eaLnBrk="0" hangingPunct="0"/>
              <a:endParaRPr lang="en-US" sz="1400">
                <a:solidFill>
                  <a:srgbClr val="000000"/>
                </a:solidFill>
                <a:latin typeface="Verdana" pitchFamily="34" charset="0"/>
              </a:endParaRPr>
            </a:p>
          </p:txBody>
        </p:sp>
        <p:sp>
          <p:nvSpPr>
            <p:cNvPr id="35859" name="Oval 11"/>
            <p:cNvSpPr>
              <a:spLocks noChangeArrowheads="1"/>
            </p:cNvSpPr>
            <p:nvPr/>
          </p:nvSpPr>
          <p:spPr bwMode="auto">
            <a:xfrm>
              <a:off x="452651" y="2376985"/>
              <a:ext cx="762000" cy="304800"/>
            </a:xfrm>
            <a:prstGeom prst="ellipse">
              <a:avLst/>
            </a:prstGeom>
            <a:noFill/>
            <a:ln w="9525" algn="ctr">
              <a:solidFill>
                <a:schemeClr val="tx1"/>
              </a:solidFill>
              <a:round/>
              <a:headEnd/>
              <a:tailEnd/>
            </a:ln>
          </p:spPr>
          <p:txBody>
            <a:bodyPr/>
            <a:lstStyle/>
            <a:p>
              <a:pPr algn="ctr" eaLnBrk="0" hangingPunct="0"/>
              <a:endParaRPr lang="en-US" sz="1400">
                <a:solidFill>
                  <a:srgbClr val="000000"/>
                </a:solidFill>
                <a:latin typeface="Verdana" pitchFamily="34" charset="0"/>
              </a:endParaRPr>
            </a:p>
          </p:txBody>
        </p:sp>
        <p:cxnSp>
          <p:nvCxnSpPr>
            <p:cNvPr id="35860" name="Straight Connector 13"/>
            <p:cNvCxnSpPr>
              <a:cxnSpLocks noChangeShapeType="1"/>
            </p:cNvCxnSpPr>
            <p:nvPr/>
          </p:nvCxnSpPr>
          <p:spPr bwMode="auto">
            <a:xfrm>
              <a:off x="1062251" y="2681785"/>
              <a:ext cx="304800" cy="437866"/>
            </a:xfrm>
            <a:prstGeom prst="line">
              <a:avLst/>
            </a:prstGeom>
            <a:noFill/>
            <a:ln w="9525" algn="ctr">
              <a:solidFill>
                <a:schemeClr val="tx1"/>
              </a:solidFill>
              <a:round/>
              <a:headEnd/>
              <a:tailEnd/>
            </a:ln>
          </p:spPr>
        </p:cxnSp>
        <p:sp>
          <p:nvSpPr>
            <p:cNvPr id="35861" name="Oval 14"/>
            <p:cNvSpPr>
              <a:spLocks noChangeArrowheads="1"/>
            </p:cNvSpPr>
            <p:nvPr/>
          </p:nvSpPr>
          <p:spPr bwMode="auto">
            <a:xfrm>
              <a:off x="1447800" y="2376985"/>
              <a:ext cx="609600" cy="290014"/>
            </a:xfrm>
            <a:prstGeom prst="ellipse">
              <a:avLst/>
            </a:prstGeom>
            <a:noFill/>
            <a:ln w="9525" algn="ctr">
              <a:solidFill>
                <a:schemeClr val="tx1"/>
              </a:solidFill>
              <a:round/>
              <a:headEnd/>
              <a:tailEnd/>
            </a:ln>
          </p:spPr>
          <p:txBody>
            <a:bodyPr/>
            <a:lstStyle/>
            <a:p>
              <a:pPr algn="ctr" eaLnBrk="0" hangingPunct="0"/>
              <a:endParaRPr lang="en-US" sz="1400">
                <a:solidFill>
                  <a:srgbClr val="000000"/>
                </a:solidFill>
                <a:latin typeface="Verdana" pitchFamily="34" charset="0"/>
              </a:endParaRPr>
            </a:p>
          </p:txBody>
        </p:sp>
        <p:cxnSp>
          <p:nvCxnSpPr>
            <p:cNvPr id="35862" name="Straight Connector 19"/>
            <p:cNvCxnSpPr>
              <a:cxnSpLocks noChangeShapeType="1"/>
              <a:stCxn id="35861" idx="4"/>
              <a:endCxn id="35858" idx="0"/>
            </p:cNvCxnSpPr>
            <p:nvPr/>
          </p:nvCxnSpPr>
          <p:spPr bwMode="auto">
            <a:xfrm>
              <a:off x="1752600" y="2666999"/>
              <a:ext cx="97808" cy="410571"/>
            </a:xfrm>
            <a:prstGeom prst="line">
              <a:avLst/>
            </a:prstGeom>
            <a:noFill/>
            <a:ln w="9525" algn="ctr">
              <a:solidFill>
                <a:schemeClr val="tx1"/>
              </a:solidFill>
              <a:round/>
              <a:headEnd/>
              <a:tailEnd/>
            </a:ln>
          </p:spPr>
        </p:cxnSp>
        <p:sp>
          <p:nvSpPr>
            <p:cNvPr id="35863" name="Oval 20"/>
            <p:cNvSpPr>
              <a:spLocks noChangeArrowheads="1"/>
            </p:cNvSpPr>
            <p:nvPr/>
          </p:nvSpPr>
          <p:spPr bwMode="auto">
            <a:xfrm>
              <a:off x="2513462" y="2376985"/>
              <a:ext cx="609600" cy="290014"/>
            </a:xfrm>
            <a:prstGeom prst="ellipse">
              <a:avLst/>
            </a:prstGeom>
            <a:noFill/>
            <a:ln w="9525" algn="ctr">
              <a:solidFill>
                <a:schemeClr val="tx1"/>
              </a:solidFill>
              <a:round/>
              <a:headEnd/>
              <a:tailEnd/>
            </a:ln>
          </p:spPr>
          <p:txBody>
            <a:bodyPr/>
            <a:lstStyle/>
            <a:p>
              <a:pPr algn="ctr" eaLnBrk="0" hangingPunct="0"/>
              <a:endParaRPr lang="en-US" sz="1400">
                <a:solidFill>
                  <a:srgbClr val="000000"/>
                </a:solidFill>
                <a:latin typeface="Verdana" pitchFamily="34" charset="0"/>
              </a:endParaRPr>
            </a:p>
          </p:txBody>
        </p:sp>
        <p:cxnSp>
          <p:nvCxnSpPr>
            <p:cNvPr id="35864" name="Straight Connector 22"/>
            <p:cNvCxnSpPr>
              <a:cxnSpLocks noChangeShapeType="1"/>
              <a:stCxn id="35858" idx="7"/>
            </p:cNvCxnSpPr>
            <p:nvPr/>
          </p:nvCxnSpPr>
          <p:spPr bwMode="auto">
            <a:xfrm flipV="1">
              <a:off x="2281460" y="2681785"/>
              <a:ext cx="536802" cy="440422"/>
            </a:xfrm>
            <a:prstGeom prst="line">
              <a:avLst/>
            </a:prstGeom>
            <a:noFill/>
            <a:ln w="9525" algn="ctr">
              <a:solidFill>
                <a:schemeClr val="tx1"/>
              </a:solidFill>
              <a:round/>
              <a:headEnd/>
              <a:tailEnd/>
            </a:ln>
          </p:spPr>
        </p:cxnSp>
        <p:sp>
          <p:nvSpPr>
            <p:cNvPr id="35865" name="TextBox 23"/>
            <p:cNvSpPr txBox="1">
              <a:spLocks noChangeArrowheads="1"/>
            </p:cNvSpPr>
            <p:nvPr/>
          </p:nvSpPr>
          <p:spPr bwMode="auto">
            <a:xfrm>
              <a:off x="2057400" y="2286000"/>
              <a:ext cx="540581" cy="369132"/>
            </a:xfrm>
            <a:prstGeom prst="rect">
              <a:avLst/>
            </a:prstGeom>
            <a:noFill/>
            <a:ln w="9525">
              <a:noFill/>
              <a:miter lim="800000"/>
              <a:headEnd/>
              <a:tailEnd/>
            </a:ln>
          </p:spPr>
          <p:txBody>
            <a:bodyPr wrap="none">
              <a:spAutoFit/>
            </a:bodyPr>
            <a:lstStyle/>
            <a:p>
              <a:r>
                <a:rPr lang="en-US" sz="1800">
                  <a:solidFill>
                    <a:srgbClr val="000000"/>
                  </a:solidFill>
                  <a:latin typeface="Verdana" pitchFamily="34" charset="0"/>
                </a:rPr>
                <a:t>…..</a:t>
              </a:r>
            </a:p>
          </p:txBody>
        </p:sp>
      </p:grpSp>
      <p:sp>
        <p:nvSpPr>
          <p:cNvPr id="35846" name="TextBox 25"/>
          <p:cNvSpPr txBox="1">
            <a:spLocks noChangeArrowheads="1"/>
          </p:cNvSpPr>
          <p:nvPr/>
        </p:nvSpPr>
        <p:spPr bwMode="auto">
          <a:xfrm>
            <a:off x="2743200" y="2254250"/>
            <a:ext cx="2508250" cy="369888"/>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Composite Attribute</a:t>
            </a:r>
          </a:p>
        </p:txBody>
      </p:sp>
      <p:sp>
        <p:nvSpPr>
          <p:cNvPr id="35847" name="TextBox 26"/>
          <p:cNvSpPr txBox="1">
            <a:spLocks noChangeArrowheads="1"/>
          </p:cNvSpPr>
          <p:nvPr/>
        </p:nvSpPr>
        <p:spPr bwMode="auto">
          <a:xfrm>
            <a:off x="2359025" y="3343275"/>
            <a:ext cx="2606675" cy="369888"/>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Multivalued Attribute</a:t>
            </a:r>
          </a:p>
        </p:txBody>
      </p:sp>
      <p:grpSp>
        <p:nvGrpSpPr>
          <p:cNvPr id="3" name="Group 30"/>
          <p:cNvGrpSpPr>
            <a:grpSpLocks/>
          </p:cNvGrpSpPr>
          <p:nvPr/>
        </p:nvGrpSpPr>
        <p:grpSpPr bwMode="auto">
          <a:xfrm>
            <a:off x="701675" y="3273425"/>
            <a:ext cx="1555750" cy="603250"/>
            <a:chOff x="1416212" y="3581400"/>
            <a:chExt cx="1555588" cy="603201"/>
          </a:xfrm>
        </p:grpSpPr>
        <p:sp>
          <p:nvSpPr>
            <p:cNvPr id="35856" name="Oval 27"/>
            <p:cNvSpPr>
              <a:spLocks noChangeArrowheads="1"/>
            </p:cNvSpPr>
            <p:nvPr/>
          </p:nvSpPr>
          <p:spPr bwMode="auto">
            <a:xfrm>
              <a:off x="1416212" y="3581400"/>
              <a:ext cx="1555588" cy="603201"/>
            </a:xfrm>
            <a:prstGeom prst="ellipse">
              <a:avLst/>
            </a:prstGeom>
            <a:noFill/>
            <a:ln w="9525" algn="ctr">
              <a:solidFill>
                <a:schemeClr val="tx1"/>
              </a:solidFill>
              <a:round/>
              <a:headEnd/>
              <a:tailEnd/>
            </a:ln>
          </p:spPr>
          <p:txBody>
            <a:bodyPr/>
            <a:lstStyle/>
            <a:p>
              <a:pPr algn="ctr" eaLnBrk="0" hangingPunct="0"/>
              <a:endParaRPr lang="en-US" sz="1400">
                <a:solidFill>
                  <a:srgbClr val="000000"/>
                </a:solidFill>
                <a:latin typeface="Verdana" pitchFamily="34" charset="0"/>
              </a:endParaRPr>
            </a:p>
          </p:txBody>
        </p:sp>
        <p:sp>
          <p:nvSpPr>
            <p:cNvPr id="35857" name="Oval 29"/>
            <p:cNvSpPr>
              <a:spLocks noChangeArrowheads="1"/>
            </p:cNvSpPr>
            <p:nvPr/>
          </p:nvSpPr>
          <p:spPr bwMode="auto">
            <a:xfrm>
              <a:off x="1598054" y="3649640"/>
              <a:ext cx="1219200" cy="454000"/>
            </a:xfrm>
            <a:prstGeom prst="ellipse">
              <a:avLst/>
            </a:prstGeom>
            <a:noFill/>
            <a:ln w="9525" algn="ctr">
              <a:solidFill>
                <a:schemeClr val="tx1"/>
              </a:solidFill>
              <a:round/>
              <a:headEnd/>
              <a:tailEnd/>
            </a:ln>
          </p:spPr>
          <p:txBody>
            <a:bodyPr/>
            <a:lstStyle/>
            <a:p>
              <a:pPr algn="ctr" eaLnBrk="0" hangingPunct="0"/>
              <a:endParaRPr lang="en-US" sz="1400">
                <a:solidFill>
                  <a:srgbClr val="000000"/>
                </a:solidFill>
                <a:latin typeface="Verdana" pitchFamily="34" charset="0"/>
              </a:endParaRPr>
            </a:p>
          </p:txBody>
        </p:sp>
      </p:grpSp>
      <p:sp>
        <p:nvSpPr>
          <p:cNvPr id="35849" name="TextBox 31"/>
          <p:cNvSpPr txBox="1">
            <a:spLocks noChangeArrowheads="1"/>
          </p:cNvSpPr>
          <p:nvPr/>
        </p:nvSpPr>
        <p:spPr bwMode="auto">
          <a:xfrm>
            <a:off x="2671763" y="4311650"/>
            <a:ext cx="2179637" cy="369888"/>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Derived Attribute</a:t>
            </a:r>
          </a:p>
        </p:txBody>
      </p:sp>
      <p:sp>
        <p:nvSpPr>
          <p:cNvPr id="35850" name="Oval 32"/>
          <p:cNvSpPr>
            <a:spLocks noChangeArrowheads="1"/>
          </p:cNvSpPr>
          <p:nvPr/>
        </p:nvSpPr>
        <p:spPr bwMode="auto">
          <a:xfrm>
            <a:off x="1158875" y="4343400"/>
            <a:ext cx="1219200" cy="304800"/>
          </a:xfrm>
          <a:prstGeom prst="ellipse">
            <a:avLst/>
          </a:prstGeom>
          <a:noFill/>
          <a:ln w="9525" algn="ctr">
            <a:solidFill>
              <a:schemeClr val="tx1"/>
            </a:solidFill>
            <a:prstDash val="dash"/>
            <a:round/>
            <a:headEnd/>
            <a:tailEnd/>
          </a:ln>
        </p:spPr>
        <p:txBody>
          <a:bodyPr/>
          <a:lstStyle/>
          <a:p>
            <a:pPr algn="ctr" eaLnBrk="0" hangingPunct="0"/>
            <a:endParaRPr lang="en-US" sz="1400">
              <a:solidFill>
                <a:srgbClr val="000000"/>
              </a:solidFill>
              <a:latin typeface="Verdana" pitchFamily="34" charset="0"/>
            </a:endParaRPr>
          </a:p>
        </p:txBody>
      </p:sp>
      <p:sp>
        <p:nvSpPr>
          <p:cNvPr id="35851" name="Rectangle 28"/>
          <p:cNvSpPr>
            <a:spLocks noChangeArrowheads="1"/>
          </p:cNvSpPr>
          <p:nvPr/>
        </p:nvSpPr>
        <p:spPr bwMode="auto">
          <a:xfrm>
            <a:off x="857250" y="5070475"/>
            <a:ext cx="1295400" cy="381000"/>
          </a:xfrm>
          <a:prstGeom prst="rect">
            <a:avLst/>
          </a:prstGeom>
          <a:noFill/>
          <a:ln w="9525" algn="ctr">
            <a:solidFill>
              <a:schemeClr val="tx1"/>
            </a:solidFill>
            <a:round/>
            <a:headEnd/>
            <a:tailEnd/>
          </a:ln>
        </p:spPr>
        <p:txBody>
          <a:bodyPr/>
          <a:lstStyle/>
          <a:p>
            <a:pPr eaLnBrk="0" hangingPunct="0"/>
            <a:endParaRPr lang="en-US" sz="1800">
              <a:solidFill>
                <a:srgbClr val="0000CC"/>
              </a:solidFill>
              <a:latin typeface="Verdana" pitchFamily="34" charset="0"/>
            </a:endParaRPr>
          </a:p>
        </p:txBody>
      </p:sp>
      <p:sp>
        <p:nvSpPr>
          <p:cNvPr id="35852" name="TextBox 33"/>
          <p:cNvSpPr txBox="1">
            <a:spLocks noChangeArrowheads="1"/>
          </p:cNvSpPr>
          <p:nvPr/>
        </p:nvSpPr>
        <p:spPr bwMode="auto">
          <a:xfrm>
            <a:off x="2762250" y="5070475"/>
            <a:ext cx="858838" cy="369888"/>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Entity</a:t>
            </a:r>
          </a:p>
        </p:txBody>
      </p:sp>
      <p:sp>
        <p:nvSpPr>
          <p:cNvPr id="35853" name="TextBox 34"/>
          <p:cNvSpPr txBox="1">
            <a:spLocks noChangeArrowheads="1"/>
          </p:cNvSpPr>
          <p:nvPr/>
        </p:nvSpPr>
        <p:spPr bwMode="auto">
          <a:xfrm>
            <a:off x="2505075" y="5703888"/>
            <a:ext cx="1711325" cy="369887"/>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Key Attribute</a:t>
            </a:r>
          </a:p>
        </p:txBody>
      </p:sp>
      <p:sp>
        <p:nvSpPr>
          <p:cNvPr id="35854" name="Oval 35"/>
          <p:cNvSpPr>
            <a:spLocks noChangeArrowheads="1"/>
          </p:cNvSpPr>
          <p:nvPr/>
        </p:nvSpPr>
        <p:spPr bwMode="auto">
          <a:xfrm>
            <a:off x="825500" y="5703888"/>
            <a:ext cx="1219200" cy="381000"/>
          </a:xfrm>
          <a:prstGeom prst="ellipse">
            <a:avLst/>
          </a:prstGeom>
          <a:noFill/>
          <a:ln w="9525" algn="ctr">
            <a:solidFill>
              <a:schemeClr val="tx1"/>
            </a:solidFill>
            <a:round/>
            <a:headEnd/>
            <a:tailEnd/>
          </a:ln>
        </p:spPr>
        <p:txBody>
          <a:bodyPr/>
          <a:lstStyle/>
          <a:p>
            <a:pPr algn="ctr" eaLnBrk="0" hangingPunct="0"/>
            <a:r>
              <a:rPr lang="en-US" sz="1400">
                <a:solidFill>
                  <a:srgbClr val="000000"/>
                </a:solidFill>
                <a:latin typeface="Verdana" pitchFamily="34" charset="0"/>
              </a:rPr>
              <a:t>______</a:t>
            </a:r>
          </a:p>
        </p:txBody>
      </p:sp>
      <p:sp>
        <p:nvSpPr>
          <p:cNvPr id="35855" name="Slide Number Placeholder 2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0161630-69DD-4AD8-B554-4E0EDC74828E}" type="slidenum">
              <a:rPr lang="en-IN" smtClean="0"/>
              <a:pPr/>
              <a:t>18</a:t>
            </a:fld>
            <a:endParaRPr lang="en-I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9861"/>
            <a:ext cx="4267200" cy="441325"/>
          </a:xfrm>
        </p:spPr>
        <p:txBody>
          <a:bodyPr>
            <a:normAutofit fontScale="90000"/>
          </a:bodyPr>
          <a:lstStyle/>
          <a:p>
            <a:pPr>
              <a:defRPr/>
            </a:pPr>
            <a:br>
              <a:rPr lang="en-US" dirty="0">
                <a:highlight>
                  <a:srgbClr val="C5C000"/>
                </a:highlight>
              </a:rPr>
            </a:br>
            <a:r>
              <a:rPr lang="en-US" dirty="0">
                <a:highlight>
                  <a:srgbClr val="C5C000"/>
                </a:highlight>
              </a:rPr>
              <a:t> Group activity</a:t>
            </a:r>
            <a:endParaRPr lang="en-US" dirty="0"/>
          </a:p>
        </p:txBody>
      </p:sp>
      <p:sp>
        <p:nvSpPr>
          <p:cNvPr id="36867" name="Content Placeholder 2"/>
          <p:cNvSpPr>
            <a:spLocks noGrp="1"/>
          </p:cNvSpPr>
          <p:nvPr>
            <p:ph idx="1"/>
          </p:nvPr>
        </p:nvSpPr>
        <p:spPr>
          <a:xfrm>
            <a:off x="457200" y="952500"/>
            <a:ext cx="7239000" cy="4846638"/>
          </a:xfrm>
        </p:spPr>
        <p:txBody>
          <a:bodyPr>
            <a:normAutofit lnSpcReduction="10000"/>
          </a:bodyPr>
          <a:lstStyle/>
          <a:p>
            <a:r>
              <a:rPr lang="en-US"/>
              <a:t>We will move you into breakout rooms for 10 minutes</a:t>
            </a:r>
          </a:p>
          <a:p>
            <a:pPr lvl="1"/>
            <a:r>
              <a:rPr lang="en-US"/>
              <a:t>Introduce each other quickly</a:t>
            </a:r>
          </a:p>
          <a:p>
            <a:pPr lvl="1"/>
            <a:r>
              <a:rPr lang="en-US"/>
              <a:t>Appoint a time keeper and recorder</a:t>
            </a:r>
          </a:p>
          <a:p>
            <a:pPr lvl="1">
              <a:buFont typeface="Wingdings 2" pitchFamily="18" charset="2"/>
              <a:buNone/>
            </a:pPr>
            <a:endParaRPr lang="en-US"/>
          </a:p>
          <a:p>
            <a:r>
              <a:rPr lang="en-US"/>
              <a:t>Answer the following</a:t>
            </a:r>
          </a:p>
          <a:p>
            <a:pPr lvl="1" algn="just"/>
            <a:r>
              <a:rPr lang="en-US"/>
              <a:t>create an </a:t>
            </a:r>
            <a:r>
              <a:rPr lang="en-US">
                <a:solidFill>
                  <a:srgbClr val="FF0000"/>
                </a:solidFill>
              </a:rPr>
              <a:t>entity of your choice</a:t>
            </a:r>
            <a:r>
              <a:rPr lang="en-US"/>
              <a:t> with all the attributes discussed so far.</a:t>
            </a:r>
          </a:p>
          <a:p>
            <a:pPr lvl="1"/>
            <a:r>
              <a:rPr lang="en-US">
                <a:solidFill>
                  <a:srgbClr val="FF0000"/>
                </a:solidFill>
              </a:rPr>
              <a:t>Should not use the example entities discussed in the lecture</a:t>
            </a:r>
          </a:p>
        </p:txBody>
      </p:sp>
      <p:sp>
        <p:nvSpPr>
          <p:cNvPr id="36868"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493AC03-3E93-4E09-A1AD-F429D203C199}" type="slidenum">
              <a:rPr lang="en-IN" smtClean="0"/>
              <a:pPr/>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Batang" panose="02030600000101010101" pitchFamily="18" charset="-127"/>
                <a:ea typeface="Batang" panose="02030600000101010101" pitchFamily="18" charset="-127"/>
              </a:rPr>
              <a:t>Session Objective</a:t>
            </a:r>
          </a:p>
        </p:txBody>
      </p:sp>
      <p:sp>
        <p:nvSpPr>
          <p:cNvPr id="3" name="Content Placeholder 2"/>
          <p:cNvSpPr>
            <a:spLocks noGrp="1"/>
          </p:cNvSpPr>
          <p:nvPr>
            <p:ph idx="1"/>
          </p:nvPr>
        </p:nvSpPr>
        <p:spPr>
          <a:xfrm>
            <a:off x="628650" y="2035754"/>
            <a:ext cx="7886700" cy="3765947"/>
          </a:xfrm>
        </p:spPr>
        <p:txBody>
          <a:bodyPr/>
          <a:lstStyle/>
          <a:p>
            <a:pPr lvl="2" algn="just"/>
            <a:r>
              <a:rPr lang="en-IN" sz="2100" dirty="0">
                <a:latin typeface="Times New Roman" panose="02020603050405020304" pitchFamily="18" charset="0"/>
                <a:cs typeface="Times New Roman" panose="02020603050405020304" pitchFamily="18" charset="0"/>
              </a:rPr>
              <a:t>An ability to understand that what methods/techniques used for data modelling.</a:t>
            </a:r>
          </a:p>
          <a:p>
            <a:pPr marL="685800" lvl="2" indent="0" algn="just">
              <a:buNone/>
            </a:pPr>
            <a:endParaRPr lang="en-IN" sz="2100" dirty="0">
              <a:latin typeface="Times New Roman" panose="02020603050405020304" pitchFamily="18" charset="0"/>
              <a:cs typeface="Times New Roman" panose="02020603050405020304" pitchFamily="18" charset="0"/>
            </a:endParaRPr>
          </a:p>
          <a:p>
            <a:pPr marL="685800" lvl="2" indent="0" algn="just">
              <a:buNone/>
            </a:pPr>
            <a:endParaRPr lang="en-US" sz="2100" dirty="0">
              <a:latin typeface="Times New Roman" panose="02020603050405020304" pitchFamily="18" charset="0"/>
              <a:cs typeface="Times New Roman" panose="02020603050405020304" pitchFamily="18" charset="0"/>
            </a:endParaRPr>
          </a:p>
          <a:p>
            <a:pPr lvl="2" algn="just"/>
            <a:r>
              <a:rPr lang="en-US" sz="2100" dirty="0">
                <a:latin typeface="Times New Roman" panose="02020603050405020304" pitchFamily="18" charset="0"/>
                <a:cs typeface="Times New Roman" panose="02020603050405020304" pitchFamily="18" charset="0"/>
              </a:rPr>
              <a:t>An ability to compare and evaluate different data modelling techniques.</a:t>
            </a:r>
          </a:p>
          <a:p>
            <a:pPr marL="685800" lvl="2" indent="0" algn="just">
              <a:buNone/>
            </a:pPr>
            <a:r>
              <a:rPr lang="en-IN" sz="1800" b="0" i="0" dirty="0">
                <a:solidFill>
                  <a:srgbClr val="000000"/>
                </a:solidFill>
                <a:effectLst/>
                <a:latin typeface="TimesNewRomanPSMT"/>
              </a:rPr>
              <a:t>Data Modelling: ER Model, Notation used in ER Diagram, Constraint, </a:t>
            </a:r>
            <a:r>
              <a:rPr lang="en-IN" sz="1800" b="0" i="0" dirty="0" err="1">
                <a:solidFill>
                  <a:srgbClr val="000000"/>
                </a:solidFill>
                <a:effectLst/>
                <a:latin typeface="TimesNewRomanPSMT"/>
              </a:rPr>
              <a:t>Types,Relationships</a:t>
            </a:r>
            <a:r>
              <a:rPr lang="en-IN" sz="1800" b="0" i="0" dirty="0">
                <a:solidFill>
                  <a:srgbClr val="000000"/>
                </a:solidFill>
                <a:effectLst/>
                <a:latin typeface="TimesNewRomanPSMT"/>
              </a:rPr>
              <a:t> in</a:t>
            </a:r>
            <a:br>
              <a:rPr lang="en-IN" sz="1800" b="0" i="0" dirty="0">
                <a:solidFill>
                  <a:srgbClr val="000000"/>
                </a:solidFill>
                <a:effectLst/>
                <a:latin typeface="TimesNewRomanPSMT"/>
              </a:rPr>
            </a:br>
            <a:r>
              <a:rPr lang="en-IN" sz="1800" b="0" i="0" dirty="0">
                <a:solidFill>
                  <a:srgbClr val="000000"/>
                </a:solidFill>
                <a:effectLst/>
                <a:latin typeface="TimesNewRomanPSMT"/>
              </a:rPr>
              <a:t>ER Model and other considerations in designing ER diagram. Enhanced, ER data Model, EER Diagram,</a:t>
            </a:r>
            <a:br>
              <a:rPr lang="en-IN" sz="1800" b="0" i="0" dirty="0">
                <a:solidFill>
                  <a:srgbClr val="000000"/>
                </a:solidFill>
                <a:effectLst/>
                <a:latin typeface="TimesNewRomanPSMT"/>
              </a:rPr>
            </a:br>
            <a:r>
              <a:rPr lang="en-IN" sz="1800" b="0" i="0" dirty="0">
                <a:solidFill>
                  <a:srgbClr val="000000"/>
                </a:solidFill>
                <a:effectLst/>
                <a:latin typeface="TimesNewRomanPSMT"/>
              </a:rPr>
              <a:t>Relational Model: concepts, constraints, schemas, ER to Relational Model</a:t>
            </a:r>
            <a:r>
              <a:rPr lang="en-IN" sz="2800" dirty="0"/>
              <a:t> </a:t>
            </a:r>
            <a:br>
              <a:rPr lang="en-IN" sz="2800" dirty="0"/>
            </a:br>
            <a:endParaRPr lang="en-US"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437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7239000" cy="673238"/>
          </a:xfrm>
        </p:spPr>
        <p:txBody>
          <a:bodyPr>
            <a:normAutofit fontScale="90000"/>
          </a:bodyPr>
          <a:lstStyle/>
          <a:p>
            <a:pPr>
              <a:defRPr/>
            </a:pPr>
            <a:r>
              <a:rPr lang="en-US" dirty="0"/>
              <a:t>Relationship</a:t>
            </a:r>
          </a:p>
        </p:txBody>
      </p:sp>
      <p:sp>
        <p:nvSpPr>
          <p:cNvPr id="37891" name="Content Placeholder 2"/>
          <p:cNvSpPr>
            <a:spLocks noGrp="1"/>
          </p:cNvSpPr>
          <p:nvPr>
            <p:ph idx="1"/>
          </p:nvPr>
        </p:nvSpPr>
        <p:spPr>
          <a:xfrm>
            <a:off x="457200" y="1601788"/>
            <a:ext cx="7239000" cy="4846637"/>
          </a:xfrm>
        </p:spPr>
        <p:txBody>
          <a:bodyPr/>
          <a:lstStyle/>
          <a:p>
            <a:r>
              <a:rPr lang="en-US" sz="2800"/>
              <a:t>The association between entities is called a relationship. </a:t>
            </a:r>
          </a:p>
          <a:p>
            <a:endParaRPr lang="en-US"/>
          </a:p>
        </p:txBody>
      </p:sp>
      <p:sp>
        <p:nvSpPr>
          <p:cNvPr id="37892" name="Rectangle 13"/>
          <p:cNvSpPr>
            <a:spLocks noChangeArrowheads="1"/>
          </p:cNvSpPr>
          <p:nvPr/>
        </p:nvSpPr>
        <p:spPr bwMode="auto">
          <a:xfrm>
            <a:off x="854075" y="3644900"/>
            <a:ext cx="1295400" cy="381000"/>
          </a:xfrm>
          <a:prstGeom prst="rect">
            <a:avLst/>
          </a:prstGeom>
          <a:noFill/>
          <a:ln w="9525" algn="ctr">
            <a:solidFill>
              <a:schemeClr val="tx1"/>
            </a:solidFill>
            <a:round/>
            <a:headEnd/>
            <a:tailEnd/>
          </a:ln>
        </p:spPr>
        <p:txBody>
          <a:bodyPr/>
          <a:lstStyle/>
          <a:p>
            <a:pPr eaLnBrk="0" hangingPunct="0"/>
            <a:r>
              <a:rPr lang="en-US" sz="1800">
                <a:solidFill>
                  <a:srgbClr val="0000CC"/>
                </a:solidFill>
                <a:latin typeface="Verdana" pitchFamily="34" charset="0"/>
              </a:rPr>
              <a:t>Student</a:t>
            </a:r>
          </a:p>
        </p:txBody>
      </p:sp>
      <p:sp>
        <p:nvSpPr>
          <p:cNvPr id="37893" name="Diamond 14"/>
          <p:cNvSpPr>
            <a:spLocks noChangeArrowheads="1"/>
          </p:cNvSpPr>
          <p:nvPr/>
        </p:nvSpPr>
        <p:spPr bwMode="auto">
          <a:xfrm>
            <a:off x="3021013" y="3419475"/>
            <a:ext cx="2446337" cy="876300"/>
          </a:xfrm>
          <a:prstGeom prst="diamond">
            <a:avLst/>
          </a:prstGeom>
          <a:noFill/>
          <a:ln w="9525" algn="ctr">
            <a:solidFill>
              <a:schemeClr val="tx1"/>
            </a:solidFill>
            <a:round/>
            <a:headEnd/>
            <a:tailEnd/>
          </a:ln>
        </p:spPr>
        <p:txBody>
          <a:bodyPr/>
          <a:lstStyle/>
          <a:p>
            <a:pPr eaLnBrk="0" hangingPunct="0"/>
            <a:r>
              <a:rPr lang="en-US" sz="1400">
                <a:solidFill>
                  <a:srgbClr val="C00000"/>
                </a:solidFill>
                <a:latin typeface="Verdana" pitchFamily="34" charset="0"/>
              </a:rPr>
              <a:t>Enrolls_for</a:t>
            </a:r>
          </a:p>
        </p:txBody>
      </p:sp>
      <p:sp>
        <p:nvSpPr>
          <p:cNvPr id="37894" name="Rectangle 13"/>
          <p:cNvSpPr>
            <a:spLocks noChangeArrowheads="1"/>
          </p:cNvSpPr>
          <p:nvPr/>
        </p:nvSpPr>
        <p:spPr bwMode="auto">
          <a:xfrm>
            <a:off x="6029325" y="3644900"/>
            <a:ext cx="1295400" cy="381000"/>
          </a:xfrm>
          <a:prstGeom prst="rect">
            <a:avLst/>
          </a:prstGeom>
          <a:noFill/>
          <a:ln w="9525" algn="ctr">
            <a:solidFill>
              <a:schemeClr val="tx1"/>
            </a:solidFill>
            <a:round/>
            <a:headEnd/>
            <a:tailEnd/>
          </a:ln>
        </p:spPr>
        <p:txBody>
          <a:bodyPr/>
          <a:lstStyle/>
          <a:p>
            <a:pPr eaLnBrk="0" hangingPunct="0"/>
            <a:r>
              <a:rPr lang="en-US" sz="1800">
                <a:solidFill>
                  <a:srgbClr val="0000CC"/>
                </a:solidFill>
                <a:latin typeface="Verdana" pitchFamily="34" charset="0"/>
              </a:rPr>
              <a:t>Course</a:t>
            </a:r>
          </a:p>
        </p:txBody>
      </p:sp>
      <p:cxnSp>
        <p:nvCxnSpPr>
          <p:cNvPr id="9" name="Straight Connector 8"/>
          <p:cNvCxnSpPr/>
          <p:nvPr/>
        </p:nvCxnSpPr>
        <p:spPr>
          <a:xfrm>
            <a:off x="2149475" y="3830638"/>
            <a:ext cx="87153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7893" idx="3"/>
            <a:endCxn id="37894" idx="1"/>
          </p:cNvCxnSpPr>
          <p:nvPr/>
        </p:nvCxnSpPr>
        <p:spPr>
          <a:xfrm flipV="1">
            <a:off x="5467350" y="3835400"/>
            <a:ext cx="561975" cy="22225"/>
          </a:xfrm>
          <a:prstGeom prst="line">
            <a:avLst/>
          </a:prstGeom>
        </p:spPr>
        <p:style>
          <a:lnRef idx="1">
            <a:schemeClr val="accent1"/>
          </a:lnRef>
          <a:fillRef idx="0">
            <a:schemeClr val="accent1"/>
          </a:fillRef>
          <a:effectRef idx="0">
            <a:schemeClr val="accent1"/>
          </a:effectRef>
          <a:fontRef idx="minor">
            <a:schemeClr val="tx1"/>
          </a:fontRef>
        </p:style>
      </p:cxnSp>
      <p:sp>
        <p:nvSpPr>
          <p:cNvPr id="37897" name="TextBox 22"/>
          <p:cNvSpPr txBox="1">
            <a:spLocks noChangeArrowheads="1"/>
          </p:cNvSpPr>
          <p:nvPr/>
        </p:nvSpPr>
        <p:spPr bwMode="auto">
          <a:xfrm>
            <a:off x="3549650" y="3033713"/>
            <a:ext cx="1538288" cy="369887"/>
          </a:xfrm>
          <a:prstGeom prst="rect">
            <a:avLst/>
          </a:prstGeom>
          <a:noFill/>
          <a:ln w="9525">
            <a:noFill/>
            <a:miter lim="800000"/>
            <a:headEnd/>
            <a:tailEnd/>
          </a:ln>
        </p:spPr>
        <p:txBody>
          <a:bodyPr wrap="none">
            <a:spAutoFit/>
          </a:bodyPr>
          <a:lstStyle/>
          <a:p>
            <a:r>
              <a:rPr lang="en-US" sz="1800">
                <a:solidFill>
                  <a:srgbClr val="000000"/>
                </a:solidFill>
                <a:latin typeface="Verdana" pitchFamily="34" charset="0"/>
              </a:rPr>
              <a:t>relationship</a:t>
            </a:r>
          </a:p>
        </p:txBody>
      </p:sp>
      <p:sp>
        <p:nvSpPr>
          <p:cNvPr id="37898" name="Slide Number Placeholder 1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EBAD45E-7CBC-42DF-B4BB-A1B21DECC78F}" type="slidenum">
              <a:rPr lang="en-IN" smtClean="0"/>
              <a:pPr/>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2" y="320675"/>
            <a:ext cx="7239000" cy="441325"/>
          </a:xfrm>
        </p:spPr>
        <p:txBody>
          <a:bodyPr>
            <a:normAutofit fontScale="90000"/>
          </a:bodyPr>
          <a:lstStyle/>
          <a:p>
            <a:pPr eaLnBrk="1" hangingPunct="1">
              <a:defRPr/>
            </a:pPr>
            <a:r>
              <a:rPr lang="en-US" dirty="0"/>
              <a:t>Relationship - example</a:t>
            </a:r>
          </a:p>
        </p:txBody>
      </p:sp>
      <p:grpSp>
        <p:nvGrpSpPr>
          <p:cNvPr id="2" name="Group 9"/>
          <p:cNvGrpSpPr>
            <a:grpSpLocks/>
          </p:cNvGrpSpPr>
          <p:nvPr/>
        </p:nvGrpSpPr>
        <p:grpSpPr bwMode="auto">
          <a:xfrm>
            <a:off x="266700" y="1281113"/>
            <a:ext cx="7429500" cy="4090987"/>
            <a:chOff x="971600" y="2204863"/>
            <a:chExt cx="7488832" cy="4091793"/>
          </a:xfrm>
        </p:grpSpPr>
        <p:sp>
          <p:nvSpPr>
            <p:cNvPr id="38917" name="Rectangle 6"/>
            <p:cNvSpPr>
              <a:spLocks noChangeArrowheads="1"/>
            </p:cNvSpPr>
            <p:nvPr/>
          </p:nvSpPr>
          <p:spPr bwMode="auto">
            <a:xfrm>
              <a:off x="971600" y="2686286"/>
              <a:ext cx="1872208" cy="2614922"/>
            </a:xfrm>
            <a:prstGeom prst="rect">
              <a:avLst/>
            </a:prstGeom>
            <a:noFill/>
            <a:ln w="9525" algn="ctr">
              <a:solidFill>
                <a:schemeClr val="tx1"/>
              </a:solidFill>
              <a:round/>
              <a:headEnd/>
              <a:tailEnd/>
            </a:ln>
          </p:spPr>
          <p:txBody>
            <a:bodyPr/>
            <a:lstStyle/>
            <a:p>
              <a:pPr eaLnBrk="0" hangingPunct="0"/>
              <a:r>
                <a:rPr lang="en-US" sz="1600">
                  <a:solidFill>
                    <a:srgbClr val="0000CC"/>
                  </a:solidFill>
                  <a:latin typeface="Verdana" pitchFamily="34" charset="0"/>
                </a:rPr>
                <a:t>         Avinash</a:t>
              </a: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          Balaji</a:t>
              </a: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      Chandan</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      Dinesh</a:t>
              </a:r>
            </a:p>
          </p:txBody>
        </p:sp>
        <p:sp>
          <p:nvSpPr>
            <p:cNvPr id="38918" name="Diamond 7"/>
            <p:cNvSpPr>
              <a:spLocks noChangeArrowheads="1"/>
            </p:cNvSpPr>
            <p:nvPr/>
          </p:nvSpPr>
          <p:spPr bwMode="auto">
            <a:xfrm>
              <a:off x="3831704" y="2204863"/>
              <a:ext cx="2252464" cy="3320751"/>
            </a:xfrm>
            <a:prstGeom prst="diamond">
              <a:avLst/>
            </a:prstGeom>
            <a:noFill/>
            <a:ln w="9525" algn="ctr">
              <a:solidFill>
                <a:schemeClr val="tx1"/>
              </a:solidFill>
              <a:round/>
              <a:headEnd/>
              <a:tailEnd/>
            </a:ln>
          </p:spPr>
          <p:txBody>
            <a:bodyPr/>
            <a:lstStyle/>
            <a:p>
              <a:pPr eaLnBrk="0" hangingPunct="0"/>
              <a:endParaRPr lang="en-US" sz="1400">
                <a:solidFill>
                  <a:srgbClr val="C00000"/>
                </a:solidFill>
                <a:latin typeface="Verdana" pitchFamily="34" charset="0"/>
              </a:endParaRPr>
            </a:p>
          </p:txBody>
        </p:sp>
        <p:sp>
          <p:nvSpPr>
            <p:cNvPr id="38919" name="Rectangle 8"/>
            <p:cNvSpPr>
              <a:spLocks noChangeArrowheads="1"/>
            </p:cNvSpPr>
            <p:nvPr/>
          </p:nvSpPr>
          <p:spPr bwMode="auto">
            <a:xfrm>
              <a:off x="7164288" y="2686286"/>
              <a:ext cx="1296144" cy="2758938"/>
            </a:xfrm>
            <a:prstGeom prst="rect">
              <a:avLst/>
            </a:prstGeom>
            <a:noFill/>
            <a:ln w="9525" algn="ctr">
              <a:solidFill>
                <a:schemeClr val="tx1"/>
              </a:solidFill>
              <a:round/>
              <a:headEnd/>
              <a:tailEnd/>
            </a:ln>
          </p:spPr>
          <p:txBody>
            <a:bodyPr/>
            <a:lstStyle/>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  DBMS</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  Java</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p:txBody>
        </p:sp>
        <p:sp>
          <p:nvSpPr>
            <p:cNvPr id="38920" name="TextBox 22"/>
            <p:cNvSpPr txBox="1">
              <a:spLocks noChangeArrowheads="1"/>
            </p:cNvSpPr>
            <p:nvPr/>
          </p:nvSpPr>
          <p:spPr bwMode="auto">
            <a:xfrm>
              <a:off x="4384014" y="5650215"/>
              <a:ext cx="1537722" cy="646441"/>
            </a:xfrm>
            <a:prstGeom prst="rect">
              <a:avLst/>
            </a:prstGeom>
            <a:noFill/>
            <a:ln w="9525">
              <a:noFill/>
              <a:miter lim="800000"/>
              <a:headEnd/>
              <a:tailEnd/>
            </a:ln>
          </p:spPr>
          <p:txBody>
            <a:bodyPr wrap="none">
              <a:spAutoFit/>
            </a:bodyPr>
            <a:lstStyle/>
            <a:p>
              <a:r>
                <a:rPr lang="en-US" sz="1800">
                  <a:solidFill>
                    <a:srgbClr val="C00000"/>
                  </a:solidFill>
                  <a:latin typeface="Verdana" pitchFamily="34" charset="0"/>
                </a:rPr>
                <a:t>enrolls_for</a:t>
              </a:r>
            </a:p>
            <a:p>
              <a:r>
                <a:rPr lang="en-US" sz="1800">
                  <a:solidFill>
                    <a:srgbClr val="000000"/>
                  </a:solidFill>
                  <a:latin typeface="Verdana" pitchFamily="34" charset="0"/>
                </a:rPr>
                <a:t>relationship</a:t>
              </a:r>
            </a:p>
          </p:txBody>
        </p:sp>
        <p:sp>
          <p:nvSpPr>
            <p:cNvPr id="38921" name="TextBox 24"/>
            <p:cNvSpPr txBox="1">
              <a:spLocks noChangeArrowheads="1"/>
            </p:cNvSpPr>
            <p:nvPr/>
          </p:nvSpPr>
          <p:spPr bwMode="auto">
            <a:xfrm>
              <a:off x="1151348" y="5373216"/>
              <a:ext cx="1098465" cy="646441"/>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Student</a:t>
              </a:r>
            </a:p>
            <a:p>
              <a:r>
                <a:rPr lang="en-US" sz="1800">
                  <a:solidFill>
                    <a:srgbClr val="000000"/>
                  </a:solidFill>
                  <a:latin typeface="Verdana" pitchFamily="34" charset="0"/>
                </a:rPr>
                <a:t>Entity</a:t>
              </a:r>
            </a:p>
          </p:txBody>
        </p:sp>
        <p:sp>
          <p:nvSpPr>
            <p:cNvPr id="38922" name="TextBox 25"/>
            <p:cNvSpPr txBox="1">
              <a:spLocks noChangeArrowheads="1"/>
            </p:cNvSpPr>
            <p:nvPr/>
          </p:nvSpPr>
          <p:spPr bwMode="auto">
            <a:xfrm>
              <a:off x="7318474" y="5525615"/>
              <a:ext cx="987849" cy="646441"/>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Course</a:t>
              </a:r>
            </a:p>
            <a:p>
              <a:r>
                <a:rPr lang="en-US" sz="1800">
                  <a:solidFill>
                    <a:srgbClr val="000000"/>
                  </a:solidFill>
                  <a:latin typeface="Verdana" pitchFamily="34" charset="0"/>
                </a:rPr>
                <a:t>Entity</a:t>
              </a:r>
            </a:p>
          </p:txBody>
        </p:sp>
        <p:sp>
          <p:nvSpPr>
            <p:cNvPr id="38923" name="Oval 27"/>
            <p:cNvSpPr>
              <a:spLocks noChangeArrowheads="1"/>
            </p:cNvSpPr>
            <p:nvPr/>
          </p:nvSpPr>
          <p:spPr bwMode="auto">
            <a:xfrm>
              <a:off x="4915218" y="2805615"/>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cxnSp>
          <p:nvCxnSpPr>
            <p:cNvPr id="38924" name="Straight Connector 29"/>
            <p:cNvCxnSpPr>
              <a:cxnSpLocks noChangeShapeType="1"/>
              <a:endCxn id="38923" idx="2"/>
            </p:cNvCxnSpPr>
            <p:nvPr/>
          </p:nvCxnSpPr>
          <p:spPr bwMode="auto">
            <a:xfrm>
              <a:off x="2555776" y="2865280"/>
              <a:ext cx="2359442" cy="0"/>
            </a:xfrm>
            <a:prstGeom prst="line">
              <a:avLst/>
            </a:prstGeom>
            <a:noFill/>
            <a:ln w="9525" algn="ctr">
              <a:solidFill>
                <a:schemeClr val="tx1"/>
              </a:solidFill>
              <a:round/>
              <a:headEnd/>
              <a:tailEnd/>
            </a:ln>
          </p:spPr>
        </p:cxnSp>
        <p:cxnSp>
          <p:nvCxnSpPr>
            <p:cNvPr id="38925" name="Straight Connector 31"/>
            <p:cNvCxnSpPr>
              <a:cxnSpLocks noChangeShapeType="1"/>
              <a:stCxn id="38923" idx="6"/>
            </p:cNvCxnSpPr>
            <p:nvPr/>
          </p:nvCxnSpPr>
          <p:spPr bwMode="auto">
            <a:xfrm>
              <a:off x="5012657" y="2865280"/>
              <a:ext cx="2367655" cy="275688"/>
            </a:xfrm>
            <a:prstGeom prst="line">
              <a:avLst/>
            </a:prstGeom>
            <a:noFill/>
            <a:ln w="9525" algn="ctr">
              <a:solidFill>
                <a:schemeClr val="tx1"/>
              </a:solidFill>
              <a:round/>
              <a:headEnd/>
              <a:tailEnd/>
            </a:ln>
          </p:spPr>
        </p:cxnSp>
        <p:sp>
          <p:nvSpPr>
            <p:cNvPr id="38926" name="Oval 33"/>
            <p:cNvSpPr>
              <a:spLocks noChangeArrowheads="1"/>
            </p:cNvSpPr>
            <p:nvPr/>
          </p:nvSpPr>
          <p:spPr bwMode="auto">
            <a:xfrm>
              <a:off x="4915218" y="3745909"/>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38927" name="Oval 34"/>
            <p:cNvSpPr>
              <a:spLocks noChangeArrowheads="1"/>
            </p:cNvSpPr>
            <p:nvPr/>
          </p:nvSpPr>
          <p:spPr bwMode="auto">
            <a:xfrm>
              <a:off x="4909216" y="3229744"/>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38928" name="Oval 35"/>
            <p:cNvSpPr>
              <a:spLocks noChangeArrowheads="1"/>
            </p:cNvSpPr>
            <p:nvPr/>
          </p:nvSpPr>
          <p:spPr bwMode="auto">
            <a:xfrm>
              <a:off x="4915218" y="4509120"/>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cxnSp>
          <p:nvCxnSpPr>
            <p:cNvPr id="38929" name="Straight Connector 41"/>
            <p:cNvCxnSpPr>
              <a:cxnSpLocks noChangeShapeType="1"/>
              <a:endCxn id="38927" idx="2"/>
            </p:cNvCxnSpPr>
            <p:nvPr/>
          </p:nvCxnSpPr>
          <p:spPr bwMode="auto">
            <a:xfrm flipV="1">
              <a:off x="2339752" y="3289409"/>
              <a:ext cx="2569464" cy="59664"/>
            </a:xfrm>
            <a:prstGeom prst="line">
              <a:avLst/>
            </a:prstGeom>
            <a:noFill/>
            <a:ln w="9525" algn="ctr">
              <a:solidFill>
                <a:schemeClr val="tx1"/>
              </a:solidFill>
              <a:round/>
              <a:headEnd/>
              <a:tailEnd/>
            </a:ln>
          </p:spPr>
        </p:cxnSp>
        <p:cxnSp>
          <p:nvCxnSpPr>
            <p:cNvPr id="38930" name="Straight Connector 43"/>
            <p:cNvCxnSpPr>
              <a:cxnSpLocks noChangeShapeType="1"/>
              <a:stCxn id="38927" idx="5"/>
            </p:cNvCxnSpPr>
            <p:nvPr/>
          </p:nvCxnSpPr>
          <p:spPr bwMode="auto">
            <a:xfrm flipV="1">
              <a:off x="4992385" y="3140968"/>
              <a:ext cx="2387927" cy="190630"/>
            </a:xfrm>
            <a:prstGeom prst="line">
              <a:avLst/>
            </a:prstGeom>
            <a:noFill/>
            <a:ln w="9525" algn="ctr">
              <a:solidFill>
                <a:schemeClr val="tx1"/>
              </a:solidFill>
              <a:round/>
              <a:headEnd/>
              <a:tailEnd/>
            </a:ln>
          </p:spPr>
        </p:cxnSp>
        <p:cxnSp>
          <p:nvCxnSpPr>
            <p:cNvPr id="38931" name="Straight Connector 45"/>
            <p:cNvCxnSpPr>
              <a:cxnSpLocks noChangeShapeType="1"/>
              <a:endCxn id="38926" idx="3"/>
            </p:cNvCxnSpPr>
            <p:nvPr/>
          </p:nvCxnSpPr>
          <p:spPr bwMode="auto">
            <a:xfrm flipV="1">
              <a:off x="2411760" y="3847763"/>
              <a:ext cx="2517728" cy="17475"/>
            </a:xfrm>
            <a:prstGeom prst="line">
              <a:avLst/>
            </a:prstGeom>
            <a:noFill/>
            <a:ln w="9525" algn="ctr">
              <a:solidFill>
                <a:schemeClr val="tx1"/>
              </a:solidFill>
              <a:round/>
              <a:headEnd/>
              <a:tailEnd/>
            </a:ln>
          </p:spPr>
        </p:cxnSp>
        <p:cxnSp>
          <p:nvCxnSpPr>
            <p:cNvPr id="38932" name="Straight Connector 47"/>
            <p:cNvCxnSpPr>
              <a:cxnSpLocks noChangeShapeType="1"/>
              <a:stCxn id="38926" idx="5"/>
            </p:cNvCxnSpPr>
            <p:nvPr/>
          </p:nvCxnSpPr>
          <p:spPr bwMode="auto">
            <a:xfrm flipV="1">
              <a:off x="4998387" y="3140968"/>
              <a:ext cx="2381925" cy="706795"/>
            </a:xfrm>
            <a:prstGeom prst="line">
              <a:avLst/>
            </a:prstGeom>
            <a:noFill/>
            <a:ln w="9525" algn="ctr">
              <a:solidFill>
                <a:schemeClr val="tx1"/>
              </a:solidFill>
              <a:round/>
              <a:headEnd/>
              <a:tailEnd/>
            </a:ln>
          </p:spPr>
        </p:cxnSp>
        <p:cxnSp>
          <p:nvCxnSpPr>
            <p:cNvPr id="38933" name="Straight Connector 49"/>
            <p:cNvCxnSpPr>
              <a:cxnSpLocks noChangeShapeType="1"/>
              <a:endCxn id="38928" idx="2"/>
            </p:cNvCxnSpPr>
            <p:nvPr/>
          </p:nvCxnSpPr>
          <p:spPr bwMode="auto">
            <a:xfrm>
              <a:off x="2152328" y="4568784"/>
              <a:ext cx="2762890" cy="1"/>
            </a:xfrm>
            <a:prstGeom prst="line">
              <a:avLst/>
            </a:prstGeom>
            <a:noFill/>
            <a:ln w="9525" algn="ctr">
              <a:solidFill>
                <a:schemeClr val="tx1"/>
              </a:solidFill>
              <a:round/>
              <a:headEnd/>
              <a:tailEnd/>
            </a:ln>
          </p:spPr>
        </p:cxnSp>
        <p:cxnSp>
          <p:nvCxnSpPr>
            <p:cNvPr id="38934" name="Straight Connector 51"/>
            <p:cNvCxnSpPr>
              <a:cxnSpLocks noChangeShapeType="1"/>
              <a:stCxn id="38928" idx="6"/>
            </p:cNvCxnSpPr>
            <p:nvPr/>
          </p:nvCxnSpPr>
          <p:spPr bwMode="auto">
            <a:xfrm flipV="1">
              <a:off x="5012657" y="3993747"/>
              <a:ext cx="2367655" cy="575038"/>
            </a:xfrm>
            <a:prstGeom prst="line">
              <a:avLst/>
            </a:prstGeom>
            <a:noFill/>
            <a:ln w="9525" algn="ctr">
              <a:solidFill>
                <a:schemeClr val="tx1"/>
              </a:solidFill>
              <a:round/>
              <a:headEnd/>
              <a:tailEnd/>
            </a:ln>
          </p:spPr>
        </p:cxnSp>
        <p:cxnSp>
          <p:nvCxnSpPr>
            <p:cNvPr id="38935" name="Straight Connector 12"/>
            <p:cNvCxnSpPr>
              <a:cxnSpLocks noChangeShapeType="1"/>
              <a:stCxn id="38928" idx="6"/>
            </p:cNvCxnSpPr>
            <p:nvPr/>
          </p:nvCxnSpPr>
          <p:spPr bwMode="auto">
            <a:xfrm flipV="1">
              <a:off x="5012657" y="3140968"/>
              <a:ext cx="2367655" cy="1427817"/>
            </a:xfrm>
            <a:prstGeom prst="line">
              <a:avLst/>
            </a:prstGeom>
            <a:noFill/>
            <a:ln w="9525" algn="ctr">
              <a:solidFill>
                <a:schemeClr val="tx1"/>
              </a:solidFill>
              <a:round/>
              <a:headEnd/>
              <a:tailEnd/>
            </a:ln>
          </p:spPr>
        </p:cxnSp>
      </p:grpSp>
      <p:sp>
        <p:nvSpPr>
          <p:cNvPr id="38916" name="Slide Number Placeholder 2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0057AAF-86D8-4CD8-A353-71ECE3358445}" type="slidenum">
              <a:rPr lang="en-IN" smtClean="0"/>
              <a:pPr/>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199" y="57150"/>
            <a:ext cx="7239000" cy="527050"/>
          </a:xfrm>
        </p:spPr>
        <p:txBody>
          <a:bodyPr>
            <a:normAutofit fontScale="90000"/>
          </a:bodyPr>
          <a:lstStyle/>
          <a:p>
            <a:pPr eaLnBrk="1" hangingPunct="1">
              <a:defRPr/>
            </a:pPr>
            <a:r>
              <a:rPr lang="en-US" dirty="0"/>
              <a:t>Relationship Type</a:t>
            </a:r>
          </a:p>
        </p:txBody>
      </p:sp>
      <p:sp>
        <p:nvSpPr>
          <p:cNvPr id="39939" name="Content Placeholder 2"/>
          <p:cNvSpPr>
            <a:spLocks noGrp="1"/>
          </p:cNvSpPr>
          <p:nvPr>
            <p:ph idx="1"/>
          </p:nvPr>
        </p:nvSpPr>
        <p:spPr>
          <a:xfrm>
            <a:off x="457200" y="847725"/>
            <a:ext cx="7415213" cy="5608638"/>
          </a:xfrm>
        </p:spPr>
        <p:txBody>
          <a:bodyPr/>
          <a:lstStyle/>
          <a:p>
            <a:pPr eaLnBrk="1" hangingPunct="1"/>
            <a:r>
              <a:rPr lang="en-US" sz="2000"/>
              <a:t>A </a:t>
            </a:r>
            <a:r>
              <a:rPr lang="en-US" sz="2000" b="1"/>
              <a:t>relationship type</a:t>
            </a:r>
            <a:r>
              <a:rPr lang="en-US" sz="2000"/>
              <a:t> between two entities defines the set of all associations between these entities</a:t>
            </a:r>
          </a:p>
        </p:txBody>
      </p:sp>
      <p:sp>
        <p:nvSpPr>
          <p:cNvPr id="39940" name="Rectangle 6"/>
          <p:cNvSpPr>
            <a:spLocks noChangeArrowheads="1"/>
          </p:cNvSpPr>
          <p:nvPr/>
        </p:nvSpPr>
        <p:spPr bwMode="auto">
          <a:xfrm>
            <a:off x="1735138" y="3679825"/>
            <a:ext cx="1295400" cy="381000"/>
          </a:xfrm>
          <a:prstGeom prst="rect">
            <a:avLst/>
          </a:prstGeom>
          <a:noFill/>
          <a:ln w="9525" algn="ctr">
            <a:solidFill>
              <a:schemeClr val="tx1"/>
            </a:solidFill>
            <a:round/>
            <a:headEnd/>
            <a:tailEnd/>
          </a:ln>
        </p:spPr>
        <p:txBody>
          <a:bodyPr/>
          <a:lstStyle/>
          <a:p>
            <a:pPr eaLnBrk="0" hangingPunct="0"/>
            <a:r>
              <a:rPr lang="en-US" sz="1800">
                <a:solidFill>
                  <a:srgbClr val="0000CC"/>
                </a:solidFill>
                <a:latin typeface="Verdana" pitchFamily="34" charset="0"/>
              </a:rPr>
              <a:t>Faculty</a:t>
            </a:r>
          </a:p>
        </p:txBody>
      </p:sp>
      <p:sp>
        <p:nvSpPr>
          <p:cNvPr id="39941" name="Diamond 7"/>
          <p:cNvSpPr>
            <a:spLocks noChangeArrowheads="1"/>
          </p:cNvSpPr>
          <p:nvPr/>
        </p:nvSpPr>
        <p:spPr bwMode="auto">
          <a:xfrm>
            <a:off x="3449638" y="3402013"/>
            <a:ext cx="2293937" cy="877887"/>
          </a:xfrm>
          <a:prstGeom prst="diamond">
            <a:avLst/>
          </a:prstGeom>
          <a:noFill/>
          <a:ln w="9525" algn="ctr">
            <a:solidFill>
              <a:schemeClr val="tx1"/>
            </a:solidFill>
            <a:round/>
            <a:headEnd/>
            <a:tailEnd/>
          </a:ln>
        </p:spPr>
        <p:txBody>
          <a:bodyPr/>
          <a:lstStyle/>
          <a:p>
            <a:pPr eaLnBrk="0" hangingPunct="0"/>
            <a:r>
              <a:rPr lang="en-US" sz="1400">
                <a:solidFill>
                  <a:srgbClr val="C00000"/>
                </a:solidFill>
                <a:latin typeface="Verdana" pitchFamily="34" charset="0"/>
              </a:rPr>
              <a:t>Works_for</a:t>
            </a:r>
          </a:p>
        </p:txBody>
      </p:sp>
      <p:sp>
        <p:nvSpPr>
          <p:cNvPr id="39942" name="Rectangle 8"/>
          <p:cNvSpPr>
            <a:spLocks noChangeArrowheads="1"/>
          </p:cNvSpPr>
          <p:nvPr/>
        </p:nvSpPr>
        <p:spPr bwMode="auto">
          <a:xfrm>
            <a:off x="6276975" y="3679825"/>
            <a:ext cx="1824038" cy="381000"/>
          </a:xfrm>
          <a:prstGeom prst="rect">
            <a:avLst/>
          </a:prstGeom>
          <a:noFill/>
          <a:ln w="9525" algn="ctr">
            <a:solidFill>
              <a:schemeClr val="tx1"/>
            </a:solidFill>
            <a:round/>
            <a:headEnd/>
            <a:tailEnd/>
          </a:ln>
        </p:spPr>
        <p:txBody>
          <a:bodyPr/>
          <a:lstStyle/>
          <a:p>
            <a:pPr eaLnBrk="0" hangingPunct="0"/>
            <a:r>
              <a:rPr lang="en-US" sz="1800">
                <a:solidFill>
                  <a:srgbClr val="0000CC"/>
                </a:solidFill>
                <a:latin typeface="Verdana" pitchFamily="34" charset="0"/>
              </a:rPr>
              <a:t>Department</a:t>
            </a:r>
          </a:p>
        </p:txBody>
      </p:sp>
      <p:cxnSp>
        <p:nvCxnSpPr>
          <p:cNvPr id="39943" name="Straight Connector 10"/>
          <p:cNvCxnSpPr>
            <a:cxnSpLocks noChangeShapeType="1"/>
            <a:stCxn id="39940" idx="3"/>
            <a:endCxn id="39941" idx="1"/>
          </p:cNvCxnSpPr>
          <p:nvPr/>
        </p:nvCxnSpPr>
        <p:spPr bwMode="auto">
          <a:xfrm flipV="1">
            <a:off x="3030538" y="3841750"/>
            <a:ext cx="419100" cy="28575"/>
          </a:xfrm>
          <a:prstGeom prst="line">
            <a:avLst/>
          </a:prstGeom>
          <a:noFill/>
          <a:ln w="9525" algn="ctr">
            <a:solidFill>
              <a:schemeClr val="tx1"/>
            </a:solidFill>
            <a:round/>
            <a:headEnd/>
            <a:tailEnd/>
          </a:ln>
        </p:spPr>
      </p:cxnSp>
      <p:cxnSp>
        <p:nvCxnSpPr>
          <p:cNvPr id="39944" name="Straight Connector 12"/>
          <p:cNvCxnSpPr>
            <a:cxnSpLocks noChangeShapeType="1"/>
            <a:endCxn id="39942" idx="1"/>
          </p:cNvCxnSpPr>
          <p:nvPr/>
        </p:nvCxnSpPr>
        <p:spPr bwMode="auto">
          <a:xfrm>
            <a:off x="5743575" y="3841750"/>
            <a:ext cx="533400" cy="28575"/>
          </a:xfrm>
          <a:prstGeom prst="line">
            <a:avLst/>
          </a:prstGeom>
          <a:noFill/>
          <a:ln w="9525" algn="ctr">
            <a:solidFill>
              <a:schemeClr val="tx1"/>
            </a:solidFill>
            <a:round/>
            <a:headEnd/>
            <a:tailEnd/>
          </a:ln>
        </p:spPr>
      </p:cxnSp>
      <p:sp>
        <p:nvSpPr>
          <p:cNvPr id="39945" name="Rectangle 13"/>
          <p:cNvSpPr>
            <a:spLocks noChangeArrowheads="1"/>
          </p:cNvSpPr>
          <p:nvPr/>
        </p:nvSpPr>
        <p:spPr bwMode="auto">
          <a:xfrm>
            <a:off x="1887538" y="5133975"/>
            <a:ext cx="1295400" cy="381000"/>
          </a:xfrm>
          <a:prstGeom prst="rect">
            <a:avLst/>
          </a:prstGeom>
          <a:noFill/>
          <a:ln w="9525" algn="ctr">
            <a:solidFill>
              <a:schemeClr val="tx1"/>
            </a:solidFill>
            <a:round/>
            <a:headEnd/>
            <a:tailEnd/>
          </a:ln>
        </p:spPr>
        <p:txBody>
          <a:bodyPr/>
          <a:lstStyle/>
          <a:p>
            <a:pPr eaLnBrk="0" hangingPunct="0"/>
            <a:r>
              <a:rPr lang="en-US" sz="1800">
                <a:solidFill>
                  <a:srgbClr val="0000CC"/>
                </a:solidFill>
                <a:latin typeface="Verdana" pitchFamily="34" charset="0"/>
              </a:rPr>
              <a:t>Student</a:t>
            </a:r>
          </a:p>
        </p:txBody>
      </p:sp>
      <p:sp>
        <p:nvSpPr>
          <p:cNvPr id="39946" name="Diamond 14"/>
          <p:cNvSpPr>
            <a:spLocks noChangeArrowheads="1"/>
          </p:cNvSpPr>
          <p:nvPr/>
        </p:nvSpPr>
        <p:spPr bwMode="auto">
          <a:xfrm>
            <a:off x="3563938" y="4856163"/>
            <a:ext cx="2446337" cy="876300"/>
          </a:xfrm>
          <a:prstGeom prst="diamond">
            <a:avLst/>
          </a:prstGeom>
          <a:noFill/>
          <a:ln w="9525" algn="ctr">
            <a:solidFill>
              <a:schemeClr val="tx1"/>
            </a:solidFill>
            <a:round/>
            <a:headEnd/>
            <a:tailEnd/>
          </a:ln>
        </p:spPr>
        <p:txBody>
          <a:bodyPr/>
          <a:lstStyle/>
          <a:p>
            <a:pPr eaLnBrk="0" hangingPunct="0"/>
            <a:r>
              <a:rPr lang="en-US" sz="1400">
                <a:solidFill>
                  <a:srgbClr val="C00000"/>
                </a:solidFill>
                <a:latin typeface="Verdana" pitchFamily="34" charset="0"/>
              </a:rPr>
              <a:t>Enrolls_for</a:t>
            </a:r>
          </a:p>
        </p:txBody>
      </p:sp>
      <p:sp>
        <p:nvSpPr>
          <p:cNvPr id="39947" name="Rectangle 15"/>
          <p:cNvSpPr>
            <a:spLocks noChangeArrowheads="1"/>
          </p:cNvSpPr>
          <p:nvPr/>
        </p:nvSpPr>
        <p:spPr bwMode="auto">
          <a:xfrm>
            <a:off x="6229350" y="5133975"/>
            <a:ext cx="1295400" cy="381000"/>
          </a:xfrm>
          <a:prstGeom prst="rect">
            <a:avLst/>
          </a:prstGeom>
          <a:noFill/>
          <a:ln w="9525" algn="ctr">
            <a:solidFill>
              <a:schemeClr val="tx1"/>
            </a:solidFill>
            <a:round/>
            <a:headEnd/>
            <a:tailEnd/>
          </a:ln>
        </p:spPr>
        <p:txBody>
          <a:bodyPr/>
          <a:lstStyle/>
          <a:p>
            <a:pPr eaLnBrk="0" hangingPunct="0"/>
            <a:r>
              <a:rPr lang="en-US" sz="1800">
                <a:solidFill>
                  <a:srgbClr val="0000CC"/>
                </a:solidFill>
                <a:latin typeface="Verdana" pitchFamily="34" charset="0"/>
              </a:rPr>
              <a:t>Course</a:t>
            </a:r>
          </a:p>
        </p:txBody>
      </p:sp>
      <p:cxnSp>
        <p:nvCxnSpPr>
          <p:cNvPr id="39948" name="Straight Connector 16"/>
          <p:cNvCxnSpPr>
            <a:cxnSpLocks noChangeShapeType="1"/>
            <a:stCxn id="39945" idx="3"/>
            <a:endCxn id="39946" idx="1"/>
          </p:cNvCxnSpPr>
          <p:nvPr/>
        </p:nvCxnSpPr>
        <p:spPr bwMode="auto">
          <a:xfrm flipV="1">
            <a:off x="3182938" y="5294313"/>
            <a:ext cx="381000" cy="30162"/>
          </a:xfrm>
          <a:prstGeom prst="line">
            <a:avLst/>
          </a:prstGeom>
          <a:noFill/>
          <a:ln w="9525" algn="ctr">
            <a:solidFill>
              <a:schemeClr val="tx1"/>
            </a:solidFill>
            <a:round/>
            <a:headEnd/>
            <a:tailEnd/>
          </a:ln>
        </p:spPr>
      </p:cxnSp>
      <p:cxnSp>
        <p:nvCxnSpPr>
          <p:cNvPr id="39949" name="Straight Connector 17"/>
          <p:cNvCxnSpPr>
            <a:cxnSpLocks noChangeShapeType="1"/>
            <a:endCxn id="39947" idx="1"/>
          </p:cNvCxnSpPr>
          <p:nvPr/>
        </p:nvCxnSpPr>
        <p:spPr bwMode="auto">
          <a:xfrm>
            <a:off x="5962650" y="5294313"/>
            <a:ext cx="266700" cy="30162"/>
          </a:xfrm>
          <a:prstGeom prst="line">
            <a:avLst/>
          </a:prstGeom>
          <a:noFill/>
          <a:ln w="9525" algn="ctr">
            <a:solidFill>
              <a:schemeClr val="tx1"/>
            </a:solidFill>
            <a:round/>
            <a:headEnd/>
            <a:tailEnd/>
          </a:ln>
        </p:spPr>
      </p:cxnSp>
      <p:sp>
        <p:nvSpPr>
          <p:cNvPr id="39950" name="TextBox 22"/>
          <p:cNvSpPr txBox="1">
            <a:spLocks noChangeArrowheads="1"/>
          </p:cNvSpPr>
          <p:nvPr/>
        </p:nvSpPr>
        <p:spPr bwMode="auto">
          <a:xfrm>
            <a:off x="3827463" y="3033713"/>
            <a:ext cx="1538287" cy="369887"/>
          </a:xfrm>
          <a:prstGeom prst="rect">
            <a:avLst/>
          </a:prstGeom>
          <a:noFill/>
          <a:ln w="9525">
            <a:noFill/>
            <a:miter lim="800000"/>
            <a:headEnd/>
            <a:tailEnd/>
          </a:ln>
        </p:spPr>
        <p:txBody>
          <a:bodyPr wrap="none">
            <a:spAutoFit/>
          </a:bodyPr>
          <a:lstStyle/>
          <a:p>
            <a:r>
              <a:rPr lang="en-US" sz="1800">
                <a:solidFill>
                  <a:srgbClr val="000000"/>
                </a:solidFill>
                <a:latin typeface="Verdana" pitchFamily="34" charset="0"/>
              </a:rPr>
              <a:t>relationship</a:t>
            </a:r>
          </a:p>
        </p:txBody>
      </p:sp>
      <p:sp>
        <p:nvSpPr>
          <p:cNvPr id="39951" name="Slide Number Placeholder 1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1C35DD1-EF0F-4CD7-937E-BD8C3026083E}" type="slidenum">
              <a:rPr lang="en-IN" smtClean="0"/>
              <a:pPr/>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2" y="320675"/>
            <a:ext cx="7239000" cy="441325"/>
          </a:xfrm>
        </p:spPr>
        <p:txBody>
          <a:bodyPr>
            <a:normAutofit fontScale="90000"/>
          </a:bodyPr>
          <a:lstStyle/>
          <a:p>
            <a:pPr eaLnBrk="1" hangingPunct="1">
              <a:defRPr/>
            </a:pPr>
            <a:r>
              <a:rPr lang="en-US" dirty="0"/>
              <a:t>Relationship Type- example</a:t>
            </a:r>
          </a:p>
        </p:txBody>
      </p:sp>
      <p:grpSp>
        <p:nvGrpSpPr>
          <p:cNvPr id="2" name="Group 9"/>
          <p:cNvGrpSpPr>
            <a:grpSpLocks/>
          </p:cNvGrpSpPr>
          <p:nvPr/>
        </p:nvGrpSpPr>
        <p:grpSpPr bwMode="auto">
          <a:xfrm>
            <a:off x="266700" y="1281113"/>
            <a:ext cx="7429500" cy="4090987"/>
            <a:chOff x="971600" y="2204863"/>
            <a:chExt cx="7488832" cy="4091793"/>
          </a:xfrm>
        </p:grpSpPr>
        <p:sp>
          <p:nvSpPr>
            <p:cNvPr id="40965" name="Rectangle 6"/>
            <p:cNvSpPr>
              <a:spLocks noChangeArrowheads="1"/>
            </p:cNvSpPr>
            <p:nvPr/>
          </p:nvSpPr>
          <p:spPr bwMode="auto">
            <a:xfrm>
              <a:off x="971600" y="2686286"/>
              <a:ext cx="1872208" cy="2614922"/>
            </a:xfrm>
            <a:prstGeom prst="rect">
              <a:avLst/>
            </a:prstGeom>
            <a:noFill/>
            <a:ln w="9525" algn="ctr">
              <a:solidFill>
                <a:schemeClr val="tx1"/>
              </a:solidFill>
              <a:round/>
              <a:headEnd/>
              <a:tailEnd/>
            </a:ln>
          </p:spPr>
          <p:txBody>
            <a:bodyPr/>
            <a:lstStyle/>
            <a:p>
              <a:pPr eaLnBrk="0" hangingPunct="0"/>
              <a:r>
                <a:rPr lang="en-US" sz="1600">
                  <a:solidFill>
                    <a:srgbClr val="0000CC"/>
                  </a:solidFill>
                  <a:latin typeface="Verdana" pitchFamily="34" charset="0"/>
                </a:rPr>
                <a:t>         Avinash</a:t>
              </a: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          Balaji</a:t>
              </a: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      Chandan</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      Dinesh</a:t>
              </a:r>
            </a:p>
          </p:txBody>
        </p:sp>
        <p:sp>
          <p:nvSpPr>
            <p:cNvPr id="40966" name="Diamond 7"/>
            <p:cNvSpPr>
              <a:spLocks noChangeArrowheads="1"/>
            </p:cNvSpPr>
            <p:nvPr/>
          </p:nvSpPr>
          <p:spPr bwMode="auto">
            <a:xfrm>
              <a:off x="3831704" y="2204863"/>
              <a:ext cx="2252464" cy="3320751"/>
            </a:xfrm>
            <a:prstGeom prst="diamond">
              <a:avLst/>
            </a:prstGeom>
            <a:noFill/>
            <a:ln w="9525" algn="ctr">
              <a:solidFill>
                <a:schemeClr val="tx1"/>
              </a:solidFill>
              <a:round/>
              <a:headEnd/>
              <a:tailEnd/>
            </a:ln>
          </p:spPr>
          <p:txBody>
            <a:bodyPr/>
            <a:lstStyle/>
            <a:p>
              <a:pPr eaLnBrk="0" hangingPunct="0"/>
              <a:endParaRPr lang="en-US" sz="1400">
                <a:solidFill>
                  <a:srgbClr val="C00000"/>
                </a:solidFill>
                <a:latin typeface="Verdana" pitchFamily="34" charset="0"/>
              </a:endParaRPr>
            </a:p>
          </p:txBody>
        </p:sp>
        <p:sp>
          <p:nvSpPr>
            <p:cNvPr id="40967" name="Rectangle 8"/>
            <p:cNvSpPr>
              <a:spLocks noChangeArrowheads="1"/>
            </p:cNvSpPr>
            <p:nvPr/>
          </p:nvSpPr>
          <p:spPr bwMode="auto">
            <a:xfrm>
              <a:off x="7164288" y="2686286"/>
              <a:ext cx="1296144" cy="2758938"/>
            </a:xfrm>
            <a:prstGeom prst="rect">
              <a:avLst/>
            </a:prstGeom>
            <a:noFill/>
            <a:ln w="9525" algn="ctr">
              <a:solidFill>
                <a:schemeClr val="tx1"/>
              </a:solidFill>
              <a:round/>
              <a:headEnd/>
              <a:tailEnd/>
            </a:ln>
          </p:spPr>
          <p:txBody>
            <a:bodyPr/>
            <a:lstStyle/>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  DBMS</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  Java</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p:txBody>
        </p:sp>
        <p:sp>
          <p:nvSpPr>
            <p:cNvPr id="40968" name="TextBox 22"/>
            <p:cNvSpPr txBox="1">
              <a:spLocks noChangeArrowheads="1"/>
            </p:cNvSpPr>
            <p:nvPr/>
          </p:nvSpPr>
          <p:spPr bwMode="auto">
            <a:xfrm>
              <a:off x="4384014" y="5650215"/>
              <a:ext cx="1537722" cy="646441"/>
            </a:xfrm>
            <a:prstGeom prst="rect">
              <a:avLst/>
            </a:prstGeom>
            <a:noFill/>
            <a:ln w="9525">
              <a:noFill/>
              <a:miter lim="800000"/>
              <a:headEnd/>
              <a:tailEnd/>
            </a:ln>
          </p:spPr>
          <p:txBody>
            <a:bodyPr wrap="none">
              <a:spAutoFit/>
            </a:bodyPr>
            <a:lstStyle/>
            <a:p>
              <a:r>
                <a:rPr lang="en-US" sz="1800">
                  <a:solidFill>
                    <a:srgbClr val="C00000"/>
                  </a:solidFill>
                  <a:latin typeface="Verdana" pitchFamily="34" charset="0"/>
                </a:rPr>
                <a:t>enrolls_for</a:t>
              </a:r>
            </a:p>
            <a:p>
              <a:r>
                <a:rPr lang="en-US" sz="1800">
                  <a:solidFill>
                    <a:srgbClr val="000000"/>
                  </a:solidFill>
                  <a:latin typeface="Verdana" pitchFamily="34" charset="0"/>
                </a:rPr>
                <a:t>relationship</a:t>
              </a:r>
            </a:p>
          </p:txBody>
        </p:sp>
        <p:sp>
          <p:nvSpPr>
            <p:cNvPr id="40969" name="TextBox 24"/>
            <p:cNvSpPr txBox="1">
              <a:spLocks noChangeArrowheads="1"/>
            </p:cNvSpPr>
            <p:nvPr/>
          </p:nvSpPr>
          <p:spPr bwMode="auto">
            <a:xfrm>
              <a:off x="1151348" y="5373216"/>
              <a:ext cx="1098465" cy="646441"/>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Student</a:t>
              </a:r>
            </a:p>
            <a:p>
              <a:r>
                <a:rPr lang="en-US" sz="1800">
                  <a:solidFill>
                    <a:srgbClr val="000000"/>
                  </a:solidFill>
                  <a:latin typeface="Verdana" pitchFamily="34" charset="0"/>
                </a:rPr>
                <a:t>Entity</a:t>
              </a:r>
            </a:p>
          </p:txBody>
        </p:sp>
        <p:sp>
          <p:nvSpPr>
            <p:cNvPr id="40970" name="TextBox 25"/>
            <p:cNvSpPr txBox="1">
              <a:spLocks noChangeArrowheads="1"/>
            </p:cNvSpPr>
            <p:nvPr/>
          </p:nvSpPr>
          <p:spPr bwMode="auto">
            <a:xfrm>
              <a:off x="7318474" y="5525615"/>
              <a:ext cx="987849" cy="646441"/>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Course</a:t>
              </a:r>
            </a:p>
            <a:p>
              <a:r>
                <a:rPr lang="en-US" sz="1800">
                  <a:solidFill>
                    <a:srgbClr val="000000"/>
                  </a:solidFill>
                  <a:latin typeface="Verdana" pitchFamily="34" charset="0"/>
                </a:rPr>
                <a:t>Entity</a:t>
              </a:r>
            </a:p>
          </p:txBody>
        </p:sp>
        <p:sp>
          <p:nvSpPr>
            <p:cNvPr id="40971" name="Oval 27"/>
            <p:cNvSpPr>
              <a:spLocks noChangeArrowheads="1"/>
            </p:cNvSpPr>
            <p:nvPr/>
          </p:nvSpPr>
          <p:spPr bwMode="auto">
            <a:xfrm>
              <a:off x="4915218" y="2805615"/>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cxnSp>
          <p:nvCxnSpPr>
            <p:cNvPr id="40972" name="Straight Connector 29"/>
            <p:cNvCxnSpPr>
              <a:cxnSpLocks noChangeShapeType="1"/>
              <a:endCxn id="40971" idx="2"/>
            </p:cNvCxnSpPr>
            <p:nvPr/>
          </p:nvCxnSpPr>
          <p:spPr bwMode="auto">
            <a:xfrm>
              <a:off x="2555776" y="2865280"/>
              <a:ext cx="2359442" cy="0"/>
            </a:xfrm>
            <a:prstGeom prst="line">
              <a:avLst/>
            </a:prstGeom>
            <a:noFill/>
            <a:ln w="9525" algn="ctr">
              <a:solidFill>
                <a:schemeClr val="tx1"/>
              </a:solidFill>
              <a:round/>
              <a:headEnd/>
              <a:tailEnd/>
            </a:ln>
          </p:spPr>
        </p:cxnSp>
        <p:cxnSp>
          <p:nvCxnSpPr>
            <p:cNvPr id="40973" name="Straight Connector 31"/>
            <p:cNvCxnSpPr>
              <a:cxnSpLocks noChangeShapeType="1"/>
              <a:stCxn id="40971" idx="6"/>
            </p:cNvCxnSpPr>
            <p:nvPr/>
          </p:nvCxnSpPr>
          <p:spPr bwMode="auto">
            <a:xfrm>
              <a:off x="5012657" y="2865280"/>
              <a:ext cx="2367655" cy="275688"/>
            </a:xfrm>
            <a:prstGeom prst="line">
              <a:avLst/>
            </a:prstGeom>
            <a:noFill/>
            <a:ln w="9525" algn="ctr">
              <a:solidFill>
                <a:schemeClr val="tx1"/>
              </a:solidFill>
              <a:round/>
              <a:headEnd/>
              <a:tailEnd/>
            </a:ln>
          </p:spPr>
        </p:cxnSp>
        <p:sp>
          <p:nvSpPr>
            <p:cNvPr id="40974" name="Oval 33"/>
            <p:cNvSpPr>
              <a:spLocks noChangeArrowheads="1"/>
            </p:cNvSpPr>
            <p:nvPr/>
          </p:nvSpPr>
          <p:spPr bwMode="auto">
            <a:xfrm>
              <a:off x="4915218" y="3745909"/>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40975" name="Oval 34"/>
            <p:cNvSpPr>
              <a:spLocks noChangeArrowheads="1"/>
            </p:cNvSpPr>
            <p:nvPr/>
          </p:nvSpPr>
          <p:spPr bwMode="auto">
            <a:xfrm>
              <a:off x="4909216" y="3229744"/>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40976" name="Oval 35"/>
            <p:cNvSpPr>
              <a:spLocks noChangeArrowheads="1"/>
            </p:cNvSpPr>
            <p:nvPr/>
          </p:nvSpPr>
          <p:spPr bwMode="auto">
            <a:xfrm>
              <a:off x="4915218" y="4509120"/>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cxnSp>
          <p:nvCxnSpPr>
            <p:cNvPr id="40977" name="Straight Connector 41"/>
            <p:cNvCxnSpPr>
              <a:cxnSpLocks noChangeShapeType="1"/>
              <a:endCxn id="40975" idx="2"/>
            </p:cNvCxnSpPr>
            <p:nvPr/>
          </p:nvCxnSpPr>
          <p:spPr bwMode="auto">
            <a:xfrm flipV="1">
              <a:off x="2339752" y="3289409"/>
              <a:ext cx="2569464" cy="59664"/>
            </a:xfrm>
            <a:prstGeom prst="line">
              <a:avLst/>
            </a:prstGeom>
            <a:noFill/>
            <a:ln w="9525" algn="ctr">
              <a:solidFill>
                <a:schemeClr val="tx1"/>
              </a:solidFill>
              <a:round/>
              <a:headEnd/>
              <a:tailEnd/>
            </a:ln>
          </p:spPr>
        </p:cxnSp>
        <p:cxnSp>
          <p:nvCxnSpPr>
            <p:cNvPr id="40978" name="Straight Connector 43"/>
            <p:cNvCxnSpPr>
              <a:cxnSpLocks noChangeShapeType="1"/>
              <a:stCxn id="40975" idx="5"/>
            </p:cNvCxnSpPr>
            <p:nvPr/>
          </p:nvCxnSpPr>
          <p:spPr bwMode="auto">
            <a:xfrm flipV="1">
              <a:off x="4992385" y="3140968"/>
              <a:ext cx="2387927" cy="190630"/>
            </a:xfrm>
            <a:prstGeom prst="line">
              <a:avLst/>
            </a:prstGeom>
            <a:noFill/>
            <a:ln w="9525" algn="ctr">
              <a:solidFill>
                <a:schemeClr val="tx1"/>
              </a:solidFill>
              <a:round/>
              <a:headEnd/>
              <a:tailEnd/>
            </a:ln>
          </p:spPr>
        </p:cxnSp>
        <p:cxnSp>
          <p:nvCxnSpPr>
            <p:cNvPr id="40979" name="Straight Connector 45"/>
            <p:cNvCxnSpPr>
              <a:cxnSpLocks noChangeShapeType="1"/>
              <a:endCxn id="40974" idx="3"/>
            </p:cNvCxnSpPr>
            <p:nvPr/>
          </p:nvCxnSpPr>
          <p:spPr bwMode="auto">
            <a:xfrm flipV="1">
              <a:off x="2411760" y="3847763"/>
              <a:ext cx="2517728" cy="17475"/>
            </a:xfrm>
            <a:prstGeom prst="line">
              <a:avLst/>
            </a:prstGeom>
            <a:noFill/>
            <a:ln w="9525" algn="ctr">
              <a:solidFill>
                <a:schemeClr val="tx1"/>
              </a:solidFill>
              <a:round/>
              <a:headEnd/>
              <a:tailEnd/>
            </a:ln>
          </p:spPr>
        </p:cxnSp>
        <p:cxnSp>
          <p:nvCxnSpPr>
            <p:cNvPr id="40980" name="Straight Connector 47"/>
            <p:cNvCxnSpPr>
              <a:cxnSpLocks noChangeShapeType="1"/>
              <a:stCxn id="40974" idx="5"/>
            </p:cNvCxnSpPr>
            <p:nvPr/>
          </p:nvCxnSpPr>
          <p:spPr bwMode="auto">
            <a:xfrm flipV="1">
              <a:off x="4998387" y="3140968"/>
              <a:ext cx="2381925" cy="706795"/>
            </a:xfrm>
            <a:prstGeom prst="line">
              <a:avLst/>
            </a:prstGeom>
            <a:noFill/>
            <a:ln w="9525" algn="ctr">
              <a:solidFill>
                <a:schemeClr val="tx1"/>
              </a:solidFill>
              <a:round/>
              <a:headEnd/>
              <a:tailEnd/>
            </a:ln>
          </p:spPr>
        </p:cxnSp>
        <p:cxnSp>
          <p:nvCxnSpPr>
            <p:cNvPr id="40981" name="Straight Connector 49"/>
            <p:cNvCxnSpPr>
              <a:cxnSpLocks noChangeShapeType="1"/>
              <a:endCxn id="40976" idx="2"/>
            </p:cNvCxnSpPr>
            <p:nvPr/>
          </p:nvCxnSpPr>
          <p:spPr bwMode="auto">
            <a:xfrm>
              <a:off x="2152328" y="4568784"/>
              <a:ext cx="2762890" cy="1"/>
            </a:xfrm>
            <a:prstGeom prst="line">
              <a:avLst/>
            </a:prstGeom>
            <a:noFill/>
            <a:ln w="9525" algn="ctr">
              <a:solidFill>
                <a:schemeClr val="tx1"/>
              </a:solidFill>
              <a:round/>
              <a:headEnd/>
              <a:tailEnd/>
            </a:ln>
          </p:spPr>
        </p:cxnSp>
        <p:cxnSp>
          <p:nvCxnSpPr>
            <p:cNvPr id="40982" name="Straight Connector 51"/>
            <p:cNvCxnSpPr>
              <a:cxnSpLocks noChangeShapeType="1"/>
              <a:stCxn id="40976" idx="6"/>
            </p:cNvCxnSpPr>
            <p:nvPr/>
          </p:nvCxnSpPr>
          <p:spPr bwMode="auto">
            <a:xfrm flipV="1">
              <a:off x="5012657" y="3993747"/>
              <a:ext cx="2367655" cy="575038"/>
            </a:xfrm>
            <a:prstGeom prst="line">
              <a:avLst/>
            </a:prstGeom>
            <a:noFill/>
            <a:ln w="9525" algn="ctr">
              <a:solidFill>
                <a:schemeClr val="tx1"/>
              </a:solidFill>
              <a:round/>
              <a:headEnd/>
              <a:tailEnd/>
            </a:ln>
          </p:spPr>
        </p:cxnSp>
        <p:cxnSp>
          <p:nvCxnSpPr>
            <p:cNvPr id="40983" name="Straight Connector 12"/>
            <p:cNvCxnSpPr>
              <a:cxnSpLocks noChangeShapeType="1"/>
              <a:stCxn id="40976" idx="6"/>
            </p:cNvCxnSpPr>
            <p:nvPr/>
          </p:nvCxnSpPr>
          <p:spPr bwMode="auto">
            <a:xfrm flipV="1">
              <a:off x="5012657" y="3140968"/>
              <a:ext cx="2367655" cy="1427817"/>
            </a:xfrm>
            <a:prstGeom prst="line">
              <a:avLst/>
            </a:prstGeom>
            <a:noFill/>
            <a:ln w="9525" algn="ctr">
              <a:solidFill>
                <a:schemeClr val="tx1"/>
              </a:solidFill>
              <a:round/>
              <a:headEnd/>
              <a:tailEnd/>
            </a:ln>
          </p:spPr>
        </p:cxnSp>
      </p:grpSp>
      <p:sp>
        <p:nvSpPr>
          <p:cNvPr id="40964" name="Slide Number Placeholder 2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D1C52EA-71C8-444B-9D31-59B8C6C6FC5B}"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2" y="320675"/>
            <a:ext cx="7239000" cy="479425"/>
          </a:xfrm>
        </p:spPr>
        <p:txBody>
          <a:bodyPr>
            <a:normAutofit fontScale="90000"/>
          </a:bodyPr>
          <a:lstStyle/>
          <a:p>
            <a:pPr eaLnBrk="1" hangingPunct="1">
              <a:defRPr/>
            </a:pPr>
            <a:r>
              <a:rPr lang="en-US" dirty="0"/>
              <a:t>Relationship instance</a:t>
            </a:r>
          </a:p>
        </p:txBody>
      </p:sp>
      <p:sp>
        <p:nvSpPr>
          <p:cNvPr id="41987" name="Content Placeholder 2"/>
          <p:cNvSpPr>
            <a:spLocks noGrp="1"/>
          </p:cNvSpPr>
          <p:nvPr>
            <p:ph idx="1"/>
          </p:nvPr>
        </p:nvSpPr>
        <p:spPr>
          <a:xfrm>
            <a:off x="457200" y="800100"/>
            <a:ext cx="6923088" cy="1101725"/>
          </a:xfrm>
        </p:spPr>
        <p:txBody>
          <a:bodyPr/>
          <a:lstStyle/>
          <a:p>
            <a:pPr eaLnBrk="1" hangingPunct="1"/>
            <a:r>
              <a:rPr lang="en-US" sz="1800"/>
              <a:t>Each instance of the relationship between members of these entity types is called a </a:t>
            </a:r>
            <a:r>
              <a:rPr lang="en-US" sz="1800" b="1"/>
              <a:t>relationship instance</a:t>
            </a:r>
          </a:p>
          <a:p>
            <a:pPr eaLnBrk="1" hangingPunct="1"/>
            <a:endParaRPr lang="en-US" sz="1600"/>
          </a:p>
        </p:txBody>
      </p:sp>
      <p:grpSp>
        <p:nvGrpSpPr>
          <p:cNvPr id="2" name="Group 52"/>
          <p:cNvGrpSpPr>
            <a:grpSpLocks/>
          </p:cNvGrpSpPr>
          <p:nvPr/>
        </p:nvGrpSpPr>
        <p:grpSpPr bwMode="auto">
          <a:xfrm>
            <a:off x="457200" y="1352550"/>
            <a:ext cx="7543800" cy="4943475"/>
            <a:chOff x="971600" y="2204863"/>
            <a:chExt cx="7560752" cy="4091793"/>
          </a:xfrm>
        </p:grpSpPr>
        <p:sp>
          <p:nvSpPr>
            <p:cNvPr id="41990" name="Rectangle 6"/>
            <p:cNvSpPr>
              <a:spLocks noChangeArrowheads="1"/>
            </p:cNvSpPr>
            <p:nvPr/>
          </p:nvSpPr>
          <p:spPr bwMode="auto">
            <a:xfrm>
              <a:off x="971600" y="2686286"/>
              <a:ext cx="1872208" cy="2614922"/>
            </a:xfrm>
            <a:prstGeom prst="rect">
              <a:avLst/>
            </a:prstGeom>
            <a:noFill/>
            <a:ln w="9525" algn="ctr">
              <a:solidFill>
                <a:schemeClr val="tx1"/>
              </a:solidFill>
              <a:round/>
              <a:headEnd/>
              <a:tailEnd/>
            </a:ln>
          </p:spPr>
          <p:txBody>
            <a:bodyPr/>
            <a:lstStyle/>
            <a:p>
              <a:pPr eaLnBrk="0" hangingPunct="0"/>
              <a:r>
                <a:rPr lang="en-US" sz="1600">
                  <a:solidFill>
                    <a:srgbClr val="0000CC"/>
                  </a:solidFill>
                  <a:latin typeface="Verdana" pitchFamily="34" charset="0"/>
                </a:rPr>
                <a:t>Dr. Guruprasad</a:t>
              </a: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Dr. Umadevi</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Dr. Indiramma</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Dr. Ashok</a:t>
              </a:r>
            </a:p>
          </p:txBody>
        </p:sp>
        <p:sp>
          <p:nvSpPr>
            <p:cNvPr id="41991" name="Diamond 7"/>
            <p:cNvSpPr>
              <a:spLocks noChangeArrowheads="1"/>
            </p:cNvSpPr>
            <p:nvPr/>
          </p:nvSpPr>
          <p:spPr bwMode="auto">
            <a:xfrm>
              <a:off x="3831704" y="2204863"/>
              <a:ext cx="2252464" cy="3320751"/>
            </a:xfrm>
            <a:prstGeom prst="diamond">
              <a:avLst/>
            </a:prstGeom>
            <a:noFill/>
            <a:ln w="9525" algn="ctr">
              <a:solidFill>
                <a:schemeClr val="tx1"/>
              </a:solidFill>
              <a:round/>
              <a:headEnd/>
              <a:tailEnd/>
            </a:ln>
          </p:spPr>
          <p:txBody>
            <a:bodyPr/>
            <a:lstStyle/>
            <a:p>
              <a:pPr eaLnBrk="0" hangingPunct="0"/>
              <a:endParaRPr lang="en-US" sz="1400">
                <a:solidFill>
                  <a:srgbClr val="C00000"/>
                </a:solidFill>
                <a:latin typeface="Verdana" pitchFamily="34" charset="0"/>
              </a:endParaRPr>
            </a:p>
          </p:txBody>
        </p:sp>
        <p:sp>
          <p:nvSpPr>
            <p:cNvPr id="41992" name="Rectangle 8"/>
            <p:cNvSpPr>
              <a:spLocks noChangeArrowheads="1"/>
            </p:cNvSpPr>
            <p:nvPr/>
          </p:nvSpPr>
          <p:spPr bwMode="auto">
            <a:xfrm>
              <a:off x="7164288" y="2686286"/>
              <a:ext cx="936104" cy="2758938"/>
            </a:xfrm>
            <a:prstGeom prst="rect">
              <a:avLst/>
            </a:prstGeom>
            <a:noFill/>
            <a:ln w="9525" algn="ctr">
              <a:solidFill>
                <a:schemeClr val="tx1"/>
              </a:solidFill>
              <a:round/>
              <a:headEnd/>
              <a:tailEnd/>
            </a:ln>
          </p:spPr>
          <p:txBody>
            <a:bodyPr/>
            <a:lstStyle/>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  CSE</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  ISE</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p:txBody>
        </p:sp>
        <p:sp>
          <p:nvSpPr>
            <p:cNvPr id="41993" name="TextBox 22"/>
            <p:cNvSpPr txBox="1">
              <a:spLocks noChangeArrowheads="1"/>
            </p:cNvSpPr>
            <p:nvPr/>
          </p:nvSpPr>
          <p:spPr bwMode="auto">
            <a:xfrm>
              <a:off x="4384014" y="5650215"/>
              <a:ext cx="1537514" cy="646441"/>
            </a:xfrm>
            <a:prstGeom prst="rect">
              <a:avLst/>
            </a:prstGeom>
            <a:noFill/>
            <a:ln w="9525">
              <a:noFill/>
              <a:miter lim="800000"/>
              <a:headEnd/>
              <a:tailEnd/>
            </a:ln>
          </p:spPr>
          <p:txBody>
            <a:bodyPr wrap="none">
              <a:spAutoFit/>
            </a:bodyPr>
            <a:lstStyle/>
            <a:p>
              <a:r>
                <a:rPr lang="en-US" sz="1800">
                  <a:solidFill>
                    <a:srgbClr val="C00000"/>
                  </a:solidFill>
                  <a:latin typeface="Verdana" pitchFamily="34" charset="0"/>
                </a:rPr>
                <a:t>Works_for</a:t>
              </a:r>
            </a:p>
            <a:p>
              <a:r>
                <a:rPr lang="en-US" sz="1800">
                  <a:solidFill>
                    <a:srgbClr val="000000"/>
                  </a:solidFill>
                  <a:latin typeface="Verdana" pitchFamily="34" charset="0"/>
                </a:rPr>
                <a:t>relationship</a:t>
              </a:r>
            </a:p>
          </p:txBody>
        </p:sp>
        <p:sp>
          <p:nvSpPr>
            <p:cNvPr id="41994" name="TextBox 24"/>
            <p:cNvSpPr txBox="1">
              <a:spLocks noChangeArrowheads="1"/>
            </p:cNvSpPr>
            <p:nvPr/>
          </p:nvSpPr>
          <p:spPr bwMode="auto">
            <a:xfrm>
              <a:off x="1151348" y="5373216"/>
              <a:ext cx="1000924" cy="646441"/>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Faculty</a:t>
              </a:r>
            </a:p>
            <a:p>
              <a:r>
                <a:rPr lang="en-US" sz="1800">
                  <a:solidFill>
                    <a:srgbClr val="000000"/>
                  </a:solidFill>
                  <a:latin typeface="Verdana" pitchFamily="34" charset="0"/>
                </a:rPr>
                <a:t>Entity</a:t>
              </a:r>
            </a:p>
          </p:txBody>
        </p:sp>
        <p:sp>
          <p:nvSpPr>
            <p:cNvPr id="41995" name="TextBox 25"/>
            <p:cNvSpPr txBox="1">
              <a:spLocks noChangeArrowheads="1"/>
            </p:cNvSpPr>
            <p:nvPr/>
          </p:nvSpPr>
          <p:spPr bwMode="auto">
            <a:xfrm>
              <a:off x="6961176" y="5525615"/>
              <a:ext cx="1571176" cy="646441"/>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Department</a:t>
              </a:r>
            </a:p>
            <a:p>
              <a:r>
                <a:rPr lang="en-US" sz="1800">
                  <a:solidFill>
                    <a:srgbClr val="000000"/>
                  </a:solidFill>
                  <a:latin typeface="Verdana" pitchFamily="34" charset="0"/>
                </a:rPr>
                <a:t>Entity</a:t>
              </a:r>
            </a:p>
          </p:txBody>
        </p:sp>
        <p:sp>
          <p:nvSpPr>
            <p:cNvPr id="41996" name="Oval 27"/>
            <p:cNvSpPr>
              <a:spLocks noChangeArrowheads="1"/>
            </p:cNvSpPr>
            <p:nvPr/>
          </p:nvSpPr>
          <p:spPr bwMode="auto">
            <a:xfrm>
              <a:off x="4915218" y="2805615"/>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cxnSp>
          <p:nvCxnSpPr>
            <p:cNvPr id="41997" name="Straight Connector 29"/>
            <p:cNvCxnSpPr>
              <a:cxnSpLocks noChangeShapeType="1"/>
              <a:endCxn id="41996" idx="2"/>
            </p:cNvCxnSpPr>
            <p:nvPr/>
          </p:nvCxnSpPr>
          <p:spPr bwMode="auto">
            <a:xfrm>
              <a:off x="2555776" y="2805615"/>
              <a:ext cx="2359442" cy="59665"/>
            </a:xfrm>
            <a:prstGeom prst="line">
              <a:avLst/>
            </a:prstGeom>
            <a:noFill/>
            <a:ln w="9525" algn="ctr">
              <a:solidFill>
                <a:schemeClr val="tx1"/>
              </a:solidFill>
              <a:round/>
              <a:headEnd/>
              <a:tailEnd/>
            </a:ln>
          </p:spPr>
        </p:cxnSp>
        <p:cxnSp>
          <p:nvCxnSpPr>
            <p:cNvPr id="41998" name="Straight Connector 31"/>
            <p:cNvCxnSpPr>
              <a:cxnSpLocks noChangeShapeType="1"/>
              <a:stCxn id="41996" idx="6"/>
            </p:cNvCxnSpPr>
            <p:nvPr/>
          </p:nvCxnSpPr>
          <p:spPr bwMode="auto">
            <a:xfrm>
              <a:off x="5012657" y="2865280"/>
              <a:ext cx="2367655" cy="275688"/>
            </a:xfrm>
            <a:prstGeom prst="line">
              <a:avLst/>
            </a:prstGeom>
            <a:noFill/>
            <a:ln w="9525" algn="ctr">
              <a:solidFill>
                <a:schemeClr val="tx1"/>
              </a:solidFill>
              <a:round/>
              <a:headEnd/>
              <a:tailEnd/>
            </a:ln>
          </p:spPr>
        </p:cxnSp>
        <p:sp>
          <p:nvSpPr>
            <p:cNvPr id="41999" name="Oval 33"/>
            <p:cNvSpPr>
              <a:spLocks noChangeArrowheads="1"/>
            </p:cNvSpPr>
            <p:nvPr/>
          </p:nvSpPr>
          <p:spPr bwMode="auto">
            <a:xfrm>
              <a:off x="4915218" y="3745909"/>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42000" name="Oval 34"/>
            <p:cNvSpPr>
              <a:spLocks noChangeArrowheads="1"/>
            </p:cNvSpPr>
            <p:nvPr/>
          </p:nvSpPr>
          <p:spPr bwMode="auto">
            <a:xfrm>
              <a:off x="4909216" y="3229744"/>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42001" name="Oval 35"/>
            <p:cNvSpPr>
              <a:spLocks noChangeArrowheads="1"/>
            </p:cNvSpPr>
            <p:nvPr/>
          </p:nvSpPr>
          <p:spPr bwMode="auto">
            <a:xfrm>
              <a:off x="4915218" y="4509120"/>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cxnSp>
          <p:nvCxnSpPr>
            <p:cNvPr id="42002" name="Straight Connector 41"/>
            <p:cNvCxnSpPr>
              <a:cxnSpLocks noChangeShapeType="1"/>
              <a:endCxn id="42000" idx="2"/>
            </p:cNvCxnSpPr>
            <p:nvPr/>
          </p:nvCxnSpPr>
          <p:spPr bwMode="auto">
            <a:xfrm flipV="1">
              <a:off x="2339752" y="3289409"/>
              <a:ext cx="2569464" cy="59664"/>
            </a:xfrm>
            <a:prstGeom prst="line">
              <a:avLst/>
            </a:prstGeom>
            <a:noFill/>
            <a:ln w="9525" algn="ctr">
              <a:solidFill>
                <a:schemeClr val="tx1"/>
              </a:solidFill>
              <a:round/>
              <a:headEnd/>
              <a:tailEnd/>
            </a:ln>
          </p:spPr>
        </p:cxnSp>
        <p:cxnSp>
          <p:nvCxnSpPr>
            <p:cNvPr id="42003" name="Straight Connector 43"/>
            <p:cNvCxnSpPr>
              <a:cxnSpLocks noChangeShapeType="1"/>
              <a:stCxn id="42000" idx="5"/>
            </p:cNvCxnSpPr>
            <p:nvPr/>
          </p:nvCxnSpPr>
          <p:spPr bwMode="auto">
            <a:xfrm flipV="1">
              <a:off x="4992385" y="3140968"/>
              <a:ext cx="2387927" cy="190630"/>
            </a:xfrm>
            <a:prstGeom prst="line">
              <a:avLst/>
            </a:prstGeom>
            <a:noFill/>
            <a:ln w="9525" algn="ctr">
              <a:solidFill>
                <a:schemeClr val="tx1"/>
              </a:solidFill>
              <a:round/>
              <a:headEnd/>
              <a:tailEnd/>
            </a:ln>
          </p:spPr>
        </p:cxnSp>
        <p:cxnSp>
          <p:nvCxnSpPr>
            <p:cNvPr id="42004" name="Straight Connector 45"/>
            <p:cNvCxnSpPr>
              <a:cxnSpLocks noChangeShapeType="1"/>
              <a:endCxn id="41999" idx="3"/>
            </p:cNvCxnSpPr>
            <p:nvPr/>
          </p:nvCxnSpPr>
          <p:spPr bwMode="auto">
            <a:xfrm flipV="1">
              <a:off x="2555776" y="3847763"/>
              <a:ext cx="2373712" cy="17475"/>
            </a:xfrm>
            <a:prstGeom prst="line">
              <a:avLst/>
            </a:prstGeom>
            <a:noFill/>
            <a:ln w="9525" algn="ctr">
              <a:solidFill>
                <a:schemeClr val="tx1"/>
              </a:solidFill>
              <a:round/>
              <a:headEnd/>
              <a:tailEnd/>
            </a:ln>
          </p:spPr>
        </p:cxnSp>
        <p:cxnSp>
          <p:nvCxnSpPr>
            <p:cNvPr id="42005" name="Straight Connector 47"/>
            <p:cNvCxnSpPr>
              <a:cxnSpLocks noChangeShapeType="1"/>
              <a:stCxn id="41999" idx="5"/>
            </p:cNvCxnSpPr>
            <p:nvPr/>
          </p:nvCxnSpPr>
          <p:spPr bwMode="auto">
            <a:xfrm flipV="1">
              <a:off x="4998387" y="3140968"/>
              <a:ext cx="2381925" cy="706795"/>
            </a:xfrm>
            <a:prstGeom prst="line">
              <a:avLst/>
            </a:prstGeom>
            <a:noFill/>
            <a:ln w="9525" algn="ctr">
              <a:solidFill>
                <a:schemeClr val="tx1"/>
              </a:solidFill>
              <a:round/>
              <a:headEnd/>
              <a:tailEnd/>
            </a:ln>
          </p:spPr>
        </p:cxnSp>
        <p:cxnSp>
          <p:nvCxnSpPr>
            <p:cNvPr id="42006" name="Straight Connector 49"/>
            <p:cNvCxnSpPr>
              <a:cxnSpLocks noChangeShapeType="1"/>
              <a:endCxn id="42001" idx="2"/>
            </p:cNvCxnSpPr>
            <p:nvPr/>
          </p:nvCxnSpPr>
          <p:spPr bwMode="auto">
            <a:xfrm>
              <a:off x="2152328" y="4568784"/>
              <a:ext cx="2762890" cy="1"/>
            </a:xfrm>
            <a:prstGeom prst="line">
              <a:avLst/>
            </a:prstGeom>
            <a:noFill/>
            <a:ln w="9525" algn="ctr">
              <a:solidFill>
                <a:schemeClr val="tx1"/>
              </a:solidFill>
              <a:round/>
              <a:headEnd/>
              <a:tailEnd/>
            </a:ln>
          </p:spPr>
        </p:cxnSp>
        <p:cxnSp>
          <p:nvCxnSpPr>
            <p:cNvPr id="42007" name="Straight Connector 51"/>
            <p:cNvCxnSpPr>
              <a:cxnSpLocks noChangeShapeType="1"/>
              <a:stCxn id="42001" idx="6"/>
            </p:cNvCxnSpPr>
            <p:nvPr/>
          </p:nvCxnSpPr>
          <p:spPr bwMode="auto">
            <a:xfrm flipV="1">
              <a:off x="5012657" y="3993747"/>
              <a:ext cx="2367655" cy="575038"/>
            </a:xfrm>
            <a:prstGeom prst="line">
              <a:avLst/>
            </a:prstGeom>
            <a:noFill/>
            <a:ln w="9525" algn="ctr">
              <a:solidFill>
                <a:schemeClr val="tx1"/>
              </a:solidFill>
              <a:round/>
              <a:headEnd/>
              <a:tailEnd/>
            </a:ln>
          </p:spPr>
        </p:cxnSp>
      </p:grpSp>
      <p:sp>
        <p:nvSpPr>
          <p:cNvPr id="41989" name="Slide Number Placeholder 2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784CF84-F2F5-4B63-B947-6AC4B9407585}" type="slidenum">
              <a:rPr lang="en-IN" smtClean="0"/>
              <a:pPr/>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2" y="320675"/>
            <a:ext cx="7239000" cy="565150"/>
          </a:xfrm>
        </p:spPr>
        <p:txBody>
          <a:bodyPr>
            <a:normAutofit fontScale="90000"/>
          </a:bodyPr>
          <a:lstStyle/>
          <a:p>
            <a:pPr eaLnBrk="1" hangingPunct="1">
              <a:defRPr/>
            </a:pPr>
            <a:r>
              <a:rPr lang="en-US" dirty="0"/>
              <a:t>Relationship Set</a:t>
            </a:r>
          </a:p>
        </p:txBody>
      </p:sp>
      <p:sp>
        <p:nvSpPr>
          <p:cNvPr id="43011" name="Content Placeholder 2"/>
          <p:cNvSpPr>
            <a:spLocks noGrp="1"/>
          </p:cNvSpPr>
          <p:nvPr>
            <p:ph idx="1"/>
          </p:nvPr>
        </p:nvSpPr>
        <p:spPr>
          <a:xfrm>
            <a:off x="257175" y="1143000"/>
            <a:ext cx="7667625" cy="5029200"/>
          </a:xfrm>
        </p:spPr>
        <p:txBody>
          <a:bodyPr/>
          <a:lstStyle/>
          <a:p>
            <a:pPr algn="just" eaLnBrk="1" hangingPunct="1"/>
            <a:r>
              <a:rPr lang="en-US" sz="2000"/>
              <a:t>An Relationship Set is a collection of relationships all belonging to one relationship type.  </a:t>
            </a:r>
          </a:p>
          <a:p>
            <a:pPr eaLnBrk="1" hangingPunct="1"/>
            <a:endParaRPr lang="en-US" sz="1600"/>
          </a:p>
        </p:txBody>
      </p:sp>
      <p:grpSp>
        <p:nvGrpSpPr>
          <p:cNvPr id="2" name="Group 10"/>
          <p:cNvGrpSpPr>
            <a:grpSpLocks/>
          </p:cNvGrpSpPr>
          <p:nvPr/>
        </p:nvGrpSpPr>
        <p:grpSpPr bwMode="auto">
          <a:xfrm>
            <a:off x="639763" y="1931988"/>
            <a:ext cx="7488237" cy="4364037"/>
            <a:chOff x="971600" y="1931285"/>
            <a:chExt cx="7488832" cy="4365360"/>
          </a:xfrm>
        </p:grpSpPr>
        <p:sp>
          <p:nvSpPr>
            <p:cNvPr id="43014" name="Rectangle 6"/>
            <p:cNvSpPr>
              <a:spLocks noChangeArrowheads="1"/>
            </p:cNvSpPr>
            <p:nvPr/>
          </p:nvSpPr>
          <p:spPr bwMode="auto">
            <a:xfrm>
              <a:off x="971600" y="2686286"/>
              <a:ext cx="1872208" cy="2614922"/>
            </a:xfrm>
            <a:prstGeom prst="rect">
              <a:avLst/>
            </a:prstGeom>
            <a:noFill/>
            <a:ln w="9525" algn="ctr">
              <a:solidFill>
                <a:schemeClr val="tx1"/>
              </a:solidFill>
              <a:round/>
              <a:headEnd/>
              <a:tailEnd/>
            </a:ln>
          </p:spPr>
          <p:txBody>
            <a:bodyPr/>
            <a:lstStyle/>
            <a:p>
              <a:pPr eaLnBrk="0" hangingPunct="0"/>
              <a:r>
                <a:rPr lang="en-US" sz="1600">
                  <a:solidFill>
                    <a:srgbClr val="0000CC"/>
                  </a:solidFill>
                  <a:latin typeface="Verdana" pitchFamily="34" charset="0"/>
                </a:rPr>
                <a:t>         Avinash</a:t>
              </a: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          Balaji</a:t>
              </a: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      Chandan</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      Dinesh</a:t>
              </a:r>
            </a:p>
          </p:txBody>
        </p:sp>
        <p:sp>
          <p:nvSpPr>
            <p:cNvPr id="43015" name="Diamond 7"/>
            <p:cNvSpPr>
              <a:spLocks noChangeArrowheads="1"/>
            </p:cNvSpPr>
            <p:nvPr/>
          </p:nvSpPr>
          <p:spPr bwMode="auto">
            <a:xfrm>
              <a:off x="3831704" y="2204863"/>
              <a:ext cx="2252464" cy="3320751"/>
            </a:xfrm>
            <a:prstGeom prst="diamond">
              <a:avLst/>
            </a:prstGeom>
            <a:noFill/>
            <a:ln w="9525" algn="ctr">
              <a:solidFill>
                <a:schemeClr val="tx1"/>
              </a:solidFill>
              <a:round/>
              <a:headEnd/>
              <a:tailEnd/>
            </a:ln>
          </p:spPr>
          <p:txBody>
            <a:bodyPr/>
            <a:lstStyle/>
            <a:p>
              <a:pPr eaLnBrk="0" hangingPunct="0"/>
              <a:endParaRPr lang="en-US" sz="1400">
                <a:solidFill>
                  <a:srgbClr val="C00000"/>
                </a:solidFill>
                <a:latin typeface="Verdana" pitchFamily="34" charset="0"/>
              </a:endParaRPr>
            </a:p>
          </p:txBody>
        </p:sp>
        <p:sp>
          <p:nvSpPr>
            <p:cNvPr id="43016" name="Rectangle 8"/>
            <p:cNvSpPr>
              <a:spLocks noChangeArrowheads="1"/>
            </p:cNvSpPr>
            <p:nvPr/>
          </p:nvSpPr>
          <p:spPr bwMode="auto">
            <a:xfrm>
              <a:off x="7164288" y="2686286"/>
              <a:ext cx="1296144" cy="2758938"/>
            </a:xfrm>
            <a:prstGeom prst="rect">
              <a:avLst/>
            </a:prstGeom>
            <a:noFill/>
            <a:ln w="9525" algn="ctr">
              <a:solidFill>
                <a:schemeClr val="tx1"/>
              </a:solidFill>
              <a:round/>
              <a:headEnd/>
              <a:tailEnd/>
            </a:ln>
          </p:spPr>
          <p:txBody>
            <a:bodyPr/>
            <a:lstStyle/>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  DBMS</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  Java</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p:txBody>
        </p:sp>
        <p:sp>
          <p:nvSpPr>
            <p:cNvPr id="43017" name="TextBox 22"/>
            <p:cNvSpPr txBox="1">
              <a:spLocks noChangeArrowheads="1"/>
            </p:cNvSpPr>
            <p:nvPr/>
          </p:nvSpPr>
          <p:spPr bwMode="auto">
            <a:xfrm>
              <a:off x="4384014" y="5650215"/>
              <a:ext cx="1537722" cy="646430"/>
            </a:xfrm>
            <a:prstGeom prst="rect">
              <a:avLst/>
            </a:prstGeom>
            <a:noFill/>
            <a:ln w="9525">
              <a:noFill/>
              <a:miter lim="800000"/>
              <a:headEnd/>
              <a:tailEnd/>
            </a:ln>
          </p:spPr>
          <p:txBody>
            <a:bodyPr wrap="none">
              <a:spAutoFit/>
            </a:bodyPr>
            <a:lstStyle/>
            <a:p>
              <a:r>
                <a:rPr lang="en-US" sz="1800">
                  <a:solidFill>
                    <a:srgbClr val="C00000"/>
                  </a:solidFill>
                  <a:latin typeface="Verdana" pitchFamily="34" charset="0"/>
                </a:rPr>
                <a:t>enrolls_for</a:t>
              </a:r>
            </a:p>
            <a:p>
              <a:r>
                <a:rPr lang="en-US" sz="1800">
                  <a:solidFill>
                    <a:srgbClr val="000000"/>
                  </a:solidFill>
                  <a:latin typeface="Verdana" pitchFamily="34" charset="0"/>
                </a:rPr>
                <a:t>relationship</a:t>
              </a:r>
            </a:p>
          </p:txBody>
        </p:sp>
        <p:sp>
          <p:nvSpPr>
            <p:cNvPr id="43018" name="TextBox 24"/>
            <p:cNvSpPr txBox="1">
              <a:spLocks noChangeArrowheads="1"/>
            </p:cNvSpPr>
            <p:nvPr/>
          </p:nvSpPr>
          <p:spPr bwMode="auto">
            <a:xfrm>
              <a:off x="1151348" y="5373216"/>
              <a:ext cx="1098465" cy="646430"/>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Student</a:t>
              </a:r>
            </a:p>
            <a:p>
              <a:r>
                <a:rPr lang="en-US" sz="1800">
                  <a:solidFill>
                    <a:srgbClr val="000000"/>
                  </a:solidFill>
                  <a:latin typeface="Verdana" pitchFamily="34" charset="0"/>
                </a:rPr>
                <a:t>Entity</a:t>
              </a:r>
            </a:p>
          </p:txBody>
        </p:sp>
        <p:sp>
          <p:nvSpPr>
            <p:cNvPr id="43019" name="TextBox 25"/>
            <p:cNvSpPr txBox="1">
              <a:spLocks noChangeArrowheads="1"/>
            </p:cNvSpPr>
            <p:nvPr/>
          </p:nvSpPr>
          <p:spPr bwMode="auto">
            <a:xfrm>
              <a:off x="7318474" y="5525615"/>
              <a:ext cx="987849" cy="646430"/>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Course</a:t>
              </a:r>
            </a:p>
            <a:p>
              <a:r>
                <a:rPr lang="en-US" sz="1800">
                  <a:solidFill>
                    <a:srgbClr val="000000"/>
                  </a:solidFill>
                  <a:latin typeface="Verdana" pitchFamily="34" charset="0"/>
                </a:rPr>
                <a:t>Entity</a:t>
              </a:r>
            </a:p>
          </p:txBody>
        </p:sp>
        <p:sp>
          <p:nvSpPr>
            <p:cNvPr id="43020" name="Oval 27"/>
            <p:cNvSpPr>
              <a:spLocks noChangeArrowheads="1"/>
            </p:cNvSpPr>
            <p:nvPr/>
          </p:nvSpPr>
          <p:spPr bwMode="auto">
            <a:xfrm>
              <a:off x="4915218" y="2805615"/>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cxnSp>
          <p:nvCxnSpPr>
            <p:cNvPr id="43021" name="Straight Connector 29"/>
            <p:cNvCxnSpPr>
              <a:cxnSpLocks noChangeShapeType="1"/>
              <a:endCxn id="43020" idx="2"/>
            </p:cNvCxnSpPr>
            <p:nvPr/>
          </p:nvCxnSpPr>
          <p:spPr bwMode="auto">
            <a:xfrm>
              <a:off x="2555776" y="2865280"/>
              <a:ext cx="2359442" cy="0"/>
            </a:xfrm>
            <a:prstGeom prst="line">
              <a:avLst/>
            </a:prstGeom>
            <a:noFill/>
            <a:ln w="9525" algn="ctr">
              <a:solidFill>
                <a:schemeClr val="tx1"/>
              </a:solidFill>
              <a:round/>
              <a:headEnd/>
              <a:tailEnd/>
            </a:ln>
          </p:spPr>
        </p:cxnSp>
        <p:cxnSp>
          <p:nvCxnSpPr>
            <p:cNvPr id="43022" name="Straight Connector 31"/>
            <p:cNvCxnSpPr>
              <a:cxnSpLocks noChangeShapeType="1"/>
              <a:stCxn id="43020" idx="6"/>
            </p:cNvCxnSpPr>
            <p:nvPr/>
          </p:nvCxnSpPr>
          <p:spPr bwMode="auto">
            <a:xfrm>
              <a:off x="5012657" y="2865280"/>
              <a:ext cx="2367655" cy="275688"/>
            </a:xfrm>
            <a:prstGeom prst="line">
              <a:avLst/>
            </a:prstGeom>
            <a:noFill/>
            <a:ln w="9525" algn="ctr">
              <a:solidFill>
                <a:schemeClr val="tx1"/>
              </a:solidFill>
              <a:round/>
              <a:headEnd/>
              <a:tailEnd/>
            </a:ln>
          </p:spPr>
        </p:cxnSp>
        <p:sp>
          <p:nvSpPr>
            <p:cNvPr id="43023" name="Oval 33"/>
            <p:cNvSpPr>
              <a:spLocks noChangeArrowheads="1"/>
            </p:cNvSpPr>
            <p:nvPr/>
          </p:nvSpPr>
          <p:spPr bwMode="auto">
            <a:xfrm>
              <a:off x="4915218" y="3745909"/>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43024" name="Oval 34"/>
            <p:cNvSpPr>
              <a:spLocks noChangeArrowheads="1"/>
            </p:cNvSpPr>
            <p:nvPr/>
          </p:nvSpPr>
          <p:spPr bwMode="auto">
            <a:xfrm>
              <a:off x="4909216" y="3229744"/>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43025" name="Oval 35"/>
            <p:cNvSpPr>
              <a:spLocks noChangeArrowheads="1"/>
            </p:cNvSpPr>
            <p:nvPr/>
          </p:nvSpPr>
          <p:spPr bwMode="auto">
            <a:xfrm>
              <a:off x="4915218" y="4509120"/>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cxnSp>
          <p:nvCxnSpPr>
            <p:cNvPr id="43026" name="Straight Connector 41"/>
            <p:cNvCxnSpPr>
              <a:cxnSpLocks noChangeShapeType="1"/>
              <a:endCxn id="43024" idx="2"/>
            </p:cNvCxnSpPr>
            <p:nvPr/>
          </p:nvCxnSpPr>
          <p:spPr bwMode="auto">
            <a:xfrm flipV="1">
              <a:off x="2339752" y="3289409"/>
              <a:ext cx="2569464" cy="59664"/>
            </a:xfrm>
            <a:prstGeom prst="line">
              <a:avLst/>
            </a:prstGeom>
            <a:noFill/>
            <a:ln w="9525" algn="ctr">
              <a:solidFill>
                <a:schemeClr val="tx1"/>
              </a:solidFill>
              <a:round/>
              <a:headEnd/>
              <a:tailEnd/>
            </a:ln>
          </p:spPr>
        </p:cxnSp>
        <p:cxnSp>
          <p:nvCxnSpPr>
            <p:cNvPr id="43027" name="Straight Connector 43"/>
            <p:cNvCxnSpPr>
              <a:cxnSpLocks noChangeShapeType="1"/>
              <a:stCxn id="43024" idx="5"/>
            </p:cNvCxnSpPr>
            <p:nvPr/>
          </p:nvCxnSpPr>
          <p:spPr bwMode="auto">
            <a:xfrm flipV="1">
              <a:off x="4992385" y="3140968"/>
              <a:ext cx="2387927" cy="190630"/>
            </a:xfrm>
            <a:prstGeom prst="line">
              <a:avLst/>
            </a:prstGeom>
            <a:noFill/>
            <a:ln w="9525" algn="ctr">
              <a:solidFill>
                <a:schemeClr val="tx1"/>
              </a:solidFill>
              <a:round/>
              <a:headEnd/>
              <a:tailEnd/>
            </a:ln>
          </p:spPr>
        </p:cxnSp>
        <p:cxnSp>
          <p:nvCxnSpPr>
            <p:cNvPr id="43028" name="Straight Connector 45"/>
            <p:cNvCxnSpPr>
              <a:cxnSpLocks noChangeShapeType="1"/>
              <a:endCxn id="43023" idx="3"/>
            </p:cNvCxnSpPr>
            <p:nvPr/>
          </p:nvCxnSpPr>
          <p:spPr bwMode="auto">
            <a:xfrm flipV="1">
              <a:off x="2411760" y="3847763"/>
              <a:ext cx="2517728" cy="17475"/>
            </a:xfrm>
            <a:prstGeom prst="line">
              <a:avLst/>
            </a:prstGeom>
            <a:noFill/>
            <a:ln w="9525" algn="ctr">
              <a:solidFill>
                <a:schemeClr val="tx1"/>
              </a:solidFill>
              <a:round/>
              <a:headEnd/>
              <a:tailEnd/>
            </a:ln>
          </p:spPr>
        </p:cxnSp>
        <p:cxnSp>
          <p:nvCxnSpPr>
            <p:cNvPr id="43029" name="Straight Connector 47"/>
            <p:cNvCxnSpPr>
              <a:cxnSpLocks noChangeShapeType="1"/>
              <a:stCxn id="43023" idx="5"/>
            </p:cNvCxnSpPr>
            <p:nvPr/>
          </p:nvCxnSpPr>
          <p:spPr bwMode="auto">
            <a:xfrm flipV="1">
              <a:off x="4998387" y="3140968"/>
              <a:ext cx="2381925" cy="706795"/>
            </a:xfrm>
            <a:prstGeom prst="line">
              <a:avLst/>
            </a:prstGeom>
            <a:noFill/>
            <a:ln w="9525" algn="ctr">
              <a:solidFill>
                <a:schemeClr val="tx1"/>
              </a:solidFill>
              <a:round/>
              <a:headEnd/>
              <a:tailEnd/>
            </a:ln>
          </p:spPr>
        </p:cxnSp>
        <p:cxnSp>
          <p:nvCxnSpPr>
            <p:cNvPr id="43030" name="Straight Connector 49"/>
            <p:cNvCxnSpPr>
              <a:cxnSpLocks noChangeShapeType="1"/>
              <a:endCxn id="43025" idx="2"/>
            </p:cNvCxnSpPr>
            <p:nvPr/>
          </p:nvCxnSpPr>
          <p:spPr bwMode="auto">
            <a:xfrm>
              <a:off x="2152328" y="4568784"/>
              <a:ext cx="2762890" cy="1"/>
            </a:xfrm>
            <a:prstGeom prst="line">
              <a:avLst/>
            </a:prstGeom>
            <a:noFill/>
            <a:ln w="9525" algn="ctr">
              <a:solidFill>
                <a:schemeClr val="tx1"/>
              </a:solidFill>
              <a:round/>
              <a:headEnd/>
              <a:tailEnd/>
            </a:ln>
          </p:spPr>
        </p:cxnSp>
        <p:cxnSp>
          <p:nvCxnSpPr>
            <p:cNvPr id="43031" name="Straight Connector 51"/>
            <p:cNvCxnSpPr>
              <a:cxnSpLocks noChangeShapeType="1"/>
              <a:stCxn id="43025" idx="6"/>
            </p:cNvCxnSpPr>
            <p:nvPr/>
          </p:nvCxnSpPr>
          <p:spPr bwMode="auto">
            <a:xfrm flipV="1">
              <a:off x="5012657" y="3993747"/>
              <a:ext cx="2367655" cy="575038"/>
            </a:xfrm>
            <a:prstGeom prst="line">
              <a:avLst/>
            </a:prstGeom>
            <a:noFill/>
            <a:ln w="9525" algn="ctr">
              <a:solidFill>
                <a:schemeClr val="tx1"/>
              </a:solidFill>
              <a:round/>
              <a:headEnd/>
              <a:tailEnd/>
            </a:ln>
          </p:spPr>
        </p:cxnSp>
        <p:cxnSp>
          <p:nvCxnSpPr>
            <p:cNvPr id="43032" name="Straight Connector 12"/>
            <p:cNvCxnSpPr>
              <a:cxnSpLocks noChangeShapeType="1"/>
              <a:stCxn id="43025" idx="6"/>
            </p:cNvCxnSpPr>
            <p:nvPr/>
          </p:nvCxnSpPr>
          <p:spPr bwMode="auto">
            <a:xfrm flipV="1">
              <a:off x="5012657" y="3140968"/>
              <a:ext cx="2367655" cy="1427817"/>
            </a:xfrm>
            <a:prstGeom prst="line">
              <a:avLst/>
            </a:prstGeom>
            <a:noFill/>
            <a:ln w="9525" algn="ctr">
              <a:solidFill>
                <a:schemeClr val="tx1"/>
              </a:solidFill>
              <a:round/>
              <a:headEnd/>
              <a:tailEnd/>
            </a:ln>
          </p:spPr>
        </p:cxnSp>
        <p:sp>
          <p:nvSpPr>
            <p:cNvPr id="43033" name="TextBox 9"/>
            <p:cNvSpPr txBox="1">
              <a:spLocks noChangeArrowheads="1"/>
            </p:cNvSpPr>
            <p:nvPr/>
          </p:nvSpPr>
          <p:spPr bwMode="auto">
            <a:xfrm>
              <a:off x="2843808" y="1931285"/>
              <a:ext cx="5077228" cy="369388"/>
            </a:xfrm>
            <a:prstGeom prst="rect">
              <a:avLst/>
            </a:prstGeom>
            <a:noFill/>
            <a:ln w="9525">
              <a:noFill/>
              <a:miter lim="800000"/>
              <a:headEnd/>
              <a:tailEnd/>
            </a:ln>
          </p:spPr>
          <p:txBody>
            <a:bodyPr>
              <a:spAutoFit/>
            </a:bodyPr>
            <a:lstStyle/>
            <a:p>
              <a:r>
                <a:rPr lang="en-US" sz="1800">
                  <a:solidFill>
                    <a:srgbClr val="000000"/>
                  </a:solidFill>
                  <a:latin typeface="Verdana" pitchFamily="34" charset="0"/>
                </a:rPr>
                <a:t>Here relationship set, has 4 relationships</a:t>
              </a:r>
            </a:p>
          </p:txBody>
        </p:sp>
      </p:grpSp>
      <p:sp>
        <p:nvSpPr>
          <p:cNvPr id="43013" name="Slide Number Placeholder 2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9E0751C-21ED-46F0-BE2B-5D04416B6944}" type="slidenum">
              <a:rPr lang="en-IN" smtClean="0"/>
              <a:pPr/>
              <a:t>25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298176" y="23812"/>
            <a:ext cx="7239000" cy="593725"/>
          </a:xfrm>
        </p:spPr>
        <p:txBody>
          <a:bodyPr>
            <a:normAutofit fontScale="90000"/>
          </a:bodyPr>
          <a:lstStyle/>
          <a:p>
            <a:pPr eaLnBrk="1" hangingPunct="1">
              <a:defRPr/>
            </a:pPr>
            <a:r>
              <a:rPr lang="en-US" dirty="0"/>
              <a:t>Relationship Degree</a:t>
            </a:r>
          </a:p>
        </p:txBody>
      </p:sp>
      <p:sp>
        <p:nvSpPr>
          <p:cNvPr id="50179" name="Content Placeholder 2"/>
          <p:cNvSpPr>
            <a:spLocks noGrp="1"/>
          </p:cNvSpPr>
          <p:nvPr>
            <p:ph idx="1"/>
          </p:nvPr>
        </p:nvSpPr>
        <p:spPr>
          <a:xfrm>
            <a:off x="574675" y="2640013"/>
            <a:ext cx="7416800" cy="1035050"/>
          </a:xfrm>
        </p:spPr>
        <p:txBody>
          <a:bodyPr>
            <a:normAutofit fontScale="47500" lnSpcReduction="20000"/>
          </a:bodyPr>
          <a:lstStyle/>
          <a:p>
            <a:pPr eaLnBrk="1" hangingPunct="1"/>
            <a:r>
              <a:rPr lang="en-US"/>
              <a:t>Unary Relationship: Degree One, a entity is related to the same . Also known as recursive.</a:t>
            </a:r>
          </a:p>
          <a:p>
            <a:pPr eaLnBrk="1" hangingPunct="1"/>
            <a:r>
              <a:rPr lang="en-US"/>
              <a:t>Binary Relationship: Degree Two, an entity is related to another entity</a:t>
            </a:r>
          </a:p>
          <a:p>
            <a:pPr eaLnBrk="1" hangingPunct="1"/>
            <a:r>
              <a:rPr lang="en-US"/>
              <a:t>Ternary Relationship: Degree Three,</a:t>
            </a:r>
            <a:r>
              <a:rPr lang="en-US" sz="3200"/>
              <a:t> three entities are participating</a:t>
            </a:r>
            <a:r>
              <a:rPr lang="en-US"/>
              <a:t> </a:t>
            </a:r>
          </a:p>
        </p:txBody>
      </p:sp>
      <p:sp>
        <p:nvSpPr>
          <p:cNvPr id="23" name="Rectangle 22"/>
          <p:cNvSpPr/>
          <p:nvPr/>
        </p:nvSpPr>
        <p:spPr>
          <a:xfrm>
            <a:off x="298450" y="617538"/>
            <a:ext cx="7416800" cy="1477962"/>
          </a:xfrm>
          <a:prstGeom prst="rect">
            <a:avLst/>
          </a:prstGeom>
        </p:spPr>
        <p:txBody>
          <a:bodyPr>
            <a:spAutoFit/>
          </a:bodyPr>
          <a:lstStyle/>
          <a:p>
            <a:pPr algn="just">
              <a:defRPr/>
            </a:pPr>
            <a:r>
              <a:rPr lang="en-US" sz="3000" dirty="0">
                <a:solidFill>
                  <a:srgbClr val="002060"/>
                </a:solidFill>
                <a:latin typeface="+mj-lt"/>
              </a:rPr>
              <a:t>The </a:t>
            </a:r>
            <a:r>
              <a:rPr lang="en-US" sz="3000" b="1" dirty="0">
                <a:solidFill>
                  <a:srgbClr val="002060"/>
                </a:solidFill>
                <a:latin typeface="+mj-lt"/>
              </a:rPr>
              <a:t>degree</a:t>
            </a:r>
            <a:r>
              <a:rPr lang="en-US" sz="3000" dirty="0">
                <a:solidFill>
                  <a:srgbClr val="002060"/>
                </a:solidFill>
                <a:latin typeface="+mj-lt"/>
              </a:rPr>
              <a:t> of a </a:t>
            </a:r>
            <a:r>
              <a:rPr lang="en-US" sz="3000" b="1" dirty="0">
                <a:solidFill>
                  <a:srgbClr val="002060"/>
                </a:solidFill>
                <a:latin typeface="+mj-lt"/>
              </a:rPr>
              <a:t>relationship</a:t>
            </a:r>
            <a:r>
              <a:rPr lang="en-US" sz="3000" dirty="0">
                <a:solidFill>
                  <a:srgbClr val="002060"/>
                </a:solidFill>
                <a:latin typeface="+mj-lt"/>
              </a:rPr>
              <a:t> is the number of entity types that participate(associate)in a </a:t>
            </a:r>
            <a:r>
              <a:rPr lang="en-US" sz="3000" b="1" dirty="0">
                <a:solidFill>
                  <a:srgbClr val="002060"/>
                </a:solidFill>
                <a:latin typeface="+mj-lt"/>
              </a:rPr>
              <a:t>relationship</a:t>
            </a:r>
            <a:r>
              <a:rPr lang="en-US" sz="3000" dirty="0">
                <a:solidFill>
                  <a:srgbClr val="002060"/>
                </a:solidFill>
                <a:latin typeface="+mj-lt"/>
              </a:rPr>
              <a:t>.</a:t>
            </a:r>
          </a:p>
        </p:txBody>
      </p:sp>
      <p:sp>
        <p:nvSpPr>
          <p:cNvPr id="4403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DB2FC21-43D9-4DB4-A950-9F896D65026C}" type="slidenum">
              <a:rPr lang="en-IN" smtClean="0"/>
              <a:pPr/>
              <a:t>26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anim calcmode="lin" valueType="num">
                                      <p:cBhvr additive="base">
                                        <p:cTn id="19"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2" y="320675"/>
            <a:ext cx="7239000" cy="479425"/>
          </a:xfrm>
        </p:spPr>
        <p:txBody>
          <a:bodyPr>
            <a:normAutofit fontScale="90000"/>
          </a:bodyPr>
          <a:lstStyle/>
          <a:p>
            <a:pPr eaLnBrk="1" hangingPunct="1">
              <a:defRPr/>
            </a:pPr>
            <a:r>
              <a:rPr lang="en-US" dirty="0"/>
              <a:t>Unary Relationship - example</a:t>
            </a:r>
          </a:p>
        </p:txBody>
      </p:sp>
      <p:sp>
        <p:nvSpPr>
          <p:cNvPr id="45059" name="Content Placeholder 2"/>
          <p:cNvSpPr>
            <a:spLocks noGrp="1"/>
          </p:cNvSpPr>
          <p:nvPr>
            <p:ph idx="1"/>
          </p:nvPr>
        </p:nvSpPr>
        <p:spPr>
          <a:xfrm>
            <a:off x="127000" y="1266825"/>
            <a:ext cx="7712075" cy="1036638"/>
          </a:xfrm>
        </p:spPr>
        <p:txBody>
          <a:bodyPr>
            <a:normAutofit fontScale="92500"/>
          </a:bodyPr>
          <a:lstStyle/>
          <a:p>
            <a:pPr eaLnBrk="1" hangingPunct="1"/>
            <a:r>
              <a:rPr lang="en-US"/>
              <a:t>Unary Relationship: Degree One, a entity is related to the same.. ((Recursive relationship) </a:t>
            </a:r>
          </a:p>
        </p:txBody>
      </p:sp>
      <p:pic>
        <p:nvPicPr>
          <p:cNvPr id="25" name="Picture 24" descr="unary.jpg"/>
          <p:cNvPicPr>
            <a:picLocks noChangeAspect="1"/>
          </p:cNvPicPr>
          <p:nvPr/>
        </p:nvPicPr>
        <p:blipFill>
          <a:blip r:embed="rId2"/>
          <a:srcRect/>
          <a:stretch>
            <a:fillRect/>
          </a:stretch>
        </p:blipFill>
        <p:spPr bwMode="auto">
          <a:xfrm>
            <a:off x="1714500" y="2543175"/>
            <a:ext cx="4343400" cy="3497263"/>
          </a:xfrm>
          <a:prstGeom prst="rect">
            <a:avLst/>
          </a:prstGeom>
          <a:noFill/>
          <a:ln w="9525">
            <a:noFill/>
            <a:miter lim="800000"/>
            <a:headEnd/>
            <a:tailEnd/>
          </a:ln>
        </p:spPr>
      </p:pic>
      <p:sp>
        <p:nvSpPr>
          <p:cNvPr id="4506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9BF136D-6423-4DD4-899E-0F265101E662}" type="slidenum">
              <a:rPr lang="en-IN" smtClean="0"/>
              <a:pPr/>
              <a:t>27</a:t>
            </a:fld>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6082" name="Picture 5" descr="unary relationship.jpg"/>
          <p:cNvPicPr>
            <a:picLocks noChangeAspect="1"/>
          </p:cNvPicPr>
          <p:nvPr/>
        </p:nvPicPr>
        <p:blipFill>
          <a:blip r:embed="rId2"/>
          <a:srcRect/>
          <a:stretch>
            <a:fillRect/>
          </a:stretch>
        </p:blipFill>
        <p:spPr bwMode="auto">
          <a:xfrm>
            <a:off x="0" y="123825"/>
            <a:ext cx="9144000" cy="4752975"/>
          </a:xfrm>
          <a:prstGeom prst="rect">
            <a:avLst/>
          </a:prstGeom>
          <a:noFill/>
          <a:ln w="9525">
            <a:noFill/>
            <a:miter lim="800000"/>
            <a:headEnd/>
            <a:tailEnd/>
          </a:ln>
        </p:spPr>
      </p:pic>
      <p:sp>
        <p:nvSpPr>
          <p:cNvPr id="46083"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111AE9B-BA5F-47BD-A10F-15C859294B9E}" type="slidenum">
              <a:rPr lang="en-IN" smtClean="0"/>
              <a:pPr/>
              <a:t>28</a:t>
            </a:fld>
            <a:endParaRPr lang="en-I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2" y="320675"/>
            <a:ext cx="7239000" cy="1143000"/>
          </a:xfrm>
        </p:spPr>
        <p:txBody>
          <a:bodyPr>
            <a:normAutofit/>
          </a:bodyPr>
          <a:lstStyle/>
          <a:p>
            <a:pPr eaLnBrk="1" hangingPunct="1">
              <a:defRPr/>
            </a:pPr>
            <a:r>
              <a:rPr lang="en-US" dirty="0"/>
              <a:t>Unary (Recursive) Relationship</a:t>
            </a:r>
          </a:p>
        </p:txBody>
      </p:sp>
      <p:sp>
        <p:nvSpPr>
          <p:cNvPr id="47107" name="Content Placeholder 2"/>
          <p:cNvSpPr>
            <a:spLocks noGrp="1"/>
          </p:cNvSpPr>
          <p:nvPr>
            <p:ph idx="1"/>
          </p:nvPr>
        </p:nvSpPr>
        <p:spPr/>
        <p:txBody>
          <a:bodyPr/>
          <a:lstStyle/>
          <a:p>
            <a:pPr eaLnBrk="1" hangingPunct="1"/>
            <a:r>
              <a:rPr lang="en-US" sz="2000"/>
              <a:t>In some cases the </a:t>
            </a:r>
            <a:r>
              <a:rPr lang="en-US" sz="2000" b="1"/>
              <a:t>same entity </a:t>
            </a:r>
            <a:r>
              <a:rPr lang="en-US" sz="2000"/>
              <a:t>type </a:t>
            </a:r>
            <a:r>
              <a:rPr lang="en-US" sz="2000" b="1"/>
              <a:t>participates</a:t>
            </a:r>
            <a:r>
              <a:rPr lang="en-US" sz="2000"/>
              <a:t> in </a:t>
            </a:r>
            <a:r>
              <a:rPr lang="en-US" sz="2000" b="1"/>
              <a:t>more than once </a:t>
            </a:r>
            <a:r>
              <a:rPr lang="en-US" sz="2000"/>
              <a:t>in a relationship type in </a:t>
            </a:r>
            <a:r>
              <a:rPr lang="en-US" sz="2000" b="1"/>
              <a:t>different roles</a:t>
            </a:r>
            <a:r>
              <a:rPr lang="en-US" sz="2000"/>
              <a:t>.</a:t>
            </a:r>
          </a:p>
        </p:txBody>
      </p:sp>
      <p:sp>
        <p:nvSpPr>
          <p:cNvPr id="47108" name="Rectangle 7"/>
          <p:cNvSpPr>
            <a:spLocks noChangeArrowheads="1"/>
          </p:cNvSpPr>
          <p:nvPr/>
        </p:nvSpPr>
        <p:spPr bwMode="auto">
          <a:xfrm>
            <a:off x="684213" y="2686050"/>
            <a:ext cx="1871662" cy="2614613"/>
          </a:xfrm>
          <a:prstGeom prst="rect">
            <a:avLst/>
          </a:prstGeom>
          <a:noFill/>
          <a:ln w="9525" algn="ctr">
            <a:solidFill>
              <a:schemeClr val="tx1"/>
            </a:solidFill>
            <a:round/>
            <a:headEnd/>
            <a:tailEnd/>
          </a:ln>
        </p:spPr>
        <p:txBody>
          <a:bodyPr/>
          <a:lstStyle/>
          <a:p>
            <a:pPr eaLnBrk="0" hangingPunct="0"/>
            <a:r>
              <a:rPr lang="en-US" sz="1600">
                <a:solidFill>
                  <a:srgbClr val="0000CC"/>
                </a:solidFill>
                <a:latin typeface="Verdana" pitchFamily="34" charset="0"/>
              </a:rPr>
              <a:t>Dr. Guruprasad</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Dr. Umadevi</a:t>
            </a: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Dr. Indiramma</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p:txBody>
      </p:sp>
      <p:sp>
        <p:nvSpPr>
          <p:cNvPr id="47109" name="Diamond 8"/>
          <p:cNvSpPr>
            <a:spLocks noChangeArrowheads="1"/>
          </p:cNvSpPr>
          <p:nvPr/>
        </p:nvSpPr>
        <p:spPr bwMode="auto">
          <a:xfrm>
            <a:off x="5416550" y="2205038"/>
            <a:ext cx="2251075" cy="3321050"/>
          </a:xfrm>
          <a:prstGeom prst="diamond">
            <a:avLst/>
          </a:prstGeom>
          <a:noFill/>
          <a:ln w="9525" algn="ctr">
            <a:solidFill>
              <a:schemeClr val="tx1"/>
            </a:solidFill>
            <a:round/>
            <a:headEnd/>
            <a:tailEnd/>
          </a:ln>
        </p:spPr>
        <p:txBody>
          <a:bodyPr/>
          <a:lstStyle/>
          <a:p>
            <a:pPr eaLnBrk="0" hangingPunct="0"/>
            <a:endParaRPr lang="en-US" sz="1400">
              <a:solidFill>
                <a:srgbClr val="C00000"/>
              </a:solidFill>
              <a:latin typeface="Verdana" pitchFamily="34" charset="0"/>
            </a:endParaRPr>
          </a:p>
        </p:txBody>
      </p:sp>
      <p:sp>
        <p:nvSpPr>
          <p:cNvPr id="47110" name="TextBox 10"/>
          <p:cNvSpPr txBox="1">
            <a:spLocks noChangeArrowheads="1"/>
          </p:cNvSpPr>
          <p:nvPr/>
        </p:nvSpPr>
        <p:spPr bwMode="auto">
          <a:xfrm>
            <a:off x="5967413" y="5649913"/>
            <a:ext cx="1538287" cy="646112"/>
          </a:xfrm>
          <a:prstGeom prst="rect">
            <a:avLst/>
          </a:prstGeom>
          <a:noFill/>
          <a:ln w="9525">
            <a:noFill/>
            <a:miter lim="800000"/>
            <a:headEnd/>
            <a:tailEnd/>
          </a:ln>
        </p:spPr>
        <p:txBody>
          <a:bodyPr wrap="none">
            <a:spAutoFit/>
          </a:bodyPr>
          <a:lstStyle/>
          <a:p>
            <a:r>
              <a:rPr lang="en-US" sz="1800">
                <a:solidFill>
                  <a:srgbClr val="C00000"/>
                </a:solidFill>
                <a:latin typeface="Verdana" pitchFamily="34" charset="0"/>
              </a:rPr>
              <a:t>supervision</a:t>
            </a:r>
          </a:p>
          <a:p>
            <a:r>
              <a:rPr lang="en-US" sz="1800">
                <a:solidFill>
                  <a:srgbClr val="000000"/>
                </a:solidFill>
                <a:latin typeface="Verdana" pitchFamily="34" charset="0"/>
              </a:rPr>
              <a:t>relationship</a:t>
            </a:r>
          </a:p>
        </p:txBody>
      </p:sp>
      <p:sp>
        <p:nvSpPr>
          <p:cNvPr id="47111" name="TextBox 11"/>
          <p:cNvSpPr txBox="1">
            <a:spLocks noChangeArrowheads="1"/>
          </p:cNvSpPr>
          <p:nvPr/>
        </p:nvSpPr>
        <p:spPr bwMode="auto">
          <a:xfrm>
            <a:off x="863600" y="5373688"/>
            <a:ext cx="1001713" cy="646112"/>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Faculty</a:t>
            </a:r>
          </a:p>
          <a:p>
            <a:r>
              <a:rPr lang="en-US" sz="1800">
                <a:solidFill>
                  <a:srgbClr val="000000"/>
                </a:solidFill>
                <a:latin typeface="Verdana" pitchFamily="34" charset="0"/>
              </a:rPr>
              <a:t>Entity</a:t>
            </a:r>
          </a:p>
        </p:txBody>
      </p:sp>
      <p:sp>
        <p:nvSpPr>
          <p:cNvPr id="47112" name="Oval 13"/>
          <p:cNvSpPr>
            <a:spLocks noChangeArrowheads="1"/>
          </p:cNvSpPr>
          <p:nvPr/>
        </p:nvSpPr>
        <p:spPr bwMode="auto">
          <a:xfrm>
            <a:off x="6499225" y="2805113"/>
            <a:ext cx="96838" cy="119062"/>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47113" name="Oval 16"/>
          <p:cNvSpPr>
            <a:spLocks noChangeArrowheads="1"/>
          </p:cNvSpPr>
          <p:nvPr/>
        </p:nvSpPr>
        <p:spPr bwMode="auto">
          <a:xfrm>
            <a:off x="6499225" y="3746500"/>
            <a:ext cx="96838" cy="119063"/>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47114" name="Oval 17"/>
          <p:cNvSpPr>
            <a:spLocks noChangeArrowheads="1"/>
          </p:cNvSpPr>
          <p:nvPr/>
        </p:nvSpPr>
        <p:spPr bwMode="auto">
          <a:xfrm>
            <a:off x="6492875" y="3228975"/>
            <a:ext cx="98425" cy="120650"/>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cxnSp>
        <p:nvCxnSpPr>
          <p:cNvPr id="47115" name="Straight Connector 21"/>
          <p:cNvCxnSpPr>
            <a:cxnSpLocks noChangeShapeType="1"/>
            <a:endCxn id="47113" idx="3"/>
          </p:cNvCxnSpPr>
          <p:nvPr/>
        </p:nvCxnSpPr>
        <p:spPr bwMode="auto">
          <a:xfrm flipV="1">
            <a:off x="2268538" y="3848100"/>
            <a:ext cx="4244975" cy="517525"/>
          </a:xfrm>
          <a:prstGeom prst="line">
            <a:avLst/>
          </a:prstGeom>
          <a:noFill/>
          <a:ln w="9525" algn="ctr">
            <a:solidFill>
              <a:schemeClr val="tx1"/>
            </a:solidFill>
            <a:round/>
            <a:headEnd/>
            <a:tailEnd/>
          </a:ln>
        </p:spPr>
      </p:cxnSp>
      <p:cxnSp>
        <p:nvCxnSpPr>
          <p:cNvPr id="47116" name="Straight Connector 26"/>
          <p:cNvCxnSpPr>
            <a:cxnSpLocks noChangeShapeType="1"/>
            <a:endCxn id="47114" idx="5"/>
          </p:cNvCxnSpPr>
          <p:nvPr/>
        </p:nvCxnSpPr>
        <p:spPr bwMode="auto">
          <a:xfrm flipV="1">
            <a:off x="2051050" y="3332163"/>
            <a:ext cx="4525963" cy="533400"/>
          </a:xfrm>
          <a:prstGeom prst="line">
            <a:avLst/>
          </a:prstGeom>
          <a:noFill/>
          <a:ln w="9525" algn="ctr">
            <a:solidFill>
              <a:schemeClr val="tx1"/>
            </a:solidFill>
            <a:round/>
            <a:headEnd/>
            <a:tailEnd/>
          </a:ln>
        </p:spPr>
      </p:cxnSp>
      <p:cxnSp>
        <p:nvCxnSpPr>
          <p:cNvPr id="47117" name="Straight Connector 31"/>
          <p:cNvCxnSpPr>
            <a:cxnSpLocks noChangeShapeType="1"/>
            <a:endCxn id="47114" idx="1"/>
          </p:cNvCxnSpPr>
          <p:nvPr/>
        </p:nvCxnSpPr>
        <p:spPr bwMode="auto">
          <a:xfrm>
            <a:off x="2268538" y="2865438"/>
            <a:ext cx="4238625" cy="381000"/>
          </a:xfrm>
          <a:prstGeom prst="line">
            <a:avLst/>
          </a:prstGeom>
          <a:noFill/>
          <a:ln w="28575" algn="ctr">
            <a:solidFill>
              <a:srgbClr val="FF00FF"/>
            </a:solidFill>
            <a:round/>
            <a:headEnd/>
            <a:tailEnd/>
          </a:ln>
        </p:spPr>
      </p:cxnSp>
      <p:cxnSp>
        <p:nvCxnSpPr>
          <p:cNvPr id="47118" name="Straight Connector 33"/>
          <p:cNvCxnSpPr>
            <a:cxnSpLocks noChangeShapeType="1"/>
            <a:endCxn id="47113" idx="2"/>
          </p:cNvCxnSpPr>
          <p:nvPr/>
        </p:nvCxnSpPr>
        <p:spPr bwMode="auto">
          <a:xfrm>
            <a:off x="2268538" y="2924175"/>
            <a:ext cx="4230687" cy="881063"/>
          </a:xfrm>
          <a:prstGeom prst="line">
            <a:avLst/>
          </a:prstGeom>
          <a:noFill/>
          <a:ln w="28575" algn="ctr">
            <a:solidFill>
              <a:srgbClr val="FF00FF"/>
            </a:solidFill>
            <a:round/>
            <a:headEnd/>
            <a:tailEnd/>
          </a:ln>
        </p:spPr>
      </p:cxnSp>
      <p:sp>
        <p:nvSpPr>
          <p:cNvPr id="47119" name="TextBox 36"/>
          <p:cNvSpPr txBox="1">
            <a:spLocks noChangeArrowheads="1"/>
          </p:cNvSpPr>
          <p:nvPr/>
        </p:nvSpPr>
        <p:spPr bwMode="auto">
          <a:xfrm>
            <a:off x="3675063" y="2681288"/>
            <a:ext cx="1425575" cy="369887"/>
          </a:xfrm>
          <a:prstGeom prst="rect">
            <a:avLst/>
          </a:prstGeom>
          <a:noFill/>
          <a:ln w="9525">
            <a:noFill/>
            <a:miter lim="800000"/>
            <a:headEnd/>
            <a:tailEnd/>
          </a:ln>
        </p:spPr>
        <p:txBody>
          <a:bodyPr wrap="none">
            <a:spAutoFit/>
          </a:bodyPr>
          <a:lstStyle/>
          <a:p>
            <a:r>
              <a:rPr lang="en-US" sz="1800">
                <a:solidFill>
                  <a:srgbClr val="000000"/>
                </a:solidFill>
                <a:latin typeface="Verdana" pitchFamily="34" charset="0"/>
              </a:rPr>
              <a:t>Supervisor</a:t>
            </a:r>
          </a:p>
        </p:txBody>
      </p:sp>
      <p:sp>
        <p:nvSpPr>
          <p:cNvPr id="47120" name="TextBox 37"/>
          <p:cNvSpPr txBox="1">
            <a:spLocks noChangeArrowheads="1"/>
          </p:cNvSpPr>
          <p:nvPr/>
        </p:nvSpPr>
        <p:spPr bwMode="auto">
          <a:xfrm>
            <a:off x="3348038" y="3654425"/>
            <a:ext cx="1436687" cy="338138"/>
          </a:xfrm>
          <a:prstGeom prst="rect">
            <a:avLst/>
          </a:prstGeom>
          <a:noFill/>
          <a:ln w="9525">
            <a:noFill/>
            <a:miter lim="800000"/>
            <a:headEnd/>
            <a:tailEnd/>
          </a:ln>
        </p:spPr>
        <p:txBody>
          <a:bodyPr wrap="none">
            <a:spAutoFit/>
          </a:bodyPr>
          <a:lstStyle/>
          <a:p>
            <a:r>
              <a:rPr lang="en-US" sz="1600">
                <a:solidFill>
                  <a:srgbClr val="000000"/>
                </a:solidFill>
                <a:latin typeface="Verdana" pitchFamily="34" charset="0"/>
              </a:rPr>
              <a:t>Subordinate</a:t>
            </a:r>
          </a:p>
        </p:txBody>
      </p:sp>
      <p:sp>
        <p:nvSpPr>
          <p:cNvPr id="47121" name="TextBox 38"/>
          <p:cNvSpPr txBox="1">
            <a:spLocks noChangeArrowheads="1"/>
          </p:cNvSpPr>
          <p:nvPr/>
        </p:nvSpPr>
        <p:spPr bwMode="auto">
          <a:xfrm>
            <a:off x="3041650" y="4156075"/>
            <a:ext cx="1436688" cy="338138"/>
          </a:xfrm>
          <a:prstGeom prst="rect">
            <a:avLst/>
          </a:prstGeom>
          <a:noFill/>
          <a:ln w="9525">
            <a:noFill/>
            <a:miter lim="800000"/>
            <a:headEnd/>
            <a:tailEnd/>
          </a:ln>
        </p:spPr>
        <p:txBody>
          <a:bodyPr wrap="none">
            <a:spAutoFit/>
          </a:bodyPr>
          <a:lstStyle/>
          <a:p>
            <a:r>
              <a:rPr lang="en-US" sz="1600">
                <a:solidFill>
                  <a:srgbClr val="000000"/>
                </a:solidFill>
                <a:latin typeface="Verdana" pitchFamily="34" charset="0"/>
              </a:rPr>
              <a:t>Subordinate</a:t>
            </a:r>
          </a:p>
        </p:txBody>
      </p:sp>
      <p:sp>
        <p:nvSpPr>
          <p:cNvPr id="47122" name="Slide Number Placeholder 1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5408AC-9D8D-410C-9A58-31A62EC36D3A}" type="slidenum">
              <a:rPr lang="en-IN" smtClean="0"/>
              <a:pPr/>
              <a:t>29</a:t>
            </a:fld>
            <a:endParaRPr lang="en-I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715743" y="728662"/>
            <a:ext cx="4154971" cy="428625"/>
          </a:xfrm>
        </p:spPr>
        <p:txBody>
          <a:bodyPr>
            <a:normAutofit fontScale="90000"/>
          </a:bodyPr>
          <a:lstStyle/>
          <a:p>
            <a:pPr algn="ctr">
              <a:defRPr/>
            </a:pPr>
            <a:r>
              <a:rPr lang="en-US" sz="2400" dirty="0">
                <a:solidFill>
                  <a:schemeClr val="accent1"/>
                </a:solidFill>
              </a:rPr>
              <a:t>Data base design process</a:t>
            </a:r>
          </a:p>
        </p:txBody>
      </p:sp>
      <p:pic>
        <p:nvPicPr>
          <p:cNvPr id="20483" name="Picture 2"/>
          <p:cNvPicPr>
            <a:picLocks noGrp="1" noChangeAspect="1" noChangeArrowheads="1"/>
          </p:cNvPicPr>
          <p:nvPr>
            <p:ph idx="1"/>
          </p:nvPr>
        </p:nvPicPr>
        <p:blipFill>
          <a:blip r:embed="rId2"/>
          <a:srcRect/>
          <a:stretch>
            <a:fillRect/>
          </a:stretch>
        </p:blipFill>
        <p:spPr>
          <a:xfrm>
            <a:off x="869950" y="1157288"/>
            <a:ext cx="6753225" cy="4738687"/>
          </a:xfrm>
        </p:spPr>
      </p:pic>
      <p:sp>
        <p:nvSpPr>
          <p:cNvPr id="2048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5EC70E3-E948-4F7B-97CD-620405077009}" type="slidenum">
              <a:rPr lang="en-IN" smtClean="0"/>
              <a:pPr/>
              <a:t>3</a:t>
            </a:fld>
            <a:endParaRPr lang="en-IN"/>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2" y="320675"/>
            <a:ext cx="7239000" cy="1143000"/>
          </a:xfrm>
        </p:spPr>
        <p:txBody>
          <a:bodyPr/>
          <a:lstStyle/>
          <a:p>
            <a:pPr eaLnBrk="1" hangingPunct="1">
              <a:defRPr/>
            </a:pPr>
            <a:r>
              <a:rPr lang="en-US"/>
              <a:t>Recursive Relationship</a:t>
            </a:r>
          </a:p>
        </p:txBody>
      </p:sp>
      <p:sp>
        <p:nvSpPr>
          <p:cNvPr id="48131" name="Content Placeholder 2"/>
          <p:cNvSpPr>
            <a:spLocks noGrp="1"/>
          </p:cNvSpPr>
          <p:nvPr>
            <p:ph idx="1"/>
          </p:nvPr>
        </p:nvSpPr>
        <p:spPr/>
        <p:txBody>
          <a:bodyPr/>
          <a:lstStyle/>
          <a:p>
            <a:pPr eaLnBrk="1" hangingPunct="1"/>
            <a:r>
              <a:rPr lang="en-US" sz="2000"/>
              <a:t>In some cases the </a:t>
            </a:r>
            <a:r>
              <a:rPr lang="en-US" sz="2000" b="1"/>
              <a:t>same entity </a:t>
            </a:r>
            <a:r>
              <a:rPr lang="en-US" sz="2000"/>
              <a:t>type </a:t>
            </a:r>
            <a:r>
              <a:rPr lang="en-US" sz="2000" b="1"/>
              <a:t>participates</a:t>
            </a:r>
            <a:r>
              <a:rPr lang="en-US" sz="2000"/>
              <a:t> in </a:t>
            </a:r>
            <a:r>
              <a:rPr lang="en-US" sz="2000" b="1"/>
              <a:t>more than once </a:t>
            </a:r>
            <a:r>
              <a:rPr lang="en-US" sz="2000"/>
              <a:t>in a relationship type in </a:t>
            </a:r>
            <a:r>
              <a:rPr lang="en-US" sz="2000" b="1"/>
              <a:t>different roles</a:t>
            </a:r>
            <a:r>
              <a:rPr lang="en-US" sz="2000"/>
              <a:t>.</a:t>
            </a:r>
          </a:p>
        </p:txBody>
      </p:sp>
      <p:sp>
        <p:nvSpPr>
          <p:cNvPr id="48132" name="Rectangle 7"/>
          <p:cNvSpPr>
            <a:spLocks noChangeArrowheads="1"/>
          </p:cNvSpPr>
          <p:nvPr/>
        </p:nvSpPr>
        <p:spPr bwMode="auto">
          <a:xfrm>
            <a:off x="684213" y="2686050"/>
            <a:ext cx="1871662" cy="2614613"/>
          </a:xfrm>
          <a:prstGeom prst="rect">
            <a:avLst/>
          </a:prstGeom>
          <a:noFill/>
          <a:ln w="9525" algn="ctr">
            <a:solidFill>
              <a:schemeClr val="tx1"/>
            </a:solidFill>
            <a:round/>
            <a:headEnd/>
            <a:tailEnd/>
          </a:ln>
        </p:spPr>
        <p:txBody>
          <a:bodyPr/>
          <a:lstStyle/>
          <a:p>
            <a:pPr eaLnBrk="0" hangingPunct="0"/>
            <a:r>
              <a:rPr lang="en-US" sz="1600">
                <a:solidFill>
                  <a:srgbClr val="0000CC"/>
                </a:solidFill>
                <a:latin typeface="Verdana" pitchFamily="34" charset="0"/>
              </a:rPr>
              <a:t>Dr. Guruprasad</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Dr. Umadevi</a:t>
            </a: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Dr. Indiramma</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r>
              <a:rPr lang="en-US" sz="1600" b="1">
                <a:solidFill>
                  <a:srgbClr val="0000CC"/>
                </a:solidFill>
                <a:latin typeface="Verdana" pitchFamily="34" charset="0"/>
              </a:rPr>
              <a:t>Principal</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p:txBody>
      </p:sp>
      <p:sp>
        <p:nvSpPr>
          <p:cNvPr id="48133" name="Diamond 8"/>
          <p:cNvSpPr>
            <a:spLocks noChangeArrowheads="1"/>
          </p:cNvSpPr>
          <p:nvPr/>
        </p:nvSpPr>
        <p:spPr bwMode="auto">
          <a:xfrm>
            <a:off x="5416550" y="2205038"/>
            <a:ext cx="2251075" cy="3321050"/>
          </a:xfrm>
          <a:prstGeom prst="diamond">
            <a:avLst/>
          </a:prstGeom>
          <a:noFill/>
          <a:ln w="9525" algn="ctr">
            <a:solidFill>
              <a:schemeClr val="tx1"/>
            </a:solidFill>
            <a:round/>
            <a:headEnd/>
            <a:tailEnd/>
          </a:ln>
        </p:spPr>
        <p:txBody>
          <a:bodyPr/>
          <a:lstStyle/>
          <a:p>
            <a:pPr eaLnBrk="0" hangingPunct="0"/>
            <a:endParaRPr lang="en-US" sz="1400">
              <a:solidFill>
                <a:srgbClr val="C00000"/>
              </a:solidFill>
              <a:latin typeface="Verdana" pitchFamily="34" charset="0"/>
            </a:endParaRPr>
          </a:p>
        </p:txBody>
      </p:sp>
      <p:sp>
        <p:nvSpPr>
          <p:cNvPr id="48134" name="TextBox 10"/>
          <p:cNvSpPr txBox="1">
            <a:spLocks noChangeArrowheads="1"/>
          </p:cNvSpPr>
          <p:nvPr/>
        </p:nvSpPr>
        <p:spPr bwMode="auto">
          <a:xfrm>
            <a:off x="5967413" y="5649913"/>
            <a:ext cx="1538287" cy="646112"/>
          </a:xfrm>
          <a:prstGeom prst="rect">
            <a:avLst/>
          </a:prstGeom>
          <a:noFill/>
          <a:ln w="9525">
            <a:noFill/>
            <a:miter lim="800000"/>
            <a:headEnd/>
            <a:tailEnd/>
          </a:ln>
        </p:spPr>
        <p:txBody>
          <a:bodyPr wrap="none">
            <a:spAutoFit/>
          </a:bodyPr>
          <a:lstStyle/>
          <a:p>
            <a:r>
              <a:rPr lang="en-US" sz="1800">
                <a:solidFill>
                  <a:srgbClr val="C00000"/>
                </a:solidFill>
                <a:latin typeface="Verdana" pitchFamily="34" charset="0"/>
              </a:rPr>
              <a:t>supervision</a:t>
            </a:r>
          </a:p>
          <a:p>
            <a:r>
              <a:rPr lang="en-US" sz="1800">
                <a:solidFill>
                  <a:srgbClr val="000000"/>
                </a:solidFill>
                <a:latin typeface="Verdana" pitchFamily="34" charset="0"/>
              </a:rPr>
              <a:t>relationship</a:t>
            </a:r>
          </a:p>
        </p:txBody>
      </p:sp>
      <p:sp>
        <p:nvSpPr>
          <p:cNvPr id="48135" name="TextBox 11"/>
          <p:cNvSpPr txBox="1">
            <a:spLocks noChangeArrowheads="1"/>
          </p:cNvSpPr>
          <p:nvPr/>
        </p:nvSpPr>
        <p:spPr bwMode="auto">
          <a:xfrm>
            <a:off x="863600" y="5373688"/>
            <a:ext cx="1001713" cy="646112"/>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Faculty</a:t>
            </a:r>
          </a:p>
          <a:p>
            <a:r>
              <a:rPr lang="en-US" sz="1800">
                <a:solidFill>
                  <a:srgbClr val="000000"/>
                </a:solidFill>
                <a:latin typeface="Verdana" pitchFamily="34" charset="0"/>
              </a:rPr>
              <a:t>Entity</a:t>
            </a:r>
          </a:p>
        </p:txBody>
      </p:sp>
      <p:sp>
        <p:nvSpPr>
          <p:cNvPr id="48136" name="Oval 13"/>
          <p:cNvSpPr>
            <a:spLocks noChangeArrowheads="1"/>
          </p:cNvSpPr>
          <p:nvPr/>
        </p:nvSpPr>
        <p:spPr bwMode="auto">
          <a:xfrm>
            <a:off x="6499225" y="2805113"/>
            <a:ext cx="96838" cy="119062"/>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48137" name="Oval 16"/>
          <p:cNvSpPr>
            <a:spLocks noChangeArrowheads="1"/>
          </p:cNvSpPr>
          <p:nvPr/>
        </p:nvSpPr>
        <p:spPr bwMode="auto">
          <a:xfrm>
            <a:off x="6499225" y="3746500"/>
            <a:ext cx="96838" cy="119063"/>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48138" name="Oval 17"/>
          <p:cNvSpPr>
            <a:spLocks noChangeArrowheads="1"/>
          </p:cNvSpPr>
          <p:nvPr/>
        </p:nvSpPr>
        <p:spPr bwMode="auto">
          <a:xfrm>
            <a:off x="6492875" y="3228975"/>
            <a:ext cx="98425" cy="120650"/>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cxnSp>
        <p:nvCxnSpPr>
          <p:cNvPr id="48139" name="Straight Connector 21"/>
          <p:cNvCxnSpPr>
            <a:cxnSpLocks noChangeShapeType="1"/>
            <a:endCxn id="48137" idx="3"/>
          </p:cNvCxnSpPr>
          <p:nvPr/>
        </p:nvCxnSpPr>
        <p:spPr bwMode="auto">
          <a:xfrm flipV="1">
            <a:off x="2268538" y="3848100"/>
            <a:ext cx="4244975" cy="517525"/>
          </a:xfrm>
          <a:prstGeom prst="line">
            <a:avLst/>
          </a:prstGeom>
          <a:noFill/>
          <a:ln w="9525" algn="ctr">
            <a:solidFill>
              <a:schemeClr val="tx1"/>
            </a:solidFill>
            <a:round/>
            <a:headEnd/>
            <a:tailEnd/>
          </a:ln>
        </p:spPr>
      </p:cxnSp>
      <p:cxnSp>
        <p:nvCxnSpPr>
          <p:cNvPr id="48140" name="Straight Connector 26"/>
          <p:cNvCxnSpPr>
            <a:cxnSpLocks noChangeShapeType="1"/>
            <a:endCxn id="48138" idx="5"/>
          </p:cNvCxnSpPr>
          <p:nvPr/>
        </p:nvCxnSpPr>
        <p:spPr bwMode="auto">
          <a:xfrm flipV="1">
            <a:off x="2051050" y="3332163"/>
            <a:ext cx="4525963" cy="533400"/>
          </a:xfrm>
          <a:prstGeom prst="line">
            <a:avLst/>
          </a:prstGeom>
          <a:noFill/>
          <a:ln w="9525" algn="ctr">
            <a:solidFill>
              <a:schemeClr val="tx1"/>
            </a:solidFill>
            <a:round/>
            <a:headEnd/>
            <a:tailEnd/>
          </a:ln>
        </p:spPr>
      </p:cxnSp>
      <p:cxnSp>
        <p:nvCxnSpPr>
          <p:cNvPr id="48141" name="Straight Connector 31"/>
          <p:cNvCxnSpPr>
            <a:cxnSpLocks noChangeShapeType="1"/>
            <a:endCxn id="48138" idx="1"/>
          </p:cNvCxnSpPr>
          <p:nvPr/>
        </p:nvCxnSpPr>
        <p:spPr bwMode="auto">
          <a:xfrm>
            <a:off x="2268538" y="2865438"/>
            <a:ext cx="4238625" cy="381000"/>
          </a:xfrm>
          <a:prstGeom prst="line">
            <a:avLst/>
          </a:prstGeom>
          <a:noFill/>
          <a:ln w="28575" algn="ctr">
            <a:solidFill>
              <a:srgbClr val="FF00FF"/>
            </a:solidFill>
            <a:round/>
            <a:headEnd/>
            <a:tailEnd/>
          </a:ln>
        </p:spPr>
      </p:cxnSp>
      <p:cxnSp>
        <p:nvCxnSpPr>
          <p:cNvPr id="48142" name="Straight Connector 33"/>
          <p:cNvCxnSpPr>
            <a:cxnSpLocks noChangeShapeType="1"/>
            <a:endCxn id="48137" idx="2"/>
          </p:cNvCxnSpPr>
          <p:nvPr/>
        </p:nvCxnSpPr>
        <p:spPr bwMode="auto">
          <a:xfrm>
            <a:off x="2268538" y="2924175"/>
            <a:ext cx="4230687" cy="881063"/>
          </a:xfrm>
          <a:prstGeom prst="line">
            <a:avLst/>
          </a:prstGeom>
          <a:noFill/>
          <a:ln w="28575" algn="ctr">
            <a:solidFill>
              <a:srgbClr val="FF00FF"/>
            </a:solidFill>
            <a:round/>
            <a:headEnd/>
            <a:tailEnd/>
          </a:ln>
        </p:spPr>
      </p:cxnSp>
      <p:sp>
        <p:nvSpPr>
          <p:cNvPr id="48143" name="TextBox 36"/>
          <p:cNvSpPr txBox="1">
            <a:spLocks noChangeArrowheads="1"/>
          </p:cNvSpPr>
          <p:nvPr/>
        </p:nvSpPr>
        <p:spPr bwMode="auto">
          <a:xfrm>
            <a:off x="3906838" y="2908300"/>
            <a:ext cx="1292225" cy="338138"/>
          </a:xfrm>
          <a:prstGeom prst="rect">
            <a:avLst/>
          </a:prstGeom>
          <a:noFill/>
          <a:ln w="9525">
            <a:noFill/>
            <a:miter lim="800000"/>
            <a:headEnd/>
            <a:tailEnd/>
          </a:ln>
        </p:spPr>
        <p:txBody>
          <a:bodyPr wrap="none">
            <a:spAutoFit/>
          </a:bodyPr>
          <a:lstStyle/>
          <a:p>
            <a:r>
              <a:rPr lang="en-US" sz="1600">
                <a:solidFill>
                  <a:srgbClr val="C00000"/>
                </a:solidFill>
                <a:latin typeface="Verdana" pitchFamily="34" charset="0"/>
              </a:rPr>
              <a:t>Supervisor</a:t>
            </a:r>
          </a:p>
        </p:txBody>
      </p:sp>
      <p:cxnSp>
        <p:nvCxnSpPr>
          <p:cNvPr id="48144" name="Straight Connector 9"/>
          <p:cNvCxnSpPr>
            <a:cxnSpLocks noChangeShapeType="1"/>
          </p:cNvCxnSpPr>
          <p:nvPr/>
        </p:nvCxnSpPr>
        <p:spPr bwMode="auto">
          <a:xfrm>
            <a:off x="2268538" y="2805113"/>
            <a:ext cx="4279900" cy="0"/>
          </a:xfrm>
          <a:prstGeom prst="line">
            <a:avLst/>
          </a:prstGeom>
          <a:noFill/>
          <a:ln w="9525" algn="ctr">
            <a:solidFill>
              <a:schemeClr val="tx1"/>
            </a:solidFill>
            <a:round/>
            <a:headEnd/>
            <a:tailEnd/>
          </a:ln>
        </p:spPr>
      </p:cxnSp>
      <p:cxnSp>
        <p:nvCxnSpPr>
          <p:cNvPr id="48145" name="Straight Connector 22"/>
          <p:cNvCxnSpPr>
            <a:cxnSpLocks noChangeShapeType="1"/>
            <a:endCxn id="48136" idx="0"/>
          </p:cNvCxnSpPr>
          <p:nvPr/>
        </p:nvCxnSpPr>
        <p:spPr bwMode="auto">
          <a:xfrm flipV="1">
            <a:off x="1763713" y="2805113"/>
            <a:ext cx="4784725" cy="2208212"/>
          </a:xfrm>
          <a:prstGeom prst="line">
            <a:avLst/>
          </a:prstGeom>
          <a:noFill/>
          <a:ln w="28575" algn="ctr">
            <a:solidFill>
              <a:srgbClr val="00B050"/>
            </a:solidFill>
            <a:round/>
            <a:headEnd/>
            <a:tailEnd/>
          </a:ln>
        </p:spPr>
      </p:cxnSp>
      <p:sp>
        <p:nvSpPr>
          <p:cNvPr id="48146" name="TextBox 25"/>
          <p:cNvSpPr txBox="1">
            <a:spLocks noChangeArrowheads="1"/>
          </p:cNvSpPr>
          <p:nvPr/>
        </p:nvSpPr>
        <p:spPr bwMode="auto">
          <a:xfrm>
            <a:off x="2630488" y="4581525"/>
            <a:ext cx="1428750" cy="338138"/>
          </a:xfrm>
          <a:prstGeom prst="rect">
            <a:avLst/>
          </a:prstGeom>
          <a:noFill/>
          <a:ln w="9525">
            <a:noFill/>
            <a:miter lim="800000"/>
            <a:headEnd/>
            <a:tailEnd/>
          </a:ln>
        </p:spPr>
        <p:txBody>
          <a:bodyPr wrap="none">
            <a:spAutoFit/>
          </a:bodyPr>
          <a:lstStyle/>
          <a:p>
            <a:r>
              <a:rPr lang="en-US" sz="1600" b="1">
                <a:solidFill>
                  <a:srgbClr val="00B050"/>
                </a:solidFill>
                <a:latin typeface="Verdana" pitchFamily="34" charset="0"/>
              </a:rPr>
              <a:t>Supervisor</a:t>
            </a:r>
          </a:p>
        </p:txBody>
      </p:sp>
      <p:sp>
        <p:nvSpPr>
          <p:cNvPr id="48147" name="TextBox 27"/>
          <p:cNvSpPr txBox="1">
            <a:spLocks noChangeArrowheads="1"/>
          </p:cNvSpPr>
          <p:nvPr/>
        </p:nvSpPr>
        <p:spPr bwMode="auto">
          <a:xfrm>
            <a:off x="3762375" y="2466975"/>
            <a:ext cx="1436688" cy="338138"/>
          </a:xfrm>
          <a:prstGeom prst="rect">
            <a:avLst/>
          </a:prstGeom>
          <a:noFill/>
          <a:ln w="9525">
            <a:noFill/>
            <a:miter lim="800000"/>
            <a:headEnd/>
            <a:tailEnd/>
          </a:ln>
        </p:spPr>
        <p:txBody>
          <a:bodyPr wrap="none">
            <a:spAutoFit/>
          </a:bodyPr>
          <a:lstStyle/>
          <a:p>
            <a:r>
              <a:rPr lang="en-US" sz="1600">
                <a:solidFill>
                  <a:srgbClr val="000000"/>
                </a:solidFill>
                <a:latin typeface="Verdana" pitchFamily="34" charset="0"/>
              </a:rPr>
              <a:t>Subordinate</a:t>
            </a:r>
          </a:p>
        </p:txBody>
      </p:sp>
      <p:sp>
        <p:nvSpPr>
          <p:cNvPr id="48148" name="Slide Number Placeholder 19"/>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8ADD3A7-FB18-4817-9279-02EAA3BCBC72}" type="slidenum">
              <a:rPr lang="en-IN" smtClean="0"/>
              <a:pPr/>
              <a:t>30</a:t>
            </a:fld>
            <a:endParaRPr lang="en-I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2" y="320675"/>
            <a:ext cx="7239000" cy="517525"/>
          </a:xfrm>
        </p:spPr>
        <p:txBody>
          <a:bodyPr>
            <a:normAutofit fontScale="90000"/>
          </a:bodyPr>
          <a:lstStyle/>
          <a:p>
            <a:pPr eaLnBrk="1" hangingPunct="1">
              <a:defRPr/>
            </a:pPr>
            <a:r>
              <a:rPr lang="en-US" dirty="0"/>
              <a:t>Binary Relationship example</a:t>
            </a:r>
          </a:p>
        </p:txBody>
      </p:sp>
      <p:sp>
        <p:nvSpPr>
          <p:cNvPr id="49155" name="Content Placeholder 2"/>
          <p:cNvSpPr>
            <a:spLocks noGrp="1"/>
          </p:cNvSpPr>
          <p:nvPr>
            <p:ph idx="1"/>
          </p:nvPr>
        </p:nvSpPr>
        <p:spPr>
          <a:xfrm>
            <a:off x="333375" y="1047750"/>
            <a:ext cx="7239000" cy="4846638"/>
          </a:xfrm>
        </p:spPr>
        <p:txBody>
          <a:bodyPr/>
          <a:lstStyle/>
          <a:p>
            <a:pPr eaLnBrk="1" hangingPunct="1"/>
            <a:r>
              <a:rPr lang="en-US"/>
              <a:t>Binary Relationship: Degree Two, an entity is related to another entity</a:t>
            </a:r>
          </a:p>
          <a:p>
            <a:pPr eaLnBrk="1" hangingPunct="1">
              <a:buFont typeface="Wingdings 2" pitchFamily="18" charset="2"/>
              <a:buNone/>
            </a:pPr>
            <a:endParaRPr lang="en-US"/>
          </a:p>
        </p:txBody>
      </p:sp>
      <p:grpSp>
        <p:nvGrpSpPr>
          <p:cNvPr id="2" name="Group 6"/>
          <p:cNvGrpSpPr>
            <a:grpSpLocks/>
          </p:cNvGrpSpPr>
          <p:nvPr/>
        </p:nvGrpSpPr>
        <p:grpSpPr bwMode="auto">
          <a:xfrm>
            <a:off x="684213" y="2205038"/>
            <a:ext cx="7559675" cy="4090987"/>
            <a:chOff x="971600" y="2204863"/>
            <a:chExt cx="7561082" cy="4091793"/>
          </a:xfrm>
        </p:grpSpPr>
        <p:sp>
          <p:nvSpPr>
            <p:cNvPr id="49158" name="Rectangle 7"/>
            <p:cNvSpPr>
              <a:spLocks noChangeArrowheads="1"/>
            </p:cNvSpPr>
            <p:nvPr/>
          </p:nvSpPr>
          <p:spPr bwMode="auto">
            <a:xfrm>
              <a:off x="971600" y="2686286"/>
              <a:ext cx="1872208" cy="2614922"/>
            </a:xfrm>
            <a:prstGeom prst="rect">
              <a:avLst/>
            </a:prstGeom>
            <a:noFill/>
            <a:ln w="9525" algn="ctr">
              <a:solidFill>
                <a:schemeClr val="tx1"/>
              </a:solidFill>
              <a:round/>
              <a:headEnd/>
              <a:tailEnd/>
            </a:ln>
          </p:spPr>
          <p:txBody>
            <a:bodyPr/>
            <a:lstStyle/>
            <a:p>
              <a:pPr eaLnBrk="0" hangingPunct="0"/>
              <a:r>
                <a:rPr lang="en-US" sz="1600">
                  <a:solidFill>
                    <a:srgbClr val="0000CC"/>
                  </a:solidFill>
                  <a:latin typeface="Verdana" pitchFamily="34" charset="0"/>
                </a:rPr>
                <a:t>Dr. Guruprasad</a:t>
              </a: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Dr. Umadevi</a:t>
              </a: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Dr. Indiramma</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Dr. Ashok</a:t>
              </a:r>
            </a:p>
          </p:txBody>
        </p:sp>
        <p:sp>
          <p:nvSpPr>
            <p:cNvPr id="49159" name="Diamond 8"/>
            <p:cNvSpPr>
              <a:spLocks noChangeArrowheads="1"/>
            </p:cNvSpPr>
            <p:nvPr/>
          </p:nvSpPr>
          <p:spPr bwMode="auto">
            <a:xfrm>
              <a:off x="3831704" y="2204863"/>
              <a:ext cx="2252464" cy="3320751"/>
            </a:xfrm>
            <a:prstGeom prst="diamond">
              <a:avLst/>
            </a:prstGeom>
            <a:noFill/>
            <a:ln w="9525" algn="ctr">
              <a:solidFill>
                <a:schemeClr val="tx1"/>
              </a:solidFill>
              <a:round/>
              <a:headEnd/>
              <a:tailEnd/>
            </a:ln>
          </p:spPr>
          <p:txBody>
            <a:bodyPr/>
            <a:lstStyle/>
            <a:p>
              <a:pPr eaLnBrk="0" hangingPunct="0"/>
              <a:endParaRPr lang="en-US" sz="1400">
                <a:solidFill>
                  <a:srgbClr val="C00000"/>
                </a:solidFill>
                <a:latin typeface="Verdana" pitchFamily="34" charset="0"/>
              </a:endParaRPr>
            </a:p>
          </p:txBody>
        </p:sp>
        <p:sp>
          <p:nvSpPr>
            <p:cNvPr id="49160" name="Rectangle 9"/>
            <p:cNvSpPr>
              <a:spLocks noChangeArrowheads="1"/>
            </p:cNvSpPr>
            <p:nvPr/>
          </p:nvSpPr>
          <p:spPr bwMode="auto">
            <a:xfrm>
              <a:off x="7164288" y="2686286"/>
              <a:ext cx="936104" cy="2758938"/>
            </a:xfrm>
            <a:prstGeom prst="rect">
              <a:avLst/>
            </a:prstGeom>
            <a:noFill/>
            <a:ln w="9525" algn="ctr">
              <a:solidFill>
                <a:schemeClr val="tx1"/>
              </a:solidFill>
              <a:round/>
              <a:headEnd/>
              <a:tailEnd/>
            </a:ln>
          </p:spPr>
          <p:txBody>
            <a:bodyPr/>
            <a:lstStyle/>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  CSE</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  ISE</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p:txBody>
        </p:sp>
        <p:sp>
          <p:nvSpPr>
            <p:cNvPr id="49161" name="TextBox 10"/>
            <p:cNvSpPr txBox="1">
              <a:spLocks noChangeArrowheads="1"/>
            </p:cNvSpPr>
            <p:nvPr/>
          </p:nvSpPr>
          <p:spPr bwMode="auto">
            <a:xfrm>
              <a:off x="4384014" y="5650215"/>
              <a:ext cx="1537837" cy="646441"/>
            </a:xfrm>
            <a:prstGeom prst="rect">
              <a:avLst/>
            </a:prstGeom>
            <a:noFill/>
            <a:ln w="9525">
              <a:noFill/>
              <a:miter lim="800000"/>
              <a:headEnd/>
              <a:tailEnd/>
            </a:ln>
          </p:spPr>
          <p:txBody>
            <a:bodyPr wrap="none">
              <a:spAutoFit/>
            </a:bodyPr>
            <a:lstStyle/>
            <a:p>
              <a:r>
                <a:rPr lang="en-US" sz="1800">
                  <a:solidFill>
                    <a:srgbClr val="C00000"/>
                  </a:solidFill>
                  <a:latin typeface="Verdana" pitchFamily="34" charset="0"/>
                </a:rPr>
                <a:t>Works_for</a:t>
              </a:r>
            </a:p>
            <a:p>
              <a:r>
                <a:rPr lang="en-US" sz="1800">
                  <a:solidFill>
                    <a:srgbClr val="000000"/>
                  </a:solidFill>
                  <a:latin typeface="Verdana" pitchFamily="34" charset="0"/>
                </a:rPr>
                <a:t>relationship</a:t>
              </a:r>
            </a:p>
          </p:txBody>
        </p:sp>
        <p:sp>
          <p:nvSpPr>
            <p:cNvPr id="49162" name="TextBox 11"/>
            <p:cNvSpPr txBox="1">
              <a:spLocks noChangeArrowheads="1"/>
            </p:cNvSpPr>
            <p:nvPr/>
          </p:nvSpPr>
          <p:spPr bwMode="auto">
            <a:xfrm>
              <a:off x="1151348" y="5373216"/>
              <a:ext cx="1001134" cy="646441"/>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Faculty</a:t>
              </a:r>
            </a:p>
            <a:p>
              <a:r>
                <a:rPr lang="en-US" sz="1800">
                  <a:solidFill>
                    <a:srgbClr val="000000"/>
                  </a:solidFill>
                  <a:latin typeface="Verdana" pitchFamily="34" charset="0"/>
                </a:rPr>
                <a:t>Entity</a:t>
              </a:r>
            </a:p>
          </p:txBody>
        </p:sp>
        <p:sp>
          <p:nvSpPr>
            <p:cNvPr id="49163" name="TextBox 12"/>
            <p:cNvSpPr txBox="1">
              <a:spLocks noChangeArrowheads="1"/>
            </p:cNvSpPr>
            <p:nvPr/>
          </p:nvSpPr>
          <p:spPr bwMode="auto">
            <a:xfrm>
              <a:off x="6961176" y="5525615"/>
              <a:ext cx="1571506" cy="646441"/>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Department</a:t>
              </a:r>
            </a:p>
            <a:p>
              <a:r>
                <a:rPr lang="en-US" sz="1800">
                  <a:solidFill>
                    <a:srgbClr val="000000"/>
                  </a:solidFill>
                  <a:latin typeface="Verdana" pitchFamily="34" charset="0"/>
                </a:rPr>
                <a:t>Entity</a:t>
              </a:r>
            </a:p>
          </p:txBody>
        </p:sp>
        <p:sp>
          <p:nvSpPr>
            <p:cNvPr id="49164" name="Oval 13"/>
            <p:cNvSpPr>
              <a:spLocks noChangeArrowheads="1"/>
            </p:cNvSpPr>
            <p:nvPr/>
          </p:nvSpPr>
          <p:spPr bwMode="auto">
            <a:xfrm>
              <a:off x="4915218" y="2805615"/>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cxnSp>
          <p:nvCxnSpPr>
            <p:cNvPr id="49165" name="Straight Connector 14"/>
            <p:cNvCxnSpPr>
              <a:cxnSpLocks noChangeShapeType="1"/>
              <a:endCxn id="49164" idx="2"/>
            </p:cNvCxnSpPr>
            <p:nvPr/>
          </p:nvCxnSpPr>
          <p:spPr bwMode="auto">
            <a:xfrm>
              <a:off x="2555776" y="2805615"/>
              <a:ext cx="2359442" cy="59665"/>
            </a:xfrm>
            <a:prstGeom prst="line">
              <a:avLst/>
            </a:prstGeom>
            <a:noFill/>
            <a:ln w="9525" algn="ctr">
              <a:solidFill>
                <a:schemeClr val="tx1"/>
              </a:solidFill>
              <a:round/>
              <a:headEnd/>
              <a:tailEnd/>
            </a:ln>
          </p:spPr>
        </p:cxnSp>
        <p:cxnSp>
          <p:nvCxnSpPr>
            <p:cNvPr id="49166" name="Straight Connector 15"/>
            <p:cNvCxnSpPr>
              <a:cxnSpLocks noChangeShapeType="1"/>
              <a:stCxn id="49164" idx="6"/>
            </p:cNvCxnSpPr>
            <p:nvPr/>
          </p:nvCxnSpPr>
          <p:spPr bwMode="auto">
            <a:xfrm>
              <a:off x="5012657" y="2865280"/>
              <a:ext cx="2367655" cy="275688"/>
            </a:xfrm>
            <a:prstGeom prst="line">
              <a:avLst/>
            </a:prstGeom>
            <a:noFill/>
            <a:ln w="9525" algn="ctr">
              <a:solidFill>
                <a:schemeClr val="tx1"/>
              </a:solidFill>
              <a:round/>
              <a:headEnd/>
              <a:tailEnd/>
            </a:ln>
          </p:spPr>
        </p:cxnSp>
        <p:sp>
          <p:nvSpPr>
            <p:cNvPr id="49167" name="Oval 16"/>
            <p:cNvSpPr>
              <a:spLocks noChangeArrowheads="1"/>
            </p:cNvSpPr>
            <p:nvPr/>
          </p:nvSpPr>
          <p:spPr bwMode="auto">
            <a:xfrm>
              <a:off x="4915218" y="3745909"/>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49168" name="Oval 17"/>
            <p:cNvSpPr>
              <a:spLocks noChangeArrowheads="1"/>
            </p:cNvSpPr>
            <p:nvPr/>
          </p:nvSpPr>
          <p:spPr bwMode="auto">
            <a:xfrm>
              <a:off x="4909216" y="3229744"/>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49169" name="Oval 18"/>
            <p:cNvSpPr>
              <a:spLocks noChangeArrowheads="1"/>
            </p:cNvSpPr>
            <p:nvPr/>
          </p:nvSpPr>
          <p:spPr bwMode="auto">
            <a:xfrm>
              <a:off x="4915218" y="4509120"/>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cxnSp>
          <p:nvCxnSpPr>
            <p:cNvPr id="49170" name="Straight Connector 19"/>
            <p:cNvCxnSpPr>
              <a:cxnSpLocks noChangeShapeType="1"/>
              <a:endCxn id="49168" idx="2"/>
            </p:cNvCxnSpPr>
            <p:nvPr/>
          </p:nvCxnSpPr>
          <p:spPr bwMode="auto">
            <a:xfrm flipV="1">
              <a:off x="2339752" y="3289409"/>
              <a:ext cx="2569464" cy="59664"/>
            </a:xfrm>
            <a:prstGeom prst="line">
              <a:avLst/>
            </a:prstGeom>
            <a:noFill/>
            <a:ln w="9525" algn="ctr">
              <a:solidFill>
                <a:schemeClr val="tx1"/>
              </a:solidFill>
              <a:round/>
              <a:headEnd/>
              <a:tailEnd/>
            </a:ln>
          </p:spPr>
        </p:cxnSp>
        <p:cxnSp>
          <p:nvCxnSpPr>
            <p:cNvPr id="49171" name="Straight Connector 20"/>
            <p:cNvCxnSpPr>
              <a:cxnSpLocks noChangeShapeType="1"/>
              <a:stCxn id="49168" idx="5"/>
            </p:cNvCxnSpPr>
            <p:nvPr/>
          </p:nvCxnSpPr>
          <p:spPr bwMode="auto">
            <a:xfrm flipV="1">
              <a:off x="4992385" y="3140968"/>
              <a:ext cx="2387927" cy="190630"/>
            </a:xfrm>
            <a:prstGeom prst="line">
              <a:avLst/>
            </a:prstGeom>
            <a:noFill/>
            <a:ln w="9525" algn="ctr">
              <a:solidFill>
                <a:schemeClr val="tx1"/>
              </a:solidFill>
              <a:round/>
              <a:headEnd/>
              <a:tailEnd/>
            </a:ln>
          </p:spPr>
        </p:cxnSp>
        <p:cxnSp>
          <p:nvCxnSpPr>
            <p:cNvPr id="49172" name="Straight Connector 21"/>
            <p:cNvCxnSpPr>
              <a:cxnSpLocks noChangeShapeType="1"/>
              <a:endCxn id="49167" idx="3"/>
            </p:cNvCxnSpPr>
            <p:nvPr/>
          </p:nvCxnSpPr>
          <p:spPr bwMode="auto">
            <a:xfrm flipV="1">
              <a:off x="2555776" y="3847763"/>
              <a:ext cx="2373712" cy="17475"/>
            </a:xfrm>
            <a:prstGeom prst="line">
              <a:avLst/>
            </a:prstGeom>
            <a:noFill/>
            <a:ln w="9525" algn="ctr">
              <a:solidFill>
                <a:schemeClr val="tx1"/>
              </a:solidFill>
              <a:round/>
              <a:headEnd/>
              <a:tailEnd/>
            </a:ln>
          </p:spPr>
        </p:cxnSp>
        <p:cxnSp>
          <p:nvCxnSpPr>
            <p:cNvPr id="49173" name="Straight Connector 22"/>
            <p:cNvCxnSpPr>
              <a:cxnSpLocks noChangeShapeType="1"/>
              <a:stCxn id="49167" idx="5"/>
            </p:cNvCxnSpPr>
            <p:nvPr/>
          </p:nvCxnSpPr>
          <p:spPr bwMode="auto">
            <a:xfrm flipV="1">
              <a:off x="4998387" y="3140968"/>
              <a:ext cx="2381925" cy="706795"/>
            </a:xfrm>
            <a:prstGeom prst="line">
              <a:avLst/>
            </a:prstGeom>
            <a:noFill/>
            <a:ln w="9525" algn="ctr">
              <a:solidFill>
                <a:schemeClr val="tx1"/>
              </a:solidFill>
              <a:round/>
              <a:headEnd/>
              <a:tailEnd/>
            </a:ln>
          </p:spPr>
        </p:cxnSp>
        <p:cxnSp>
          <p:nvCxnSpPr>
            <p:cNvPr id="49174" name="Straight Connector 23"/>
            <p:cNvCxnSpPr>
              <a:cxnSpLocks noChangeShapeType="1"/>
              <a:endCxn id="49169" idx="2"/>
            </p:cNvCxnSpPr>
            <p:nvPr/>
          </p:nvCxnSpPr>
          <p:spPr bwMode="auto">
            <a:xfrm>
              <a:off x="2152328" y="4568784"/>
              <a:ext cx="2762890" cy="1"/>
            </a:xfrm>
            <a:prstGeom prst="line">
              <a:avLst/>
            </a:prstGeom>
            <a:noFill/>
            <a:ln w="9525" algn="ctr">
              <a:solidFill>
                <a:schemeClr val="tx1"/>
              </a:solidFill>
              <a:round/>
              <a:headEnd/>
              <a:tailEnd/>
            </a:ln>
          </p:spPr>
        </p:cxnSp>
        <p:cxnSp>
          <p:nvCxnSpPr>
            <p:cNvPr id="49175" name="Straight Connector 24"/>
            <p:cNvCxnSpPr>
              <a:cxnSpLocks noChangeShapeType="1"/>
              <a:stCxn id="49169" idx="6"/>
            </p:cNvCxnSpPr>
            <p:nvPr/>
          </p:nvCxnSpPr>
          <p:spPr bwMode="auto">
            <a:xfrm flipV="1">
              <a:off x="5012657" y="3993747"/>
              <a:ext cx="2367655" cy="575038"/>
            </a:xfrm>
            <a:prstGeom prst="line">
              <a:avLst/>
            </a:prstGeom>
            <a:noFill/>
            <a:ln w="9525" algn="ctr">
              <a:solidFill>
                <a:schemeClr val="tx1"/>
              </a:solidFill>
              <a:round/>
              <a:headEnd/>
              <a:tailEnd/>
            </a:ln>
          </p:spPr>
        </p:cxnSp>
      </p:grpSp>
      <p:sp>
        <p:nvSpPr>
          <p:cNvPr id="49157" name="Slide Number Placeholder 2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6956AC6-C211-42D8-85C4-6D4B2D7E0DE4}" type="slidenum">
              <a:rPr lang="en-IN" smtClean="0"/>
              <a:pPr/>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2" y="320675"/>
            <a:ext cx="7239000" cy="479425"/>
          </a:xfrm>
        </p:spPr>
        <p:txBody>
          <a:bodyPr>
            <a:normAutofit fontScale="90000"/>
          </a:bodyPr>
          <a:lstStyle/>
          <a:p>
            <a:pPr eaLnBrk="1" hangingPunct="1">
              <a:defRPr/>
            </a:pPr>
            <a:r>
              <a:rPr lang="en-US" dirty="0"/>
              <a:t>Ternary Relationship -example </a:t>
            </a:r>
          </a:p>
        </p:txBody>
      </p:sp>
      <p:sp>
        <p:nvSpPr>
          <p:cNvPr id="50179" name="Content Placeholder 2"/>
          <p:cNvSpPr>
            <a:spLocks noGrp="1"/>
          </p:cNvSpPr>
          <p:nvPr>
            <p:ph idx="1"/>
          </p:nvPr>
        </p:nvSpPr>
        <p:spPr>
          <a:xfrm>
            <a:off x="457200" y="942975"/>
            <a:ext cx="7239000" cy="5513388"/>
          </a:xfrm>
        </p:spPr>
        <p:txBody>
          <a:bodyPr/>
          <a:lstStyle/>
          <a:p>
            <a:pPr eaLnBrk="1" hangingPunct="1"/>
            <a:r>
              <a:rPr lang="en-US" sz="2400"/>
              <a:t>Ternary Relationship: Degree Three,</a:t>
            </a:r>
            <a:r>
              <a:rPr lang="en-US" sz="2800"/>
              <a:t> three entities are participating</a:t>
            </a:r>
            <a:r>
              <a:rPr lang="en-US" sz="2400"/>
              <a:t> </a:t>
            </a:r>
          </a:p>
          <a:p>
            <a:pPr eaLnBrk="1" hangingPunct="1"/>
            <a:endParaRPr lang="en-US"/>
          </a:p>
        </p:txBody>
      </p:sp>
      <p:grpSp>
        <p:nvGrpSpPr>
          <p:cNvPr id="2" name="Group 33"/>
          <p:cNvGrpSpPr>
            <a:grpSpLocks/>
          </p:cNvGrpSpPr>
          <p:nvPr/>
        </p:nvGrpSpPr>
        <p:grpSpPr bwMode="auto">
          <a:xfrm>
            <a:off x="238125" y="2205038"/>
            <a:ext cx="7848600" cy="4113212"/>
            <a:chOff x="731590" y="2204863"/>
            <a:chExt cx="8088882" cy="4113988"/>
          </a:xfrm>
        </p:grpSpPr>
        <p:sp>
          <p:nvSpPr>
            <p:cNvPr id="50182" name="Rectangle 7"/>
            <p:cNvSpPr>
              <a:spLocks noChangeArrowheads="1"/>
            </p:cNvSpPr>
            <p:nvPr/>
          </p:nvSpPr>
          <p:spPr bwMode="auto">
            <a:xfrm>
              <a:off x="731590" y="2204864"/>
              <a:ext cx="1872208" cy="1307461"/>
            </a:xfrm>
            <a:prstGeom prst="rect">
              <a:avLst/>
            </a:prstGeom>
            <a:noFill/>
            <a:ln w="9525" algn="ctr">
              <a:solidFill>
                <a:schemeClr val="tx1"/>
              </a:solidFill>
              <a:round/>
              <a:headEnd/>
              <a:tailEnd/>
            </a:ln>
          </p:spPr>
          <p:txBody>
            <a:bodyPr/>
            <a:lstStyle/>
            <a:p>
              <a:pPr eaLnBrk="0" hangingPunct="0"/>
              <a:r>
                <a:rPr lang="en-US" sz="1600">
                  <a:solidFill>
                    <a:srgbClr val="0000CC"/>
                  </a:solidFill>
                  <a:latin typeface="Verdana" pitchFamily="34" charset="0"/>
                </a:rPr>
                <a:t>Micro Systems Pvt. Ltd</a:t>
              </a: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UNIQ systems</a:t>
              </a:r>
            </a:p>
            <a:p>
              <a:pPr eaLnBrk="0" hangingPunct="0"/>
              <a:r>
                <a:rPr lang="en-US" sz="1600">
                  <a:solidFill>
                    <a:srgbClr val="0000CC"/>
                  </a:solidFill>
                  <a:latin typeface="Verdana" pitchFamily="34" charset="0"/>
                </a:rPr>
                <a:t>Pvt. Ltd</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p:txBody>
        </p:sp>
        <p:sp>
          <p:nvSpPr>
            <p:cNvPr id="50183" name="Diamond 8"/>
            <p:cNvSpPr>
              <a:spLocks noChangeArrowheads="1"/>
            </p:cNvSpPr>
            <p:nvPr/>
          </p:nvSpPr>
          <p:spPr bwMode="auto">
            <a:xfrm>
              <a:off x="3543672" y="2204863"/>
              <a:ext cx="2252464" cy="3320751"/>
            </a:xfrm>
            <a:prstGeom prst="diamond">
              <a:avLst/>
            </a:prstGeom>
            <a:noFill/>
            <a:ln w="9525" algn="ctr">
              <a:solidFill>
                <a:schemeClr val="tx1"/>
              </a:solidFill>
              <a:round/>
              <a:headEnd/>
              <a:tailEnd/>
            </a:ln>
          </p:spPr>
          <p:txBody>
            <a:bodyPr/>
            <a:lstStyle/>
            <a:p>
              <a:pPr eaLnBrk="0" hangingPunct="0"/>
              <a:endParaRPr lang="en-US" sz="1400">
                <a:solidFill>
                  <a:srgbClr val="C00000"/>
                </a:solidFill>
                <a:latin typeface="Verdana" pitchFamily="34" charset="0"/>
              </a:endParaRPr>
            </a:p>
          </p:txBody>
        </p:sp>
        <p:sp>
          <p:nvSpPr>
            <p:cNvPr id="50184" name="Rectangle 9"/>
            <p:cNvSpPr>
              <a:spLocks noChangeArrowheads="1"/>
            </p:cNvSpPr>
            <p:nvPr/>
          </p:nvSpPr>
          <p:spPr bwMode="auto">
            <a:xfrm>
              <a:off x="6876256" y="2686286"/>
              <a:ext cx="1944216" cy="2758938"/>
            </a:xfrm>
            <a:prstGeom prst="rect">
              <a:avLst/>
            </a:prstGeom>
            <a:noFill/>
            <a:ln w="9525" algn="ctr">
              <a:solidFill>
                <a:schemeClr val="tx1"/>
              </a:solidFill>
              <a:round/>
              <a:headEnd/>
              <a:tailEnd/>
            </a:ln>
          </p:spPr>
          <p:txBody>
            <a:bodyPr/>
            <a:lstStyle/>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Laptop</a:t>
              </a:r>
            </a:p>
            <a:p>
              <a:pPr eaLnBrk="0" hangingPunct="0"/>
              <a:r>
                <a:rPr lang="en-US" sz="1800">
                  <a:solidFill>
                    <a:srgbClr val="0000CC"/>
                  </a:solidFill>
                  <a:latin typeface="Verdana" pitchFamily="34" charset="0"/>
                </a:rPr>
                <a:t>Manufacturing</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 Desktop</a:t>
              </a:r>
            </a:p>
            <a:p>
              <a:pPr eaLnBrk="0" hangingPunct="0"/>
              <a:r>
                <a:rPr lang="en-US" sz="1800">
                  <a:solidFill>
                    <a:srgbClr val="0000CC"/>
                  </a:solidFill>
                  <a:latin typeface="Verdana" pitchFamily="34" charset="0"/>
                </a:rPr>
                <a:t>Manufacturing</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p:txBody>
        </p:sp>
        <p:sp>
          <p:nvSpPr>
            <p:cNvPr id="50185" name="TextBox 10"/>
            <p:cNvSpPr txBox="1">
              <a:spLocks noChangeArrowheads="1"/>
            </p:cNvSpPr>
            <p:nvPr/>
          </p:nvSpPr>
          <p:spPr bwMode="auto">
            <a:xfrm>
              <a:off x="4095982" y="5650215"/>
              <a:ext cx="1537708" cy="646436"/>
            </a:xfrm>
            <a:prstGeom prst="rect">
              <a:avLst/>
            </a:prstGeom>
            <a:noFill/>
            <a:ln w="9525">
              <a:noFill/>
              <a:miter lim="800000"/>
              <a:headEnd/>
              <a:tailEnd/>
            </a:ln>
          </p:spPr>
          <p:txBody>
            <a:bodyPr wrap="none">
              <a:spAutoFit/>
            </a:bodyPr>
            <a:lstStyle/>
            <a:p>
              <a:r>
                <a:rPr lang="en-US" sz="1800">
                  <a:solidFill>
                    <a:srgbClr val="C00000"/>
                  </a:solidFill>
                  <a:latin typeface="Verdana" pitchFamily="34" charset="0"/>
                </a:rPr>
                <a:t>supplies</a:t>
              </a:r>
            </a:p>
            <a:p>
              <a:r>
                <a:rPr lang="en-US" sz="1800">
                  <a:solidFill>
                    <a:srgbClr val="000000"/>
                  </a:solidFill>
                  <a:latin typeface="Verdana" pitchFamily="34" charset="0"/>
                </a:rPr>
                <a:t>relationship</a:t>
              </a:r>
            </a:p>
          </p:txBody>
        </p:sp>
        <p:sp>
          <p:nvSpPr>
            <p:cNvPr id="50186" name="TextBox 11"/>
            <p:cNvSpPr txBox="1">
              <a:spLocks noChangeArrowheads="1"/>
            </p:cNvSpPr>
            <p:nvPr/>
          </p:nvSpPr>
          <p:spPr bwMode="auto">
            <a:xfrm>
              <a:off x="1085401" y="3482407"/>
              <a:ext cx="1140136" cy="646436"/>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Supplier</a:t>
              </a:r>
            </a:p>
            <a:p>
              <a:r>
                <a:rPr lang="en-US" sz="1800">
                  <a:solidFill>
                    <a:srgbClr val="000000"/>
                  </a:solidFill>
                  <a:latin typeface="Verdana" pitchFamily="34" charset="0"/>
                </a:rPr>
                <a:t>Entity</a:t>
              </a:r>
            </a:p>
          </p:txBody>
        </p:sp>
        <p:sp>
          <p:nvSpPr>
            <p:cNvPr id="50187" name="TextBox 12"/>
            <p:cNvSpPr txBox="1">
              <a:spLocks noChangeArrowheads="1"/>
            </p:cNvSpPr>
            <p:nvPr/>
          </p:nvSpPr>
          <p:spPr bwMode="auto">
            <a:xfrm>
              <a:off x="6673144" y="5525615"/>
              <a:ext cx="991047" cy="646436"/>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Project</a:t>
              </a:r>
            </a:p>
            <a:p>
              <a:r>
                <a:rPr lang="en-US" sz="1800">
                  <a:solidFill>
                    <a:srgbClr val="000000"/>
                  </a:solidFill>
                  <a:latin typeface="Verdana" pitchFamily="34" charset="0"/>
                </a:rPr>
                <a:t>Entity</a:t>
              </a:r>
            </a:p>
          </p:txBody>
        </p:sp>
        <p:sp>
          <p:nvSpPr>
            <p:cNvPr id="50188" name="Oval 13"/>
            <p:cNvSpPr>
              <a:spLocks noChangeArrowheads="1"/>
            </p:cNvSpPr>
            <p:nvPr/>
          </p:nvSpPr>
          <p:spPr bwMode="auto">
            <a:xfrm>
              <a:off x="4627186" y="2805615"/>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50189" name="Oval 17"/>
            <p:cNvSpPr>
              <a:spLocks noChangeArrowheads="1"/>
            </p:cNvSpPr>
            <p:nvPr/>
          </p:nvSpPr>
          <p:spPr bwMode="auto">
            <a:xfrm>
              <a:off x="4621184" y="3229744"/>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50190" name="Rectangle 25"/>
            <p:cNvSpPr>
              <a:spLocks noChangeArrowheads="1"/>
            </p:cNvSpPr>
            <p:nvPr/>
          </p:nvSpPr>
          <p:spPr bwMode="auto">
            <a:xfrm>
              <a:off x="747732" y="4425795"/>
              <a:ext cx="1477726" cy="1307461"/>
            </a:xfrm>
            <a:prstGeom prst="rect">
              <a:avLst/>
            </a:prstGeom>
            <a:noFill/>
            <a:ln w="9525" algn="ctr">
              <a:solidFill>
                <a:schemeClr val="tx1"/>
              </a:solidFill>
              <a:round/>
              <a:headEnd/>
              <a:tailEnd/>
            </a:ln>
          </p:spPr>
          <p:txBody>
            <a:bodyPr/>
            <a:lstStyle/>
            <a:p>
              <a:pPr eaLnBrk="0" hangingPunct="0"/>
              <a:r>
                <a:rPr lang="en-US" sz="1600">
                  <a:solidFill>
                    <a:srgbClr val="0000CC"/>
                  </a:solidFill>
                  <a:latin typeface="Verdana" pitchFamily="34" charset="0"/>
                </a:rPr>
                <a:t>Hard disk</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Keyboard</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p:txBody>
        </p:sp>
        <p:sp>
          <p:nvSpPr>
            <p:cNvPr id="50191" name="TextBox 26"/>
            <p:cNvSpPr txBox="1">
              <a:spLocks noChangeArrowheads="1"/>
            </p:cNvSpPr>
            <p:nvPr/>
          </p:nvSpPr>
          <p:spPr bwMode="auto">
            <a:xfrm>
              <a:off x="1059749" y="5672415"/>
              <a:ext cx="858437" cy="646436"/>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Part</a:t>
              </a:r>
            </a:p>
            <a:p>
              <a:r>
                <a:rPr lang="en-US" sz="1800">
                  <a:solidFill>
                    <a:srgbClr val="000000"/>
                  </a:solidFill>
                  <a:latin typeface="Verdana" pitchFamily="34" charset="0"/>
                </a:rPr>
                <a:t>Entity</a:t>
              </a:r>
            </a:p>
          </p:txBody>
        </p:sp>
        <p:cxnSp>
          <p:nvCxnSpPr>
            <p:cNvPr id="50192" name="Straight Connector 28"/>
            <p:cNvCxnSpPr>
              <a:cxnSpLocks noChangeShapeType="1"/>
              <a:endCxn id="50188" idx="2"/>
            </p:cNvCxnSpPr>
            <p:nvPr/>
          </p:nvCxnSpPr>
          <p:spPr bwMode="auto">
            <a:xfrm>
              <a:off x="2339752" y="2420888"/>
              <a:ext cx="2287434" cy="444392"/>
            </a:xfrm>
            <a:prstGeom prst="line">
              <a:avLst/>
            </a:prstGeom>
            <a:noFill/>
            <a:ln w="9525" algn="ctr">
              <a:solidFill>
                <a:schemeClr val="tx1"/>
              </a:solidFill>
              <a:round/>
              <a:headEnd/>
              <a:tailEnd/>
            </a:ln>
          </p:spPr>
        </p:cxnSp>
        <p:cxnSp>
          <p:nvCxnSpPr>
            <p:cNvPr id="50193" name="Straight Connector 30"/>
            <p:cNvCxnSpPr>
              <a:cxnSpLocks noChangeShapeType="1"/>
              <a:endCxn id="50188" idx="3"/>
            </p:cNvCxnSpPr>
            <p:nvPr/>
          </p:nvCxnSpPr>
          <p:spPr bwMode="auto">
            <a:xfrm flipV="1">
              <a:off x="1918126" y="2907469"/>
              <a:ext cx="2723330" cy="1720980"/>
            </a:xfrm>
            <a:prstGeom prst="line">
              <a:avLst/>
            </a:prstGeom>
            <a:noFill/>
            <a:ln w="9525" algn="ctr">
              <a:solidFill>
                <a:schemeClr val="tx1"/>
              </a:solidFill>
              <a:round/>
              <a:headEnd/>
              <a:tailEnd/>
            </a:ln>
          </p:spPr>
        </p:cxnSp>
        <p:cxnSp>
          <p:nvCxnSpPr>
            <p:cNvPr id="50194" name="Straight Connector 32"/>
            <p:cNvCxnSpPr>
              <a:cxnSpLocks noChangeShapeType="1"/>
              <a:stCxn id="50188" idx="6"/>
            </p:cNvCxnSpPr>
            <p:nvPr/>
          </p:nvCxnSpPr>
          <p:spPr bwMode="auto">
            <a:xfrm>
              <a:off x="4724625" y="2865280"/>
              <a:ext cx="2295647" cy="364464"/>
            </a:xfrm>
            <a:prstGeom prst="line">
              <a:avLst/>
            </a:prstGeom>
            <a:noFill/>
            <a:ln w="9525" algn="ctr">
              <a:solidFill>
                <a:schemeClr val="tx1"/>
              </a:solidFill>
              <a:round/>
              <a:headEnd/>
              <a:tailEnd/>
            </a:ln>
          </p:spPr>
        </p:cxnSp>
      </p:grpSp>
      <p:sp>
        <p:nvSpPr>
          <p:cNvPr id="50181" name="Slide Number Placeholder 1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32E81C8-0E5C-4DAA-9AA5-B5707CF5D32D}" type="slidenum">
              <a:rPr lang="en-IN" smtClean="0"/>
              <a:pPr/>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2" y="320675"/>
            <a:ext cx="7239000" cy="622300"/>
          </a:xfrm>
        </p:spPr>
        <p:txBody>
          <a:bodyPr/>
          <a:lstStyle/>
          <a:p>
            <a:pPr eaLnBrk="1" hangingPunct="1">
              <a:defRPr/>
            </a:pPr>
            <a:r>
              <a:rPr lang="en-US" sz="3200" dirty="0"/>
              <a:t>Ternary Relationship -Example</a:t>
            </a:r>
          </a:p>
        </p:txBody>
      </p:sp>
      <p:sp>
        <p:nvSpPr>
          <p:cNvPr id="51203" name="Content Placeholder 2"/>
          <p:cNvSpPr>
            <a:spLocks noGrp="1"/>
          </p:cNvSpPr>
          <p:nvPr>
            <p:ph idx="1"/>
          </p:nvPr>
        </p:nvSpPr>
        <p:spPr>
          <a:xfrm>
            <a:off x="457200" y="1162050"/>
            <a:ext cx="7239000" cy="5294313"/>
          </a:xfrm>
        </p:spPr>
        <p:txBody>
          <a:bodyPr/>
          <a:lstStyle/>
          <a:p>
            <a:pPr eaLnBrk="1" hangingPunct="1"/>
            <a:endParaRPr lang="en-US"/>
          </a:p>
        </p:txBody>
      </p:sp>
      <p:grpSp>
        <p:nvGrpSpPr>
          <p:cNvPr id="2" name="Group 21"/>
          <p:cNvGrpSpPr>
            <a:grpSpLocks/>
          </p:cNvGrpSpPr>
          <p:nvPr/>
        </p:nvGrpSpPr>
        <p:grpSpPr bwMode="auto">
          <a:xfrm>
            <a:off x="331788" y="2058988"/>
            <a:ext cx="8088312" cy="4113212"/>
            <a:chOff x="731590" y="2204863"/>
            <a:chExt cx="8088882" cy="4113988"/>
          </a:xfrm>
        </p:grpSpPr>
        <p:grpSp>
          <p:nvGrpSpPr>
            <p:cNvPr id="3" name="Group 33"/>
            <p:cNvGrpSpPr>
              <a:grpSpLocks/>
            </p:cNvGrpSpPr>
            <p:nvPr/>
          </p:nvGrpSpPr>
          <p:grpSpPr bwMode="auto">
            <a:xfrm>
              <a:off x="731590" y="2204863"/>
              <a:ext cx="8088882" cy="4113988"/>
              <a:chOff x="731590" y="2204863"/>
              <a:chExt cx="8088882" cy="4113988"/>
            </a:xfrm>
          </p:grpSpPr>
          <p:sp>
            <p:nvSpPr>
              <p:cNvPr id="51210" name="Rectangle 7"/>
              <p:cNvSpPr>
                <a:spLocks noChangeArrowheads="1"/>
              </p:cNvSpPr>
              <p:nvPr/>
            </p:nvSpPr>
            <p:spPr bwMode="auto">
              <a:xfrm>
                <a:off x="731590" y="2204864"/>
                <a:ext cx="1872208" cy="1307461"/>
              </a:xfrm>
              <a:prstGeom prst="rect">
                <a:avLst/>
              </a:prstGeom>
              <a:noFill/>
              <a:ln w="9525" algn="ctr">
                <a:solidFill>
                  <a:schemeClr val="tx1"/>
                </a:solidFill>
                <a:round/>
                <a:headEnd/>
                <a:tailEnd/>
              </a:ln>
            </p:spPr>
            <p:txBody>
              <a:bodyPr/>
              <a:lstStyle/>
              <a:p>
                <a:pPr eaLnBrk="0" hangingPunct="0"/>
                <a:r>
                  <a:rPr lang="en-US" sz="1600">
                    <a:solidFill>
                      <a:srgbClr val="0000CC"/>
                    </a:solidFill>
                    <a:latin typeface="Verdana" pitchFamily="34" charset="0"/>
                  </a:rPr>
                  <a:t>Micro Systems Pvt. Ltd</a:t>
                </a: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UNIQ systems</a:t>
                </a:r>
              </a:p>
              <a:p>
                <a:pPr eaLnBrk="0" hangingPunct="0"/>
                <a:r>
                  <a:rPr lang="en-US" sz="1600">
                    <a:solidFill>
                      <a:srgbClr val="0000CC"/>
                    </a:solidFill>
                    <a:latin typeface="Verdana" pitchFamily="34" charset="0"/>
                  </a:rPr>
                  <a:t>Pvt. Ltd</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p:txBody>
          </p:sp>
          <p:sp>
            <p:nvSpPr>
              <p:cNvPr id="51211" name="Diamond 8"/>
              <p:cNvSpPr>
                <a:spLocks noChangeArrowheads="1"/>
              </p:cNvSpPr>
              <p:nvPr/>
            </p:nvSpPr>
            <p:spPr bwMode="auto">
              <a:xfrm>
                <a:off x="3543672" y="2204863"/>
                <a:ext cx="2252464" cy="3320751"/>
              </a:xfrm>
              <a:prstGeom prst="diamond">
                <a:avLst/>
              </a:prstGeom>
              <a:noFill/>
              <a:ln w="9525" algn="ctr">
                <a:solidFill>
                  <a:schemeClr val="tx1"/>
                </a:solidFill>
                <a:round/>
                <a:headEnd/>
                <a:tailEnd/>
              </a:ln>
            </p:spPr>
            <p:txBody>
              <a:bodyPr/>
              <a:lstStyle/>
              <a:p>
                <a:pPr eaLnBrk="0" hangingPunct="0"/>
                <a:endParaRPr lang="en-US" sz="1400">
                  <a:solidFill>
                    <a:srgbClr val="C00000"/>
                  </a:solidFill>
                  <a:latin typeface="Verdana" pitchFamily="34" charset="0"/>
                </a:endParaRPr>
              </a:p>
            </p:txBody>
          </p:sp>
          <p:sp>
            <p:nvSpPr>
              <p:cNvPr id="51212" name="Rectangle 9"/>
              <p:cNvSpPr>
                <a:spLocks noChangeArrowheads="1"/>
              </p:cNvSpPr>
              <p:nvPr/>
            </p:nvSpPr>
            <p:spPr bwMode="auto">
              <a:xfrm>
                <a:off x="6876256" y="2686286"/>
                <a:ext cx="1944216" cy="2758938"/>
              </a:xfrm>
              <a:prstGeom prst="rect">
                <a:avLst/>
              </a:prstGeom>
              <a:noFill/>
              <a:ln w="9525" algn="ctr">
                <a:solidFill>
                  <a:schemeClr val="tx1"/>
                </a:solidFill>
                <a:round/>
                <a:headEnd/>
                <a:tailEnd/>
              </a:ln>
            </p:spPr>
            <p:txBody>
              <a:bodyPr/>
              <a:lstStyle/>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Laptop</a:t>
                </a:r>
              </a:p>
              <a:p>
                <a:pPr eaLnBrk="0" hangingPunct="0"/>
                <a:r>
                  <a:rPr lang="en-US" sz="1800">
                    <a:solidFill>
                      <a:srgbClr val="0000CC"/>
                    </a:solidFill>
                    <a:latin typeface="Verdana" pitchFamily="34" charset="0"/>
                  </a:rPr>
                  <a:t>Manufacturing</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r>
                  <a:rPr lang="en-US" sz="1800">
                    <a:solidFill>
                      <a:srgbClr val="0000CC"/>
                    </a:solidFill>
                    <a:latin typeface="Verdana" pitchFamily="34" charset="0"/>
                  </a:rPr>
                  <a:t> Desktop</a:t>
                </a:r>
              </a:p>
              <a:p>
                <a:pPr eaLnBrk="0" hangingPunct="0"/>
                <a:r>
                  <a:rPr lang="en-US" sz="1800">
                    <a:solidFill>
                      <a:srgbClr val="0000CC"/>
                    </a:solidFill>
                    <a:latin typeface="Verdana" pitchFamily="34" charset="0"/>
                  </a:rPr>
                  <a:t>Manufacturing</a:t>
                </a: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a:p>
                <a:pPr eaLnBrk="0" hangingPunct="0"/>
                <a:endParaRPr lang="en-US" sz="1800">
                  <a:solidFill>
                    <a:srgbClr val="0000CC"/>
                  </a:solidFill>
                  <a:latin typeface="Verdana" pitchFamily="34" charset="0"/>
                </a:endParaRPr>
              </a:p>
            </p:txBody>
          </p:sp>
          <p:sp>
            <p:nvSpPr>
              <p:cNvPr id="51213" name="TextBox 10"/>
              <p:cNvSpPr txBox="1">
                <a:spLocks noChangeArrowheads="1"/>
              </p:cNvSpPr>
              <p:nvPr/>
            </p:nvSpPr>
            <p:spPr bwMode="auto">
              <a:xfrm>
                <a:off x="4095982" y="5650215"/>
                <a:ext cx="1537708" cy="646436"/>
              </a:xfrm>
              <a:prstGeom prst="rect">
                <a:avLst/>
              </a:prstGeom>
              <a:noFill/>
              <a:ln w="9525">
                <a:noFill/>
                <a:miter lim="800000"/>
                <a:headEnd/>
                <a:tailEnd/>
              </a:ln>
            </p:spPr>
            <p:txBody>
              <a:bodyPr wrap="none">
                <a:spAutoFit/>
              </a:bodyPr>
              <a:lstStyle/>
              <a:p>
                <a:r>
                  <a:rPr lang="en-US" sz="1800">
                    <a:solidFill>
                      <a:srgbClr val="C00000"/>
                    </a:solidFill>
                    <a:latin typeface="Verdana" pitchFamily="34" charset="0"/>
                  </a:rPr>
                  <a:t>supplies</a:t>
                </a:r>
              </a:p>
              <a:p>
                <a:r>
                  <a:rPr lang="en-US" sz="1800">
                    <a:solidFill>
                      <a:srgbClr val="000000"/>
                    </a:solidFill>
                    <a:latin typeface="Verdana" pitchFamily="34" charset="0"/>
                  </a:rPr>
                  <a:t>relationship</a:t>
                </a:r>
              </a:p>
            </p:txBody>
          </p:sp>
          <p:sp>
            <p:nvSpPr>
              <p:cNvPr id="51214" name="TextBox 11"/>
              <p:cNvSpPr txBox="1">
                <a:spLocks noChangeArrowheads="1"/>
              </p:cNvSpPr>
              <p:nvPr/>
            </p:nvSpPr>
            <p:spPr bwMode="auto">
              <a:xfrm>
                <a:off x="1085401" y="3482407"/>
                <a:ext cx="1140136" cy="646436"/>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Supplier</a:t>
                </a:r>
              </a:p>
              <a:p>
                <a:r>
                  <a:rPr lang="en-US" sz="1800">
                    <a:solidFill>
                      <a:srgbClr val="000000"/>
                    </a:solidFill>
                    <a:latin typeface="Verdana" pitchFamily="34" charset="0"/>
                  </a:rPr>
                  <a:t>Entity</a:t>
                </a:r>
              </a:p>
            </p:txBody>
          </p:sp>
          <p:sp>
            <p:nvSpPr>
              <p:cNvPr id="51215" name="TextBox 12"/>
              <p:cNvSpPr txBox="1">
                <a:spLocks noChangeArrowheads="1"/>
              </p:cNvSpPr>
              <p:nvPr/>
            </p:nvSpPr>
            <p:spPr bwMode="auto">
              <a:xfrm>
                <a:off x="6673144" y="5525615"/>
                <a:ext cx="991047" cy="646436"/>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Project</a:t>
                </a:r>
              </a:p>
              <a:p>
                <a:r>
                  <a:rPr lang="en-US" sz="1800">
                    <a:solidFill>
                      <a:srgbClr val="000000"/>
                    </a:solidFill>
                    <a:latin typeface="Verdana" pitchFamily="34" charset="0"/>
                  </a:rPr>
                  <a:t>Entity</a:t>
                </a:r>
              </a:p>
            </p:txBody>
          </p:sp>
          <p:sp>
            <p:nvSpPr>
              <p:cNvPr id="51216" name="Oval 13"/>
              <p:cNvSpPr>
                <a:spLocks noChangeArrowheads="1"/>
              </p:cNvSpPr>
              <p:nvPr/>
            </p:nvSpPr>
            <p:spPr bwMode="auto">
              <a:xfrm>
                <a:off x="4627186" y="2805615"/>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51217" name="Oval 17"/>
              <p:cNvSpPr>
                <a:spLocks noChangeArrowheads="1"/>
              </p:cNvSpPr>
              <p:nvPr/>
            </p:nvSpPr>
            <p:spPr bwMode="auto">
              <a:xfrm>
                <a:off x="4621184" y="3229744"/>
                <a:ext cx="97439" cy="119329"/>
              </a:xfrm>
              <a:prstGeom prst="ellipse">
                <a:avLst/>
              </a:prstGeom>
              <a:solidFill>
                <a:schemeClr val="accent1"/>
              </a:solidFill>
              <a:ln w="9525" algn="ctr">
                <a:solidFill>
                  <a:schemeClr val="tx1"/>
                </a:solidFill>
                <a:round/>
                <a:headEnd/>
                <a:tailEnd/>
              </a:ln>
            </p:spPr>
            <p:txBody>
              <a:bodyPr/>
              <a:lstStyle/>
              <a:p>
                <a:pPr eaLnBrk="0" hangingPunct="0"/>
                <a:endParaRPr lang="en-US" sz="1800">
                  <a:solidFill>
                    <a:srgbClr val="000000"/>
                  </a:solidFill>
                  <a:latin typeface="Verdana" pitchFamily="34" charset="0"/>
                </a:endParaRPr>
              </a:p>
            </p:txBody>
          </p:sp>
          <p:sp>
            <p:nvSpPr>
              <p:cNvPr id="51218" name="Rectangle 25"/>
              <p:cNvSpPr>
                <a:spLocks noChangeArrowheads="1"/>
              </p:cNvSpPr>
              <p:nvPr/>
            </p:nvSpPr>
            <p:spPr bwMode="auto">
              <a:xfrm>
                <a:off x="747732" y="4425795"/>
                <a:ext cx="1477726" cy="1307461"/>
              </a:xfrm>
              <a:prstGeom prst="rect">
                <a:avLst/>
              </a:prstGeom>
              <a:noFill/>
              <a:ln w="9525" algn="ctr">
                <a:solidFill>
                  <a:schemeClr val="tx1"/>
                </a:solidFill>
                <a:round/>
                <a:headEnd/>
                <a:tailEnd/>
              </a:ln>
            </p:spPr>
            <p:txBody>
              <a:bodyPr/>
              <a:lstStyle/>
              <a:p>
                <a:pPr eaLnBrk="0" hangingPunct="0"/>
                <a:r>
                  <a:rPr lang="en-US" sz="1600">
                    <a:solidFill>
                      <a:srgbClr val="0000CC"/>
                    </a:solidFill>
                    <a:latin typeface="Verdana" pitchFamily="34" charset="0"/>
                  </a:rPr>
                  <a:t>Hard disk</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a:p>
                <a:pPr eaLnBrk="0" hangingPunct="0"/>
                <a:r>
                  <a:rPr lang="en-US" sz="1600">
                    <a:solidFill>
                      <a:srgbClr val="0000CC"/>
                    </a:solidFill>
                    <a:latin typeface="Verdana" pitchFamily="34" charset="0"/>
                  </a:rPr>
                  <a:t>Keyboard</a:t>
                </a:r>
              </a:p>
              <a:p>
                <a:pPr eaLnBrk="0" hangingPunct="0"/>
                <a:endParaRPr lang="en-US" sz="1600">
                  <a:solidFill>
                    <a:srgbClr val="0000CC"/>
                  </a:solidFill>
                  <a:latin typeface="Verdana" pitchFamily="34" charset="0"/>
                </a:endParaRPr>
              </a:p>
              <a:p>
                <a:pPr eaLnBrk="0" hangingPunct="0"/>
                <a:endParaRPr lang="en-US" sz="1600">
                  <a:solidFill>
                    <a:srgbClr val="0000CC"/>
                  </a:solidFill>
                  <a:latin typeface="Verdana" pitchFamily="34" charset="0"/>
                </a:endParaRPr>
              </a:p>
            </p:txBody>
          </p:sp>
          <p:sp>
            <p:nvSpPr>
              <p:cNvPr id="51219" name="TextBox 26"/>
              <p:cNvSpPr txBox="1">
                <a:spLocks noChangeArrowheads="1"/>
              </p:cNvSpPr>
              <p:nvPr/>
            </p:nvSpPr>
            <p:spPr bwMode="auto">
              <a:xfrm>
                <a:off x="1059749" y="5672415"/>
                <a:ext cx="858437" cy="646436"/>
              </a:xfrm>
              <a:prstGeom prst="rect">
                <a:avLst/>
              </a:prstGeom>
              <a:noFill/>
              <a:ln w="9525">
                <a:noFill/>
                <a:miter lim="800000"/>
                <a:headEnd/>
                <a:tailEnd/>
              </a:ln>
            </p:spPr>
            <p:txBody>
              <a:bodyPr wrap="none">
                <a:spAutoFit/>
              </a:bodyPr>
              <a:lstStyle/>
              <a:p>
                <a:r>
                  <a:rPr lang="en-US" sz="1800">
                    <a:solidFill>
                      <a:srgbClr val="0000CC"/>
                    </a:solidFill>
                    <a:latin typeface="Verdana" pitchFamily="34" charset="0"/>
                  </a:rPr>
                  <a:t>Part</a:t>
                </a:r>
              </a:p>
              <a:p>
                <a:r>
                  <a:rPr lang="en-US" sz="1800">
                    <a:solidFill>
                      <a:srgbClr val="000000"/>
                    </a:solidFill>
                    <a:latin typeface="Verdana" pitchFamily="34" charset="0"/>
                  </a:rPr>
                  <a:t>Entity</a:t>
                </a:r>
              </a:p>
            </p:txBody>
          </p:sp>
          <p:cxnSp>
            <p:nvCxnSpPr>
              <p:cNvPr id="51220" name="Straight Connector 28"/>
              <p:cNvCxnSpPr>
                <a:cxnSpLocks noChangeShapeType="1"/>
                <a:endCxn id="51216" idx="2"/>
              </p:cNvCxnSpPr>
              <p:nvPr/>
            </p:nvCxnSpPr>
            <p:spPr bwMode="auto">
              <a:xfrm>
                <a:off x="2339752" y="2420888"/>
                <a:ext cx="2287434" cy="444392"/>
              </a:xfrm>
              <a:prstGeom prst="line">
                <a:avLst/>
              </a:prstGeom>
              <a:noFill/>
              <a:ln w="9525" algn="ctr">
                <a:solidFill>
                  <a:schemeClr val="tx1"/>
                </a:solidFill>
                <a:round/>
                <a:headEnd/>
                <a:tailEnd/>
              </a:ln>
            </p:spPr>
          </p:cxnSp>
          <p:cxnSp>
            <p:nvCxnSpPr>
              <p:cNvPr id="51221" name="Straight Connector 30"/>
              <p:cNvCxnSpPr>
                <a:cxnSpLocks noChangeShapeType="1"/>
                <a:endCxn id="51216" idx="3"/>
              </p:cNvCxnSpPr>
              <p:nvPr/>
            </p:nvCxnSpPr>
            <p:spPr bwMode="auto">
              <a:xfrm flipV="1">
                <a:off x="1918126" y="2907469"/>
                <a:ext cx="2723330" cy="1720980"/>
              </a:xfrm>
              <a:prstGeom prst="line">
                <a:avLst/>
              </a:prstGeom>
              <a:noFill/>
              <a:ln w="9525" algn="ctr">
                <a:solidFill>
                  <a:schemeClr val="tx1"/>
                </a:solidFill>
                <a:round/>
                <a:headEnd/>
                <a:tailEnd/>
              </a:ln>
            </p:spPr>
          </p:cxnSp>
          <p:cxnSp>
            <p:nvCxnSpPr>
              <p:cNvPr id="51222" name="Straight Connector 32"/>
              <p:cNvCxnSpPr>
                <a:cxnSpLocks noChangeShapeType="1"/>
                <a:stCxn id="51216" idx="6"/>
              </p:cNvCxnSpPr>
              <p:nvPr/>
            </p:nvCxnSpPr>
            <p:spPr bwMode="auto">
              <a:xfrm>
                <a:off x="4724625" y="2865280"/>
                <a:ext cx="2295647" cy="364464"/>
              </a:xfrm>
              <a:prstGeom prst="line">
                <a:avLst/>
              </a:prstGeom>
              <a:noFill/>
              <a:ln w="9525" algn="ctr">
                <a:solidFill>
                  <a:schemeClr val="tx1"/>
                </a:solidFill>
                <a:round/>
                <a:headEnd/>
                <a:tailEnd/>
              </a:ln>
            </p:spPr>
          </p:cxnSp>
        </p:grpSp>
        <p:cxnSp>
          <p:nvCxnSpPr>
            <p:cNvPr id="51207" name="Straight Connector 14"/>
            <p:cNvCxnSpPr>
              <a:cxnSpLocks noChangeShapeType="1"/>
              <a:endCxn id="51217" idx="2"/>
            </p:cNvCxnSpPr>
            <p:nvPr/>
          </p:nvCxnSpPr>
          <p:spPr bwMode="auto">
            <a:xfrm>
              <a:off x="2339752" y="3229744"/>
              <a:ext cx="2281432" cy="59665"/>
            </a:xfrm>
            <a:prstGeom prst="line">
              <a:avLst/>
            </a:prstGeom>
            <a:noFill/>
            <a:ln w="28575" algn="ctr">
              <a:solidFill>
                <a:srgbClr val="FF00FF"/>
              </a:solidFill>
              <a:round/>
              <a:headEnd/>
              <a:tailEnd/>
            </a:ln>
          </p:spPr>
        </p:cxnSp>
        <p:cxnSp>
          <p:nvCxnSpPr>
            <p:cNvPr id="51208" name="Straight Connector 16"/>
            <p:cNvCxnSpPr>
              <a:cxnSpLocks noChangeShapeType="1"/>
              <a:endCxn id="51217" idx="2"/>
            </p:cNvCxnSpPr>
            <p:nvPr/>
          </p:nvCxnSpPr>
          <p:spPr bwMode="auto">
            <a:xfrm flipV="1">
              <a:off x="1918126" y="3289409"/>
              <a:ext cx="2703058" cy="2011799"/>
            </a:xfrm>
            <a:prstGeom prst="line">
              <a:avLst/>
            </a:prstGeom>
            <a:noFill/>
            <a:ln w="28575" algn="ctr">
              <a:solidFill>
                <a:srgbClr val="FF00FF"/>
              </a:solidFill>
              <a:round/>
              <a:headEnd/>
              <a:tailEnd/>
            </a:ln>
          </p:spPr>
        </p:cxnSp>
        <p:cxnSp>
          <p:nvCxnSpPr>
            <p:cNvPr id="51209" name="Straight Connector 19"/>
            <p:cNvCxnSpPr>
              <a:cxnSpLocks noChangeShapeType="1"/>
              <a:stCxn id="51217" idx="4"/>
            </p:cNvCxnSpPr>
            <p:nvPr/>
          </p:nvCxnSpPr>
          <p:spPr bwMode="auto">
            <a:xfrm>
              <a:off x="4669904" y="3349073"/>
              <a:ext cx="2350368" cy="1018243"/>
            </a:xfrm>
            <a:prstGeom prst="line">
              <a:avLst/>
            </a:prstGeom>
            <a:noFill/>
            <a:ln w="28575" algn="ctr">
              <a:solidFill>
                <a:srgbClr val="FF00FF"/>
              </a:solidFill>
              <a:round/>
              <a:headEnd/>
              <a:tailEnd/>
            </a:ln>
          </p:spPr>
        </p:cxnSp>
      </p:grpSp>
      <p:sp>
        <p:nvSpPr>
          <p:cNvPr id="51205" name="Slide Number Placeholder 21"/>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B84F758-6501-43F0-A2B1-B7BEBEF5C10A}" type="slidenum">
              <a:rPr lang="en-IN" smtClean="0"/>
              <a:pPr/>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0A09976F-759F-9D65-050F-D024530D64C8}"/>
              </a:ext>
            </a:extLst>
          </p:cNvPr>
          <p:cNvSpPr>
            <a:spLocks noGrp="1"/>
          </p:cNvSpPr>
          <p:nvPr>
            <p:ph type="title"/>
          </p:nvPr>
        </p:nvSpPr>
        <p:spPr>
          <a:xfrm>
            <a:off x="457202" y="320675"/>
            <a:ext cx="7505698" cy="422275"/>
          </a:xfrm>
        </p:spPr>
        <p:txBody>
          <a:bodyPr/>
          <a:lstStyle/>
          <a:p>
            <a:pPr eaLnBrk="1" hangingPunct="1">
              <a:defRPr/>
            </a:pPr>
            <a:r>
              <a:rPr lang="en-US" sz="2000" dirty="0"/>
              <a:t>Relationship Constraints or Structural Constraints</a:t>
            </a:r>
          </a:p>
        </p:txBody>
      </p:sp>
      <p:sp>
        <p:nvSpPr>
          <p:cNvPr id="3" name="Content Placeholder 2">
            <a:extLst>
              <a:ext uri="{FF2B5EF4-FFF2-40B4-BE49-F238E27FC236}">
                <a16:creationId xmlns:a16="http://schemas.microsoft.com/office/drawing/2014/main" id="{C806F2E2-B416-0CEE-7991-5844A1F482AE}"/>
              </a:ext>
            </a:extLst>
          </p:cNvPr>
          <p:cNvSpPr>
            <a:spLocks noGrp="1"/>
          </p:cNvSpPr>
          <p:nvPr>
            <p:ph idx="1"/>
          </p:nvPr>
        </p:nvSpPr>
        <p:spPr>
          <a:xfrm>
            <a:off x="457200" y="885825"/>
            <a:ext cx="7239000" cy="4846638"/>
          </a:xfrm>
        </p:spPr>
        <p:txBody>
          <a:bodyPr/>
          <a:lstStyle/>
          <a:p>
            <a:pPr marL="0" indent="0" eaLnBrk="1" hangingPunct="1">
              <a:buFont typeface="Wingdings 2" panose="05020102010507070707" pitchFamily="18" charset="2"/>
              <a:buNone/>
              <a:defRPr/>
            </a:pPr>
            <a:r>
              <a:rPr lang="en-US" dirty="0"/>
              <a:t>Two Types of Relationship Constraints </a:t>
            </a:r>
          </a:p>
          <a:p>
            <a:pPr marL="514350" indent="-514350" eaLnBrk="1" hangingPunct="1">
              <a:buFont typeface="Wingdings" pitchFamily="2" charset="2"/>
              <a:buAutoNum type="arabicPeriod"/>
              <a:defRPr/>
            </a:pPr>
            <a:r>
              <a:rPr lang="en-US" dirty="0">
                <a:solidFill>
                  <a:srgbClr val="FF0000"/>
                </a:solidFill>
              </a:rPr>
              <a:t>Cardinality Ratios</a:t>
            </a:r>
          </a:p>
          <a:p>
            <a:pPr marL="952500" lvl="1" indent="-514350" eaLnBrk="1" hangingPunct="1">
              <a:buFont typeface="+mj-lt"/>
              <a:buAutoNum type="alphaLcPeriod"/>
              <a:defRPr/>
            </a:pPr>
            <a:r>
              <a:rPr lang="en-US" dirty="0"/>
              <a:t>One to one (1:1)</a:t>
            </a:r>
          </a:p>
          <a:p>
            <a:pPr marL="952500" lvl="1" indent="-514350" eaLnBrk="1" hangingPunct="1">
              <a:buFont typeface="+mj-lt"/>
              <a:buAutoNum type="alphaLcPeriod"/>
              <a:defRPr/>
            </a:pPr>
            <a:r>
              <a:rPr lang="en-US" dirty="0"/>
              <a:t>One to Many (1:M)</a:t>
            </a:r>
          </a:p>
          <a:p>
            <a:pPr marL="952500" lvl="1" indent="-514350" eaLnBrk="1" hangingPunct="1">
              <a:buFont typeface="+mj-lt"/>
              <a:buAutoNum type="alphaLcPeriod"/>
              <a:defRPr/>
            </a:pPr>
            <a:r>
              <a:rPr lang="en-US" dirty="0"/>
              <a:t>Many to Many (N:M)</a:t>
            </a:r>
          </a:p>
          <a:p>
            <a:pPr marL="514350" indent="-514350" eaLnBrk="1" hangingPunct="1">
              <a:buFont typeface="Wingdings" pitchFamily="2" charset="2"/>
              <a:buAutoNum type="arabicPeriod"/>
              <a:defRPr/>
            </a:pPr>
            <a:r>
              <a:rPr lang="en-US" b="1" dirty="0">
                <a:solidFill>
                  <a:srgbClr val="FF0000"/>
                </a:solidFill>
              </a:rPr>
              <a:t>Participation Constraints</a:t>
            </a:r>
          </a:p>
          <a:p>
            <a:pPr marL="952500" lvl="1" indent="-514350" eaLnBrk="1" hangingPunct="1">
              <a:buFont typeface="+mj-lt"/>
              <a:buAutoNum type="alphaLcPeriod"/>
              <a:defRPr/>
            </a:pPr>
            <a:r>
              <a:rPr lang="en-US" dirty="0"/>
              <a:t>Total</a:t>
            </a:r>
          </a:p>
          <a:p>
            <a:pPr marL="952500" lvl="1" indent="-514350" eaLnBrk="1" hangingPunct="1">
              <a:buFont typeface="+mj-lt"/>
              <a:buAutoNum type="alphaLcPeriod"/>
              <a:defRPr/>
            </a:pPr>
            <a:r>
              <a:rPr lang="en-US" dirty="0"/>
              <a:t>Partial</a:t>
            </a:r>
          </a:p>
          <a:p>
            <a:pPr marL="514350" indent="-514350" eaLnBrk="1" hangingPunct="1">
              <a:buFont typeface="Wingdings" pitchFamily="2" charset="2"/>
              <a:buAutoNum type="arabicPeriod"/>
              <a:defRPr/>
            </a:pPr>
            <a:endParaRPr lang="en-US" dirty="0"/>
          </a:p>
          <a:p>
            <a:pPr marL="514350" indent="-514350" eaLnBrk="1" hangingPunct="1">
              <a:buFont typeface="Wingdings" pitchFamily="2" charset="2"/>
              <a:buAutoNum type="arabicPeriod"/>
              <a:defRPr/>
            </a:pPr>
            <a:endParaRPr lang="en-US" dirty="0"/>
          </a:p>
        </p:txBody>
      </p:sp>
      <p:sp>
        <p:nvSpPr>
          <p:cNvPr id="12292" name="Slide Number Placeholder 3">
            <a:extLst>
              <a:ext uri="{FF2B5EF4-FFF2-40B4-BE49-F238E27FC236}">
                <a16:creationId xmlns:a16="http://schemas.microsoft.com/office/drawing/2014/main" id="{42A6D639-F8AD-733B-D46D-CADC109FCB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8712A2C5-9EA0-4A11-B207-B4F007C23C21}" type="slidenum">
              <a:rPr lang="en-IN" altLang="en-US" sz="1100">
                <a:solidFill>
                  <a:srgbClr val="B13F9A"/>
                </a:solidFill>
                <a:latin typeface="Arial" panose="020B0604020202020204" pitchFamily="34" charset="0"/>
              </a:rPr>
              <a:pPr eaLnBrk="1" hangingPunct="1"/>
              <a:t>34</a:t>
            </a:fld>
            <a:endParaRPr lang="en-IN" altLang="en-US" sz="1100">
              <a:solidFill>
                <a:srgbClr val="B13F9A"/>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BFCCEC3E-651E-4A46-C4BE-5C69FA880601}"/>
              </a:ext>
            </a:extLst>
          </p:cNvPr>
          <p:cNvSpPr>
            <a:spLocks noGrp="1"/>
          </p:cNvSpPr>
          <p:nvPr>
            <p:ph type="title"/>
          </p:nvPr>
        </p:nvSpPr>
        <p:spPr>
          <a:xfrm>
            <a:off x="457202" y="320675"/>
            <a:ext cx="7239000" cy="441325"/>
          </a:xfrm>
        </p:spPr>
        <p:txBody>
          <a:bodyPr>
            <a:normAutofit fontScale="90000"/>
          </a:bodyPr>
          <a:lstStyle/>
          <a:p>
            <a:pPr eaLnBrk="1" hangingPunct="1">
              <a:defRPr/>
            </a:pPr>
            <a:r>
              <a:rPr lang="en-US" dirty="0"/>
              <a:t>Cardinality Ratios</a:t>
            </a:r>
          </a:p>
        </p:txBody>
      </p:sp>
      <p:sp>
        <p:nvSpPr>
          <p:cNvPr id="3" name="Content Placeholder 2">
            <a:extLst>
              <a:ext uri="{FF2B5EF4-FFF2-40B4-BE49-F238E27FC236}">
                <a16:creationId xmlns:a16="http://schemas.microsoft.com/office/drawing/2014/main" id="{DA16CAF7-AF60-50A6-CA57-14E6922B6331}"/>
              </a:ext>
            </a:extLst>
          </p:cNvPr>
          <p:cNvSpPr>
            <a:spLocks noGrp="1"/>
          </p:cNvSpPr>
          <p:nvPr>
            <p:ph idx="1"/>
          </p:nvPr>
        </p:nvSpPr>
        <p:spPr>
          <a:xfrm>
            <a:off x="457200" y="952500"/>
            <a:ext cx="7239000" cy="5503863"/>
          </a:xfrm>
        </p:spPr>
        <p:txBody>
          <a:bodyPr/>
          <a:lstStyle/>
          <a:p>
            <a:pPr algn="just" eaLnBrk="1" hangingPunct="1">
              <a:defRPr/>
            </a:pPr>
            <a:r>
              <a:rPr lang="en-US" sz="2400" dirty="0"/>
              <a:t>Cardinality is a constraint on a relationship specifying the number of entity instances that a specific entity may be related to via the </a:t>
            </a:r>
            <a:r>
              <a:rPr lang="en-US" sz="2800" dirty="0"/>
              <a:t>relationship. </a:t>
            </a:r>
          </a:p>
          <a:p>
            <a:pPr eaLnBrk="1" hangingPunct="1">
              <a:buFont typeface="Wingdings 2" panose="05020102010507070707" pitchFamily="18" charset="2"/>
              <a:buNone/>
              <a:defRPr/>
            </a:pPr>
            <a:endParaRPr lang="en-US" dirty="0"/>
          </a:p>
          <a:p>
            <a:pPr marL="0" indent="0" eaLnBrk="1" hangingPunct="1">
              <a:buFont typeface="Wingdings" pitchFamily="2" charset="2"/>
              <a:buNone/>
              <a:defRPr/>
            </a:pPr>
            <a:r>
              <a:rPr lang="en-US" sz="2400" dirty="0">
                <a:solidFill>
                  <a:srgbClr val="C00000"/>
                </a:solidFill>
              </a:rPr>
              <a:t>One to One:</a:t>
            </a:r>
          </a:p>
          <a:p>
            <a:pPr marL="0" indent="0" eaLnBrk="1" hangingPunct="1">
              <a:buFont typeface="Wingdings" pitchFamily="2" charset="2"/>
              <a:buNone/>
              <a:defRPr/>
            </a:pPr>
            <a:r>
              <a:rPr lang="en-US" sz="2000" dirty="0">
                <a:solidFill>
                  <a:srgbClr val="FF0000"/>
                </a:solidFill>
              </a:rPr>
              <a:t>One entity from entity set A can be associated with at most one entity of entity set B and vice versa.</a:t>
            </a:r>
          </a:p>
        </p:txBody>
      </p:sp>
      <p:pic>
        <p:nvPicPr>
          <p:cNvPr id="13316" name="Picture 4">
            <a:extLst>
              <a:ext uri="{FF2B5EF4-FFF2-40B4-BE49-F238E27FC236}">
                <a16:creationId xmlns:a16="http://schemas.microsoft.com/office/drawing/2014/main" id="{E61901BF-1E4B-629A-1238-BDCE05A2F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863" y="4313238"/>
            <a:ext cx="307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Slide Number Placeholder 4">
            <a:extLst>
              <a:ext uri="{FF2B5EF4-FFF2-40B4-BE49-F238E27FC236}">
                <a16:creationId xmlns:a16="http://schemas.microsoft.com/office/drawing/2014/main" id="{2C561E88-6523-4877-B9DC-C09B117F23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E07C9F7C-9966-4F38-BDE1-DF2723ACA6D1}" type="slidenum">
              <a:rPr lang="en-IN" altLang="en-US" sz="1100">
                <a:solidFill>
                  <a:srgbClr val="B13F9A"/>
                </a:solidFill>
                <a:latin typeface="Arial" panose="020B0604020202020204" pitchFamily="34" charset="0"/>
              </a:rPr>
              <a:pPr eaLnBrk="1" hangingPunct="1"/>
              <a:t>35</a:t>
            </a:fld>
            <a:endParaRPr lang="en-IN" altLang="en-US" sz="1100">
              <a:solidFill>
                <a:srgbClr val="B13F9A"/>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0F165200-3D29-2032-1D8A-1D61F98DF3DE}"/>
              </a:ext>
            </a:extLst>
          </p:cNvPr>
          <p:cNvSpPr>
            <a:spLocks noGrp="1"/>
          </p:cNvSpPr>
          <p:nvPr>
            <p:ph type="title"/>
          </p:nvPr>
        </p:nvSpPr>
        <p:spPr>
          <a:xfrm>
            <a:off x="457202" y="320675"/>
            <a:ext cx="7239000" cy="1143000"/>
          </a:xfrm>
        </p:spPr>
        <p:txBody>
          <a:bodyPr/>
          <a:lstStyle/>
          <a:p>
            <a:pPr eaLnBrk="1" hangingPunct="1">
              <a:defRPr/>
            </a:pPr>
            <a:r>
              <a:rPr lang="en-US" dirty="0"/>
              <a:t>Cardinality – One to one</a:t>
            </a:r>
          </a:p>
        </p:txBody>
      </p:sp>
      <p:sp>
        <p:nvSpPr>
          <p:cNvPr id="14339" name="Rectangle 8">
            <a:extLst>
              <a:ext uri="{FF2B5EF4-FFF2-40B4-BE49-F238E27FC236}">
                <a16:creationId xmlns:a16="http://schemas.microsoft.com/office/drawing/2014/main" id="{1110602C-F96F-0933-1135-6BBD2153079D}"/>
              </a:ext>
            </a:extLst>
          </p:cNvPr>
          <p:cNvSpPr>
            <a:spLocks noChangeArrowheads="1"/>
          </p:cNvSpPr>
          <p:nvPr/>
        </p:nvSpPr>
        <p:spPr bwMode="auto">
          <a:xfrm>
            <a:off x="611188" y="3124200"/>
            <a:ext cx="1152525" cy="3778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600">
                <a:solidFill>
                  <a:srgbClr val="0000CC"/>
                </a:solidFill>
                <a:latin typeface="Verdana" panose="020B0604030504040204" pitchFamily="34" charset="0"/>
              </a:rPr>
              <a:t>Faculty</a:t>
            </a:r>
          </a:p>
          <a:p>
            <a:endParaRPr lang="en-US" altLang="en-US" sz="1600">
              <a:solidFill>
                <a:srgbClr val="0000CC"/>
              </a:solidFill>
              <a:latin typeface="Verdana" panose="020B0604030504040204" pitchFamily="34" charset="0"/>
            </a:endParaRPr>
          </a:p>
        </p:txBody>
      </p:sp>
      <p:sp>
        <p:nvSpPr>
          <p:cNvPr id="14340" name="Diamond 9">
            <a:extLst>
              <a:ext uri="{FF2B5EF4-FFF2-40B4-BE49-F238E27FC236}">
                <a16:creationId xmlns:a16="http://schemas.microsoft.com/office/drawing/2014/main" id="{E36B9FE3-F0D9-7FF5-0EAC-6BE8BA22D5D4}"/>
              </a:ext>
            </a:extLst>
          </p:cNvPr>
          <p:cNvSpPr>
            <a:spLocks noChangeArrowheads="1"/>
          </p:cNvSpPr>
          <p:nvPr/>
        </p:nvSpPr>
        <p:spPr bwMode="auto">
          <a:xfrm>
            <a:off x="3387725" y="2994025"/>
            <a:ext cx="1873250" cy="638175"/>
          </a:xfrm>
          <a:prstGeom prst="diamond">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400">
                <a:solidFill>
                  <a:srgbClr val="C00000"/>
                </a:solidFill>
                <a:latin typeface="Verdana" panose="020B0604030504040204" pitchFamily="34" charset="0"/>
              </a:rPr>
              <a:t>Heads</a:t>
            </a:r>
          </a:p>
        </p:txBody>
      </p:sp>
      <p:sp>
        <p:nvSpPr>
          <p:cNvPr id="14341" name="Rectangle 10">
            <a:extLst>
              <a:ext uri="{FF2B5EF4-FFF2-40B4-BE49-F238E27FC236}">
                <a16:creationId xmlns:a16="http://schemas.microsoft.com/office/drawing/2014/main" id="{646C4FD3-BF01-C983-4A8E-D256490F2CE9}"/>
              </a:ext>
            </a:extLst>
          </p:cNvPr>
          <p:cNvSpPr>
            <a:spLocks noChangeArrowheads="1"/>
          </p:cNvSpPr>
          <p:nvPr/>
        </p:nvSpPr>
        <p:spPr bwMode="auto">
          <a:xfrm>
            <a:off x="6381750" y="3059113"/>
            <a:ext cx="1666875" cy="508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solidFill>
                  <a:srgbClr val="0000CC"/>
                </a:solidFill>
                <a:latin typeface="Verdana" panose="020B0604030504040204" pitchFamily="34" charset="0"/>
              </a:rPr>
              <a:t>Department</a:t>
            </a:r>
          </a:p>
        </p:txBody>
      </p:sp>
      <p:cxnSp>
        <p:nvCxnSpPr>
          <p:cNvPr id="14342" name="Straight Connector 7">
            <a:extLst>
              <a:ext uri="{FF2B5EF4-FFF2-40B4-BE49-F238E27FC236}">
                <a16:creationId xmlns:a16="http://schemas.microsoft.com/office/drawing/2014/main" id="{F6F320A0-8414-66FC-21E7-86E92E3E88C0}"/>
              </a:ext>
            </a:extLst>
          </p:cNvPr>
          <p:cNvCxnSpPr>
            <a:cxnSpLocks noChangeShapeType="1"/>
            <a:stCxn id="14339" idx="3"/>
            <a:endCxn id="14340" idx="1"/>
          </p:cNvCxnSpPr>
          <p:nvPr/>
        </p:nvCxnSpPr>
        <p:spPr bwMode="auto">
          <a:xfrm>
            <a:off x="1763713" y="3313113"/>
            <a:ext cx="162401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343" name="Straight Connector 15">
            <a:extLst>
              <a:ext uri="{FF2B5EF4-FFF2-40B4-BE49-F238E27FC236}">
                <a16:creationId xmlns:a16="http://schemas.microsoft.com/office/drawing/2014/main" id="{E07355F4-2A4A-3F43-A612-95EA1DF1B8C8}"/>
              </a:ext>
            </a:extLst>
          </p:cNvPr>
          <p:cNvCxnSpPr>
            <a:cxnSpLocks noChangeShapeType="1"/>
            <a:stCxn id="14340" idx="3"/>
            <a:endCxn id="14341" idx="1"/>
          </p:cNvCxnSpPr>
          <p:nvPr/>
        </p:nvCxnSpPr>
        <p:spPr bwMode="auto">
          <a:xfrm>
            <a:off x="5260975" y="3313113"/>
            <a:ext cx="11207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344" name="TextBox 16">
            <a:extLst>
              <a:ext uri="{FF2B5EF4-FFF2-40B4-BE49-F238E27FC236}">
                <a16:creationId xmlns:a16="http://schemas.microsoft.com/office/drawing/2014/main" id="{B4D6EE1B-C0E8-8A04-D737-41ECB2FECFD0}"/>
              </a:ext>
            </a:extLst>
          </p:cNvPr>
          <p:cNvSpPr txBox="1">
            <a:spLocks noChangeArrowheads="1"/>
          </p:cNvSpPr>
          <p:nvPr/>
        </p:nvSpPr>
        <p:spPr bwMode="auto">
          <a:xfrm>
            <a:off x="2419350" y="3382963"/>
            <a:ext cx="347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b="1">
                <a:solidFill>
                  <a:srgbClr val="000000"/>
                </a:solidFill>
                <a:latin typeface="Verdana" panose="020B0604030504040204" pitchFamily="34" charset="0"/>
              </a:rPr>
              <a:t>1</a:t>
            </a:r>
          </a:p>
        </p:txBody>
      </p:sp>
      <p:sp>
        <p:nvSpPr>
          <p:cNvPr id="14345" name="TextBox 26">
            <a:extLst>
              <a:ext uri="{FF2B5EF4-FFF2-40B4-BE49-F238E27FC236}">
                <a16:creationId xmlns:a16="http://schemas.microsoft.com/office/drawing/2014/main" id="{8EA39E7F-42E5-C8BD-589A-9A6018F8EF51}"/>
              </a:ext>
            </a:extLst>
          </p:cNvPr>
          <p:cNvSpPr txBox="1">
            <a:spLocks noChangeArrowheads="1"/>
          </p:cNvSpPr>
          <p:nvPr/>
        </p:nvSpPr>
        <p:spPr bwMode="auto">
          <a:xfrm>
            <a:off x="5815013" y="3382963"/>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b="1">
                <a:solidFill>
                  <a:srgbClr val="000000"/>
                </a:solidFill>
                <a:latin typeface="Verdana" panose="020B0604030504040204" pitchFamily="34" charset="0"/>
              </a:rPr>
              <a:t>1</a:t>
            </a:r>
          </a:p>
        </p:txBody>
      </p:sp>
      <p:sp>
        <p:nvSpPr>
          <p:cNvPr id="14346" name="Slide Number Placeholder 9">
            <a:extLst>
              <a:ext uri="{FF2B5EF4-FFF2-40B4-BE49-F238E27FC236}">
                <a16:creationId xmlns:a16="http://schemas.microsoft.com/office/drawing/2014/main" id="{AF79CF16-FABC-2CF2-25D9-A408A69120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7EF342EE-3C0F-4B13-8957-B4DECBBEB5A0}" type="slidenum">
              <a:rPr lang="en-IN" altLang="en-US" sz="1100">
                <a:solidFill>
                  <a:srgbClr val="B13F9A"/>
                </a:solidFill>
                <a:latin typeface="Arial" panose="020B0604020202020204" pitchFamily="34" charset="0"/>
              </a:rPr>
              <a:pPr eaLnBrk="1" hangingPunct="1"/>
              <a:t>36</a:t>
            </a:fld>
            <a:endParaRPr lang="en-IN" altLang="en-US" sz="1100">
              <a:solidFill>
                <a:srgbClr val="B13F9A"/>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EBA2DFAE-AD00-1D5B-85D7-A6999CCBF4BD}"/>
              </a:ext>
            </a:extLst>
          </p:cNvPr>
          <p:cNvSpPr>
            <a:spLocks noGrp="1"/>
          </p:cNvSpPr>
          <p:nvPr>
            <p:ph type="title"/>
          </p:nvPr>
        </p:nvSpPr>
        <p:spPr>
          <a:xfrm>
            <a:off x="457202" y="320675"/>
            <a:ext cx="7239000" cy="498475"/>
          </a:xfrm>
        </p:spPr>
        <p:txBody>
          <a:bodyPr>
            <a:normAutofit fontScale="90000"/>
          </a:bodyPr>
          <a:lstStyle/>
          <a:p>
            <a:pPr eaLnBrk="1" hangingPunct="1">
              <a:defRPr/>
            </a:pPr>
            <a:r>
              <a:rPr lang="en-US" dirty="0"/>
              <a:t>Cardinality Ratios </a:t>
            </a:r>
            <a:r>
              <a:rPr lang="en-US" sz="4000" dirty="0">
                <a:solidFill>
                  <a:srgbClr val="C00000"/>
                </a:solidFill>
              </a:rPr>
              <a:t>One to One </a:t>
            </a:r>
            <a:endParaRPr lang="en-US" dirty="0"/>
          </a:p>
        </p:txBody>
      </p:sp>
      <p:sp>
        <p:nvSpPr>
          <p:cNvPr id="15363" name="Content Placeholder 2">
            <a:extLst>
              <a:ext uri="{FF2B5EF4-FFF2-40B4-BE49-F238E27FC236}">
                <a16:creationId xmlns:a16="http://schemas.microsoft.com/office/drawing/2014/main" id="{575273A6-4740-05CC-74D2-E44D5F8D2130}"/>
              </a:ext>
            </a:extLst>
          </p:cNvPr>
          <p:cNvSpPr>
            <a:spLocks noGrp="1"/>
          </p:cNvSpPr>
          <p:nvPr>
            <p:ph idx="1"/>
          </p:nvPr>
        </p:nvSpPr>
        <p:spPr>
          <a:xfrm>
            <a:off x="330200" y="976313"/>
            <a:ext cx="7239000" cy="4846637"/>
          </a:xfrm>
        </p:spPr>
        <p:txBody>
          <a:bodyPr/>
          <a:lstStyle/>
          <a:p>
            <a:pPr marL="0" indent="0" eaLnBrk="1" hangingPunct="1">
              <a:buFont typeface="Wingdings" panose="05000000000000000000" pitchFamily="2" charset="2"/>
              <a:buNone/>
            </a:pPr>
            <a:r>
              <a:rPr lang="en-US" altLang="en-US" sz="2000">
                <a:solidFill>
                  <a:srgbClr val="C00000"/>
                </a:solidFill>
              </a:rPr>
              <a:t>Example</a:t>
            </a:r>
          </a:p>
        </p:txBody>
      </p:sp>
      <p:sp>
        <p:nvSpPr>
          <p:cNvPr id="15364" name="Rectangle 8">
            <a:extLst>
              <a:ext uri="{FF2B5EF4-FFF2-40B4-BE49-F238E27FC236}">
                <a16:creationId xmlns:a16="http://schemas.microsoft.com/office/drawing/2014/main" id="{7A444A34-8169-7E6D-EB27-C8C06CF5C6CE}"/>
              </a:ext>
            </a:extLst>
          </p:cNvPr>
          <p:cNvSpPr>
            <a:spLocks noChangeArrowheads="1"/>
          </p:cNvSpPr>
          <p:nvPr/>
        </p:nvSpPr>
        <p:spPr bwMode="auto">
          <a:xfrm>
            <a:off x="755650" y="3752850"/>
            <a:ext cx="2087563" cy="18065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600">
                <a:solidFill>
                  <a:srgbClr val="0000CC"/>
                </a:solidFill>
                <a:latin typeface="Verdana" panose="020B0604030504040204" pitchFamily="34" charset="0"/>
              </a:rPr>
              <a:t>Dr. Guruprasad</a:t>
            </a:r>
          </a:p>
          <a:p>
            <a:endParaRPr lang="en-US" altLang="en-US" sz="1600">
              <a:solidFill>
                <a:srgbClr val="0000CC"/>
              </a:solidFill>
              <a:latin typeface="Verdana" panose="020B0604030504040204" pitchFamily="34" charset="0"/>
            </a:endParaRPr>
          </a:p>
          <a:p>
            <a:endParaRPr lang="en-US" altLang="en-US" sz="1600">
              <a:solidFill>
                <a:srgbClr val="0000CC"/>
              </a:solidFill>
              <a:latin typeface="Verdana" panose="020B0604030504040204" pitchFamily="34" charset="0"/>
            </a:endParaRPr>
          </a:p>
          <a:p>
            <a:endParaRPr lang="en-US" altLang="en-US" sz="1600">
              <a:solidFill>
                <a:srgbClr val="0000CC"/>
              </a:solidFill>
              <a:latin typeface="Verdana" panose="020B0604030504040204" pitchFamily="34" charset="0"/>
            </a:endParaRPr>
          </a:p>
          <a:p>
            <a:r>
              <a:rPr lang="en-US" altLang="en-US" sz="1600">
                <a:solidFill>
                  <a:srgbClr val="0000CC"/>
                </a:solidFill>
                <a:latin typeface="Verdana" panose="020B0604030504040204" pitchFamily="34" charset="0"/>
              </a:rPr>
              <a:t>Dr. Gowrishankar</a:t>
            </a:r>
          </a:p>
        </p:txBody>
      </p:sp>
      <p:sp>
        <p:nvSpPr>
          <p:cNvPr id="15365" name="Diamond 9">
            <a:extLst>
              <a:ext uri="{FF2B5EF4-FFF2-40B4-BE49-F238E27FC236}">
                <a16:creationId xmlns:a16="http://schemas.microsoft.com/office/drawing/2014/main" id="{DCE04EED-0831-FCD1-5650-15B6F98D0C44}"/>
              </a:ext>
            </a:extLst>
          </p:cNvPr>
          <p:cNvSpPr>
            <a:spLocks noChangeArrowheads="1"/>
          </p:cNvSpPr>
          <p:nvPr/>
        </p:nvSpPr>
        <p:spPr bwMode="auto">
          <a:xfrm>
            <a:off x="3832225" y="3398838"/>
            <a:ext cx="2252663" cy="2384425"/>
          </a:xfrm>
          <a:prstGeom prst="diamond">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sz="1400">
              <a:solidFill>
                <a:srgbClr val="C00000"/>
              </a:solidFill>
              <a:latin typeface="Verdana" panose="020B0604030504040204" pitchFamily="34" charset="0"/>
            </a:endParaRPr>
          </a:p>
        </p:txBody>
      </p:sp>
      <p:sp>
        <p:nvSpPr>
          <p:cNvPr id="15366" name="Rectangle 10">
            <a:extLst>
              <a:ext uri="{FF2B5EF4-FFF2-40B4-BE49-F238E27FC236}">
                <a16:creationId xmlns:a16="http://schemas.microsoft.com/office/drawing/2014/main" id="{6D40C47E-1CC1-0EF6-EFFF-82E3EA7EBD22}"/>
              </a:ext>
            </a:extLst>
          </p:cNvPr>
          <p:cNvSpPr>
            <a:spLocks noChangeArrowheads="1"/>
          </p:cNvSpPr>
          <p:nvPr/>
        </p:nvSpPr>
        <p:spPr bwMode="auto">
          <a:xfrm>
            <a:off x="7100888" y="3695700"/>
            <a:ext cx="936625" cy="18637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sz="1800">
              <a:solidFill>
                <a:srgbClr val="0000CC"/>
              </a:solidFill>
              <a:latin typeface="Verdana" panose="020B0604030504040204" pitchFamily="34" charset="0"/>
            </a:endParaRPr>
          </a:p>
          <a:p>
            <a:r>
              <a:rPr lang="en-US" altLang="en-US" sz="1800">
                <a:solidFill>
                  <a:srgbClr val="0000CC"/>
                </a:solidFill>
                <a:latin typeface="Verdana" panose="020B0604030504040204" pitchFamily="34" charset="0"/>
              </a:rPr>
              <a:t> CSE</a:t>
            </a:r>
          </a:p>
          <a:p>
            <a:endParaRPr lang="en-US" altLang="en-US" sz="1800">
              <a:solidFill>
                <a:srgbClr val="0000CC"/>
              </a:solidFill>
              <a:latin typeface="Verdana" panose="020B0604030504040204" pitchFamily="34" charset="0"/>
            </a:endParaRPr>
          </a:p>
          <a:p>
            <a:endParaRPr lang="en-US" altLang="en-US" sz="1800">
              <a:solidFill>
                <a:srgbClr val="0000CC"/>
              </a:solidFill>
              <a:latin typeface="Verdana" panose="020B0604030504040204" pitchFamily="34" charset="0"/>
            </a:endParaRPr>
          </a:p>
          <a:p>
            <a:r>
              <a:rPr lang="en-US" altLang="en-US" sz="1800">
                <a:solidFill>
                  <a:srgbClr val="0000CC"/>
                </a:solidFill>
                <a:latin typeface="Verdana" panose="020B0604030504040204" pitchFamily="34" charset="0"/>
              </a:rPr>
              <a:t> ISE</a:t>
            </a:r>
          </a:p>
          <a:p>
            <a:endParaRPr lang="en-US" altLang="en-US" sz="1800">
              <a:solidFill>
                <a:srgbClr val="0000CC"/>
              </a:solidFill>
              <a:latin typeface="Verdana" panose="020B0604030504040204" pitchFamily="34" charset="0"/>
            </a:endParaRPr>
          </a:p>
          <a:p>
            <a:endParaRPr lang="en-US" altLang="en-US" sz="1800">
              <a:solidFill>
                <a:srgbClr val="0000CC"/>
              </a:solidFill>
              <a:latin typeface="Verdana" panose="020B0604030504040204" pitchFamily="34" charset="0"/>
            </a:endParaRPr>
          </a:p>
          <a:p>
            <a:endParaRPr lang="en-US" altLang="en-US" sz="1800">
              <a:solidFill>
                <a:srgbClr val="0000CC"/>
              </a:solidFill>
              <a:latin typeface="Verdana" panose="020B0604030504040204" pitchFamily="34" charset="0"/>
            </a:endParaRPr>
          </a:p>
        </p:txBody>
      </p:sp>
      <p:sp>
        <p:nvSpPr>
          <p:cNvPr id="15367" name="TextBox 11">
            <a:extLst>
              <a:ext uri="{FF2B5EF4-FFF2-40B4-BE49-F238E27FC236}">
                <a16:creationId xmlns:a16="http://schemas.microsoft.com/office/drawing/2014/main" id="{0FBBF3DE-FB24-ACBA-5722-51C24A04DE46}"/>
              </a:ext>
            </a:extLst>
          </p:cNvPr>
          <p:cNvSpPr txBox="1">
            <a:spLocks noChangeArrowheads="1"/>
          </p:cNvSpPr>
          <p:nvPr/>
        </p:nvSpPr>
        <p:spPr bwMode="auto">
          <a:xfrm>
            <a:off x="4384675" y="5783263"/>
            <a:ext cx="15382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solidFill>
                  <a:srgbClr val="C00000"/>
                </a:solidFill>
                <a:latin typeface="Verdana" panose="020B0604030504040204" pitchFamily="34" charset="0"/>
              </a:rPr>
              <a:t>Heads</a:t>
            </a:r>
          </a:p>
          <a:p>
            <a:pPr eaLnBrk="1" hangingPunct="1"/>
            <a:r>
              <a:rPr lang="en-US" altLang="en-US" sz="1800">
                <a:solidFill>
                  <a:srgbClr val="000000"/>
                </a:solidFill>
                <a:latin typeface="Verdana" panose="020B0604030504040204" pitchFamily="34" charset="0"/>
              </a:rPr>
              <a:t>relationship</a:t>
            </a:r>
          </a:p>
        </p:txBody>
      </p:sp>
      <p:sp>
        <p:nvSpPr>
          <p:cNvPr id="15368" name="TextBox 12">
            <a:extLst>
              <a:ext uri="{FF2B5EF4-FFF2-40B4-BE49-F238E27FC236}">
                <a16:creationId xmlns:a16="http://schemas.microsoft.com/office/drawing/2014/main" id="{8AED4BD0-424E-2F83-595B-92BCFE30CC2D}"/>
              </a:ext>
            </a:extLst>
          </p:cNvPr>
          <p:cNvSpPr txBox="1">
            <a:spLocks noChangeArrowheads="1"/>
          </p:cNvSpPr>
          <p:nvPr/>
        </p:nvSpPr>
        <p:spPr bwMode="auto">
          <a:xfrm>
            <a:off x="1150938" y="5630863"/>
            <a:ext cx="10017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solidFill>
                  <a:srgbClr val="0000CC"/>
                </a:solidFill>
                <a:latin typeface="Verdana" panose="020B0604030504040204" pitchFamily="34" charset="0"/>
              </a:rPr>
              <a:t>Faculty</a:t>
            </a:r>
          </a:p>
          <a:p>
            <a:pPr eaLnBrk="1" hangingPunct="1"/>
            <a:r>
              <a:rPr lang="en-US" altLang="en-US" sz="1800">
                <a:solidFill>
                  <a:srgbClr val="000000"/>
                </a:solidFill>
                <a:latin typeface="Verdana" panose="020B0604030504040204" pitchFamily="34" charset="0"/>
              </a:rPr>
              <a:t>Entity</a:t>
            </a:r>
          </a:p>
        </p:txBody>
      </p:sp>
      <p:sp>
        <p:nvSpPr>
          <p:cNvPr id="15369" name="TextBox 13">
            <a:extLst>
              <a:ext uri="{FF2B5EF4-FFF2-40B4-BE49-F238E27FC236}">
                <a16:creationId xmlns:a16="http://schemas.microsoft.com/office/drawing/2014/main" id="{54CECE7C-D320-68F0-7767-E0C2F73B9690}"/>
              </a:ext>
            </a:extLst>
          </p:cNvPr>
          <p:cNvSpPr txBox="1">
            <a:spLocks noChangeArrowheads="1"/>
          </p:cNvSpPr>
          <p:nvPr/>
        </p:nvSpPr>
        <p:spPr bwMode="auto">
          <a:xfrm>
            <a:off x="7132638" y="5653088"/>
            <a:ext cx="1571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solidFill>
                  <a:srgbClr val="0000CC"/>
                </a:solidFill>
                <a:latin typeface="Verdana" panose="020B0604030504040204" pitchFamily="34" charset="0"/>
              </a:rPr>
              <a:t>Department</a:t>
            </a:r>
          </a:p>
          <a:p>
            <a:pPr eaLnBrk="1" hangingPunct="1"/>
            <a:r>
              <a:rPr lang="en-US" altLang="en-US" sz="1800">
                <a:solidFill>
                  <a:srgbClr val="000000"/>
                </a:solidFill>
                <a:latin typeface="Verdana" panose="020B0604030504040204" pitchFamily="34" charset="0"/>
              </a:rPr>
              <a:t>Entity</a:t>
            </a:r>
          </a:p>
        </p:txBody>
      </p:sp>
      <p:sp>
        <p:nvSpPr>
          <p:cNvPr id="15370" name="Oval 17">
            <a:extLst>
              <a:ext uri="{FF2B5EF4-FFF2-40B4-BE49-F238E27FC236}">
                <a16:creationId xmlns:a16="http://schemas.microsoft.com/office/drawing/2014/main" id="{1E62CDB0-2DFA-4FB8-162A-49CC6E93CC17}"/>
              </a:ext>
            </a:extLst>
          </p:cNvPr>
          <p:cNvSpPr>
            <a:spLocks noChangeArrowheads="1"/>
          </p:cNvSpPr>
          <p:nvPr/>
        </p:nvSpPr>
        <p:spPr bwMode="auto">
          <a:xfrm>
            <a:off x="4914900" y="4003675"/>
            <a:ext cx="98425" cy="120650"/>
          </a:xfrm>
          <a:prstGeom prst="ellipse">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sz="1800">
              <a:solidFill>
                <a:srgbClr val="000000"/>
              </a:solidFill>
              <a:latin typeface="Verdana" panose="020B0604030504040204" pitchFamily="34" charset="0"/>
            </a:endParaRPr>
          </a:p>
        </p:txBody>
      </p:sp>
      <p:sp>
        <p:nvSpPr>
          <p:cNvPr id="15371" name="Oval 19">
            <a:extLst>
              <a:ext uri="{FF2B5EF4-FFF2-40B4-BE49-F238E27FC236}">
                <a16:creationId xmlns:a16="http://schemas.microsoft.com/office/drawing/2014/main" id="{7AFA8E37-A0E8-BC46-918C-5257AE1B91DF}"/>
              </a:ext>
            </a:extLst>
          </p:cNvPr>
          <p:cNvSpPr>
            <a:spLocks noChangeArrowheads="1"/>
          </p:cNvSpPr>
          <p:nvPr/>
        </p:nvSpPr>
        <p:spPr bwMode="auto">
          <a:xfrm>
            <a:off x="4914900" y="4767263"/>
            <a:ext cx="98425" cy="119062"/>
          </a:xfrm>
          <a:prstGeom prst="ellipse">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sz="1800">
              <a:solidFill>
                <a:srgbClr val="000000"/>
              </a:solidFill>
              <a:latin typeface="Verdana" panose="020B0604030504040204" pitchFamily="34" charset="0"/>
            </a:endParaRPr>
          </a:p>
        </p:txBody>
      </p:sp>
      <p:cxnSp>
        <p:nvCxnSpPr>
          <p:cNvPr id="15372" name="Straight Connector 22">
            <a:extLst>
              <a:ext uri="{FF2B5EF4-FFF2-40B4-BE49-F238E27FC236}">
                <a16:creationId xmlns:a16="http://schemas.microsoft.com/office/drawing/2014/main" id="{7F592592-0CF4-715B-9E29-852A5DE25E85}"/>
              </a:ext>
            </a:extLst>
          </p:cNvPr>
          <p:cNvCxnSpPr>
            <a:cxnSpLocks noChangeShapeType="1"/>
          </p:cNvCxnSpPr>
          <p:nvPr/>
        </p:nvCxnSpPr>
        <p:spPr bwMode="auto">
          <a:xfrm>
            <a:off x="2555875" y="4003675"/>
            <a:ext cx="2373313" cy="1031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73" name="Straight Connector 23">
            <a:extLst>
              <a:ext uri="{FF2B5EF4-FFF2-40B4-BE49-F238E27FC236}">
                <a16:creationId xmlns:a16="http://schemas.microsoft.com/office/drawing/2014/main" id="{C0354AB9-F8CC-C263-D38A-313269A93392}"/>
              </a:ext>
            </a:extLst>
          </p:cNvPr>
          <p:cNvCxnSpPr>
            <a:cxnSpLocks noChangeShapeType="1"/>
            <a:stCxn id="15370" idx="5"/>
          </p:cNvCxnSpPr>
          <p:nvPr/>
        </p:nvCxnSpPr>
        <p:spPr bwMode="auto">
          <a:xfrm>
            <a:off x="4999038" y="4106863"/>
            <a:ext cx="23812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74" name="Straight Connector 24">
            <a:extLst>
              <a:ext uri="{FF2B5EF4-FFF2-40B4-BE49-F238E27FC236}">
                <a16:creationId xmlns:a16="http://schemas.microsoft.com/office/drawing/2014/main" id="{DD2CD9B4-0395-597C-E824-60A5CC05B8DB}"/>
              </a:ext>
            </a:extLst>
          </p:cNvPr>
          <p:cNvCxnSpPr>
            <a:cxnSpLocks noChangeShapeType="1"/>
            <a:endCxn id="15371" idx="2"/>
          </p:cNvCxnSpPr>
          <p:nvPr/>
        </p:nvCxnSpPr>
        <p:spPr bwMode="auto">
          <a:xfrm flipV="1">
            <a:off x="2700338" y="4827588"/>
            <a:ext cx="2214562" cy="587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75" name="Straight Connector 25">
            <a:extLst>
              <a:ext uri="{FF2B5EF4-FFF2-40B4-BE49-F238E27FC236}">
                <a16:creationId xmlns:a16="http://schemas.microsoft.com/office/drawing/2014/main" id="{BD406C2E-BAD0-5E14-425F-38B91E94531D}"/>
              </a:ext>
            </a:extLst>
          </p:cNvPr>
          <p:cNvCxnSpPr>
            <a:cxnSpLocks noChangeShapeType="1"/>
            <a:stCxn id="15371" idx="6"/>
          </p:cNvCxnSpPr>
          <p:nvPr/>
        </p:nvCxnSpPr>
        <p:spPr bwMode="auto">
          <a:xfrm>
            <a:off x="5013325" y="4827588"/>
            <a:ext cx="2366963" cy="587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376" name="Slide Number Placeholder 15">
            <a:extLst>
              <a:ext uri="{FF2B5EF4-FFF2-40B4-BE49-F238E27FC236}">
                <a16:creationId xmlns:a16="http://schemas.microsoft.com/office/drawing/2014/main" id="{1096009B-59B8-A7E6-33A3-6A8A86DD4C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60E1BFCD-9E33-42B1-A5E9-1845B114EF60}" type="slidenum">
              <a:rPr lang="en-IN" altLang="en-US" sz="1100">
                <a:solidFill>
                  <a:srgbClr val="B13F9A"/>
                </a:solidFill>
                <a:latin typeface="Arial" panose="020B0604020202020204" pitchFamily="34" charset="0"/>
              </a:rPr>
              <a:pPr eaLnBrk="1" hangingPunct="1"/>
              <a:t>37</a:t>
            </a:fld>
            <a:endParaRPr lang="en-IN" altLang="en-US" sz="1100">
              <a:solidFill>
                <a:srgbClr val="B13F9A"/>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9672D65C-6CF4-4E05-C988-D3CE520AB47B}"/>
              </a:ext>
            </a:extLst>
          </p:cNvPr>
          <p:cNvSpPr>
            <a:spLocks noGrp="1"/>
          </p:cNvSpPr>
          <p:nvPr>
            <p:ph type="title"/>
          </p:nvPr>
        </p:nvSpPr>
        <p:spPr>
          <a:xfrm>
            <a:off x="457202" y="320675"/>
            <a:ext cx="7239000" cy="1143000"/>
          </a:xfrm>
        </p:spPr>
        <p:txBody>
          <a:bodyPr/>
          <a:lstStyle/>
          <a:p>
            <a:pPr eaLnBrk="1" hangingPunct="1">
              <a:defRPr/>
            </a:pPr>
            <a:r>
              <a:rPr lang="en-US" sz="3200" dirty="0"/>
              <a:t>Cardinality Ratios </a:t>
            </a:r>
            <a:r>
              <a:rPr lang="en-US" sz="3200" dirty="0">
                <a:solidFill>
                  <a:srgbClr val="C00000"/>
                </a:solidFill>
              </a:rPr>
              <a:t>One to Many</a:t>
            </a:r>
            <a:br>
              <a:rPr lang="en-US" sz="3200" dirty="0">
                <a:solidFill>
                  <a:srgbClr val="C00000"/>
                </a:solidFill>
              </a:rPr>
            </a:br>
            <a:endParaRPr lang="en-US" sz="3200" dirty="0"/>
          </a:p>
        </p:txBody>
      </p:sp>
      <p:sp>
        <p:nvSpPr>
          <p:cNvPr id="16387" name="Content Placeholder 2">
            <a:extLst>
              <a:ext uri="{FF2B5EF4-FFF2-40B4-BE49-F238E27FC236}">
                <a16:creationId xmlns:a16="http://schemas.microsoft.com/office/drawing/2014/main" id="{0D87C04F-5A9B-0CAE-0F88-4BA39CA17848}"/>
              </a:ext>
            </a:extLst>
          </p:cNvPr>
          <p:cNvSpPr>
            <a:spLocks noGrp="1"/>
          </p:cNvSpPr>
          <p:nvPr>
            <p:ph idx="1"/>
          </p:nvPr>
        </p:nvSpPr>
        <p:spPr>
          <a:xfrm>
            <a:off x="0" y="1143000"/>
            <a:ext cx="8105775" cy="5313363"/>
          </a:xfrm>
        </p:spPr>
        <p:txBody>
          <a:bodyPr/>
          <a:lstStyle/>
          <a:p>
            <a:pPr marL="0" indent="0" eaLnBrk="1" hangingPunct="1">
              <a:buFont typeface="Wingdings" panose="05000000000000000000" pitchFamily="2" charset="2"/>
              <a:buNone/>
            </a:pPr>
            <a:r>
              <a:rPr lang="en-US" altLang="en-US" sz="1800">
                <a:solidFill>
                  <a:srgbClr val="C00000"/>
                </a:solidFill>
              </a:rPr>
              <a:t>One to Many:</a:t>
            </a:r>
          </a:p>
          <a:p>
            <a:pPr marL="0" indent="0" eaLnBrk="1" hangingPunct="1">
              <a:buFont typeface="Wingdings" panose="05000000000000000000" pitchFamily="2" charset="2"/>
              <a:buNone/>
            </a:pPr>
            <a:r>
              <a:rPr lang="en-US" altLang="en-US" sz="1800"/>
              <a:t>One entity from entity set A can be associated with more than one entities of entity set B however an entity from entity set B, can be associated with at most one entity.</a:t>
            </a:r>
          </a:p>
        </p:txBody>
      </p:sp>
      <p:pic>
        <p:nvPicPr>
          <p:cNvPr id="16388" name="Picture 2">
            <a:extLst>
              <a:ext uri="{FF2B5EF4-FFF2-40B4-BE49-F238E27FC236}">
                <a16:creationId xmlns:a16="http://schemas.microsoft.com/office/drawing/2014/main" id="{7F80EA2A-935B-2878-E9AC-1227F3B13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3644900"/>
            <a:ext cx="3529012"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Diamond 9">
            <a:extLst>
              <a:ext uri="{FF2B5EF4-FFF2-40B4-BE49-F238E27FC236}">
                <a16:creationId xmlns:a16="http://schemas.microsoft.com/office/drawing/2014/main" id="{4746D774-8CEF-9C89-7AB0-471937604A92}"/>
              </a:ext>
            </a:extLst>
          </p:cNvPr>
          <p:cNvSpPr>
            <a:spLocks noChangeArrowheads="1"/>
          </p:cNvSpPr>
          <p:nvPr/>
        </p:nvSpPr>
        <p:spPr bwMode="auto">
          <a:xfrm>
            <a:off x="5572125" y="2970213"/>
            <a:ext cx="917575" cy="530225"/>
          </a:xfrm>
          <a:prstGeom prst="diamond">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400">
                <a:solidFill>
                  <a:srgbClr val="C00000"/>
                </a:solidFill>
                <a:latin typeface="Verdana" panose="020B0604030504040204" pitchFamily="34" charset="0"/>
              </a:rPr>
              <a:t>R</a:t>
            </a:r>
          </a:p>
        </p:txBody>
      </p:sp>
      <p:sp>
        <p:nvSpPr>
          <p:cNvPr id="16390" name="Rectangle 10">
            <a:extLst>
              <a:ext uri="{FF2B5EF4-FFF2-40B4-BE49-F238E27FC236}">
                <a16:creationId xmlns:a16="http://schemas.microsoft.com/office/drawing/2014/main" id="{58D7D4DB-8361-D6A7-42AC-69D5811FDBD3}"/>
              </a:ext>
            </a:extLst>
          </p:cNvPr>
          <p:cNvSpPr>
            <a:spLocks noChangeArrowheads="1"/>
          </p:cNvSpPr>
          <p:nvPr/>
        </p:nvSpPr>
        <p:spPr bwMode="auto">
          <a:xfrm>
            <a:off x="6921500" y="3167063"/>
            <a:ext cx="1152525" cy="47783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solidFill>
                  <a:srgbClr val="0000CC"/>
                </a:solidFill>
                <a:latin typeface="Verdana" panose="020B0604030504040204" pitchFamily="34" charset="0"/>
              </a:rPr>
              <a:t>Entity B</a:t>
            </a:r>
          </a:p>
        </p:txBody>
      </p:sp>
      <p:cxnSp>
        <p:nvCxnSpPr>
          <p:cNvPr id="16391" name="Straight Connector 11">
            <a:extLst>
              <a:ext uri="{FF2B5EF4-FFF2-40B4-BE49-F238E27FC236}">
                <a16:creationId xmlns:a16="http://schemas.microsoft.com/office/drawing/2014/main" id="{4635833A-0594-DE9D-8698-7EE5B64A8AA1}"/>
              </a:ext>
            </a:extLst>
          </p:cNvPr>
          <p:cNvCxnSpPr>
            <a:cxnSpLocks noChangeShapeType="1"/>
            <a:stCxn id="16394" idx="3"/>
            <a:endCxn id="16389" idx="1"/>
          </p:cNvCxnSpPr>
          <p:nvPr/>
        </p:nvCxnSpPr>
        <p:spPr bwMode="auto">
          <a:xfrm flipV="1">
            <a:off x="4410075" y="3235325"/>
            <a:ext cx="1162050" cy="25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392" name="Straight Connector 12">
            <a:extLst>
              <a:ext uri="{FF2B5EF4-FFF2-40B4-BE49-F238E27FC236}">
                <a16:creationId xmlns:a16="http://schemas.microsoft.com/office/drawing/2014/main" id="{2E400EAC-E1F5-08CC-D388-DE603B71E20F}"/>
              </a:ext>
            </a:extLst>
          </p:cNvPr>
          <p:cNvCxnSpPr>
            <a:cxnSpLocks noChangeShapeType="1"/>
          </p:cNvCxnSpPr>
          <p:nvPr/>
        </p:nvCxnSpPr>
        <p:spPr bwMode="auto">
          <a:xfrm>
            <a:off x="6489700" y="3235325"/>
            <a:ext cx="431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393" name="TextBox 13">
            <a:extLst>
              <a:ext uri="{FF2B5EF4-FFF2-40B4-BE49-F238E27FC236}">
                <a16:creationId xmlns:a16="http://schemas.microsoft.com/office/drawing/2014/main" id="{2C359A30-A315-E9E9-C34E-DFBBB7373950}"/>
              </a:ext>
            </a:extLst>
          </p:cNvPr>
          <p:cNvSpPr txBox="1">
            <a:spLocks noChangeArrowheads="1"/>
          </p:cNvSpPr>
          <p:nvPr/>
        </p:nvSpPr>
        <p:spPr bwMode="auto">
          <a:xfrm>
            <a:off x="4867275" y="3316288"/>
            <a:ext cx="347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b="1">
                <a:solidFill>
                  <a:srgbClr val="000000"/>
                </a:solidFill>
                <a:latin typeface="Verdana" panose="020B0604030504040204" pitchFamily="34" charset="0"/>
              </a:rPr>
              <a:t>1</a:t>
            </a:r>
          </a:p>
        </p:txBody>
      </p:sp>
      <p:sp>
        <p:nvSpPr>
          <p:cNvPr id="16394" name="Rectangle 33">
            <a:extLst>
              <a:ext uri="{FF2B5EF4-FFF2-40B4-BE49-F238E27FC236}">
                <a16:creationId xmlns:a16="http://schemas.microsoft.com/office/drawing/2014/main" id="{DD4D11DD-EA76-B57B-D625-3B7F0DB97D69}"/>
              </a:ext>
            </a:extLst>
          </p:cNvPr>
          <p:cNvSpPr>
            <a:spLocks noChangeArrowheads="1"/>
          </p:cNvSpPr>
          <p:nvPr/>
        </p:nvSpPr>
        <p:spPr bwMode="auto">
          <a:xfrm>
            <a:off x="3257550" y="3021013"/>
            <a:ext cx="1152525" cy="4794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solidFill>
                  <a:srgbClr val="0000CC"/>
                </a:solidFill>
                <a:latin typeface="Verdana" panose="020B0604030504040204" pitchFamily="34" charset="0"/>
              </a:rPr>
              <a:t>Entity A</a:t>
            </a:r>
          </a:p>
        </p:txBody>
      </p:sp>
      <p:sp>
        <p:nvSpPr>
          <p:cNvPr id="16395" name="TextBox 43">
            <a:extLst>
              <a:ext uri="{FF2B5EF4-FFF2-40B4-BE49-F238E27FC236}">
                <a16:creationId xmlns:a16="http://schemas.microsoft.com/office/drawing/2014/main" id="{CB796AB2-D898-F9D3-88CF-1B5EE2697A8D}"/>
              </a:ext>
            </a:extLst>
          </p:cNvPr>
          <p:cNvSpPr txBox="1">
            <a:spLocks noChangeArrowheads="1"/>
          </p:cNvSpPr>
          <p:nvPr/>
        </p:nvSpPr>
        <p:spPr bwMode="auto">
          <a:xfrm>
            <a:off x="6518275" y="3316288"/>
            <a:ext cx="403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b="1">
                <a:solidFill>
                  <a:srgbClr val="000000"/>
                </a:solidFill>
                <a:latin typeface="Verdana" panose="020B0604030504040204" pitchFamily="34" charset="0"/>
              </a:rPr>
              <a:t>M</a:t>
            </a:r>
          </a:p>
        </p:txBody>
      </p:sp>
      <p:sp>
        <p:nvSpPr>
          <p:cNvPr id="16396" name="Slide Number Placeholder 11">
            <a:extLst>
              <a:ext uri="{FF2B5EF4-FFF2-40B4-BE49-F238E27FC236}">
                <a16:creationId xmlns:a16="http://schemas.microsoft.com/office/drawing/2014/main" id="{B8431911-437C-C109-DB67-38A9A1042F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74E8617E-E184-4CC3-B66A-D5639BEC9214}" type="slidenum">
              <a:rPr lang="en-IN" altLang="en-US" sz="1100">
                <a:solidFill>
                  <a:srgbClr val="B13F9A"/>
                </a:solidFill>
                <a:latin typeface="Arial" panose="020B0604020202020204" pitchFamily="34" charset="0"/>
              </a:rPr>
              <a:pPr eaLnBrk="1" hangingPunct="1"/>
              <a:t>38</a:t>
            </a:fld>
            <a:endParaRPr lang="en-IN" altLang="en-US" sz="1100">
              <a:solidFill>
                <a:srgbClr val="B13F9A"/>
              </a:solidFill>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4FFF4B8B-3B2B-F9D2-AAD9-2D419AE5414B}"/>
              </a:ext>
            </a:extLst>
          </p:cNvPr>
          <p:cNvSpPr>
            <a:spLocks noGrp="1"/>
          </p:cNvSpPr>
          <p:nvPr>
            <p:ph type="title"/>
          </p:nvPr>
        </p:nvSpPr>
        <p:spPr>
          <a:xfrm>
            <a:off x="457202" y="320675"/>
            <a:ext cx="7239000" cy="498475"/>
          </a:xfrm>
        </p:spPr>
        <p:txBody>
          <a:bodyPr>
            <a:normAutofit fontScale="90000"/>
          </a:bodyPr>
          <a:lstStyle/>
          <a:p>
            <a:pPr eaLnBrk="1" hangingPunct="1">
              <a:defRPr/>
            </a:pPr>
            <a:r>
              <a:rPr lang="en-US" dirty="0"/>
              <a:t>Cardinality </a:t>
            </a:r>
            <a:r>
              <a:rPr lang="en-US" sz="4000" dirty="0">
                <a:solidFill>
                  <a:srgbClr val="C00000"/>
                </a:solidFill>
              </a:rPr>
              <a:t>One to Many</a:t>
            </a:r>
          </a:p>
        </p:txBody>
      </p:sp>
      <p:sp>
        <p:nvSpPr>
          <p:cNvPr id="17411" name="Content Placeholder 2">
            <a:extLst>
              <a:ext uri="{FF2B5EF4-FFF2-40B4-BE49-F238E27FC236}">
                <a16:creationId xmlns:a16="http://schemas.microsoft.com/office/drawing/2014/main" id="{9B5CE0B8-38B6-5ACE-1C65-2561FAF1B920}"/>
              </a:ext>
            </a:extLst>
          </p:cNvPr>
          <p:cNvSpPr>
            <a:spLocks noGrp="1"/>
          </p:cNvSpPr>
          <p:nvPr>
            <p:ph idx="1"/>
          </p:nvPr>
        </p:nvSpPr>
        <p:spPr/>
        <p:txBody>
          <a:bodyPr/>
          <a:lstStyle/>
          <a:p>
            <a:pPr eaLnBrk="1" hangingPunct="1"/>
            <a:r>
              <a:rPr lang="en-US" altLang="en-US" sz="1800">
                <a:solidFill>
                  <a:srgbClr val="FF0000"/>
                </a:solidFill>
              </a:rPr>
              <a:t>Example</a:t>
            </a:r>
          </a:p>
        </p:txBody>
      </p:sp>
      <p:grpSp>
        <p:nvGrpSpPr>
          <p:cNvPr id="17412" name="Group 2047">
            <a:extLst>
              <a:ext uri="{FF2B5EF4-FFF2-40B4-BE49-F238E27FC236}">
                <a16:creationId xmlns:a16="http://schemas.microsoft.com/office/drawing/2014/main" id="{B622EC17-428F-8550-4A68-61A20D6E5AA1}"/>
              </a:ext>
            </a:extLst>
          </p:cNvPr>
          <p:cNvGrpSpPr>
            <a:grpSpLocks/>
          </p:cNvGrpSpPr>
          <p:nvPr/>
        </p:nvGrpSpPr>
        <p:grpSpPr bwMode="auto">
          <a:xfrm>
            <a:off x="2478088" y="1819275"/>
            <a:ext cx="4521200" cy="647700"/>
            <a:chOff x="4587747" y="4437061"/>
            <a:chExt cx="4520757" cy="648123"/>
          </a:xfrm>
        </p:grpSpPr>
        <p:sp>
          <p:nvSpPr>
            <p:cNvPr id="17415" name="Diamond 9">
              <a:extLst>
                <a:ext uri="{FF2B5EF4-FFF2-40B4-BE49-F238E27FC236}">
                  <a16:creationId xmlns:a16="http://schemas.microsoft.com/office/drawing/2014/main" id="{C8581947-518F-5034-A1F7-7E7B822D92A8}"/>
                </a:ext>
              </a:extLst>
            </p:cNvPr>
            <p:cNvSpPr>
              <a:spLocks noChangeArrowheads="1"/>
            </p:cNvSpPr>
            <p:nvPr/>
          </p:nvSpPr>
          <p:spPr bwMode="auto">
            <a:xfrm>
              <a:off x="6463907" y="4554960"/>
              <a:ext cx="1250261" cy="530224"/>
            </a:xfrm>
            <a:prstGeom prst="diamond">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400" b="1">
                  <a:solidFill>
                    <a:srgbClr val="C00000"/>
                  </a:solidFill>
                  <a:latin typeface="Verdana" panose="020B0604030504040204" pitchFamily="34" charset="0"/>
                </a:rPr>
                <a:t>Has</a:t>
              </a:r>
            </a:p>
          </p:txBody>
        </p:sp>
        <p:sp>
          <p:nvSpPr>
            <p:cNvPr id="17416" name="Rectangle 10">
              <a:extLst>
                <a:ext uri="{FF2B5EF4-FFF2-40B4-BE49-F238E27FC236}">
                  <a16:creationId xmlns:a16="http://schemas.microsoft.com/office/drawing/2014/main" id="{E1F0F3A2-8B5C-0587-CA7F-01E0DB9FE67F}"/>
                </a:ext>
              </a:extLst>
            </p:cNvPr>
            <p:cNvSpPr>
              <a:spLocks noChangeArrowheads="1"/>
            </p:cNvSpPr>
            <p:nvPr/>
          </p:nvSpPr>
          <p:spPr bwMode="auto">
            <a:xfrm>
              <a:off x="8054811" y="4582419"/>
              <a:ext cx="1053693" cy="47886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600">
                  <a:solidFill>
                    <a:srgbClr val="0000CC"/>
                  </a:solidFill>
                  <a:latin typeface="Verdana" panose="020B0604030504040204" pitchFamily="34" charset="0"/>
                </a:rPr>
                <a:t>Student</a:t>
              </a:r>
            </a:p>
          </p:txBody>
        </p:sp>
        <p:cxnSp>
          <p:nvCxnSpPr>
            <p:cNvPr id="17417" name="Straight Connector 11">
              <a:extLst>
                <a:ext uri="{FF2B5EF4-FFF2-40B4-BE49-F238E27FC236}">
                  <a16:creationId xmlns:a16="http://schemas.microsoft.com/office/drawing/2014/main" id="{AF2FDB12-F278-5F91-E5D9-5A2D2A10FA5F}"/>
                </a:ext>
              </a:extLst>
            </p:cNvPr>
            <p:cNvCxnSpPr>
              <a:cxnSpLocks noChangeShapeType="1"/>
              <a:stCxn id="17420" idx="3"/>
              <a:endCxn id="17415" idx="1"/>
            </p:cNvCxnSpPr>
            <p:nvPr/>
          </p:nvCxnSpPr>
          <p:spPr bwMode="auto">
            <a:xfrm>
              <a:off x="6149347" y="4806392"/>
              <a:ext cx="314560" cy="1368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18" name="Straight Connector 12">
              <a:extLst>
                <a:ext uri="{FF2B5EF4-FFF2-40B4-BE49-F238E27FC236}">
                  <a16:creationId xmlns:a16="http://schemas.microsoft.com/office/drawing/2014/main" id="{760E4FA5-F49A-7494-AAFC-293E802E5AD6}"/>
                </a:ext>
              </a:extLst>
            </p:cNvPr>
            <p:cNvCxnSpPr>
              <a:cxnSpLocks noChangeShapeType="1"/>
              <a:endCxn id="17416" idx="1"/>
            </p:cNvCxnSpPr>
            <p:nvPr/>
          </p:nvCxnSpPr>
          <p:spPr bwMode="auto">
            <a:xfrm>
              <a:off x="7699093" y="4821853"/>
              <a:ext cx="35571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7419" name="TextBox 13">
              <a:extLst>
                <a:ext uri="{FF2B5EF4-FFF2-40B4-BE49-F238E27FC236}">
                  <a16:creationId xmlns:a16="http://schemas.microsoft.com/office/drawing/2014/main" id="{E6F1CEC7-D5E7-7B64-EC70-0901B213EFA2}"/>
                </a:ext>
              </a:extLst>
            </p:cNvPr>
            <p:cNvSpPr txBox="1">
              <a:spLocks noChangeArrowheads="1"/>
            </p:cNvSpPr>
            <p:nvPr/>
          </p:nvSpPr>
          <p:spPr bwMode="auto">
            <a:xfrm>
              <a:off x="6120680" y="4473660"/>
              <a:ext cx="348143" cy="36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b="1">
                  <a:solidFill>
                    <a:srgbClr val="000000"/>
                  </a:solidFill>
                  <a:latin typeface="Verdana" panose="020B0604030504040204" pitchFamily="34" charset="0"/>
                </a:rPr>
                <a:t>1</a:t>
              </a:r>
            </a:p>
          </p:txBody>
        </p:sp>
        <p:sp>
          <p:nvSpPr>
            <p:cNvPr id="17420" name="Rectangle 33">
              <a:extLst>
                <a:ext uri="{FF2B5EF4-FFF2-40B4-BE49-F238E27FC236}">
                  <a16:creationId xmlns:a16="http://schemas.microsoft.com/office/drawing/2014/main" id="{2F10F5C1-6982-197D-1D71-47C9B1168E0F}"/>
                </a:ext>
              </a:extLst>
            </p:cNvPr>
            <p:cNvSpPr>
              <a:spLocks noChangeArrowheads="1"/>
            </p:cNvSpPr>
            <p:nvPr/>
          </p:nvSpPr>
          <p:spPr bwMode="auto">
            <a:xfrm>
              <a:off x="4587747" y="4566959"/>
              <a:ext cx="1561600" cy="47886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400">
                  <a:solidFill>
                    <a:srgbClr val="0000CC"/>
                  </a:solidFill>
                  <a:latin typeface="Verdana" panose="020B0604030504040204" pitchFamily="34" charset="0"/>
                </a:rPr>
                <a:t>Department</a:t>
              </a:r>
            </a:p>
          </p:txBody>
        </p:sp>
        <p:sp>
          <p:nvSpPr>
            <p:cNvPr id="17421" name="TextBox 43">
              <a:extLst>
                <a:ext uri="{FF2B5EF4-FFF2-40B4-BE49-F238E27FC236}">
                  <a16:creationId xmlns:a16="http://schemas.microsoft.com/office/drawing/2014/main" id="{83DE32D9-4340-E6B8-B886-B3B50B138650}"/>
                </a:ext>
              </a:extLst>
            </p:cNvPr>
            <p:cNvSpPr txBox="1">
              <a:spLocks noChangeArrowheads="1"/>
            </p:cNvSpPr>
            <p:nvPr/>
          </p:nvSpPr>
          <p:spPr bwMode="auto">
            <a:xfrm>
              <a:off x="7652137" y="4437061"/>
              <a:ext cx="402641" cy="36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b="1">
                  <a:solidFill>
                    <a:srgbClr val="000000"/>
                  </a:solidFill>
                  <a:latin typeface="Verdana" panose="020B0604030504040204" pitchFamily="34" charset="0"/>
                </a:rPr>
                <a:t>M</a:t>
              </a:r>
            </a:p>
          </p:txBody>
        </p:sp>
      </p:grpSp>
      <p:pic>
        <p:nvPicPr>
          <p:cNvPr id="17413" name="Picture 2">
            <a:extLst>
              <a:ext uri="{FF2B5EF4-FFF2-40B4-BE49-F238E27FC236}">
                <a16:creationId xmlns:a16="http://schemas.microsoft.com/office/drawing/2014/main" id="{DB725A5E-EC1B-2224-A450-4CE122E33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963" y="3009900"/>
            <a:ext cx="4594225" cy="240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Slide Number Placeholder 13">
            <a:extLst>
              <a:ext uri="{FF2B5EF4-FFF2-40B4-BE49-F238E27FC236}">
                <a16:creationId xmlns:a16="http://schemas.microsoft.com/office/drawing/2014/main" id="{015E4B2E-6C51-6583-612F-3521A951DD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99A8C8CE-86F6-4146-91B1-C90177A1E29D}" type="slidenum">
              <a:rPr lang="en-IN" altLang="en-US" sz="1100">
                <a:solidFill>
                  <a:srgbClr val="B13F9A"/>
                </a:solidFill>
                <a:latin typeface="Arial" panose="020B0604020202020204" pitchFamily="34" charset="0"/>
              </a:rPr>
              <a:pPr eaLnBrk="1" hangingPunct="1"/>
              <a:t>39</a:t>
            </a:fld>
            <a:endParaRPr lang="en-IN" altLang="en-US" sz="1100">
              <a:solidFill>
                <a:srgbClr val="B13F9A"/>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52450" y="280988"/>
            <a:ext cx="7772400" cy="300038"/>
          </a:xfrm>
        </p:spPr>
        <p:txBody>
          <a:bodyPr>
            <a:noAutofit/>
          </a:bodyPr>
          <a:lstStyle/>
          <a:p>
            <a:pPr>
              <a:defRPr/>
            </a:pPr>
            <a:r>
              <a:rPr lang="en-US" sz="2000" dirty="0"/>
              <a:t>Entity Relationship Model  (ER Model)</a:t>
            </a:r>
          </a:p>
        </p:txBody>
      </p:sp>
      <p:sp>
        <p:nvSpPr>
          <p:cNvPr id="21507" name="Content Placeholder 2"/>
          <p:cNvSpPr>
            <a:spLocks noGrp="1"/>
          </p:cNvSpPr>
          <p:nvPr>
            <p:ph idx="1"/>
          </p:nvPr>
        </p:nvSpPr>
        <p:spPr>
          <a:xfrm>
            <a:off x="333375" y="2011363"/>
            <a:ext cx="7239000" cy="4846637"/>
          </a:xfrm>
        </p:spPr>
        <p:txBody>
          <a:bodyPr/>
          <a:lstStyle/>
          <a:p>
            <a:pPr algn="just">
              <a:buFont typeface="Wingdings" pitchFamily="2" charset="2"/>
              <a:buNone/>
            </a:pPr>
            <a:r>
              <a:rPr lang="en-US" b="1"/>
              <a:t>	ER modeling: </a:t>
            </a:r>
            <a:r>
              <a:rPr lang="en-US"/>
              <a:t>A graphical technique for </a:t>
            </a:r>
            <a:r>
              <a:rPr lang="en-US">
                <a:solidFill>
                  <a:srgbClr val="FF0000"/>
                </a:solidFill>
              </a:rPr>
              <a:t>understanding</a:t>
            </a:r>
            <a:r>
              <a:rPr lang="en-US"/>
              <a:t> and </a:t>
            </a:r>
            <a:r>
              <a:rPr lang="en-US">
                <a:solidFill>
                  <a:srgbClr val="FF0000"/>
                </a:solidFill>
              </a:rPr>
              <a:t>organizing the data </a:t>
            </a:r>
            <a:r>
              <a:rPr lang="en-US"/>
              <a:t>independent of the actual database implementation</a:t>
            </a:r>
          </a:p>
          <a:p>
            <a:pPr algn="just">
              <a:buFont typeface="Wingdings" pitchFamily="2" charset="2"/>
              <a:buNone/>
            </a:pPr>
            <a:endParaRPr lang="en-US"/>
          </a:p>
          <a:p>
            <a:endParaRPr lang="en-US"/>
          </a:p>
        </p:txBody>
      </p:sp>
      <p:sp>
        <p:nvSpPr>
          <p:cNvPr id="4" name="Rectangle 3"/>
          <p:cNvSpPr>
            <a:spLocks noChangeArrowheads="1"/>
          </p:cNvSpPr>
          <p:nvPr/>
        </p:nvSpPr>
        <p:spPr bwMode="auto">
          <a:xfrm>
            <a:off x="762000" y="1079500"/>
            <a:ext cx="6810375" cy="461963"/>
          </a:xfrm>
          <a:prstGeom prst="rect">
            <a:avLst/>
          </a:prstGeom>
          <a:noFill/>
          <a:ln w="9525">
            <a:noFill/>
            <a:miter lim="800000"/>
            <a:headEnd/>
            <a:tailEnd/>
          </a:ln>
        </p:spPr>
        <p:txBody>
          <a:bodyPr>
            <a:spAutoFit/>
          </a:bodyPr>
          <a:lstStyle/>
          <a:p>
            <a:r>
              <a:rPr lang="en-US" b="1">
                <a:solidFill>
                  <a:srgbClr val="FF0000"/>
                </a:solidFill>
              </a:rPr>
              <a:t>Conceptual (high-level, semantic) data models</a:t>
            </a:r>
            <a:endParaRPr lang="en-US">
              <a:solidFill>
                <a:srgbClr val="FF0000"/>
              </a:solidFill>
            </a:endParaRPr>
          </a:p>
        </p:txBody>
      </p:sp>
      <p:sp>
        <p:nvSpPr>
          <p:cNvPr id="7" name="Up Arrow 6"/>
          <p:cNvSpPr>
            <a:spLocks noChangeArrowheads="1"/>
          </p:cNvSpPr>
          <p:nvPr/>
        </p:nvSpPr>
        <p:spPr bwMode="auto">
          <a:xfrm>
            <a:off x="1633538" y="1541463"/>
            <a:ext cx="676275" cy="469900"/>
          </a:xfrm>
          <a:prstGeom prst="upArrow">
            <a:avLst>
              <a:gd name="adj1" fmla="val 50000"/>
              <a:gd name="adj2" fmla="val 50000"/>
            </a:avLst>
          </a:prstGeom>
          <a:solidFill>
            <a:schemeClr val="accent1"/>
          </a:solidFill>
          <a:ln w="9525" algn="ctr">
            <a:solidFill>
              <a:schemeClr val="tx1"/>
            </a:solidFill>
            <a:miter lim="800000"/>
            <a:headEnd/>
            <a:tailEnd/>
          </a:ln>
        </p:spPr>
        <p:txBody>
          <a:bodyPr wrap="none"/>
          <a:lstStyle/>
          <a:p>
            <a:endParaRPr lang="en-US"/>
          </a:p>
        </p:txBody>
      </p:sp>
      <p:sp>
        <p:nvSpPr>
          <p:cNvPr id="2151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C38B2B2-920D-4C32-B087-148CD717ED00}" type="slidenum">
              <a:rPr lang="en-IN" smtClean="0"/>
              <a:pPr/>
              <a:t>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DAFC66FA-3410-BA30-4CD9-806F0FADCD56}"/>
              </a:ext>
            </a:extLst>
          </p:cNvPr>
          <p:cNvSpPr>
            <a:spLocks noGrp="1"/>
          </p:cNvSpPr>
          <p:nvPr>
            <p:ph type="title"/>
          </p:nvPr>
        </p:nvSpPr>
        <p:spPr>
          <a:xfrm>
            <a:off x="457202" y="320675"/>
            <a:ext cx="7239000" cy="469900"/>
          </a:xfrm>
        </p:spPr>
        <p:txBody>
          <a:bodyPr>
            <a:normAutofit fontScale="90000"/>
          </a:bodyPr>
          <a:lstStyle/>
          <a:p>
            <a:pPr eaLnBrk="1" hangingPunct="1">
              <a:defRPr/>
            </a:pPr>
            <a:r>
              <a:rPr lang="en-US" dirty="0"/>
              <a:t>Cardinality </a:t>
            </a:r>
            <a:r>
              <a:rPr lang="en-US" sz="4000" dirty="0">
                <a:solidFill>
                  <a:srgbClr val="C00000"/>
                </a:solidFill>
              </a:rPr>
              <a:t>Many to Many</a:t>
            </a:r>
          </a:p>
        </p:txBody>
      </p:sp>
      <p:sp>
        <p:nvSpPr>
          <p:cNvPr id="18435" name="Content Placeholder 2">
            <a:extLst>
              <a:ext uri="{FF2B5EF4-FFF2-40B4-BE49-F238E27FC236}">
                <a16:creationId xmlns:a16="http://schemas.microsoft.com/office/drawing/2014/main" id="{E254E09A-DDA7-33D5-25B9-E689403B480D}"/>
              </a:ext>
            </a:extLst>
          </p:cNvPr>
          <p:cNvSpPr>
            <a:spLocks noGrp="1"/>
          </p:cNvSpPr>
          <p:nvPr>
            <p:ph idx="1"/>
          </p:nvPr>
        </p:nvSpPr>
        <p:spPr/>
        <p:txBody>
          <a:bodyPr/>
          <a:lstStyle/>
          <a:p>
            <a:pPr marL="0" indent="0" eaLnBrk="1" hangingPunct="1">
              <a:buFont typeface="Wingdings" panose="05000000000000000000" pitchFamily="2" charset="2"/>
              <a:buNone/>
            </a:pPr>
            <a:r>
              <a:rPr lang="en-US" altLang="en-US" sz="1800">
                <a:solidFill>
                  <a:srgbClr val="C00000"/>
                </a:solidFill>
              </a:rPr>
              <a:t>Many to Many:</a:t>
            </a:r>
          </a:p>
          <a:p>
            <a:pPr marL="0" indent="0" eaLnBrk="1" hangingPunct="1">
              <a:buFont typeface="Wingdings" panose="05000000000000000000" pitchFamily="2" charset="2"/>
              <a:buNone/>
            </a:pPr>
            <a:r>
              <a:rPr lang="en-US" altLang="en-US" sz="1800"/>
              <a:t> One entity from A can be associated with more than one entity from B and vice versa.</a:t>
            </a:r>
          </a:p>
        </p:txBody>
      </p:sp>
      <p:pic>
        <p:nvPicPr>
          <p:cNvPr id="18436" name="Picture 2">
            <a:extLst>
              <a:ext uri="{FF2B5EF4-FFF2-40B4-BE49-F238E27FC236}">
                <a16:creationId xmlns:a16="http://schemas.microsoft.com/office/drawing/2014/main" id="{C29655B2-CB4D-980B-88C0-11DA67830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462338"/>
            <a:ext cx="2674937"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Diamond 9">
            <a:extLst>
              <a:ext uri="{FF2B5EF4-FFF2-40B4-BE49-F238E27FC236}">
                <a16:creationId xmlns:a16="http://schemas.microsoft.com/office/drawing/2014/main" id="{6B40CB74-B47D-F4C4-6EB9-4BA29C56FBCC}"/>
              </a:ext>
            </a:extLst>
          </p:cNvPr>
          <p:cNvSpPr>
            <a:spLocks noChangeArrowheads="1"/>
          </p:cNvSpPr>
          <p:nvPr/>
        </p:nvSpPr>
        <p:spPr bwMode="auto">
          <a:xfrm>
            <a:off x="5697538" y="4270375"/>
            <a:ext cx="917575" cy="530225"/>
          </a:xfrm>
          <a:prstGeom prst="diamond">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400">
                <a:solidFill>
                  <a:srgbClr val="C00000"/>
                </a:solidFill>
                <a:latin typeface="Verdana" panose="020B0604030504040204" pitchFamily="34" charset="0"/>
              </a:rPr>
              <a:t>R</a:t>
            </a:r>
          </a:p>
        </p:txBody>
      </p:sp>
      <p:sp>
        <p:nvSpPr>
          <p:cNvPr id="18438" name="Rectangle 10">
            <a:extLst>
              <a:ext uri="{FF2B5EF4-FFF2-40B4-BE49-F238E27FC236}">
                <a16:creationId xmlns:a16="http://schemas.microsoft.com/office/drawing/2014/main" id="{9161210D-08BE-04FB-89FE-9CFDC36754CB}"/>
              </a:ext>
            </a:extLst>
          </p:cNvPr>
          <p:cNvSpPr>
            <a:spLocks noChangeArrowheads="1"/>
          </p:cNvSpPr>
          <p:nvPr/>
        </p:nvSpPr>
        <p:spPr bwMode="auto">
          <a:xfrm>
            <a:off x="7058025" y="4321175"/>
            <a:ext cx="1152525" cy="4794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solidFill>
                  <a:srgbClr val="0000CC"/>
                </a:solidFill>
                <a:latin typeface="Verdana" panose="020B0604030504040204" pitchFamily="34" charset="0"/>
              </a:rPr>
              <a:t>Entity B</a:t>
            </a:r>
          </a:p>
        </p:txBody>
      </p:sp>
      <p:cxnSp>
        <p:nvCxnSpPr>
          <p:cNvPr id="18439" name="Straight Connector 11">
            <a:extLst>
              <a:ext uri="{FF2B5EF4-FFF2-40B4-BE49-F238E27FC236}">
                <a16:creationId xmlns:a16="http://schemas.microsoft.com/office/drawing/2014/main" id="{2EF89E8E-047E-B22D-D941-7EBF276AC758}"/>
              </a:ext>
            </a:extLst>
          </p:cNvPr>
          <p:cNvCxnSpPr>
            <a:cxnSpLocks noChangeShapeType="1"/>
            <a:stCxn id="18442" idx="3"/>
            <a:endCxn id="18437" idx="1"/>
          </p:cNvCxnSpPr>
          <p:nvPr/>
        </p:nvCxnSpPr>
        <p:spPr bwMode="auto">
          <a:xfrm>
            <a:off x="4932363" y="4510088"/>
            <a:ext cx="765175" cy="25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12">
            <a:extLst>
              <a:ext uri="{FF2B5EF4-FFF2-40B4-BE49-F238E27FC236}">
                <a16:creationId xmlns:a16="http://schemas.microsoft.com/office/drawing/2014/main" id="{6A68261B-7C5E-27FF-A791-E8DB52C377B3}"/>
              </a:ext>
            </a:extLst>
          </p:cNvPr>
          <p:cNvCxnSpPr>
            <a:cxnSpLocks noChangeShapeType="1"/>
          </p:cNvCxnSpPr>
          <p:nvPr/>
        </p:nvCxnSpPr>
        <p:spPr bwMode="auto">
          <a:xfrm>
            <a:off x="6626225" y="4535488"/>
            <a:ext cx="431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41" name="TextBox 13">
            <a:extLst>
              <a:ext uri="{FF2B5EF4-FFF2-40B4-BE49-F238E27FC236}">
                <a16:creationId xmlns:a16="http://schemas.microsoft.com/office/drawing/2014/main" id="{B5623B85-44A9-9FE7-1FF6-88D51BD88A26}"/>
              </a:ext>
            </a:extLst>
          </p:cNvPr>
          <p:cNvSpPr txBox="1">
            <a:spLocks noChangeArrowheads="1"/>
          </p:cNvSpPr>
          <p:nvPr/>
        </p:nvSpPr>
        <p:spPr bwMode="auto">
          <a:xfrm>
            <a:off x="5143500" y="4321175"/>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b="1">
                <a:solidFill>
                  <a:srgbClr val="000000"/>
                </a:solidFill>
                <a:latin typeface="Verdana" panose="020B0604030504040204" pitchFamily="34" charset="0"/>
              </a:rPr>
              <a:t>N</a:t>
            </a:r>
          </a:p>
        </p:txBody>
      </p:sp>
      <p:sp>
        <p:nvSpPr>
          <p:cNvPr id="18442" name="Rectangle 14">
            <a:extLst>
              <a:ext uri="{FF2B5EF4-FFF2-40B4-BE49-F238E27FC236}">
                <a16:creationId xmlns:a16="http://schemas.microsoft.com/office/drawing/2014/main" id="{B3F8F9ED-FBDD-D66D-9B02-63BEEA9B3A0E}"/>
              </a:ext>
            </a:extLst>
          </p:cNvPr>
          <p:cNvSpPr>
            <a:spLocks noChangeArrowheads="1"/>
          </p:cNvSpPr>
          <p:nvPr/>
        </p:nvSpPr>
        <p:spPr bwMode="auto">
          <a:xfrm>
            <a:off x="3779838" y="4270375"/>
            <a:ext cx="1152525" cy="4794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solidFill>
                  <a:srgbClr val="0000CC"/>
                </a:solidFill>
                <a:latin typeface="Verdana" panose="020B0604030504040204" pitchFamily="34" charset="0"/>
              </a:rPr>
              <a:t>Entity A</a:t>
            </a:r>
          </a:p>
        </p:txBody>
      </p:sp>
      <p:sp>
        <p:nvSpPr>
          <p:cNvPr id="18443" name="TextBox 15">
            <a:extLst>
              <a:ext uri="{FF2B5EF4-FFF2-40B4-BE49-F238E27FC236}">
                <a16:creationId xmlns:a16="http://schemas.microsoft.com/office/drawing/2014/main" id="{758C334B-ADF0-CA6A-47C3-1262645B9575}"/>
              </a:ext>
            </a:extLst>
          </p:cNvPr>
          <p:cNvSpPr txBox="1">
            <a:spLocks noChangeArrowheads="1"/>
          </p:cNvSpPr>
          <p:nvPr/>
        </p:nvSpPr>
        <p:spPr bwMode="auto">
          <a:xfrm>
            <a:off x="6654800" y="4284663"/>
            <a:ext cx="403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b="1">
                <a:solidFill>
                  <a:srgbClr val="000000"/>
                </a:solidFill>
                <a:latin typeface="Verdana" panose="020B0604030504040204" pitchFamily="34" charset="0"/>
              </a:rPr>
              <a:t>M</a:t>
            </a:r>
          </a:p>
        </p:txBody>
      </p:sp>
      <p:sp>
        <p:nvSpPr>
          <p:cNvPr id="18444" name="Slide Number Placeholder 11">
            <a:extLst>
              <a:ext uri="{FF2B5EF4-FFF2-40B4-BE49-F238E27FC236}">
                <a16:creationId xmlns:a16="http://schemas.microsoft.com/office/drawing/2014/main" id="{360097B0-8E2F-B972-ADC0-84D4AE3569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25D53411-BF02-48EE-BEA4-67CFA3D21687}" type="slidenum">
              <a:rPr lang="en-IN" altLang="en-US" sz="1100">
                <a:solidFill>
                  <a:srgbClr val="B13F9A"/>
                </a:solidFill>
                <a:latin typeface="Arial" panose="020B0604020202020204" pitchFamily="34" charset="0"/>
              </a:rPr>
              <a:pPr eaLnBrk="1" hangingPunct="1"/>
              <a:t>40</a:t>
            </a:fld>
            <a:endParaRPr lang="en-IN" altLang="en-US" sz="1100">
              <a:solidFill>
                <a:srgbClr val="B13F9A"/>
              </a:solidFill>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34122763-D026-7BC8-678E-0CF23AA56CD6}"/>
              </a:ext>
            </a:extLst>
          </p:cNvPr>
          <p:cNvSpPr>
            <a:spLocks noGrp="1"/>
          </p:cNvSpPr>
          <p:nvPr>
            <p:ph type="title"/>
          </p:nvPr>
        </p:nvSpPr>
        <p:spPr>
          <a:xfrm>
            <a:off x="457202" y="320675"/>
            <a:ext cx="7239000" cy="450850"/>
          </a:xfrm>
        </p:spPr>
        <p:txBody>
          <a:bodyPr>
            <a:normAutofit fontScale="90000"/>
          </a:bodyPr>
          <a:lstStyle/>
          <a:p>
            <a:pPr eaLnBrk="1" hangingPunct="1">
              <a:defRPr/>
            </a:pPr>
            <a:r>
              <a:rPr lang="en-US" dirty="0"/>
              <a:t>Cardinality </a:t>
            </a:r>
            <a:r>
              <a:rPr lang="en-US" dirty="0">
                <a:solidFill>
                  <a:srgbClr val="FF0000"/>
                </a:solidFill>
              </a:rPr>
              <a:t>Many to many </a:t>
            </a:r>
            <a:endParaRPr lang="en-US" dirty="0"/>
          </a:p>
        </p:txBody>
      </p:sp>
      <p:sp>
        <p:nvSpPr>
          <p:cNvPr id="19459" name="Content Placeholder 2">
            <a:extLst>
              <a:ext uri="{FF2B5EF4-FFF2-40B4-BE49-F238E27FC236}">
                <a16:creationId xmlns:a16="http://schemas.microsoft.com/office/drawing/2014/main" id="{0DB5B174-31E0-B7D5-94B9-3DB5F01CA49A}"/>
              </a:ext>
            </a:extLst>
          </p:cNvPr>
          <p:cNvSpPr>
            <a:spLocks noGrp="1"/>
          </p:cNvSpPr>
          <p:nvPr>
            <p:ph idx="1"/>
          </p:nvPr>
        </p:nvSpPr>
        <p:spPr>
          <a:xfrm>
            <a:off x="457200" y="1028700"/>
            <a:ext cx="7239000" cy="4846638"/>
          </a:xfrm>
        </p:spPr>
        <p:txBody>
          <a:bodyPr/>
          <a:lstStyle/>
          <a:p>
            <a:pPr eaLnBrk="1" hangingPunct="1"/>
            <a:r>
              <a:rPr lang="en-US" altLang="en-US" sz="1800"/>
              <a:t>Example</a:t>
            </a:r>
          </a:p>
        </p:txBody>
      </p:sp>
      <p:pic>
        <p:nvPicPr>
          <p:cNvPr id="19460" name="Picture 2">
            <a:extLst>
              <a:ext uri="{FF2B5EF4-FFF2-40B4-BE49-F238E27FC236}">
                <a16:creationId xmlns:a16="http://schemas.microsoft.com/office/drawing/2014/main" id="{022451A3-9F34-FA8E-1470-DCD5200BF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3" y="3200400"/>
            <a:ext cx="5403850"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Slide Number Placeholder 4">
            <a:extLst>
              <a:ext uri="{FF2B5EF4-FFF2-40B4-BE49-F238E27FC236}">
                <a16:creationId xmlns:a16="http://schemas.microsoft.com/office/drawing/2014/main" id="{2FCD24FE-4338-8E72-85DB-A19910736F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1560E49D-ACF0-44F8-8562-3686C144278A}" type="slidenum">
              <a:rPr lang="en-IN" altLang="en-US" sz="1100">
                <a:solidFill>
                  <a:srgbClr val="B13F9A"/>
                </a:solidFill>
                <a:latin typeface="Arial" panose="020B0604020202020204" pitchFamily="34" charset="0"/>
              </a:rPr>
              <a:pPr eaLnBrk="1" hangingPunct="1"/>
              <a:t>41</a:t>
            </a:fld>
            <a:endParaRPr lang="en-IN" altLang="en-US" sz="1100">
              <a:solidFill>
                <a:srgbClr val="B13F9A"/>
              </a:solidFill>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EA0B915A-61C3-4B87-AACF-F4BFE9F09210}"/>
              </a:ext>
            </a:extLst>
          </p:cNvPr>
          <p:cNvSpPr>
            <a:spLocks noGrp="1"/>
          </p:cNvSpPr>
          <p:nvPr>
            <p:ph type="title"/>
          </p:nvPr>
        </p:nvSpPr>
        <p:spPr>
          <a:xfrm>
            <a:off x="457202" y="320675"/>
            <a:ext cx="7239000" cy="469900"/>
          </a:xfrm>
        </p:spPr>
        <p:txBody>
          <a:bodyPr>
            <a:normAutofit fontScale="90000"/>
          </a:bodyPr>
          <a:lstStyle/>
          <a:p>
            <a:pPr eaLnBrk="1" hangingPunct="1">
              <a:defRPr/>
            </a:pPr>
            <a:r>
              <a:rPr lang="en-US" dirty="0"/>
              <a:t>Participation Constraint</a:t>
            </a:r>
          </a:p>
        </p:txBody>
      </p:sp>
      <p:sp>
        <p:nvSpPr>
          <p:cNvPr id="20483" name="Content Placeholder 2">
            <a:extLst>
              <a:ext uri="{FF2B5EF4-FFF2-40B4-BE49-F238E27FC236}">
                <a16:creationId xmlns:a16="http://schemas.microsoft.com/office/drawing/2014/main" id="{605D8EBB-5EA9-B550-4AC2-741B4122C767}"/>
              </a:ext>
            </a:extLst>
          </p:cNvPr>
          <p:cNvSpPr>
            <a:spLocks noGrp="1"/>
          </p:cNvSpPr>
          <p:nvPr>
            <p:ph idx="1"/>
          </p:nvPr>
        </p:nvSpPr>
        <p:spPr>
          <a:xfrm>
            <a:off x="457200" y="1173163"/>
            <a:ext cx="7239000" cy="4846637"/>
          </a:xfrm>
        </p:spPr>
        <p:txBody>
          <a:bodyPr/>
          <a:lstStyle/>
          <a:p>
            <a:pPr algn="just" eaLnBrk="1" hangingPunct="1"/>
            <a:r>
              <a:rPr lang="en-US" altLang="en-US" sz="2400"/>
              <a:t>Minimum number of relationship instance that each entity can participate in.</a:t>
            </a:r>
          </a:p>
          <a:p>
            <a:pPr eaLnBrk="1" hangingPunct="1">
              <a:buFont typeface="Wingdings 2" panose="05020102010507070707" pitchFamily="18" charset="2"/>
              <a:buNone/>
            </a:pPr>
            <a:endParaRPr lang="en-US" altLang="en-US" sz="2000"/>
          </a:p>
          <a:p>
            <a:pPr algn="just" eaLnBrk="1" hangingPunct="1"/>
            <a:r>
              <a:rPr lang="en-US" altLang="en-US" sz="2000" b="1"/>
              <a:t>Total Participation</a:t>
            </a:r>
            <a:r>
              <a:rPr lang="en-US" altLang="en-US" sz="2000"/>
              <a:t> − </a:t>
            </a:r>
            <a:r>
              <a:rPr lang="en-US" altLang="en-US" sz="2000">
                <a:solidFill>
                  <a:srgbClr val="C00000"/>
                </a:solidFill>
              </a:rPr>
              <a:t>Each entity</a:t>
            </a:r>
            <a:r>
              <a:rPr lang="en-US" altLang="en-US" sz="2000"/>
              <a:t> is involved in the relationship. Total participation is represented by double lines.</a:t>
            </a:r>
          </a:p>
          <a:p>
            <a:pPr eaLnBrk="1" hangingPunct="1">
              <a:buFont typeface="Wingdings 2" panose="05020102010507070707" pitchFamily="18" charset="2"/>
              <a:buNone/>
            </a:pPr>
            <a:endParaRPr lang="en-US" altLang="en-US" sz="2000"/>
          </a:p>
          <a:p>
            <a:pPr algn="just" eaLnBrk="1" hangingPunct="1"/>
            <a:r>
              <a:rPr lang="en-US" altLang="en-US" sz="2000" b="1"/>
              <a:t>Partial participation</a:t>
            </a:r>
            <a:r>
              <a:rPr lang="en-US" altLang="en-US" sz="2000"/>
              <a:t> − </a:t>
            </a:r>
            <a:r>
              <a:rPr lang="en-US" altLang="en-US" sz="2000">
                <a:solidFill>
                  <a:srgbClr val="C00000"/>
                </a:solidFill>
              </a:rPr>
              <a:t>Not all entities </a:t>
            </a:r>
            <a:r>
              <a:rPr lang="en-US" altLang="en-US" sz="2000"/>
              <a:t>are involved in the relationship. Partial participation is represented by single lines.</a:t>
            </a:r>
          </a:p>
        </p:txBody>
      </p:sp>
      <p:pic>
        <p:nvPicPr>
          <p:cNvPr id="20484" name="Picture 2">
            <a:extLst>
              <a:ext uri="{FF2B5EF4-FFF2-40B4-BE49-F238E27FC236}">
                <a16:creationId xmlns:a16="http://schemas.microsoft.com/office/drawing/2014/main" id="{FE87D82B-17E9-16A9-68D1-8C9830EBA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5" y="4705350"/>
            <a:ext cx="50482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Slide Number Placeholder 4">
            <a:extLst>
              <a:ext uri="{FF2B5EF4-FFF2-40B4-BE49-F238E27FC236}">
                <a16:creationId xmlns:a16="http://schemas.microsoft.com/office/drawing/2014/main" id="{F0E6F362-B39F-5209-F9A6-A10F229FA8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162016D-495B-4AD3-B7D9-CA22F234D383}" type="slidenum">
              <a:rPr lang="en-IN" altLang="en-US" sz="1100">
                <a:solidFill>
                  <a:srgbClr val="B13F9A"/>
                </a:solidFill>
                <a:latin typeface="Arial" panose="020B0604020202020204" pitchFamily="34" charset="0"/>
              </a:rPr>
              <a:pPr eaLnBrk="1" hangingPunct="1"/>
              <a:t>42</a:t>
            </a:fld>
            <a:endParaRPr lang="en-IN" altLang="en-US" sz="1100">
              <a:solidFill>
                <a:srgbClr val="B13F9A"/>
              </a:solidFill>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51178753-D2FE-826B-F6F5-A343729B1AD2}"/>
              </a:ext>
            </a:extLst>
          </p:cNvPr>
          <p:cNvSpPr>
            <a:spLocks noGrp="1"/>
          </p:cNvSpPr>
          <p:nvPr>
            <p:ph type="title"/>
          </p:nvPr>
        </p:nvSpPr>
        <p:spPr>
          <a:xfrm>
            <a:off x="457202" y="320675"/>
            <a:ext cx="7239000" cy="536575"/>
          </a:xfrm>
        </p:spPr>
        <p:txBody>
          <a:bodyPr>
            <a:normAutofit fontScale="90000"/>
          </a:bodyPr>
          <a:lstStyle/>
          <a:p>
            <a:pPr eaLnBrk="1" hangingPunct="1">
              <a:defRPr/>
            </a:pPr>
            <a:r>
              <a:rPr lang="en-US" dirty="0"/>
              <a:t>Participation Constraint</a:t>
            </a:r>
          </a:p>
        </p:txBody>
      </p:sp>
      <p:sp>
        <p:nvSpPr>
          <p:cNvPr id="21507" name="Content Placeholder 2">
            <a:extLst>
              <a:ext uri="{FF2B5EF4-FFF2-40B4-BE49-F238E27FC236}">
                <a16:creationId xmlns:a16="http://schemas.microsoft.com/office/drawing/2014/main" id="{F28264C4-0B0A-3BDA-7B95-0A569DC7F9C6}"/>
              </a:ext>
            </a:extLst>
          </p:cNvPr>
          <p:cNvSpPr>
            <a:spLocks noGrp="1"/>
          </p:cNvSpPr>
          <p:nvPr>
            <p:ph idx="1"/>
          </p:nvPr>
        </p:nvSpPr>
        <p:spPr>
          <a:xfrm>
            <a:off x="323850" y="1065213"/>
            <a:ext cx="7239000" cy="4846637"/>
          </a:xfrm>
        </p:spPr>
        <p:txBody>
          <a:bodyPr/>
          <a:lstStyle/>
          <a:p>
            <a:pPr eaLnBrk="1" hangingPunct="1">
              <a:buFont typeface="Wingdings 2" panose="05020102010507070707" pitchFamily="18" charset="2"/>
              <a:buNone/>
            </a:pPr>
            <a:r>
              <a:rPr lang="en-US" altLang="en-US" sz="1800"/>
              <a:t>Example</a:t>
            </a:r>
          </a:p>
        </p:txBody>
      </p:sp>
      <p:pic>
        <p:nvPicPr>
          <p:cNvPr id="21508" name="Picture 2">
            <a:extLst>
              <a:ext uri="{FF2B5EF4-FFF2-40B4-BE49-F238E27FC236}">
                <a16:creationId xmlns:a16="http://schemas.microsoft.com/office/drawing/2014/main" id="{86473A4A-B4ED-6347-C06B-80F98F746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75" y="1181100"/>
            <a:ext cx="51689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3">
            <a:extLst>
              <a:ext uri="{FF2B5EF4-FFF2-40B4-BE49-F238E27FC236}">
                <a16:creationId xmlns:a16="http://schemas.microsoft.com/office/drawing/2014/main" id="{5888C594-3E63-31B8-3784-AAA4AEC45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4162425"/>
            <a:ext cx="59658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Slide Number Placeholder 5">
            <a:extLst>
              <a:ext uri="{FF2B5EF4-FFF2-40B4-BE49-F238E27FC236}">
                <a16:creationId xmlns:a16="http://schemas.microsoft.com/office/drawing/2014/main" id="{65717E31-7199-4C97-197A-83D50F3688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752D1990-2D48-4D4A-B694-FFC175588F01}" type="slidenum">
              <a:rPr lang="en-IN" altLang="en-US" sz="1100">
                <a:solidFill>
                  <a:srgbClr val="B13F9A"/>
                </a:solidFill>
                <a:latin typeface="Arial" panose="020B0604020202020204" pitchFamily="34" charset="0"/>
              </a:rPr>
              <a:pPr eaLnBrk="1" hangingPunct="1"/>
              <a:t>43</a:t>
            </a:fld>
            <a:endParaRPr lang="en-IN" altLang="en-US" sz="1100">
              <a:solidFill>
                <a:srgbClr val="B13F9A"/>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9"/>
                                        </p:tgtEl>
                                        <p:attrNameLst>
                                          <p:attrName>style.visibility</p:attrName>
                                        </p:attrNameLst>
                                      </p:cBhvr>
                                      <p:to>
                                        <p:strVal val="visible"/>
                                      </p:to>
                                    </p:set>
                                    <p:anim calcmode="lin" valueType="num">
                                      <p:cBhvr additive="base">
                                        <p:cTn id="7" dur="500" fill="hold"/>
                                        <p:tgtEl>
                                          <p:spTgt spid="67589"/>
                                        </p:tgtEl>
                                        <p:attrNameLst>
                                          <p:attrName>ppt_x</p:attrName>
                                        </p:attrNameLst>
                                      </p:cBhvr>
                                      <p:tavLst>
                                        <p:tav tm="0">
                                          <p:val>
                                            <p:strVal val="#ppt_x"/>
                                          </p:val>
                                        </p:tav>
                                        <p:tav tm="100000">
                                          <p:val>
                                            <p:strVal val="#ppt_x"/>
                                          </p:val>
                                        </p:tav>
                                      </p:tavLst>
                                    </p:anim>
                                    <p:anim calcmode="lin" valueType="num">
                                      <p:cBhvr additive="base">
                                        <p:cTn id="8" dur="500" fill="hold"/>
                                        <p:tgtEl>
                                          <p:spTgt spid="67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8DA1F62B-28E7-FD45-4641-6C9524691155}"/>
              </a:ext>
            </a:extLst>
          </p:cNvPr>
          <p:cNvSpPr>
            <a:spLocks noGrp="1"/>
          </p:cNvSpPr>
          <p:nvPr>
            <p:ph type="title"/>
          </p:nvPr>
        </p:nvSpPr>
        <p:spPr>
          <a:xfrm>
            <a:off x="457202" y="320675"/>
            <a:ext cx="7239000" cy="469900"/>
          </a:xfrm>
        </p:spPr>
        <p:txBody>
          <a:bodyPr>
            <a:normAutofit fontScale="90000"/>
          </a:bodyPr>
          <a:lstStyle/>
          <a:p>
            <a:pPr eaLnBrk="1" hangingPunct="1">
              <a:defRPr/>
            </a:pPr>
            <a:r>
              <a:rPr lang="en-US" dirty="0"/>
              <a:t>ER Diagram Symbols</a:t>
            </a:r>
          </a:p>
        </p:txBody>
      </p:sp>
      <p:grpSp>
        <p:nvGrpSpPr>
          <p:cNvPr id="22531" name="Group 11">
            <a:extLst>
              <a:ext uri="{FF2B5EF4-FFF2-40B4-BE49-F238E27FC236}">
                <a16:creationId xmlns:a16="http://schemas.microsoft.com/office/drawing/2014/main" id="{61611D64-E82F-688A-944F-E2D536F8F62E}"/>
              </a:ext>
            </a:extLst>
          </p:cNvPr>
          <p:cNvGrpSpPr>
            <a:grpSpLocks/>
          </p:cNvGrpSpPr>
          <p:nvPr/>
        </p:nvGrpSpPr>
        <p:grpSpPr bwMode="auto">
          <a:xfrm>
            <a:off x="611188" y="1450975"/>
            <a:ext cx="8285162" cy="4281488"/>
            <a:chOff x="963599" y="1220253"/>
            <a:chExt cx="8284243" cy="4281749"/>
          </a:xfrm>
        </p:grpSpPr>
        <p:sp>
          <p:nvSpPr>
            <p:cNvPr id="22533" name="TextBox 6">
              <a:extLst>
                <a:ext uri="{FF2B5EF4-FFF2-40B4-BE49-F238E27FC236}">
                  <a16:creationId xmlns:a16="http://schemas.microsoft.com/office/drawing/2014/main" id="{4BB45909-8E77-61EC-9DA8-6B612ADFA731}"/>
                </a:ext>
              </a:extLst>
            </p:cNvPr>
            <p:cNvSpPr txBox="1">
              <a:spLocks noChangeArrowheads="1"/>
            </p:cNvSpPr>
            <p:nvPr/>
          </p:nvSpPr>
          <p:spPr bwMode="auto">
            <a:xfrm>
              <a:off x="2987824" y="1425346"/>
              <a:ext cx="1594355" cy="36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solidFill>
                    <a:srgbClr val="0000CC"/>
                  </a:solidFill>
                  <a:latin typeface="Verdana" panose="020B0604030504040204" pitchFamily="34" charset="0"/>
                </a:rPr>
                <a:t>Relationship</a:t>
              </a:r>
            </a:p>
          </p:txBody>
        </p:sp>
        <p:sp>
          <p:nvSpPr>
            <p:cNvPr id="22534" name="Flowchart: Decision 7">
              <a:extLst>
                <a:ext uri="{FF2B5EF4-FFF2-40B4-BE49-F238E27FC236}">
                  <a16:creationId xmlns:a16="http://schemas.microsoft.com/office/drawing/2014/main" id="{A28D2EEF-2416-00C5-5DF3-14B317E19592}"/>
                </a:ext>
              </a:extLst>
            </p:cNvPr>
            <p:cNvSpPr>
              <a:spLocks noChangeArrowheads="1"/>
            </p:cNvSpPr>
            <p:nvPr/>
          </p:nvSpPr>
          <p:spPr bwMode="auto">
            <a:xfrm>
              <a:off x="1115616" y="1220253"/>
              <a:ext cx="1656184" cy="779518"/>
            </a:xfrm>
            <a:prstGeom prst="flowChartDecision">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sz="1800">
                <a:solidFill>
                  <a:srgbClr val="000000"/>
                </a:solidFill>
                <a:latin typeface="Verdana" panose="020B0604030504040204" pitchFamily="34" charset="0"/>
              </a:endParaRPr>
            </a:p>
          </p:txBody>
        </p:sp>
        <p:pic>
          <p:nvPicPr>
            <p:cNvPr id="22535" name="Picture 2">
              <a:extLst>
                <a:ext uri="{FF2B5EF4-FFF2-40B4-BE49-F238E27FC236}">
                  <a16:creationId xmlns:a16="http://schemas.microsoft.com/office/drawing/2014/main" id="{E80E1147-EE33-855B-5DEE-A4427E50E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599" y="2870388"/>
              <a:ext cx="457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Box 2">
              <a:extLst>
                <a:ext uri="{FF2B5EF4-FFF2-40B4-BE49-F238E27FC236}">
                  <a16:creationId xmlns:a16="http://schemas.microsoft.com/office/drawing/2014/main" id="{E1224495-E61F-31C5-C885-B01B847E33F1}"/>
                </a:ext>
              </a:extLst>
            </p:cNvPr>
            <p:cNvSpPr txBox="1">
              <a:spLocks noChangeArrowheads="1"/>
            </p:cNvSpPr>
            <p:nvPr/>
          </p:nvSpPr>
          <p:spPr bwMode="auto">
            <a:xfrm>
              <a:off x="5587869" y="2968296"/>
              <a:ext cx="3208778" cy="307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400">
                  <a:solidFill>
                    <a:srgbClr val="0000CC"/>
                  </a:solidFill>
                  <a:latin typeface="Verdana" panose="020B0604030504040204" pitchFamily="34" charset="0"/>
                </a:rPr>
                <a:t>Total Participation of Entity A in R</a:t>
              </a:r>
            </a:p>
          </p:txBody>
        </p:sp>
        <p:sp>
          <p:nvSpPr>
            <p:cNvPr id="22537" name="TextBox 13">
              <a:extLst>
                <a:ext uri="{FF2B5EF4-FFF2-40B4-BE49-F238E27FC236}">
                  <a16:creationId xmlns:a16="http://schemas.microsoft.com/office/drawing/2014/main" id="{48078B38-769F-76C6-0EF2-AEE9F55FCBA1}"/>
                </a:ext>
              </a:extLst>
            </p:cNvPr>
            <p:cNvSpPr txBox="1">
              <a:spLocks noChangeArrowheads="1"/>
            </p:cNvSpPr>
            <p:nvPr/>
          </p:nvSpPr>
          <p:spPr bwMode="auto">
            <a:xfrm>
              <a:off x="5356237" y="5009594"/>
              <a:ext cx="3891605" cy="307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400">
                  <a:solidFill>
                    <a:srgbClr val="0000CC"/>
                  </a:solidFill>
                  <a:latin typeface="Verdana" panose="020B0604030504040204" pitchFamily="34" charset="0"/>
                </a:rPr>
                <a:t>Cardinality Ratio 1:N for Entity A : B in R</a:t>
              </a:r>
            </a:p>
          </p:txBody>
        </p:sp>
        <p:pic>
          <p:nvPicPr>
            <p:cNvPr id="22538" name="Picture 4">
              <a:extLst>
                <a:ext uri="{FF2B5EF4-FFF2-40B4-BE49-F238E27FC236}">
                  <a16:creationId xmlns:a16="http://schemas.microsoft.com/office/drawing/2014/main" id="{1B2BB8F7-6962-8F87-8ADA-298E896A4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99" y="4797152"/>
              <a:ext cx="4343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2" name="Slide Number Placeholder 12">
            <a:extLst>
              <a:ext uri="{FF2B5EF4-FFF2-40B4-BE49-F238E27FC236}">
                <a16:creationId xmlns:a16="http://schemas.microsoft.com/office/drawing/2014/main" id="{4FDDDF97-86D8-43DD-A497-641B389E58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4E31F3DA-583A-4FAC-B0D4-01BCB4900F52}" type="slidenum">
              <a:rPr lang="en-IN" altLang="en-US" sz="1100">
                <a:solidFill>
                  <a:srgbClr val="B13F9A"/>
                </a:solidFill>
                <a:latin typeface="Arial" panose="020B0604020202020204" pitchFamily="34" charset="0"/>
              </a:rPr>
              <a:pPr eaLnBrk="1" hangingPunct="1"/>
              <a:t>44</a:t>
            </a:fld>
            <a:endParaRPr lang="en-IN" altLang="en-US" sz="1100">
              <a:solidFill>
                <a:srgbClr val="B13F9A"/>
              </a:solidFill>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545B-DE7F-6443-60DC-1604FA2CDAB8}"/>
              </a:ext>
            </a:extLst>
          </p:cNvPr>
          <p:cNvSpPr>
            <a:spLocks noGrp="1"/>
          </p:cNvSpPr>
          <p:nvPr>
            <p:ph type="title"/>
          </p:nvPr>
        </p:nvSpPr>
        <p:spPr>
          <a:xfrm>
            <a:off x="457200" y="712381"/>
            <a:ext cx="7239000" cy="391706"/>
          </a:xfrm>
        </p:spPr>
        <p:txBody>
          <a:bodyPr>
            <a:normAutofit fontScale="90000"/>
          </a:bodyPr>
          <a:lstStyle/>
          <a:p>
            <a:pPr>
              <a:defRPr/>
            </a:pPr>
            <a:r>
              <a:rPr lang="en-US" sz="2700" dirty="0"/>
              <a:t>Exercise- Draw an ER diagram</a:t>
            </a:r>
            <a:br>
              <a:rPr lang="en-US" sz="2700" dirty="0"/>
            </a:br>
            <a:endParaRPr lang="en-US" dirty="0"/>
          </a:p>
        </p:txBody>
      </p:sp>
      <p:sp>
        <p:nvSpPr>
          <p:cNvPr id="23555" name="Content Placeholder 2">
            <a:extLst>
              <a:ext uri="{FF2B5EF4-FFF2-40B4-BE49-F238E27FC236}">
                <a16:creationId xmlns:a16="http://schemas.microsoft.com/office/drawing/2014/main" id="{4E4AAF68-A900-EAFA-D183-3790D5DEF37D}"/>
              </a:ext>
            </a:extLst>
          </p:cNvPr>
          <p:cNvSpPr>
            <a:spLocks noGrp="1"/>
          </p:cNvSpPr>
          <p:nvPr>
            <p:ph idx="1"/>
          </p:nvPr>
        </p:nvSpPr>
        <p:spPr>
          <a:xfrm>
            <a:off x="457200" y="839788"/>
            <a:ext cx="7239000" cy="5616575"/>
          </a:xfrm>
        </p:spPr>
        <p:txBody>
          <a:bodyPr/>
          <a:lstStyle/>
          <a:p>
            <a:pPr algn="just"/>
            <a:r>
              <a:rPr lang="en-US" altLang="en-US" sz="2400"/>
              <a:t>A popular car service centre wanted maintain the complete information about their customers and serviced cars. Car manufacturer makes different model cars and sell to various customers.  Customer owns one or more cars with same or different companies.  Customer approaches XYZ car service centre for repair.  Service centre assign a mechanic for the repairs cars belongs to customer.  After the service customers will be charged.  </a:t>
            </a:r>
          </a:p>
        </p:txBody>
      </p:sp>
      <p:sp>
        <p:nvSpPr>
          <p:cNvPr id="23556" name="Slide Number Placeholder 3">
            <a:extLst>
              <a:ext uri="{FF2B5EF4-FFF2-40B4-BE49-F238E27FC236}">
                <a16:creationId xmlns:a16="http://schemas.microsoft.com/office/drawing/2014/main" id="{F8D4BD8A-92D6-06CC-0BE0-E146E83F85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CDCDAE4D-A118-4A08-9E20-8CD12BE91E83}" type="slidenum">
              <a:rPr lang="en-IN" altLang="en-US" sz="1100">
                <a:solidFill>
                  <a:srgbClr val="B13F9A"/>
                </a:solidFill>
                <a:latin typeface="Arial" panose="020B0604020202020204" pitchFamily="34" charset="0"/>
              </a:rPr>
              <a:pPr eaLnBrk="1" hangingPunct="1"/>
              <a:t>45</a:t>
            </a:fld>
            <a:endParaRPr lang="en-IN" altLang="en-US" sz="1100">
              <a:solidFill>
                <a:srgbClr val="B13F9A"/>
              </a:solidFill>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D0FFFA6D-ACFE-C2D2-77C2-CCF2BF9055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2E394DD6-4FFB-471B-BE24-8C0D68A62B02}" type="slidenum">
              <a:rPr lang="en-IN" altLang="en-US" sz="1100">
                <a:solidFill>
                  <a:srgbClr val="B13F9A"/>
                </a:solidFill>
                <a:latin typeface="Arial" panose="020B0604020202020204" pitchFamily="34" charset="0"/>
              </a:rPr>
              <a:pPr eaLnBrk="1" hangingPunct="1"/>
              <a:t>46</a:t>
            </a:fld>
            <a:endParaRPr lang="en-IN" altLang="en-US" sz="1100">
              <a:solidFill>
                <a:srgbClr val="B13F9A"/>
              </a:solidFill>
              <a:latin typeface="Arial" panose="020B0604020202020204" pitchFamily="34" charset="0"/>
            </a:endParaRPr>
          </a:p>
        </p:txBody>
      </p:sp>
      <p:pic>
        <p:nvPicPr>
          <p:cNvPr id="24579" name="Picture 4">
            <a:extLst>
              <a:ext uri="{FF2B5EF4-FFF2-40B4-BE49-F238E27FC236}">
                <a16:creationId xmlns:a16="http://schemas.microsoft.com/office/drawing/2014/main" id="{FA72EA4B-01E2-408D-13C3-34A26D431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361950"/>
            <a:ext cx="7102475" cy="619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2" y="320675"/>
            <a:ext cx="7239000" cy="622300"/>
          </a:xfrm>
        </p:spPr>
        <p:txBody>
          <a:bodyPr/>
          <a:lstStyle/>
          <a:p>
            <a:pPr eaLnBrk="1" hangingPunct="1">
              <a:defRPr/>
            </a:pPr>
            <a:r>
              <a:rPr lang="en-US" sz="2400" dirty="0"/>
              <a:t>What is Entity?</a:t>
            </a:r>
          </a:p>
        </p:txBody>
      </p:sp>
      <p:sp>
        <p:nvSpPr>
          <p:cNvPr id="22531" name="Content Placeholder 2"/>
          <p:cNvSpPr>
            <a:spLocks noGrp="1"/>
          </p:cNvSpPr>
          <p:nvPr>
            <p:ph idx="1"/>
          </p:nvPr>
        </p:nvSpPr>
        <p:spPr>
          <a:xfrm>
            <a:off x="457200" y="1162050"/>
            <a:ext cx="7239000" cy="3352800"/>
          </a:xfrm>
        </p:spPr>
        <p:txBody>
          <a:bodyPr/>
          <a:lstStyle/>
          <a:p>
            <a:pPr eaLnBrk="1" hangingPunct="1"/>
            <a:r>
              <a:rPr lang="en-US" b="1"/>
              <a:t>Entity</a:t>
            </a:r>
            <a:r>
              <a:rPr lang="en-US"/>
              <a:t> is an object in real world which has independent existence.</a:t>
            </a:r>
          </a:p>
          <a:p>
            <a:pPr lvl="1" eaLnBrk="1" hangingPunct="1"/>
            <a:r>
              <a:rPr lang="en-US"/>
              <a:t>Example: Student, Course, Faculty, Car, House, College, Book, Food</a:t>
            </a:r>
          </a:p>
          <a:p>
            <a:pPr eaLnBrk="1" hangingPunct="1"/>
            <a:endParaRPr lang="en-US"/>
          </a:p>
          <a:p>
            <a:pPr eaLnBrk="1" hangingPunct="1"/>
            <a:endParaRPr lang="en-US"/>
          </a:p>
        </p:txBody>
      </p:sp>
      <p:sp>
        <p:nvSpPr>
          <p:cNvPr id="22532" name="TextBox 6"/>
          <p:cNvSpPr txBox="1">
            <a:spLocks noChangeArrowheads="1"/>
          </p:cNvSpPr>
          <p:nvPr/>
        </p:nvSpPr>
        <p:spPr bwMode="auto">
          <a:xfrm>
            <a:off x="882650" y="3446463"/>
            <a:ext cx="5092700" cy="369887"/>
          </a:xfrm>
          <a:prstGeom prst="rect">
            <a:avLst/>
          </a:prstGeom>
          <a:noFill/>
          <a:ln w="9525">
            <a:noFill/>
            <a:miter lim="800000"/>
            <a:headEnd/>
            <a:tailEnd/>
          </a:ln>
        </p:spPr>
        <p:txBody>
          <a:bodyPr wrap="none">
            <a:spAutoFit/>
          </a:bodyPr>
          <a:lstStyle/>
          <a:p>
            <a:r>
              <a:rPr lang="en-US" sz="1800">
                <a:solidFill>
                  <a:srgbClr val="C00000"/>
                </a:solidFill>
                <a:latin typeface="Verdana" pitchFamily="34" charset="0"/>
              </a:rPr>
              <a:t>ER Diagram Notation for Entity: Rectangle</a:t>
            </a:r>
          </a:p>
        </p:txBody>
      </p:sp>
      <p:sp>
        <p:nvSpPr>
          <p:cNvPr id="22533" name="Rectangle 7"/>
          <p:cNvSpPr>
            <a:spLocks noChangeArrowheads="1"/>
          </p:cNvSpPr>
          <p:nvPr/>
        </p:nvSpPr>
        <p:spPr bwMode="auto">
          <a:xfrm>
            <a:off x="2305050" y="4133850"/>
            <a:ext cx="1295400" cy="381000"/>
          </a:xfrm>
          <a:prstGeom prst="rect">
            <a:avLst/>
          </a:prstGeom>
          <a:noFill/>
          <a:ln w="9525" algn="ctr">
            <a:solidFill>
              <a:schemeClr val="tx1"/>
            </a:solidFill>
            <a:round/>
            <a:headEnd/>
            <a:tailEnd/>
          </a:ln>
        </p:spPr>
        <p:txBody>
          <a:bodyPr/>
          <a:lstStyle/>
          <a:p>
            <a:pPr eaLnBrk="0" hangingPunct="0"/>
            <a:r>
              <a:rPr lang="en-US" sz="1800">
                <a:solidFill>
                  <a:srgbClr val="0000CC"/>
                </a:solidFill>
                <a:latin typeface="Verdana" pitchFamily="34" charset="0"/>
              </a:rPr>
              <a:t>Student</a:t>
            </a:r>
          </a:p>
        </p:txBody>
      </p:sp>
      <p:sp>
        <p:nvSpPr>
          <p:cNvPr id="22534" name="Rectangle 8"/>
          <p:cNvSpPr>
            <a:spLocks noChangeArrowheads="1"/>
          </p:cNvSpPr>
          <p:nvPr/>
        </p:nvSpPr>
        <p:spPr bwMode="auto">
          <a:xfrm>
            <a:off x="4295775" y="4133850"/>
            <a:ext cx="1295400" cy="381000"/>
          </a:xfrm>
          <a:prstGeom prst="rect">
            <a:avLst/>
          </a:prstGeom>
          <a:noFill/>
          <a:ln w="9525" algn="ctr">
            <a:solidFill>
              <a:schemeClr val="tx1"/>
            </a:solidFill>
            <a:round/>
            <a:headEnd/>
            <a:tailEnd/>
          </a:ln>
        </p:spPr>
        <p:txBody>
          <a:bodyPr/>
          <a:lstStyle/>
          <a:p>
            <a:pPr eaLnBrk="0" hangingPunct="0"/>
            <a:r>
              <a:rPr lang="en-US" sz="1800">
                <a:solidFill>
                  <a:srgbClr val="0000CC"/>
                </a:solidFill>
                <a:latin typeface="Verdana" pitchFamily="34" charset="0"/>
              </a:rPr>
              <a:t>Courses</a:t>
            </a:r>
          </a:p>
        </p:txBody>
      </p:sp>
      <p:sp>
        <p:nvSpPr>
          <p:cNvPr id="22535" name="Rectangle 6"/>
          <p:cNvSpPr>
            <a:spLocks noChangeArrowheads="1"/>
          </p:cNvSpPr>
          <p:nvPr/>
        </p:nvSpPr>
        <p:spPr bwMode="auto">
          <a:xfrm>
            <a:off x="1779588" y="4800600"/>
            <a:ext cx="3627437" cy="461963"/>
          </a:xfrm>
          <a:prstGeom prst="rect">
            <a:avLst/>
          </a:prstGeom>
          <a:noFill/>
          <a:ln w="9525">
            <a:noFill/>
            <a:miter lim="800000"/>
            <a:headEnd/>
            <a:tailEnd/>
          </a:ln>
        </p:spPr>
        <p:txBody>
          <a:bodyPr wrap="none">
            <a:spAutoFit/>
          </a:bodyPr>
          <a:lstStyle/>
          <a:p>
            <a:r>
              <a:rPr lang="en-US"/>
              <a:t>Also known as </a:t>
            </a:r>
            <a:r>
              <a:rPr lang="en-US" b="1"/>
              <a:t>Entity Type</a:t>
            </a:r>
            <a:endParaRPr lang="en-US"/>
          </a:p>
        </p:txBody>
      </p:sp>
      <p:sp>
        <p:nvSpPr>
          <p:cNvPr id="22536"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366DFD8-F826-4266-881C-4542445D74F7}" type="slidenum">
              <a:rPr lang="en-IN" smtClean="0"/>
              <a:pPr/>
              <a:t>5</a:t>
            </a:fld>
            <a:endParaRPr lang="en-IN"/>
          </a:p>
        </p:txBody>
      </p:sp>
      <p:sp>
        <p:nvSpPr>
          <p:cNvPr id="9" name="Title 1"/>
          <p:cNvSpPr txBox="1">
            <a:spLocks/>
          </p:cNvSpPr>
          <p:nvPr/>
        </p:nvSpPr>
        <p:spPr>
          <a:xfrm>
            <a:off x="0" y="20637"/>
            <a:ext cx="7772400" cy="300038"/>
          </a:xfrm>
          <a:prstGeom prst="rect">
            <a:avLst/>
          </a:prstGeom>
        </p:spPr>
        <p:txBody>
          <a:bodyPr lIns="45720" tIns="0" rIns="45720" bIns="0" anchor="b"/>
          <a:lstStyle/>
          <a:p>
            <a:pPr eaLnBrk="0" hangingPunct="0">
              <a:defRPr/>
            </a:pPr>
            <a:r>
              <a:rPr lang="en-US" sz="20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ER Model concepts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2" y="320675"/>
            <a:ext cx="7239000" cy="546100"/>
          </a:xfrm>
        </p:spPr>
        <p:txBody>
          <a:bodyPr/>
          <a:lstStyle/>
          <a:p>
            <a:pPr eaLnBrk="1" hangingPunct="1">
              <a:defRPr/>
            </a:pPr>
            <a:r>
              <a:rPr lang="en-US" sz="2800" dirty="0"/>
              <a:t>What is Attribute ? </a:t>
            </a:r>
          </a:p>
        </p:txBody>
      </p:sp>
      <p:sp>
        <p:nvSpPr>
          <p:cNvPr id="23555" name="Content Placeholder 2"/>
          <p:cNvSpPr>
            <a:spLocks noGrp="1"/>
          </p:cNvSpPr>
          <p:nvPr>
            <p:ph idx="1"/>
          </p:nvPr>
        </p:nvSpPr>
        <p:spPr>
          <a:xfrm>
            <a:off x="198438" y="866775"/>
            <a:ext cx="7634287" cy="5727700"/>
          </a:xfrm>
        </p:spPr>
        <p:txBody>
          <a:bodyPr/>
          <a:lstStyle/>
          <a:p>
            <a:pPr eaLnBrk="1" hangingPunct="1"/>
            <a:r>
              <a:rPr lang="en-US" sz="2400"/>
              <a:t>Attribute is a property that describes Entity.</a:t>
            </a:r>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p:txBody>
      </p:sp>
      <p:graphicFrame>
        <p:nvGraphicFramePr>
          <p:cNvPr id="7" name="Content Placeholder 6"/>
          <p:cNvGraphicFramePr>
            <a:graphicFrameLocks/>
          </p:cNvGraphicFramePr>
          <p:nvPr/>
        </p:nvGraphicFramePr>
        <p:xfrm>
          <a:off x="573088" y="2841625"/>
          <a:ext cx="7259637" cy="1112838"/>
        </p:xfrm>
        <a:graphic>
          <a:graphicData uri="http://schemas.openxmlformats.org/drawingml/2006/table">
            <a:tbl>
              <a:tblPr firstRow="1" bandRow="1">
                <a:tableStyleId>{5C22544A-7EE6-4342-B048-85BDC9FD1C3A}</a:tableStyleId>
              </a:tblPr>
              <a:tblGrid>
                <a:gridCol w="1290257">
                  <a:extLst>
                    <a:ext uri="{9D8B030D-6E8A-4147-A177-3AD203B41FA5}">
                      <a16:colId xmlns:a16="http://schemas.microsoft.com/office/drawing/2014/main" val="20000"/>
                    </a:ext>
                  </a:extLst>
                </a:gridCol>
                <a:gridCol w="1288844">
                  <a:extLst>
                    <a:ext uri="{9D8B030D-6E8A-4147-A177-3AD203B41FA5}">
                      <a16:colId xmlns:a16="http://schemas.microsoft.com/office/drawing/2014/main" val="20001"/>
                    </a:ext>
                  </a:extLst>
                </a:gridCol>
                <a:gridCol w="1899348">
                  <a:extLst>
                    <a:ext uri="{9D8B030D-6E8A-4147-A177-3AD203B41FA5}">
                      <a16:colId xmlns:a16="http://schemas.microsoft.com/office/drawing/2014/main" val="20002"/>
                    </a:ext>
                  </a:extLst>
                </a:gridCol>
                <a:gridCol w="1288844">
                  <a:extLst>
                    <a:ext uri="{9D8B030D-6E8A-4147-A177-3AD203B41FA5}">
                      <a16:colId xmlns:a16="http://schemas.microsoft.com/office/drawing/2014/main" val="20003"/>
                    </a:ext>
                  </a:extLst>
                </a:gridCol>
                <a:gridCol w="1492344">
                  <a:extLst>
                    <a:ext uri="{9D8B030D-6E8A-4147-A177-3AD203B41FA5}">
                      <a16:colId xmlns:a16="http://schemas.microsoft.com/office/drawing/2014/main" val="20004"/>
                    </a:ext>
                  </a:extLst>
                </a:gridCol>
              </a:tblGrid>
              <a:tr h="370946">
                <a:tc>
                  <a:txBody>
                    <a:bodyPr/>
                    <a:lstStyle/>
                    <a:p>
                      <a:r>
                        <a:rPr lang="en-US" sz="1400" dirty="0">
                          <a:solidFill>
                            <a:schemeClr val="tx1"/>
                          </a:solidFill>
                        </a:rPr>
                        <a:t>USN</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Name</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Email ID</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Mobile No.</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DOB</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946">
                <a:tc>
                  <a:txBody>
                    <a:bodyPr/>
                    <a:lstStyle/>
                    <a:p>
                      <a:r>
                        <a:rPr lang="en-US" sz="1400" dirty="0">
                          <a:solidFill>
                            <a:schemeClr val="tx1"/>
                          </a:solidFill>
                        </a:rPr>
                        <a:t>1BM14CS001</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Aditya</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aditya@bmsce.ac.in</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9448444160</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1-1-1997</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946">
                <a:tc>
                  <a:txBody>
                    <a:bodyPr/>
                    <a:lstStyle/>
                    <a:p>
                      <a:r>
                        <a:rPr lang="en-US" sz="1400" dirty="0">
                          <a:solidFill>
                            <a:schemeClr val="tx1"/>
                          </a:solidFill>
                        </a:rPr>
                        <a:t>1BM14CS002</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err="1">
                          <a:solidFill>
                            <a:schemeClr val="tx1"/>
                          </a:solidFill>
                        </a:rPr>
                        <a:t>Bharath</a:t>
                      </a:r>
                      <a:endParaRPr lang="en-US" sz="1400" dirty="0">
                        <a:solidFill>
                          <a:schemeClr val="tx1"/>
                        </a:solidFill>
                      </a:endParaRP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bharath@bmsce.ac.in</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8762244699</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31-12-1996</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23582" name="TextBox 7"/>
          <p:cNvSpPr txBox="1">
            <a:spLocks noChangeArrowheads="1"/>
          </p:cNvSpPr>
          <p:nvPr/>
        </p:nvSpPr>
        <p:spPr bwMode="auto">
          <a:xfrm>
            <a:off x="1065213" y="2471738"/>
            <a:ext cx="979487" cy="369887"/>
          </a:xfrm>
          <a:prstGeom prst="rect">
            <a:avLst/>
          </a:prstGeom>
          <a:noFill/>
          <a:ln w="9525">
            <a:noFill/>
            <a:miter lim="800000"/>
            <a:headEnd/>
            <a:tailEnd/>
          </a:ln>
        </p:spPr>
        <p:txBody>
          <a:bodyPr wrap="none">
            <a:spAutoFit/>
          </a:bodyPr>
          <a:lstStyle/>
          <a:p>
            <a:r>
              <a:rPr lang="en-US" sz="1800">
                <a:solidFill>
                  <a:srgbClr val="0000CC"/>
                </a:solidFill>
                <a:latin typeface="Arial" charset="0"/>
              </a:rPr>
              <a:t>Student</a:t>
            </a:r>
          </a:p>
        </p:txBody>
      </p:sp>
      <p:cxnSp>
        <p:nvCxnSpPr>
          <p:cNvPr id="23583" name="Straight Arrow Connector 11"/>
          <p:cNvCxnSpPr>
            <a:cxnSpLocks noChangeShapeType="1"/>
            <a:endCxn id="23582" idx="3"/>
          </p:cNvCxnSpPr>
          <p:nvPr/>
        </p:nvCxnSpPr>
        <p:spPr bwMode="auto">
          <a:xfrm flipH="1">
            <a:off x="2044700" y="2655888"/>
            <a:ext cx="685800" cy="0"/>
          </a:xfrm>
          <a:prstGeom prst="straightConnector1">
            <a:avLst/>
          </a:prstGeom>
          <a:noFill/>
          <a:ln w="28575" algn="ctr">
            <a:solidFill>
              <a:schemeClr val="tx1"/>
            </a:solidFill>
            <a:prstDash val="dash"/>
            <a:round/>
            <a:headEnd/>
            <a:tailEnd type="arrow" w="med" len="med"/>
          </a:ln>
        </p:spPr>
      </p:cxnSp>
      <p:sp>
        <p:nvSpPr>
          <p:cNvPr id="23584" name="TextBox 12"/>
          <p:cNvSpPr txBox="1">
            <a:spLocks noChangeArrowheads="1"/>
          </p:cNvSpPr>
          <p:nvPr/>
        </p:nvSpPr>
        <p:spPr bwMode="auto">
          <a:xfrm>
            <a:off x="2730500" y="2471738"/>
            <a:ext cx="1477963" cy="369887"/>
          </a:xfrm>
          <a:prstGeom prst="rect">
            <a:avLst/>
          </a:prstGeom>
          <a:noFill/>
          <a:ln w="9525">
            <a:noFill/>
            <a:miter lim="800000"/>
            <a:headEnd/>
            <a:tailEnd/>
          </a:ln>
        </p:spPr>
        <p:txBody>
          <a:bodyPr wrap="none">
            <a:spAutoFit/>
          </a:bodyPr>
          <a:lstStyle/>
          <a:p>
            <a:r>
              <a:rPr lang="en-US" sz="1800">
                <a:solidFill>
                  <a:srgbClr val="9900CC"/>
                </a:solidFill>
                <a:latin typeface="Verdana" pitchFamily="34" charset="0"/>
              </a:rPr>
              <a:t>Entity Type</a:t>
            </a:r>
          </a:p>
        </p:txBody>
      </p:sp>
      <p:sp>
        <p:nvSpPr>
          <p:cNvPr id="23585" name="Oval 8"/>
          <p:cNvSpPr>
            <a:spLocks noChangeArrowheads="1"/>
          </p:cNvSpPr>
          <p:nvPr/>
        </p:nvSpPr>
        <p:spPr bwMode="auto">
          <a:xfrm>
            <a:off x="457200" y="2841625"/>
            <a:ext cx="7199313" cy="454025"/>
          </a:xfrm>
          <a:prstGeom prst="ellipse">
            <a:avLst/>
          </a:prstGeom>
          <a:noFill/>
          <a:ln w="38100" algn="ctr">
            <a:solidFill>
              <a:srgbClr val="FF00FF"/>
            </a:solidFill>
            <a:prstDash val="dash"/>
            <a:round/>
            <a:headEnd/>
            <a:tailEnd/>
          </a:ln>
        </p:spPr>
        <p:txBody>
          <a:bodyPr/>
          <a:lstStyle/>
          <a:p>
            <a:pPr eaLnBrk="0" hangingPunct="0"/>
            <a:endParaRPr lang="en-US" sz="1800">
              <a:solidFill>
                <a:srgbClr val="000000"/>
              </a:solidFill>
              <a:latin typeface="Verdana" pitchFamily="34" charset="0"/>
            </a:endParaRPr>
          </a:p>
        </p:txBody>
      </p:sp>
      <p:cxnSp>
        <p:nvCxnSpPr>
          <p:cNvPr id="23586" name="Straight Connector 14"/>
          <p:cNvCxnSpPr>
            <a:cxnSpLocks noChangeShapeType="1"/>
          </p:cNvCxnSpPr>
          <p:nvPr/>
        </p:nvCxnSpPr>
        <p:spPr bwMode="auto">
          <a:xfrm rot="5400000">
            <a:off x="5911057" y="2655094"/>
            <a:ext cx="369887" cy="3175"/>
          </a:xfrm>
          <a:prstGeom prst="line">
            <a:avLst/>
          </a:prstGeom>
          <a:noFill/>
          <a:ln w="28575" algn="ctr">
            <a:solidFill>
              <a:schemeClr val="tx1"/>
            </a:solidFill>
            <a:round/>
            <a:headEnd/>
            <a:tailEnd/>
          </a:ln>
        </p:spPr>
      </p:cxnSp>
      <p:sp>
        <p:nvSpPr>
          <p:cNvPr id="23587" name="TextBox 17"/>
          <p:cNvSpPr txBox="1">
            <a:spLocks noChangeArrowheads="1"/>
          </p:cNvSpPr>
          <p:nvPr/>
        </p:nvSpPr>
        <p:spPr bwMode="auto">
          <a:xfrm>
            <a:off x="4830763" y="1595438"/>
            <a:ext cx="3330575" cy="923925"/>
          </a:xfrm>
          <a:prstGeom prst="rect">
            <a:avLst/>
          </a:prstGeom>
          <a:noFill/>
          <a:ln w="9525">
            <a:noFill/>
            <a:miter lim="800000"/>
            <a:headEnd/>
            <a:tailEnd/>
          </a:ln>
        </p:spPr>
        <p:txBody>
          <a:bodyPr wrap="none">
            <a:spAutoFit/>
          </a:bodyPr>
          <a:lstStyle/>
          <a:p>
            <a:r>
              <a:rPr lang="en-US" sz="1800">
                <a:solidFill>
                  <a:srgbClr val="9900CC"/>
                </a:solidFill>
                <a:latin typeface="Verdana" pitchFamily="34" charset="0"/>
              </a:rPr>
              <a:t>Attributes: </a:t>
            </a:r>
          </a:p>
          <a:p>
            <a:r>
              <a:rPr lang="en-US" sz="1800">
                <a:solidFill>
                  <a:srgbClr val="9900CC"/>
                </a:solidFill>
                <a:latin typeface="Verdana" pitchFamily="34" charset="0"/>
              </a:rPr>
              <a:t>      </a:t>
            </a:r>
            <a:r>
              <a:rPr lang="en-US" sz="1800">
                <a:solidFill>
                  <a:srgbClr val="000000"/>
                </a:solidFill>
                <a:latin typeface="Verdana" pitchFamily="34" charset="0"/>
              </a:rPr>
              <a:t>USN, Name, Email ID, </a:t>
            </a:r>
          </a:p>
          <a:p>
            <a:r>
              <a:rPr lang="en-US" sz="1800">
                <a:solidFill>
                  <a:srgbClr val="000000"/>
                </a:solidFill>
                <a:latin typeface="Verdana" pitchFamily="34" charset="0"/>
              </a:rPr>
              <a:t>      Mobile Number, DOB</a:t>
            </a:r>
          </a:p>
        </p:txBody>
      </p:sp>
      <p:sp>
        <p:nvSpPr>
          <p:cNvPr id="23588" name="TextBox 18"/>
          <p:cNvSpPr txBox="1">
            <a:spLocks noChangeArrowheads="1"/>
          </p:cNvSpPr>
          <p:nvPr/>
        </p:nvSpPr>
        <p:spPr bwMode="auto">
          <a:xfrm>
            <a:off x="1303338" y="4641850"/>
            <a:ext cx="5127625" cy="369888"/>
          </a:xfrm>
          <a:prstGeom prst="rect">
            <a:avLst/>
          </a:prstGeom>
          <a:noFill/>
          <a:ln w="9525">
            <a:noFill/>
            <a:miter lim="800000"/>
            <a:headEnd/>
            <a:tailEnd/>
          </a:ln>
        </p:spPr>
        <p:txBody>
          <a:bodyPr wrap="none">
            <a:spAutoFit/>
          </a:bodyPr>
          <a:lstStyle/>
          <a:p>
            <a:r>
              <a:rPr lang="en-US" sz="1800">
                <a:solidFill>
                  <a:srgbClr val="C00000"/>
                </a:solidFill>
                <a:latin typeface="Verdana" pitchFamily="34" charset="0"/>
              </a:rPr>
              <a:t>ER Diagram Notation for Attribute: Ellipse </a:t>
            </a:r>
          </a:p>
        </p:txBody>
      </p:sp>
      <p:sp>
        <p:nvSpPr>
          <p:cNvPr id="17" name="Oval 21"/>
          <p:cNvSpPr>
            <a:spLocks noChangeArrowheads="1"/>
          </p:cNvSpPr>
          <p:nvPr/>
        </p:nvSpPr>
        <p:spPr bwMode="auto">
          <a:xfrm>
            <a:off x="4208463" y="5300663"/>
            <a:ext cx="2509837" cy="660400"/>
          </a:xfrm>
          <a:prstGeom prst="ellipse">
            <a:avLst/>
          </a:prstGeom>
          <a:noFill/>
          <a:ln w="9525" algn="ctr">
            <a:solidFill>
              <a:schemeClr val="tx1"/>
            </a:solidFill>
            <a:round/>
            <a:headEnd/>
            <a:tailEnd/>
          </a:ln>
        </p:spPr>
        <p:txBody>
          <a:bodyPr/>
          <a:lstStyle/>
          <a:p>
            <a:pPr algn="ctr" eaLnBrk="0" hangingPunct="0"/>
            <a:r>
              <a:rPr lang="en-US" sz="1600" b="1">
                <a:solidFill>
                  <a:srgbClr val="000000"/>
                </a:solidFill>
                <a:latin typeface="Verdana" pitchFamily="34" charset="0"/>
              </a:rPr>
              <a:t>Name</a:t>
            </a:r>
          </a:p>
        </p:txBody>
      </p:sp>
      <p:sp>
        <p:nvSpPr>
          <p:cNvPr id="20" name="Oval 7"/>
          <p:cNvSpPr>
            <a:spLocks noChangeArrowheads="1"/>
          </p:cNvSpPr>
          <p:nvPr/>
        </p:nvSpPr>
        <p:spPr bwMode="auto">
          <a:xfrm>
            <a:off x="1065213" y="5300663"/>
            <a:ext cx="2051050" cy="6604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r>
              <a:rPr lang="en-US" sz="1400" b="1">
                <a:solidFill>
                  <a:srgbClr val="000000"/>
                </a:solidFill>
                <a:latin typeface="Arial" charset="0"/>
              </a:rPr>
              <a:t>USN</a:t>
            </a:r>
          </a:p>
        </p:txBody>
      </p:sp>
      <p:sp>
        <p:nvSpPr>
          <p:cNvPr id="23591" name="Slide Number Placeholder 20"/>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2AF6FB1-C2D9-4AEC-8D74-534A3002FFF2}" type="slidenum">
              <a:rPr lang="en-IN" smtClean="0"/>
              <a:pPr/>
              <a:t>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FF0000"/>
                </a:solidFill>
                <a:latin typeface="Verdana" pitchFamily="34" charset="0"/>
              </a:rPr>
              <a:t>Domain of Attribute</a:t>
            </a:r>
            <a:endParaRPr lang="en-US" dirty="0"/>
          </a:p>
        </p:txBody>
      </p:sp>
      <p:sp>
        <p:nvSpPr>
          <p:cNvPr id="24579" name="Content Placeholder 3"/>
          <p:cNvSpPr>
            <a:spLocks noGrp="1"/>
          </p:cNvSpPr>
          <p:nvPr>
            <p:ph idx="1"/>
          </p:nvPr>
        </p:nvSpPr>
        <p:spPr>
          <a:xfrm>
            <a:off x="457200" y="1609725"/>
            <a:ext cx="7239000" cy="1174750"/>
          </a:xfrm>
        </p:spPr>
        <p:txBody>
          <a:bodyPr>
            <a:spAutoFit/>
          </a:bodyPr>
          <a:lstStyle/>
          <a:p>
            <a:r>
              <a:rPr lang="en-US">
                <a:solidFill>
                  <a:srgbClr val="000000"/>
                </a:solidFill>
                <a:latin typeface="Verdana" pitchFamily="34" charset="0"/>
              </a:rPr>
              <a:t>Set of permitted values for an Attribute.</a:t>
            </a:r>
          </a:p>
          <a:p>
            <a:pPr lvl="1"/>
            <a:r>
              <a:rPr lang="en-US" sz="1800">
                <a:solidFill>
                  <a:srgbClr val="000000"/>
                </a:solidFill>
                <a:latin typeface="Verdana" pitchFamily="34" charset="0"/>
              </a:rPr>
              <a:t>Ex : Domain of USN= {190030001, 190030002,…..}</a:t>
            </a:r>
          </a:p>
          <a:p>
            <a:pPr lvl="1">
              <a:buFont typeface="Wingdings 2" pitchFamily="18" charset="2"/>
              <a:buNone/>
            </a:pPr>
            <a:r>
              <a:rPr lang="en-US" sz="1800">
                <a:solidFill>
                  <a:srgbClr val="000000"/>
                </a:solidFill>
                <a:latin typeface="Verdana" pitchFamily="34" charset="0"/>
              </a:rPr>
              <a:t>          Domain of EmpID= {00001..10000}</a:t>
            </a:r>
            <a:endParaRPr lang="en-US"/>
          </a:p>
        </p:txBody>
      </p:sp>
      <p:sp>
        <p:nvSpPr>
          <p:cNvPr id="24580"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EABF5E4-2389-41E3-A03B-19734A34D1AE}"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74675" y="152400"/>
            <a:ext cx="8001000" cy="485775"/>
          </a:xfrm>
        </p:spPr>
        <p:txBody>
          <a:bodyPr/>
          <a:lstStyle/>
          <a:p>
            <a:pPr eaLnBrk="1" hangingPunct="1">
              <a:defRPr/>
            </a:pPr>
            <a:r>
              <a:rPr lang="en-US" sz="2400" dirty="0"/>
              <a:t>ER Diagram notation for Entity and Attributes</a:t>
            </a:r>
          </a:p>
        </p:txBody>
      </p:sp>
      <p:sp>
        <p:nvSpPr>
          <p:cNvPr id="25603" name="Rectangle 3"/>
          <p:cNvSpPr>
            <a:spLocks noChangeArrowheads="1"/>
          </p:cNvSpPr>
          <p:nvPr/>
        </p:nvSpPr>
        <p:spPr bwMode="auto">
          <a:xfrm>
            <a:off x="3074988" y="2693988"/>
            <a:ext cx="2273300" cy="1282700"/>
          </a:xfrm>
          <a:prstGeom prst="rect">
            <a:avLst/>
          </a:prstGeom>
          <a:noFill/>
          <a:ln w="12700">
            <a:solidFill>
              <a:schemeClr val="tx1"/>
            </a:solidFill>
            <a:miter lim="800000"/>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5604" name="Rectangle 4"/>
          <p:cNvSpPr>
            <a:spLocks noChangeArrowheads="1"/>
          </p:cNvSpPr>
          <p:nvPr/>
        </p:nvSpPr>
        <p:spPr bwMode="auto">
          <a:xfrm>
            <a:off x="3581400" y="3124200"/>
            <a:ext cx="1538288"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Employee</a:t>
            </a:r>
          </a:p>
        </p:txBody>
      </p:sp>
      <p:sp>
        <p:nvSpPr>
          <p:cNvPr id="25605" name="Oval 5"/>
          <p:cNvSpPr>
            <a:spLocks noChangeArrowheads="1"/>
          </p:cNvSpPr>
          <p:nvPr/>
        </p:nvSpPr>
        <p:spPr bwMode="auto">
          <a:xfrm>
            <a:off x="1093788" y="1550988"/>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5606" name="Oval 6"/>
          <p:cNvSpPr>
            <a:spLocks noChangeArrowheads="1"/>
          </p:cNvSpPr>
          <p:nvPr/>
        </p:nvSpPr>
        <p:spPr bwMode="auto">
          <a:xfrm>
            <a:off x="636588" y="2846388"/>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5607" name="Oval 7"/>
          <p:cNvSpPr>
            <a:spLocks noChangeArrowheads="1"/>
          </p:cNvSpPr>
          <p:nvPr/>
        </p:nvSpPr>
        <p:spPr bwMode="auto">
          <a:xfrm>
            <a:off x="6122988" y="2770188"/>
            <a:ext cx="2279650" cy="90805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5608" name="Oval 8"/>
          <p:cNvSpPr>
            <a:spLocks noChangeArrowheads="1"/>
          </p:cNvSpPr>
          <p:nvPr/>
        </p:nvSpPr>
        <p:spPr bwMode="auto">
          <a:xfrm>
            <a:off x="3227388" y="1093788"/>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5609" name="Oval 9"/>
          <p:cNvSpPr>
            <a:spLocks noChangeArrowheads="1"/>
          </p:cNvSpPr>
          <p:nvPr/>
        </p:nvSpPr>
        <p:spPr bwMode="auto">
          <a:xfrm>
            <a:off x="5589588" y="1550988"/>
            <a:ext cx="1816100" cy="673100"/>
          </a:xfrm>
          <a:prstGeom prst="ellipse">
            <a:avLst/>
          </a:prstGeom>
          <a:noFill/>
          <a:ln w="12700">
            <a:solidFill>
              <a:schemeClr val="tx1"/>
            </a:solidFill>
            <a:round/>
            <a:headEnd/>
            <a:tailEnd/>
          </a:ln>
        </p:spPr>
        <p:txBody>
          <a:bodyPr wrap="none" anchor="ctr"/>
          <a:lstStyle/>
          <a:p>
            <a:pPr algn="ctr" eaLnBrk="0" hangingPunct="0">
              <a:spcBef>
                <a:spcPct val="50000"/>
              </a:spcBef>
              <a:buClr>
                <a:srgbClr val="0033CC"/>
              </a:buClr>
              <a:buSzPct val="155000"/>
              <a:buFont typeface="Symbol" pitchFamily="18" charset="2"/>
              <a:buNone/>
            </a:pPr>
            <a:endParaRPr lang="en-US" sz="1200" b="1">
              <a:solidFill>
                <a:srgbClr val="000000"/>
              </a:solidFill>
              <a:latin typeface="Arial" charset="0"/>
            </a:endParaRPr>
          </a:p>
        </p:txBody>
      </p:sp>
      <p:sp>
        <p:nvSpPr>
          <p:cNvPr id="25610" name="Line 10"/>
          <p:cNvSpPr>
            <a:spLocks noChangeShapeType="1"/>
          </p:cNvSpPr>
          <p:nvPr/>
        </p:nvSpPr>
        <p:spPr bwMode="auto">
          <a:xfrm>
            <a:off x="2465388" y="3144838"/>
            <a:ext cx="596900" cy="0"/>
          </a:xfrm>
          <a:prstGeom prst="line">
            <a:avLst/>
          </a:prstGeom>
          <a:noFill/>
          <a:ln w="12700">
            <a:solidFill>
              <a:schemeClr val="tx1"/>
            </a:solidFill>
            <a:round/>
            <a:headEnd/>
            <a:tailEnd/>
          </a:ln>
        </p:spPr>
        <p:txBody>
          <a:bodyPr wrap="none" anchor="ctr"/>
          <a:lstStyle/>
          <a:p>
            <a:endParaRPr lang="en-US"/>
          </a:p>
        </p:txBody>
      </p:sp>
      <p:sp>
        <p:nvSpPr>
          <p:cNvPr id="25611" name="Line 11"/>
          <p:cNvSpPr>
            <a:spLocks noChangeShapeType="1"/>
          </p:cNvSpPr>
          <p:nvPr/>
        </p:nvSpPr>
        <p:spPr bwMode="auto">
          <a:xfrm>
            <a:off x="2693988" y="2160588"/>
            <a:ext cx="673100" cy="520700"/>
          </a:xfrm>
          <a:prstGeom prst="line">
            <a:avLst/>
          </a:prstGeom>
          <a:noFill/>
          <a:ln w="12700">
            <a:solidFill>
              <a:schemeClr val="tx1"/>
            </a:solidFill>
            <a:round/>
            <a:headEnd/>
            <a:tailEnd/>
          </a:ln>
        </p:spPr>
        <p:txBody>
          <a:bodyPr wrap="none" anchor="ctr"/>
          <a:lstStyle/>
          <a:p>
            <a:endParaRPr lang="en-US"/>
          </a:p>
        </p:txBody>
      </p:sp>
      <p:sp>
        <p:nvSpPr>
          <p:cNvPr id="25612" name="Line 12"/>
          <p:cNvSpPr>
            <a:spLocks noChangeShapeType="1"/>
          </p:cNvSpPr>
          <p:nvPr/>
        </p:nvSpPr>
        <p:spPr bwMode="auto">
          <a:xfrm>
            <a:off x="4135438" y="1779588"/>
            <a:ext cx="0" cy="901700"/>
          </a:xfrm>
          <a:prstGeom prst="line">
            <a:avLst/>
          </a:prstGeom>
          <a:noFill/>
          <a:ln w="12700">
            <a:solidFill>
              <a:schemeClr val="tx1"/>
            </a:solidFill>
            <a:round/>
            <a:headEnd/>
            <a:tailEnd/>
          </a:ln>
        </p:spPr>
        <p:txBody>
          <a:bodyPr wrap="none" anchor="ctr"/>
          <a:lstStyle/>
          <a:p>
            <a:endParaRPr lang="en-US"/>
          </a:p>
        </p:txBody>
      </p:sp>
      <p:sp>
        <p:nvSpPr>
          <p:cNvPr id="25613" name="Line 13"/>
          <p:cNvSpPr>
            <a:spLocks noChangeShapeType="1"/>
          </p:cNvSpPr>
          <p:nvPr/>
        </p:nvSpPr>
        <p:spPr bwMode="auto">
          <a:xfrm flipH="1">
            <a:off x="4891088" y="2084388"/>
            <a:ext cx="850900" cy="596900"/>
          </a:xfrm>
          <a:prstGeom prst="line">
            <a:avLst/>
          </a:prstGeom>
          <a:noFill/>
          <a:ln w="12700">
            <a:solidFill>
              <a:schemeClr val="tx1"/>
            </a:solidFill>
            <a:round/>
            <a:headEnd/>
            <a:tailEnd/>
          </a:ln>
        </p:spPr>
        <p:txBody>
          <a:bodyPr wrap="none" anchor="ctr"/>
          <a:lstStyle/>
          <a:p>
            <a:endParaRPr lang="en-US"/>
          </a:p>
        </p:txBody>
      </p:sp>
      <p:sp>
        <p:nvSpPr>
          <p:cNvPr id="25614" name="Line 14"/>
          <p:cNvSpPr>
            <a:spLocks noChangeShapeType="1"/>
          </p:cNvSpPr>
          <p:nvPr/>
        </p:nvSpPr>
        <p:spPr bwMode="auto">
          <a:xfrm flipH="1">
            <a:off x="5348288" y="3144838"/>
            <a:ext cx="774700" cy="0"/>
          </a:xfrm>
          <a:prstGeom prst="line">
            <a:avLst/>
          </a:prstGeom>
          <a:noFill/>
          <a:ln w="12700">
            <a:solidFill>
              <a:schemeClr val="tx1"/>
            </a:solidFill>
            <a:round/>
            <a:headEnd/>
            <a:tailEnd/>
          </a:ln>
        </p:spPr>
        <p:txBody>
          <a:bodyPr wrap="none" anchor="ctr"/>
          <a:lstStyle/>
          <a:p>
            <a:endParaRPr lang="en-US"/>
          </a:p>
        </p:txBody>
      </p:sp>
      <p:sp>
        <p:nvSpPr>
          <p:cNvPr id="25615" name="Rectangle 15"/>
          <p:cNvSpPr>
            <a:spLocks noChangeArrowheads="1"/>
          </p:cNvSpPr>
          <p:nvPr/>
        </p:nvSpPr>
        <p:spPr bwMode="auto">
          <a:xfrm>
            <a:off x="914400" y="2971800"/>
            <a:ext cx="554038"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E#</a:t>
            </a:r>
          </a:p>
        </p:txBody>
      </p:sp>
      <p:sp>
        <p:nvSpPr>
          <p:cNvPr id="25616" name="Rectangle 16"/>
          <p:cNvSpPr>
            <a:spLocks noChangeArrowheads="1"/>
          </p:cNvSpPr>
          <p:nvPr/>
        </p:nvSpPr>
        <p:spPr bwMode="auto">
          <a:xfrm>
            <a:off x="1447800" y="1676400"/>
            <a:ext cx="995363"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Name</a:t>
            </a:r>
          </a:p>
        </p:txBody>
      </p:sp>
      <p:sp>
        <p:nvSpPr>
          <p:cNvPr id="25617" name="Rectangle 17"/>
          <p:cNvSpPr>
            <a:spLocks noChangeArrowheads="1"/>
          </p:cNvSpPr>
          <p:nvPr/>
        </p:nvSpPr>
        <p:spPr bwMode="auto">
          <a:xfrm>
            <a:off x="3657600" y="1219200"/>
            <a:ext cx="841375"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DOB</a:t>
            </a:r>
          </a:p>
        </p:txBody>
      </p:sp>
      <p:sp>
        <p:nvSpPr>
          <p:cNvPr id="25618" name="Rectangle 18"/>
          <p:cNvSpPr>
            <a:spLocks noChangeArrowheads="1"/>
          </p:cNvSpPr>
          <p:nvPr/>
        </p:nvSpPr>
        <p:spPr bwMode="auto">
          <a:xfrm>
            <a:off x="5867400" y="1676400"/>
            <a:ext cx="1300163" cy="45402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0000FF"/>
                </a:solidFill>
                <a:latin typeface="Arial" charset="0"/>
              </a:rPr>
              <a:t>Address</a:t>
            </a:r>
          </a:p>
        </p:txBody>
      </p:sp>
      <p:sp>
        <p:nvSpPr>
          <p:cNvPr id="25619" name="Rectangle 19"/>
          <p:cNvSpPr>
            <a:spLocks noChangeArrowheads="1"/>
          </p:cNvSpPr>
          <p:nvPr/>
        </p:nvSpPr>
        <p:spPr bwMode="auto">
          <a:xfrm>
            <a:off x="6421438" y="3068638"/>
            <a:ext cx="1981200" cy="458787"/>
          </a:xfrm>
          <a:prstGeom prst="rect">
            <a:avLst/>
          </a:prstGeom>
          <a:noFill/>
          <a:ln w="12700">
            <a:noFill/>
            <a:miter lim="800000"/>
            <a:headEnd/>
            <a:tailEnd/>
          </a:ln>
        </p:spPr>
        <p:txBody>
          <a:bodyPr lIns="90488" tIns="44450" rIns="90488" bIns="44450">
            <a:spAutoFit/>
          </a:bodyPr>
          <a:lstStyle/>
          <a:p>
            <a:pPr eaLnBrk="0" hangingPunct="0"/>
            <a:r>
              <a:rPr lang="en-US">
                <a:solidFill>
                  <a:srgbClr val="0000FF"/>
                </a:solidFill>
                <a:latin typeface="Arial" charset="0"/>
              </a:rPr>
              <a:t>Designation</a:t>
            </a:r>
          </a:p>
        </p:txBody>
      </p:sp>
      <p:sp>
        <p:nvSpPr>
          <p:cNvPr id="25620" name="Slide Number Placeholder 19"/>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B34021A-09D2-45B2-ACB8-C080FE0F3793}" type="slidenum">
              <a:rPr lang="en-IN" smtClean="0"/>
              <a:pPr/>
              <a:t>8</a:t>
            </a:fld>
            <a:endParaRPr lang="en-I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2" y="320675"/>
            <a:ext cx="7239000" cy="479425"/>
          </a:xfrm>
        </p:spPr>
        <p:txBody>
          <a:bodyPr>
            <a:normAutofit fontScale="90000"/>
          </a:bodyPr>
          <a:lstStyle/>
          <a:p>
            <a:pPr eaLnBrk="1" hangingPunct="1">
              <a:defRPr/>
            </a:pPr>
            <a:r>
              <a:rPr lang="en-US" sz="2800" dirty="0"/>
              <a:t>What is Entity Instance? </a:t>
            </a:r>
          </a:p>
        </p:txBody>
      </p:sp>
      <p:sp>
        <p:nvSpPr>
          <p:cNvPr id="26627" name="Content Placeholder 2"/>
          <p:cNvSpPr>
            <a:spLocks noGrp="1"/>
          </p:cNvSpPr>
          <p:nvPr>
            <p:ph idx="1"/>
          </p:nvPr>
        </p:nvSpPr>
        <p:spPr>
          <a:xfrm>
            <a:off x="228600" y="989013"/>
            <a:ext cx="7781925" cy="3544887"/>
          </a:xfrm>
        </p:spPr>
        <p:txBody>
          <a:bodyPr/>
          <a:lstStyle/>
          <a:p>
            <a:pPr algn="just" eaLnBrk="1" hangingPunct="1"/>
            <a:r>
              <a:rPr lang="en-US" sz="2400" b="1"/>
              <a:t>Entity instance:</a:t>
            </a:r>
            <a:r>
              <a:rPr lang="en-US" sz="2400" b="1">
                <a:solidFill>
                  <a:srgbClr val="0000FF"/>
                </a:solidFill>
              </a:rPr>
              <a:t> </a:t>
            </a:r>
            <a:r>
              <a:rPr lang="en-US" sz="2400"/>
              <a:t>a particular member of the entity type e.g. a particular student</a:t>
            </a:r>
          </a:p>
          <a:p>
            <a:pPr algn="just" eaLnBrk="1" hangingPunct="1"/>
            <a:endParaRPr lang="en-US" sz="2400"/>
          </a:p>
        </p:txBody>
      </p:sp>
      <p:graphicFrame>
        <p:nvGraphicFramePr>
          <p:cNvPr id="7" name="Content Placeholder 6"/>
          <p:cNvGraphicFramePr>
            <a:graphicFrameLocks/>
          </p:cNvGraphicFramePr>
          <p:nvPr/>
        </p:nvGraphicFramePr>
        <p:xfrm>
          <a:off x="684213" y="2933700"/>
          <a:ext cx="7326312" cy="1112838"/>
        </p:xfrm>
        <a:graphic>
          <a:graphicData uri="http://schemas.openxmlformats.org/drawingml/2006/table">
            <a:tbl>
              <a:tblPr firstRow="1" bandRow="1">
                <a:tableStyleId>{5C22544A-7EE6-4342-B048-85BDC9FD1C3A}</a:tableStyleId>
              </a:tblPr>
              <a:tblGrid>
                <a:gridCol w="1302107">
                  <a:extLst>
                    <a:ext uri="{9D8B030D-6E8A-4147-A177-3AD203B41FA5}">
                      <a16:colId xmlns:a16="http://schemas.microsoft.com/office/drawing/2014/main" val="20000"/>
                    </a:ext>
                  </a:extLst>
                </a:gridCol>
                <a:gridCol w="1300681">
                  <a:extLst>
                    <a:ext uri="{9D8B030D-6E8A-4147-A177-3AD203B41FA5}">
                      <a16:colId xmlns:a16="http://schemas.microsoft.com/office/drawing/2014/main" val="20001"/>
                    </a:ext>
                  </a:extLst>
                </a:gridCol>
                <a:gridCol w="1916793">
                  <a:extLst>
                    <a:ext uri="{9D8B030D-6E8A-4147-A177-3AD203B41FA5}">
                      <a16:colId xmlns:a16="http://schemas.microsoft.com/office/drawing/2014/main" val="20002"/>
                    </a:ext>
                  </a:extLst>
                </a:gridCol>
                <a:gridCol w="1300681">
                  <a:extLst>
                    <a:ext uri="{9D8B030D-6E8A-4147-A177-3AD203B41FA5}">
                      <a16:colId xmlns:a16="http://schemas.microsoft.com/office/drawing/2014/main" val="20003"/>
                    </a:ext>
                  </a:extLst>
                </a:gridCol>
                <a:gridCol w="1506050">
                  <a:extLst>
                    <a:ext uri="{9D8B030D-6E8A-4147-A177-3AD203B41FA5}">
                      <a16:colId xmlns:a16="http://schemas.microsoft.com/office/drawing/2014/main" val="20004"/>
                    </a:ext>
                  </a:extLst>
                </a:gridCol>
              </a:tblGrid>
              <a:tr h="370946">
                <a:tc>
                  <a:txBody>
                    <a:bodyPr/>
                    <a:lstStyle/>
                    <a:p>
                      <a:r>
                        <a:rPr lang="en-US" sz="1400" dirty="0">
                          <a:solidFill>
                            <a:schemeClr val="tx1"/>
                          </a:solidFill>
                        </a:rPr>
                        <a:t>USN</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Name</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Email ID</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Mobile No.</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DOB</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946">
                <a:tc>
                  <a:txBody>
                    <a:bodyPr/>
                    <a:lstStyle/>
                    <a:p>
                      <a:r>
                        <a:rPr lang="en-US" sz="1400" dirty="0">
                          <a:solidFill>
                            <a:schemeClr val="tx1"/>
                          </a:solidFill>
                        </a:rPr>
                        <a:t>1BM14CS001</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Aditya</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aditya@bmsce.ac.in</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9448444160</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1-1-1997</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946">
                <a:tc>
                  <a:txBody>
                    <a:bodyPr/>
                    <a:lstStyle/>
                    <a:p>
                      <a:r>
                        <a:rPr lang="en-US" sz="1400" dirty="0">
                          <a:solidFill>
                            <a:schemeClr val="tx1"/>
                          </a:solidFill>
                        </a:rPr>
                        <a:t>1BM14CS002</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err="1">
                          <a:solidFill>
                            <a:schemeClr val="tx1"/>
                          </a:solidFill>
                        </a:rPr>
                        <a:t>Bharath</a:t>
                      </a:r>
                      <a:endParaRPr lang="en-US" sz="1400" dirty="0">
                        <a:solidFill>
                          <a:schemeClr val="tx1"/>
                        </a:solidFill>
                      </a:endParaRP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hlinkClick r:id="rId2"/>
                        </a:rPr>
                        <a:t>bharath@bmsce.ac.in</a:t>
                      </a:r>
                      <a:endParaRPr lang="en-US" sz="1400" dirty="0">
                        <a:solidFill>
                          <a:schemeClr val="tx1"/>
                        </a:solidFill>
                      </a:endParaRP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8762244699</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31-12-1996</a:t>
                      </a:r>
                    </a:p>
                  </a:txBody>
                  <a:tcPr marL="91432" marR="9143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26654" name="TextBox 7"/>
          <p:cNvSpPr txBox="1">
            <a:spLocks noChangeArrowheads="1"/>
          </p:cNvSpPr>
          <p:nvPr/>
        </p:nvSpPr>
        <p:spPr bwMode="auto">
          <a:xfrm>
            <a:off x="1535113" y="2514600"/>
            <a:ext cx="979487" cy="369888"/>
          </a:xfrm>
          <a:prstGeom prst="rect">
            <a:avLst/>
          </a:prstGeom>
          <a:noFill/>
          <a:ln w="9525">
            <a:noFill/>
            <a:miter lim="800000"/>
            <a:headEnd/>
            <a:tailEnd/>
          </a:ln>
        </p:spPr>
        <p:txBody>
          <a:bodyPr wrap="none">
            <a:spAutoFit/>
          </a:bodyPr>
          <a:lstStyle/>
          <a:p>
            <a:r>
              <a:rPr lang="en-US" sz="1800">
                <a:solidFill>
                  <a:srgbClr val="0000CC"/>
                </a:solidFill>
                <a:latin typeface="Arial" charset="0"/>
              </a:rPr>
              <a:t>Student</a:t>
            </a:r>
          </a:p>
        </p:txBody>
      </p:sp>
      <p:cxnSp>
        <p:nvCxnSpPr>
          <p:cNvPr id="26655" name="Straight Arrow Connector 11"/>
          <p:cNvCxnSpPr>
            <a:cxnSpLocks noChangeShapeType="1"/>
            <a:endCxn id="26654" idx="3"/>
          </p:cNvCxnSpPr>
          <p:nvPr/>
        </p:nvCxnSpPr>
        <p:spPr bwMode="auto">
          <a:xfrm flipH="1">
            <a:off x="2514600" y="2698750"/>
            <a:ext cx="685800" cy="0"/>
          </a:xfrm>
          <a:prstGeom prst="straightConnector1">
            <a:avLst/>
          </a:prstGeom>
          <a:noFill/>
          <a:ln w="28575" algn="ctr">
            <a:solidFill>
              <a:schemeClr val="tx1"/>
            </a:solidFill>
            <a:prstDash val="dash"/>
            <a:round/>
            <a:headEnd/>
            <a:tailEnd type="arrow" w="med" len="med"/>
          </a:ln>
        </p:spPr>
      </p:cxnSp>
      <p:sp>
        <p:nvSpPr>
          <p:cNvPr id="22560" name="TextBox 12"/>
          <p:cNvSpPr txBox="1">
            <a:spLocks noChangeArrowheads="1"/>
          </p:cNvSpPr>
          <p:nvPr/>
        </p:nvSpPr>
        <p:spPr bwMode="auto">
          <a:xfrm>
            <a:off x="3367088" y="2514600"/>
            <a:ext cx="1477962" cy="369888"/>
          </a:xfrm>
          <a:prstGeom prst="rect">
            <a:avLst/>
          </a:prstGeom>
          <a:noFill/>
          <a:ln w="9525">
            <a:noFill/>
            <a:miter lim="800000"/>
            <a:headEnd/>
            <a:tailEnd/>
          </a:ln>
        </p:spPr>
        <p:txBody>
          <a:bodyPr wrap="none">
            <a:spAutoFit/>
          </a:bodyPr>
          <a:lstStyle/>
          <a:p>
            <a:r>
              <a:rPr lang="en-US" sz="1800">
                <a:solidFill>
                  <a:srgbClr val="9900CC"/>
                </a:solidFill>
                <a:latin typeface="Verdana" pitchFamily="34" charset="0"/>
              </a:rPr>
              <a:t>Entity Type</a:t>
            </a:r>
          </a:p>
        </p:txBody>
      </p:sp>
      <p:sp>
        <p:nvSpPr>
          <p:cNvPr id="22561" name="Left Brace 13"/>
          <p:cNvSpPr>
            <a:spLocks/>
          </p:cNvSpPr>
          <p:nvPr/>
        </p:nvSpPr>
        <p:spPr bwMode="auto">
          <a:xfrm>
            <a:off x="358775" y="3681413"/>
            <a:ext cx="274638" cy="342900"/>
          </a:xfrm>
          <a:prstGeom prst="leftBrace">
            <a:avLst>
              <a:gd name="adj1" fmla="val 8324"/>
              <a:gd name="adj2" fmla="val 50000"/>
            </a:avLst>
          </a:prstGeom>
          <a:noFill/>
          <a:ln w="28575" algn="ctr">
            <a:solidFill>
              <a:schemeClr val="tx2"/>
            </a:solidFill>
            <a:round/>
            <a:headEnd/>
            <a:tailEnd/>
          </a:ln>
        </p:spPr>
        <p:txBody>
          <a:bodyPr/>
          <a:lstStyle/>
          <a:p>
            <a:pPr eaLnBrk="0" hangingPunct="0"/>
            <a:endParaRPr lang="en-US" sz="1800">
              <a:solidFill>
                <a:srgbClr val="000000"/>
              </a:solidFill>
              <a:latin typeface="Verdana" pitchFamily="34" charset="0"/>
            </a:endParaRPr>
          </a:p>
        </p:txBody>
      </p:sp>
      <p:cxnSp>
        <p:nvCxnSpPr>
          <p:cNvPr id="26658" name="Straight Connector 15"/>
          <p:cNvCxnSpPr>
            <a:cxnSpLocks noChangeShapeType="1"/>
          </p:cNvCxnSpPr>
          <p:nvPr/>
        </p:nvCxnSpPr>
        <p:spPr bwMode="auto">
          <a:xfrm>
            <a:off x="523875" y="4024313"/>
            <a:ext cx="0" cy="623887"/>
          </a:xfrm>
          <a:prstGeom prst="line">
            <a:avLst/>
          </a:prstGeom>
          <a:noFill/>
          <a:ln w="28575" algn="ctr">
            <a:solidFill>
              <a:schemeClr val="tx1"/>
            </a:solidFill>
            <a:prstDash val="dash"/>
            <a:round/>
            <a:headEnd/>
            <a:tailEnd/>
          </a:ln>
        </p:spPr>
      </p:cxnSp>
      <p:sp>
        <p:nvSpPr>
          <p:cNvPr id="22563" name="TextBox 16"/>
          <p:cNvSpPr txBox="1">
            <a:spLocks noChangeArrowheads="1"/>
          </p:cNvSpPr>
          <p:nvPr/>
        </p:nvSpPr>
        <p:spPr bwMode="auto">
          <a:xfrm>
            <a:off x="228600" y="4648200"/>
            <a:ext cx="1903413" cy="369888"/>
          </a:xfrm>
          <a:prstGeom prst="rect">
            <a:avLst/>
          </a:prstGeom>
          <a:noFill/>
          <a:ln w="9525">
            <a:noFill/>
            <a:miter lim="800000"/>
            <a:headEnd/>
            <a:tailEnd/>
          </a:ln>
        </p:spPr>
        <p:txBody>
          <a:bodyPr wrap="none">
            <a:spAutoFit/>
          </a:bodyPr>
          <a:lstStyle/>
          <a:p>
            <a:r>
              <a:rPr lang="en-US" sz="1800">
                <a:solidFill>
                  <a:srgbClr val="9900CC"/>
                </a:solidFill>
                <a:latin typeface="Verdana" pitchFamily="34" charset="0"/>
              </a:rPr>
              <a:t>Entity instance</a:t>
            </a:r>
          </a:p>
        </p:txBody>
      </p:sp>
      <p:sp>
        <p:nvSpPr>
          <p:cNvPr id="22564" name="Rectangle 10"/>
          <p:cNvSpPr>
            <a:spLocks noChangeArrowheads="1"/>
          </p:cNvSpPr>
          <p:nvPr/>
        </p:nvSpPr>
        <p:spPr bwMode="auto">
          <a:xfrm>
            <a:off x="358775" y="989013"/>
            <a:ext cx="8001000" cy="461962"/>
          </a:xfrm>
          <a:prstGeom prst="rect">
            <a:avLst/>
          </a:prstGeom>
          <a:noFill/>
          <a:ln w="9525">
            <a:noFill/>
            <a:miter lim="800000"/>
            <a:headEnd/>
            <a:tailEnd/>
          </a:ln>
        </p:spPr>
        <p:txBody>
          <a:bodyPr>
            <a:spAutoFit/>
          </a:bodyPr>
          <a:lstStyle/>
          <a:p>
            <a:endParaRPr lang="en-US"/>
          </a:p>
        </p:txBody>
      </p:sp>
      <p:sp>
        <p:nvSpPr>
          <p:cNvPr id="26661" name="Slide Number Placeholder 11"/>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615BBBA-E60B-474E-BAD4-9475F946981E}" type="slidenum">
              <a:rPr lang="en-IN" smtClean="0"/>
              <a:pPr/>
              <a:t>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2564"/>
                                        </p:tgtEl>
                                        <p:attrNameLst>
                                          <p:attrName>style.visibility</p:attrName>
                                        </p:attrNameLst>
                                      </p:cBhvr>
                                      <p:to>
                                        <p:strVal val="visible"/>
                                      </p:to>
                                    </p:set>
                                    <p:anim calcmode="lin" valueType="num">
                                      <p:cBhvr additive="base">
                                        <p:cTn id="7" dur="500" fill="hold"/>
                                        <p:tgtEl>
                                          <p:spTgt spid="22564"/>
                                        </p:tgtEl>
                                        <p:attrNameLst>
                                          <p:attrName>ppt_x</p:attrName>
                                        </p:attrNameLst>
                                      </p:cBhvr>
                                      <p:tavLst>
                                        <p:tav tm="0">
                                          <p:val>
                                            <p:strVal val="#ppt_x"/>
                                          </p:val>
                                        </p:tav>
                                        <p:tav tm="100000">
                                          <p:val>
                                            <p:strVal val="#ppt_x"/>
                                          </p:val>
                                        </p:tav>
                                      </p:tavLst>
                                    </p:anim>
                                    <p:anim calcmode="lin" valueType="num">
                                      <p:cBhvr additive="base">
                                        <p:cTn id="8" dur="500" fill="hold"/>
                                        <p:tgtEl>
                                          <p:spTgt spid="225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60"/>
                                        </p:tgtEl>
                                        <p:attrNameLst>
                                          <p:attrName>style.visibility</p:attrName>
                                        </p:attrNameLst>
                                      </p:cBhvr>
                                      <p:to>
                                        <p:strVal val="visible"/>
                                      </p:to>
                                    </p:set>
                                    <p:anim calcmode="lin" valueType="num">
                                      <p:cBhvr additive="base">
                                        <p:cTn id="13" dur="500" fill="hold"/>
                                        <p:tgtEl>
                                          <p:spTgt spid="22560"/>
                                        </p:tgtEl>
                                        <p:attrNameLst>
                                          <p:attrName>ppt_x</p:attrName>
                                        </p:attrNameLst>
                                      </p:cBhvr>
                                      <p:tavLst>
                                        <p:tav tm="0">
                                          <p:val>
                                            <p:strVal val="#ppt_x"/>
                                          </p:val>
                                        </p:tav>
                                        <p:tav tm="100000">
                                          <p:val>
                                            <p:strVal val="#ppt_x"/>
                                          </p:val>
                                        </p:tav>
                                      </p:tavLst>
                                    </p:anim>
                                    <p:anim calcmode="lin" valueType="num">
                                      <p:cBhvr additive="base">
                                        <p:cTn id="14" dur="500" fill="hold"/>
                                        <p:tgtEl>
                                          <p:spTgt spid="225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61"/>
                                        </p:tgtEl>
                                        <p:attrNameLst>
                                          <p:attrName>style.visibility</p:attrName>
                                        </p:attrNameLst>
                                      </p:cBhvr>
                                      <p:to>
                                        <p:strVal val="visible"/>
                                      </p:to>
                                    </p:set>
                                    <p:anim calcmode="lin" valueType="num">
                                      <p:cBhvr additive="base">
                                        <p:cTn id="19" dur="500" fill="hold"/>
                                        <p:tgtEl>
                                          <p:spTgt spid="22561"/>
                                        </p:tgtEl>
                                        <p:attrNameLst>
                                          <p:attrName>ppt_x</p:attrName>
                                        </p:attrNameLst>
                                      </p:cBhvr>
                                      <p:tavLst>
                                        <p:tav tm="0">
                                          <p:val>
                                            <p:strVal val="#ppt_x"/>
                                          </p:val>
                                        </p:tav>
                                        <p:tav tm="100000">
                                          <p:val>
                                            <p:strVal val="#ppt_x"/>
                                          </p:val>
                                        </p:tav>
                                      </p:tavLst>
                                    </p:anim>
                                    <p:anim calcmode="lin" valueType="num">
                                      <p:cBhvr additive="base">
                                        <p:cTn id="20" dur="500" fill="hold"/>
                                        <p:tgtEl>
                                          <p:spTgt spid="225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63"/>
                                        </p:tgtEl>
                                        <p:attrNameLst>
                                          <p:attrName>style.visibility</p:attrName>
                                        </p:attrNameLst>
                                      </p:cBhvr>
                                      <p:to>
                                        <p:strVal val="visible"/>
                                      </p:to>
                                    </p:set>
                                    <p:anim calcmode="lin" valueType="num">
                                      <p:cBhvr additive="base">
                                        <p:cTn id="25" dur="500" fill="hold"/>
                                        <p:tgtEl>
                                          <p:spTgt spid="22563"/>
                                        </p:tgtEl>
                                        <p:attrNameLst>
                                          <p:attrName>ppt_x</p:attrName>
                                        </p:attrNameLst>
                                      </p:cBhvr>
                                      <p:tavLst>
                                        <p:tav tm="0">
                                          <p:val>
                                            <p:strVal val="#ppt_x"/>
                                          </p:val>
                                        </p:tav>
                                        <p:tav tm="100000">
                                          <p:val>
                                            <p:strVal val="#ppt_x"/>
                                          </p:val>
                                        </p:tav>
                                      </p:tavLst>
                                    </p:anim>
                                    <p:anim calcmode="lin" valueType="num">
                                      <p:cBhvr additive="base">
                                        <p:cTn id="26" dur="500" fill="hold"/>
                                        <p:tgtEl>
                                          <p:spTgt spid="22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0" grpId="0"/>
      <p:bldP spid="22561" grpId="0" animBg="1"/>
      <p:bldP spid="22563" grpId="0"/>
      <p:bldP spid="2256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1812</Words>
  <Application>Microsoft Office PowerPoint</Application>
  <PresentationFormat>On-screen Show (4:3)</PresentationFormat>
  <Paragraphs>568</Paragraphs>
  <Slides>46</Slides>
  <Notes>8</Notes>
  <HiddenSlides>3</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46</vt:i4>
      </vt:variant>
    </vt:vector>
  </HeadingPairs>
  <TitlesOfParts>
    <vt:vector size="58" baseType="lpstr">
      <vt:lpstr>Batang</vt:lpstr>
      <vt:lpstr>Arial</vt:lpstr>
      <vt:lpstr>Calibri</vt:lpstr>
      <vt:lpstr>Calibri Light</vt:lpstr>
      <vt:lpstr>Symbol</vt:lpstr>
      <vt:lpstr>Times New Roman</vt:lpstr>
      <vt:lpstr>TimesNewRomanPSMT</vt:lpstr>
      <vt:lpstr>Verdana</vt:lpstr>
      <vt:lpstr>Wingdings</vt:lpstr>
      <vt:lpstr>Wingdings 2</vt:lpstr>
      <vt:lpstr>Office Theme</vt:lpstr>
      <vt:lpstr>Theme1</vt:lpstr>
      <vt:lpstr>PowerPoint Presentation</vt:lpstr>
      <vt:lpstr>Session Objective</vt:lpstr>
      <vt:lpstr>Data base design process</vt:lpstr>
      <vt:lpstr>Entity Relationship Model  (ER Model)</vt:lpstr>
      <vt:lpstr>What is Entity?</vt:lpstr>
      <vt:lpstr>What is Attribute ? </vt:lpstr>
      <vt:lpstr>Domain of Attribute</vt:lpstr>
      <vt:lpstr>ER Diagram notation for Entity and Attributes</vt:lpstr>
      <vt:lpstr>What is Entity Instance? </vt:lpstr>
      <vt:lpstr>Simple vs composite attribute</vt:lpstr>
      <vt:lpstr>ER with Composite attribute</vt:lpstr>
      <vt:lpstr>Single Vs Multi-valued Attributes</vt:lpstr>
      <vt:lpstr>Multivalued Attribute</vt:lpstr>
      <vt:lpstr>Stored Vs Derived attribute</vt:lpstr>
      <vt:lpstr>Key Attribute</vt:lpstr>
      <vt:lpstr>Regular Vs. Weak entity type</vt:lpstr>
      <vt:lpstr>What is COMPOSITE Key ?</vt:lpstr>
      <vt:lpstr>ER Diagram notations</vt:lpstr>
      <vt:lpstr>  Group activity</vt:lpstr>
      <vt:lpstr>Relationship</vt:lpstr>
      <vt:lpstr>Relationship - example</vt:lpstr>
      <vt:lpstr>Relationship Type</vt:lpstr>
      <vt:lpstr>Relationship Type- example</vt:lpstr>
      <vt:lpstr>Relationship instance</vt:lpstr>
      <vt:lpstr>Relationship Set</vt:lpstr>
      <vt:lpstr>Relationship Degree</vt:lpstr>
      <vt:lpstr>Unary Relationship - example</vt:lpstr>
      <vt:lpstr>PowerPoint Presentation</vt:lpstr>
      <vt:lpstr>Unary (Recursive) Relationship</vt:lpstr>
      <vt:lpstr>Recursive Relationship</vt:lpstr>
      <vt:lpstr>Binary Relationship example</vt:lpstr>
      <vt:lpstr>Ternary Relationship -example </vt:lpstr>
      <vt:lpstr>Ternary Relationship -Example</vt:lpstr>
      <vt:lpstr>Relationship Constraints or Structural Constraints</vt:lpstr>
      <vt:lpstr>Cardinality Ratios</vt:lpstr>
      <vt:lpstr>Cardinality – One to one</vt:lpstr>
      <vt:lpstr>Cardinality Ratios One to One </vt:lpstr>
      <vt:lpstr>Cardinality Ratios One to Many </vt:lpstr>
      <vt:lpstr>Cardinality One to Many</vt:lpstr>
      <vt:lpstr>Cardinality Many to Many</vt:lpstr>
      <vt:lpstr>Cardinality Many to many </vt:lpstr>
      <vt:lpstr>Participation Constraint</vt:lpstr>
      <vt:lpstr>Participation Constraint</vt:lpstr>
      <vt:lpstr>ER Diagram Symbols</vt:lpstr>
      <vt:lpstr>Exercise- Draw an ER diagram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design process</dc:title>
  <dc:creator>Mallieswari</dc:creator>
  <cp:lastModifiedBy>BRAJESH KUMAR SHUKLA</cp:lastModifiedBy>
  <cp:revision>3</cp:revision>
  <dcterms:created xsi:type="dcterms:W3CDTF">2020-08-21T04:42:39Z</dcterms:created>
  <dcterms:modified xsi:type="dcterms:W3CDTF">2022-05-18T04:15:56Z</dcterms:modified>
</cp:coreProperties>
</file>