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5"/>
  </p:notesMasterIdLst>
  <p:sldIdLst>
    <p:sldId id="365" r:id="rId4"/>
    <p:sldId id="258" r:id="rId5"/>
    <p:sldId id="263" r:id="rId6"/>
    <p:sldId id="273" r:id="rId7"/>
    <p:sldId id="274" r:id="rId8"/>
    <p:sldId id="259" r:id="rId9"/>
    <p:sldId id="261" r:id="rId10"/>
    <p:sldId id="260" r:id="rId11"/>
    <p:sldId id="264" r:id="rId12"/>
    <p:sldId id="265" r:id="rId13"/>
    <p:sldId id="278" r:id="rId14"/>
    <p:sldId id="266" r:id="rId15"/>
    <p:sldId id="281" r:id="rId16"/>
    <p:sldId id="268" r:id="rId17"/>
    <p:sldId id="269" r:id="rId18"/>
    <p:sldId id="270" r:id="rId19"/>
    <p:sldId id="271" r:id="rId20"/>
    <p:sldId id="287" r:id="rId21"/>
    <p:sldId id="272" r:id="rId22"/>
    <p:sldId id="292" r:id="rId23"/>
    <p:sldId id="293" r:id="rId24"/>
    <p:sldId id="294" r:id="rId25"/>
    <p:sldId id="289" r:id="rId26"/>
    <p:sldId id="291" r:id="rId27"/>
    <p:sldId id="295" r:id="rId28"/>
    <p:sldId id="298" r:id="rId29"/>
    <p:sldId id="299" r:id="rId30"/>
    <p:sldId id="296" r:id="rId31"/>
    <p:sldId id="297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6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6379E-85C9-408D-9C7D-0C9070B55697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C44AD-2901-46D1-9C02-B9058C48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9">
            <a:extLst>
              <a:ext uri="{FF2B5EF4-FFF2-40B4-BE49-F238E27FC236}">
                <a16:creationId xmlns:a16="http://schemas.microsoft.com/office/drawing/2014/main" id="{4B3FEBF6-F813-CA99-5A80-52E5FABDC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fld id="{DC1F5C5A-1EF5-4A10-B4D1-2EFFF878EF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DejaVu San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C878F512-C670-A90A-324F-481412EB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FC5CDDCF-7002-A051-8E1F-B5008605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4632325"/>
            <a:ext cx="488315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3B2CD-BDD9-983D-6E49-05834A5C7D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79A0AC-1A44-FB54-5B5B-6A6632EFBB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4485BC-B39F-4905-A73D-A09561BBCB48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20B635-C549-6D06-468F-B2EBD05BFD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8A240D-1CFC-166A-3AA5-C59198CC4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9BD1F-92AE-45D8-ABD6-044D8FEDEBC2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33A5CC54-1490-4F94-B74A-B65E03CD9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FA126AC-B670-5A1A-73B6-0EEC72C9F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11893B-665B-7816-DDAD-C391A098E0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3916C1-91D4-AAE9-9880-1E1904D800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3BFDAED-DECA-4A82-B1AC-7264F56D68DA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47B6E4-E23E-3A5D-7E1B-73F9E461A6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6220571-7119-8DF7-3E08-93EE870BB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FAD17-E70B-4EA8-9585-8F55C6F6D4A9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F44E480-24E8-FC45-F630-4CCE028D3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C3601E-3BFB-7DC4-16A9-7D5B44073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58399B-5BCA-E249-66C4-6934596771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0BC778-9CE8-1AA9-D285-7B2235B579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8367C4-A861-459B-B969-2366F4563BE6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BB1380-A025-18AD-338D-8EE2CB69B6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14ED55-82AC-38C2-2BA8-29A8BD11F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F0C-AB45-4CC1-9EE7-C6D2D833291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17529BD-FB54-1E3D-67D8-110802226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D830D35-E2FF-2CD7-CDF8-8F5B2D69C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mi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501EE2A-604B-B203-455F-13687EA45A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B6FBFD-10F0-D783-4EEE-8EADDB69AF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CDC956-DB5A-4B95-BFAC-47F3307A12AD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5689FD-FB5E-B44C-DB19-38A8F9D4DC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C5ABB8-255C-F70D-BE0D-2DA04FF3D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5349E-4196-4476-8C80-292AF426B08C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96DD4BD-3349-4799-D8C1-90EC29E88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43ADAFA-D70C-4DEE-381A-69CC3E99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85599E-7529-46D4-EA0B-B82EDC1B40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AB34BA-17A7-B164-9D7E-26D9B163F3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18C68F-40D0-4C32-A3D5-7145F69EFD60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B8F434-E233-5B8A-213E-7E1F66BC38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DA06658-8CD5-CAF8-274B-87C2CB6D8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C9CE2-37BB-4ADA-AED9-4487CC9D2D72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D89B3D9-A573-859F-05FA-D0CD8FD31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526B33F-4C72-610A-CA2C-D4F8D3897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093FE8-041F-FD81-A5E4-A1A9E0AEC7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02A8A5-2168-CD47-B7F1-7A5E6D1FF1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DE0C6C-CF18-4024-8D06-20E0C9D52760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2920ED-8CF1-42D8-0E52-AB38431C8F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250E5E-4C30-8C8A-6B93-5F00A4147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F4082-8BEF-4AE2-9D26-EDA2474A3649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2E45233-54B1-B812-2E2D-27650A9AA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B7EEE16-2902-193C-EC60-41CCFD874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04F6FAD-FE87-9DB7-E93F-CED040AC9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F6AD0C-5109-6067-83E9-2511AEF2A1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59A382-4CC6-44FB-A945-DE8DB07C11EC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16749F-17DA-199A-3E25-9EB8483210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5C14A5-6C54-C9B1-9569-1B982161D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A16B2-26C3-4150-BCB2-208DAD85E0E1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B603895-4FDD-1A96-099C-493780A2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8ABF744-905D-A466-84D3-928BB5E50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0030399-09C4-7FA6-AC35-4B1A14F64B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5C9507-406F-F6CF-8B87-2EE9D934F7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D13F95-4DD1-47AD-9402-7F08165CA22D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F2846B-F7AD-69A1-BDFD-4458C2E973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0741DC-8ACD-E70B-B1FB-FA5E90973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BCAD0-071C-4AC2-A634-9E3540EA1011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D0802164-A58C-1E8A-D270-364FF705D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10D21F02-76CE-FA2E-52C4-A403739BA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CE3EAF-E48B-2750-C91C-6BBFC2B4F8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C9A54B-FC4D-E193-FB84-9A358F286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C83C1D-B5F0-4021-A6E3-E1AE741F874A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3FB86-4FA8-BAE4-086F-3ED9A789CA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854EF44-CB2D-936D-0517-8B2451AD1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0EF13-4F27-4DF1-AA64-E2801B23E07D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95FE6197-1569-A172-3D73-66D45792B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8144F0C0-BBC4-CD11-7065-F0A26E224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FAA86A-F780-F396-6CE1-DCCCB4828F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E348DB-01BE-9DF6-FB79-A29359692A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34B03A-AE44-45A9-89FB-54E9EE486C55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D3E665-C609-0606-4507-3537DA1B15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0A2C08-92DF-8EB9-973C-01B1CDBC6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75002-1926-4EE5-A060-672E8789622A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21EB31FB-7E4C-A192-A9F9-95EBD72FA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26A1444-B2B4-FC7A-9EE2-4906638F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EC0F82-7223-6553-CE4C-2BADB91467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A0C420-1975-73D3-BD0B-562013C628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31BBFC-9319-44C3-AF1B-274ACF5C713A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2E6F1-92BD-5E10-D2FE-61DB11E83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CBCDF51-F5F8-36D1-CE23-1ECAE8A20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938E8-B197-478F-9DD9-ABBCEF3B5B29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7936C01-6012-D134-931D-E089CA611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57C0D0-48B3-E759-4887-8057E39B7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E230A6-14D1-3295-B957-C6649BB063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706B44-CF1A-8F16-31F6-DF4A941A85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C53AAB-6EB7-4688-9845-69625133A45F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1230C-371F-47FC-DFDD-283E85308B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DED19F-5C88-CBD2-2F05-4F3310F82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F5118-EDD4-4548-BD21-874FDB4E747A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DD04E63E-12B5-01BD-64A7-9D163F80E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FBD0893B-580B-6DB8-ACAC-FC52B59AB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657C02-E112-0978-BEFB-4CA7329B3F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54EFF-79F7-B4EF-E4E0-F5A957ABE3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C51AA5-3A61-4CD5-8277-7AC0443EA6ED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BB03E8-36D0-4ACE-5FE5-4572216DB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E44F287-5E01-4FBB-8ECA-4BAD85B20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431ED-3D6A-4432-825B-89A294C2C30E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B798B40C-804A-D075-7AE8-969D4C638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69D2A8B6-E891-B4F2-BFA6-EC52FD9FA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4BA60E-8B52-0757-E46C-0C133938D6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F19662-3832-2C90-9062-C10BFC713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9E614B-4C29-4661-B261-E2A090B798DC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A09E78-2A67-EFD3-6B49-CD8DD0A210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3336B42-EAB0-219D-BD73-9A1AC0271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04F48-9500-47F1-BA0F-06929B218DDA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D3606190-7A44-3BC3-2657-1E9FA4E3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86CD8DB5-5919-8D4C-F774-8C357A486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A45C6E2-5728-9579-2C2B-7CEB16A7A1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E3683F-9B3D-F649-F375-D23AB60E80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B2C85F-308A-4F0C-B361-D540A5839FF7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5B10F-A808-2DB5-191C-E611E136FD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FEBE39-995F-3ADA-9989-BD7ED7AF1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2D655-71BC-4300-B430-19F3DE776B1F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29421DD6-96D5-1A71-959C-B2BED073B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0AB2A4C-9849-F4E0-4491-54CDE3EA5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2EBFFB-EE9B-1D92-F905-CB78F211F1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101210-6F30-53FC-601A-E654B034B2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E00F75-7214-4989-B185-D808A7FD9B59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7C71C-B311-5640-FEB6-69F3121669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281F14-53CF-AC8B-BADC-9967B5051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1F3A4-3628-4470-B898-B37BF4721D97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309681D0-A5E2-917E-58C4-887BD3C4E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C486EF44-69B8-239C-5065-1473632EB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FD71C8-8F2B-02C6-1C23-B759AE575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8A7EFC-B211-7943-8CBC-954501A7DA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DAB2CE-3E0C-4EFB-B1BD-0491F37BFD19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BFCF5-CC81-5D96-1257-AD94C28A42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D4A4F72-FB87-2603-F813-56FE9D814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77AD9-A571-4950-973F-E883A5AC4F0F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D0DFFC6D-81E9-E233-7E1A-53A67C805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A2669F6F-057A-5BDF-07AA-7BFF652E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A09F25-5BD8-506B-A314-07F6A3E66A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6B56C9-4C9D-C526-94B2-FDE786B26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5474AE-FAD1-4FBB-9988-623A6EA08763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6E26D2-6AA2-8B30-9200-BA16597A90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6A3525-C021-3C6C-79CF-624DB63D6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2A638-3B04-4711-BE0D-4F5904C367EC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FEF6AEA1-E6C9-8190-EC32-5007AE414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D3E8BBB4-2F78-0A31-5C1A-A5939C3FD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505567-42BA-2CEA-FA2E-C02EC1B0F7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1E18A6-A97B-9B58-F2C6-9E6B12417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FFEE41-7BD5-4CB9-A885-4673738CD030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679D30-8BE1-CC25-8324-A158F53450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2107E7-C0B3-755E-EF6F-C12061BAA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BEE9B-061D-4268-98D1-C816E46F6AB7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9CAA75B2-74BA-674D-E035-78F83A435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3AF74DAB-8C68-72BE-43D6-336165BA7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A187FE-05B3-E38C-CA36-DA3AF67660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618A4B-1FF4-9B55-BCAB-7036784BBA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EA025D-AA1A-4543-A46D-38E9295AD755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645ED8-5E1A-78AC-ECE7-5131972A4A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D055A9B-5A23-2BA7-A101-FCAB7B67A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834BD-DF0D-45D3-8B7B-0A4A750820E5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0BA19C18-EDB9-02C1-407D-65A44BFFD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24C198C-67A0-0991-ABBE-4DE823AA4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89BA5C-8DD9-74B9-191A-3EB0DB430B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3ACC97-0324-0743-A0B5-411F71CAED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A50359-3876-449C-B64A-0F1FE01A2F75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F11391-342C-A1DA-86F6-FC1747C28A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33C4AC2-5C55-E0ED-E549-910515B8C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8D0B0-3EDA-43CB-ABB3-9CDB303512EA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68B26615-E429-30F4-7D16-DBE7B7044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7039FED9-561B-0EB6-C018-349A20CC7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5C32AF0-ED24-B5EF-6F2A-EA32E99F5A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2080EE-00BD-14B9-47A6-D930849539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151072-87F2-44D3-8391-AE6E337A9B69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89C20E-9C2E-7027-D489-A4BD756F2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A5D1B8-222E-7DFB-2B39-235A0C1E5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D535-84F2-40B0-9150-234DFF893B1C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B35EC91-48EC-7056-91EE-C49174FE0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7509B2B-3007-00D9-BABC-1A4351E90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7CA72AD-2D93-2213-6C50-CE827E9DCE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246F91-5AE1-2713-0AAC-7F8473CC9A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14D948-F464-4E38-B273-6E784652B9AE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65FD2E-7A99-976E-AFA4-0DFD11C59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647634-6B8B-F415-7252-630FADB5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C5898-D912-4060-B49B-EE5322355193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61A2855A-750F-6CAF-96B3-452B9C3F7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4663" cy="3840162"/>
          </a:xfrm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A28BEFEA-9457-E310-D51E-63810024E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5337"/>
          </a:xfrm>
        </p:spPr>
        <p:txBody>
          <a:bodyPr/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2D29A4A-7CDD-1B5E-75EB-2A6E425B82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442A0A-8697-DAA6-9C4E-62B181F453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6E79D7-7D71-4E1A-ABB1-4A080D250B43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53C852-DCBE-B0FE-BBCB-D4A0C72CD3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F0C6557-DB41-17E5-0D2B-735FB73FF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1E3A0-241C-4721-BA03-22B057586369}" type="slidenum">
              <a:rPr lang="en-GB" altLang="en-US"/>
              <a:pPr/>
              <a:t>39</a:t>
            </a:fld>
            <a:endParaRPr lang="en-GB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F3D0C18C-D706-F154-DDC6-3EDD5ED47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3075" cy="3838575"/>
          </a:xfrm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A6EF267-F8D8-0774-1314-4C85803B2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41A62D-CB59-617C-1681-7ACAA7377C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91F7E5-15EC-DECB-3C58-F360E6573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EE286C-36F7-4303-8EDF-4BD77AE5162F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F19C98-90E4-9D49-83DE-C2D9FD631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45969C-8832-525E-A2E1-C67676C9E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76CBC-71B3-4AEA-A6C0-4007C0559331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AD648E9C-B286-412E-B600-68D8AAB55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23075" cy="3838575"/>
          </a:xfrm>
          <a:ln/>
        </p:spPr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8561104-8B86-CD41-240C-82B1AEE22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E07E4F-1D7F-09E8-EA4D-ECB7219F92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6F9E0D-298C-83D3-D702-85466F2FBC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3D654B-A574-42C8-9BB0-C1DC0AE82AE0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577187-CE5D-8CF4-C0A6-70258A03E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E611C1-36C2-B27D-FEE7-D264B2C25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56F3F-DCEE-4572-9514-1C0C132E8DD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080FBD1-6C61-D420-5795-F496DAA1E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6717EB3-D3CB-03D3-BDFD-BF9DA1D6E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F972597-4446-A01A-0A3D-B3BA3687D4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EBC191-527A-524D-D121-795E6A3194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007FF9-13EC-4668-9977-BE61BA183233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9FF5F0-71FB-35DD-476B-980273915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F939E94-DBD2-79A3-75ED-3299E189C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44C9E-F27E-476D-82D8-21376EC397F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96610" name="Rectangle 1026">
            <a:extLst>
              <a:ext uri="{FF2B5EF4-FFF2-40B4-BE49-F238E27FC236}">
                <a16:creationId xmlns:a16="http://schemas.microsoft.com/office/drawing/2014/main" id="{21B82DEC-EB74-4B81-CF4D-85D5A4FAC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1027">
            <a:extLst>
              <a:ext uri="{FF2B5EF4-FFF2-40B4-BE49-F238E27FC236}">
                <a16:creationId xmlns:a16="http://schemas.microsoft.com/office/drawing/2014/main" id="{EA9CE396-E1DC-67C3-EC3D-F301B469A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2641EC-D158-0E1B-9F07-DFA9384EB4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FAD6EA-5B6B-1ADE-6502-4A2CD034AE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9EE73-B2FD-4E50-9D17-B01BB6FFCABB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38B96-44B4-2F45-F416-D7456C7EA9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A53CD32-BB8B-7EA2-4595-01CD7538C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DCF66-4C7D-469C-951E-3960D70A4C69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05C8A2D-2372-C38C-12E4-E2115A408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AA0959A-AC5D-F97D-9858-FC5BB07D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B47C4C-DF1A-E4D6-1AA0-8366665AEA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39DDD0-D736-3C93-1E5F-9E9D514EF6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3340B7-C3A9-404E-BD39-54D6CE24D48E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F71C6-0DA0-AAFC-00ED-690EA46701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3304C7A-DB4A-5ABF-1531-244E806E2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CEF29-CBBA-4CB1-9C27-41255636F0E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E648263-F5A7-C31C-91F8-9A352005A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2AD2C0A-33EE-8500-1FE4-10E7E96D8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9B8BDD-3D2A-BE3B-18C6-A1E25D986C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83E9C6-ECB3-2BBC-50E9-96B3BE1D6A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2DF8AA-D0C6-4713-8362-E904F2DD564E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E92F53-2ED3-0AE0-F14D-9A6EC6127D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B3B74A4-2CDC-8896-B76B-DBE3D8378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9FFC-E3C7-4559-8043-9A04381F1C7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C380EEE-6F00-712F-6A9E-7E8E424A4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15069E0-10B3-0D5C-8287-CF35C273A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F83BD4-F9DB-1E9E-F621-5264A43A59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HACD.4: Relational Algebra, Principles and Part 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6D3659-62FA-D7E6-FD15-7B8C2AF172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DDE8A0-BECE-4F54-A3D8-DCABB3FDC1A4}" type="datetime1">
              <a:rPr lang="en-GB" altLang="en-US"/>
              <a:pPr/>
              <a:t>23/06/2022</a:t>
            </a:fld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2E1E0E-F40F-D912-32DF-0F23F8DF57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altLang="en-US"/>
              <a:t>CS252: Fundamentals of Relational Databases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75FA3B-F12E-00F3-B555-5B4CAE527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533D-69B3-474B-894D-FA27B49874BE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075BAEB-4524-0DA2-13D9-95A6E9691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EB09A78-E093-0901-6C0B-4F91BC454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EE9-30F9-5D68-E0FC-DDE601B4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DC7B-5BFD-EC8F-9FA0-DB9C23A4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E218-8D64-A6C6-68C5-2D70920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1C31-6CA3-995B-641D-6DF453FF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847C-2452-D56B-C550-817732B8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C8E4-97C2-D07E-FEBC-8E101D6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18AE-1BC3-ED9A-2625-2920641FB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734A-457C-3965-0CDA-7C666AEB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3F8E-D91B-8626-290F-22CEFB5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2A45-6BF6-B998-B09C-33D62B76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E2FE8-ED8A-0D56-4770-87816C98E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ADA15-C396-C4E1-6804-E7B9C554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5DA1-72AC-4389-3905-DA8FEF22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BB58-AAD5-E141-2E68-90EF3C7F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92C9-D24A-B811-D63A-3DB64BB3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45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82"/>
            </a:lvl1pPr>
            <a:lvl2pPr marL="263279" indent="0" algn="ctr">
              <a:buNone/>
              <a:defRPr sz="1152"/>
            </a:lvl2pPr>
            <a:lvl3pPr marL="526557" indent="0" algn="ctr">
              <a:buNone/>
              <a:defRPr sz="1037"/>
            </a:lvl3pPr>
            <a:lvl4pPr marL="789836" indent="0" algn="ctr">
              <a:buNone/>
              <a:defRPr sz="921"/>
            </a:lvl4pPr>
            <a:lvl5pPr marL="1053115" indent="0" algn="ctr">
              <a:buNone/>
              <a:defRPr sz="921"/>
            </a:lvl5pPr>
            <a:lvl6pPr marL="1316393" indent="0" algn="ctr">
              <a:buNone/>
              <a:defRPr sz="921"/>
            </a:lvl6pPr>
            <a:lvl7pPr marL="1579672" indent="0" algn="ctr">
              <a:buNone/>
              <a:defRPr sz="921"/>
            </a:lvl7pPr>
            <a:lvl8pPr marL="1842950" indent="0" algn="ctr">
              <a:buNone/>
              <a:defRPr sz="921"/>
            </a:lvl8pPr>
            <a:lvl9pPr marL="2106229" indent="0" algn="ctr">
              <a:buNone/>
              <a:defRPr sz="921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DA38-77B5-3E6A-921A-65D1CD9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1810-D0D5-754C-8890-604A50D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5012-6E2F-1B03-1739-C97B7586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755B1F9-FC33-4531-8E84-437DCBF7CD3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15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2494-6291-B9F7-D8C1-C23978F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3719-6691-51F1-7511-AB87EEE9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FBE3-B683-1973-FB00-817B7AD6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996D-801E-40DA-8358-95509130675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7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4" y="1709742"/>
            <a:ext cx="10515599" cy="2852737"/>
          </a:xfrm>
        </p:spPr>
        <p:txBody>
          <a:bodyPr anchor="b"/>
          <a:lstStyle>
            <a:lvl1pPr>
              <a:defRPr sz="345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4" y="4589467"/>
            <a:ext cx="10515599" cy="1500187"/>
          </a:xfrm>
        </p:spPr>
        <p:txBody>
          <a:bodyPr/>
          <a:lstStyle>
            <a:lvl1pPr marL="0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1pPr>
            <a:lvl2pPr marL="26327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2pPr>
            <a:lvl3pPr marL="526557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789836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4pPr>
            <a:lvl5pPr marL="1053115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5pPr>
            <a:lvl6pPr marL="1316393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6pPr>
            <a:lvl7pPr marL="1579672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7pPr>
            <a:lvl8pPr marL="184295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8pPr>
            <a:lvl9pPr marL="2106229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B583-1D46-E66D-1E69-91CCCFAD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716D-7A9D-097A-A3FA-B68F95F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FA7A-2BA0-F2B1-EF98-3F2F541E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A3602C6-56C7-4E93-885E-E40E3338B7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0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79FB-884C-0355-20CC-9F6DC105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5584-D40E-3102-7BC4-FBFF98A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1D53-209D-8EAC-E404-B071C8F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433E6-E95B-4ED6-AA9C-1E5F1C42E14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82" b="1"/>
            </a:lvl1pPr>
            <a:lvl2pPr marL="263279" indent="0">
              <a:buNone/>
              <a:defRPr sz="1152" b="1"/>
            </a:lvl2pPr>
            <a:lvl3pPr marL="526557" indent="0">
              <a:buNone/>
              <a:defRPr sz="1037" b="1"/>
            </a:lvl3pPr>
            <a:lvl4pPr marL="789836" indent="0">
              <a:buNone/>
              <a:defRPr sz="921" b="1"/>
            </a:lvl4pPr>
            <a:lvl5pPr marL="1053115" indent="0">
              <a:buNone/>
              <a:defRPr sz="921" b="1"/>
            </a:lvl5pPr>
            <a:lvl6pPr marL="1316393" indent="0">
              <a:buNone/>
              <a:defRPr sz="921" b="1"/>
            </a:lvl6pPr>
            <a:lvl7pPr marL="1579672" indent="0">
              <a:buNone/>
              <a:defRPr sz="921" b="1"/>
            </a:lvl7pPr>
            <a:lvl8pPr marL="1842950" indent="0">
              <a:buNone/>
              <a:defRPr sz="921" b="1"/>
            </a:lvl8pPr>
            <a:lvl9pPr marL="2106229" indent="0">
              <a:buNone/>
              <a:defRPr sz="9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382" b="1"/>
            </a:lvl1pPr>
            <a:lvl2pPr marL="263279" indent="0">
              <a:buNone/>
              <a:defRPr sz="1152" b="1"/>
            </a:lvl2pPr>
            <a:lvl3pPr marL="526557" indent="0">
              <a:buNone/>
              <a:defRPr sz="1037" b="1"/>
            </a:lvl3pPr>
            <a:lvl4pPr marL="789836" indent="0">
              <a:buNone/>
              <a:defRPr sz="921" b="1"/>
            </a:lvl4pPr>
            <a:lvl5pPr marL="1053115" indent="0">
              <a:buNone/>
              <a:defRPr sz="921" b="1"/>
            </a:lvl5pPr>
            <a:lvl6pPr marL="1316393" indent="0">
              <a:buNone/>
              <a:defRPr sz="921" b="1"/>
            </a:lvl6pPr>
            <a:lvl7pPr marL="1579672" indent="0">
              <a:buNone/>
              <a:defRPr sz="921" b="1"/>
            </a:lvl7pPr>
            <a:lvl8pPr marL="1842950" indent="0">
              <a:buNone/>
              <a:defRPr sz="921" b="1"/>
            </a:lvl8pPr>
            <a:lvl9pPr marL="2106229" indent="0">
              <a:buNone/>
              <a:defRPr sz="9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E91F1-A5AB-BF75-9ED5-EDE2CA3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7D42E-21FB-E486-444E-18C8EEDF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23744-8D13-7EC8-7BC1-222DB6D6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583D4-E5DB-4C23-8F75-4314E36DCC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67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CCFE4-DC91-5A5F-C228-51C14BE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7433B-1BF5-578D-9F42-DDDAEBD3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6470-CE96-E278-B71C-B915DA8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DFFB-1F18-42D0-9E60-E0D296424A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6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40D88-1FDE-123A-DB4C-6847B532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50B28-296F-C3B5-AC82-E1B6398F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489CA-66DF-A04D-8F2C-998FFFD7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2D898-FB82-4039-9EEF-193273CBE80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6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18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0" cy="4873625"/>
          </a:xfrm>
        </p:spPr>
        <p:txBody>
          <a:bodyPr/>
          <a:lstStyle>
            <a:lvl1pPr>
              <a:defRPr sz="1843"/>
            </a:lvl1pPr>
            <a:lvl2pPr>
              <a:defRPr sz="1613"/>
            </a:lvl2pPr>
            <a:lvl3pPr>
              <a:defRPr sz="1382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921"/>
            </a:lvl1pPr>
            <a:lvl2pPr marL="263279" indent="0">
              <a:buNone/>
              <a:defRPr sz="806"/>
            </a:lvl2pPr>
            <a:lvl3pPr marL="526557" indent="0">
              <a:buNone/>
              <a:defRPr sz="691"/>
            </a:lvl3pPr>
            <a:lvl4pPr marL="789836" indent="0">
              <a:buNone/>
              <a:defRPr sz="576"/>
            </a:lvl4pPr>
            <a:lvl5pPr marL="1053115" indent="0">
              <a:buNone/>
              <a:defRPr sz="576"/>
            </a:lvl5pPr>
            <a:lvl6pPr marL="1316393" indent="0">
              <a:buNone/>
              <a:defRPr sz="576"/>
            </a:lvl6pPr>
            <a:lvl7pPr marL="1579672" indent="0">
              <a:buNone/>
              <a:defRPr sz="576"/>
            </a:lvl7pPr>
            <a:lvl8pPr marL="1842950" indent="0">
              <a:buNone/>
              <a:defRPr sz="576"/>
            </a:lvl8pPr>
            <a:lvl9pPr marL="2106229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1183-3D4F-BDBD-073D-16044D83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6A86F-A804-5ADD-4CCA-62DE93A5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0ADD-E59E-6E25-2AD9-F3B56CB2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0FF14-9EB1-4E36-A8EE-EE3403FB21A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F49F-888E-585F-9CC1-FD115D8F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9398-B7EC-93D1-2BDA-1C1E3C34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515E-BFCA-1316-3F69-030AE2E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1B80-6C04-F4C9-1E70-EDF6124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C03D-FEC2-3126-FFAD-85915C41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08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184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43"/>
            </a:lvl1pPr>
            <a:lvl2pPr marL="263279" indent="0">
              <a:buNone/>
              <a:defRPr sz="1613"/>
            </a:lvl2pPr>
            <a:lvl3pPr marL="526557" indent="0">
              <a:buNone/>
              <a:defRPr sz="1382"/>
            </a:lvl3pPr>
            <a:lvl4pPr marL="789836" indent="0">
              <a:buNone/>
              <a:defRPr sz="1152"/>
            </a:lvl4pPr>
            <a:lvl5pPr marL="1053115" indent="0">
              <a:buNone/>
              <a:defRPr sz="1152"/>
            </a:lvl5pPr>
            <a:lvl6pPr marL="1316393" indent="0">
              <a:buNone/>
              <a:defRPr sz="1152"/>
            </a:lvl6pPr>
            <a:lvl7pPr marL="1579672" indent="0">
              <a:buNone/>
              <a:defRPr sz="1152"/>
            </a:lvl7pPr>
            <a:lvl8pPr marL="1842950" indent="0">
              <a:buNone/>
              <a:defRPr sz="1152"/>
            </a:lvl8pPr>
            <a:lvl9pPr marL="2106229" indent="0">
              <a:buNone/>
              <a:defRPr sz="1152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921"/>
            </a:lvl1pPr>
            <a:lvl2pPr marL="263279" indent="0">
              <a:buNone/>
              <a:defRPr sz="806"/>
            </a:lvl2pPr>
            <a:lvl3pPr marL="526557" indent="0">
              <a:buNone/>
              <a:defRPr sz="691"/>
            </a:lvl3pPr>
            <a:lvl4pPr marL="789836" indent="0">
              <a:buNone/>
              <a:defRPr sz="576"/>
            </a:lvl4pPr>
            <a:lvl5pPr marL="1053115" indent="0">
              <a:buNone/>
              <a:defRPr sz="576"/>
            </a:lvl5pPr>
            <a:lvl6pPr marL="1316393" indent="0">
              <a:buNone/>
              <a:defRPr sz="576"/>
            </a:lvl6pPr>
            <a:lvl7pPr marL="1579672" indent="0">
              <a:buNone/>
              <a:defRPr sz="576"/>
            </a:lvl7pPr>
            <a:lvl8pPr marL="1842950" indent="0">
              <a:buNone/>
              <a:defRPr sz="576"/>
            </a:lvl8pPr>
            <a:lvl9pPr marL="2106229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B805-8053-78D2-4FA7-FD08376B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2B1A-B1AD-2D61-787A-5DAA49AB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EE3E-1CCB-D459-448B-5F8A8358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C778-FBA7-416F-A468-1DB715FD417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5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AC8D-27FA-79BB-5DBD-21E3BC9C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38B4-37E6-450B-13AD-C1C066BD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5F51-D066-284D-00ED-49CBDF6B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6DCF1-8482-4534-BB71-5BB7451379D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03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6E31-8B53-ABB6-5413-478B2E5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3DD2-75AB-EC6B-38B9-A3FAE18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86C3-BF35-30E4-FA3C-3316E50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FD598-463E-4BF2-815F-3CE1CB7FF07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88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C2D12E0-9DC9-A3B6-7A8F-CD7CB488AE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5EFBBCB-23ED-A3FD-BDCD-C48C4DD5DD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D4E25B-A1F8-488D-AB68-AAFDCEB6502E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C347D32-DA38-7E91-550C-298C9C8D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16C4D6E-B553-4630-BA91-F30700040E5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2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8284" y="478031"/>
            <a:ext cx="2795693" cy="323165"/>
          </a:xfrm>
        </p:spPr>
        <p:txBody>
          <a:bodyPr/>
          <a:lstStyle>
            <a:lvl1pPr>
              <a:defRPr sz="21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4DA0D74-F8DE-1880-DDEF-295FA147E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E18D0EF-AEA7-DFD4-9562-53DA535620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1E514B-5B52-4BFE-9D5D-E9D589232880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00BB9CD-3688-FE26-D3A7-1DB93BE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57978A0-D88E-48D0-AEF0-3DDABAFC9E1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081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8284" y="478031"/>
            <a:ext cx="2795693" cy="323165"/>
          </a:xfrm>
        </p:spPr>
        <p:txBody>
          <a:bodyPr/>
          <a:lstStyle>
            <a:lvl1pPr>
              <a:defRPr sz="21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8750E69-8050-2F75-AC5E-FBB75C32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99DE2B5-B4EA-D357-4E7E-2458A72DB5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5371FE-D286-4B06-8642-BD84A7E2B2B7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4FC75300-F965-2EFA-CC07-9F855639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EC251DF-07C4-46D2-BA93-0C0C8F8AF88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776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8284" y="478031"/>
            <a:ext cx="2795693" cy="323165"/>
          </a:xfrm>
        </p:spPr>
        <p:txBody>
          <a:bodyPr/>
          <a:lstStyle>
            <a:lvl1pPr>
              <a:defRPr sz="21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D69DFF8E-A330-8442-C3EB-AB5D04652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A4CE052-AA86-0A98-EDDE-ABFB63087D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0185FE-8BD2-4DB6-995D-88E4DDDFD98B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52DCF48-6E8D-B5A7-FD50-27DB309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181B45C-F767-4DB8-A9BB-E7EC972BAE1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43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1E315D58-19C0-A883-64B4-A8CF719E6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A7CBA208-7DA2-204F-61BD-2945FA10DB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9F8A1B-8914-4693-BFEE-E75F3960CE17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6927932-ADC4-6B50-EA68-203D4350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F7B7E4E-8083-442E-A549-7193A71B408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28D2-8195-74A0-9866-B3CFC8CB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2374-2F7D-C249-BDB2-1298C30C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252-7ACB-DA43-023C-78B315C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D26-C0CF-C624-048E-6016BAF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16C-52E0-B2D8-961F-A4F762F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0BE-D13A-0944-C061-B43CF336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A6D-645B-B0A3-58E3-1E606121F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97BD4-AF2F-D63D-29A0-A87EFF2C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18E1-965D-23BB-1FE0-5D9ED5BB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3C7F-D905-19F9-E82B-18C0EF0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934B-79CC-6207-ADE0-B9971778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9C3-5797-E48C-EC62-184437F4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4FE4-1D8C-E654-80BA-1879E969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4A17-0834-4DC1-1588-6B189660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34EDB-256C-3BFD-947D-67BBA1932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22C47-D886-F22B-6209-6E691D3A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454E8-CBFA-9E32-F111-E77FC474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9FBE4-8009-8B46-88C4-B3010FB2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E2D9E-33A5-1D05-0BCE-5677D5E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1170-FFDB-6011-2C56-D4D82B9C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DB5AB-48B8-7CED-715D-312306E3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28F81-B303-B831-2F35-5423B1AB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00DF1-CD67-955A-62E3-C2DC9A6B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9F391-3A53-93EC-7EA9-1879CCDF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A7642-5CEF-3336-9496-8083E537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6AE1-ED73-C74F-28D6-A37B8FF2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1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F978-2B62-5A3D-D966-24562BB4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1119-7122-4E1B-9DF7-735E30BC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4D7F6-0F08-020C-4036-4784AEF2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50CA-A794-3776-5959-1BAE6C7A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51F54-ED6D-CEB2-A03E-738FE0D5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D263-71B0-E570-564B-7CC61191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6A05-E054-B395-7F34-FEA2A9A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9265C-A540-F581-D86F-B3B3A3351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F310-9FEF-4F75-668F-75E88B18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52AD-592F-D3A1-8DD0-65D3FFBD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2F22-5D18-5E59-0641-8A40D206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5026-FB09-8A6B-21FC-F4708DFC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8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19420-A48B-C91E-F5F3-2F6BCF9F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168F-7892-8D78-253E-AF846876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5AE6-CE5E-6D06-6F61-92B5AA48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6FAE-27E3-4C44-AE38-F86279C9D6B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7C20-F278-2FB4-E1D5-FCF40CF6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B979-44F3-E32E-746D-BE8C79AA7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761E-8475-448C-97C5-FEF865BB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0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687062E-B788-DBD2-5C22-6512DC70F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8ABA253-371D-AE57-1055-35F80B442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E7CF-E5CA-408D-C83B-A8C4DEE70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691"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DBD4-2FDA-2CC3-4DD7-52A0DB3BF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691"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7085-13FD-7CA8-72DB-2B6BD0B1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691"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17DA542-1686-4226-9D1A-B13E24ABCE5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5254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254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2pPr>
      <a:lvl3pPr algn="l" defTabSz="5254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3pPr>
      <a:lvl4pPr algn="l" defTabSz="5254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4pPr>
      <a:lvl5pPr algn="l" defTabSz="5254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52546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52546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52546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525463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30175" indent="-130175" algn="l" defTabSz="525463" rtl="0" eaLnBrk="0" fontAlgn="base" hangingPunct="0">
        <a:lnSpc>
          <a:spcPct val="90000"/>
        </a:lnSpc>
        <a:spcBef>
          <a:spcPts val="5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3700" indent="-130175" algn="l" defTabSz="52546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0175" algn="l" defTabSz="52546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20750" indent="-130175" algn="l" defTabSz="52546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275" indent="-130175" algn="l" defTabSz="525463" rtl="0" eaLnBrk="0" fontAlgn="base" hangingPunct="0">
        <a:lnSpc>
          <a:spcPct val="90000"/>
        </a:lnSpc>
        <a:spcBef>
          <a:spcPts val="288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48033" indent="-131639" algn="l" defTabSz="526557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7" kern="1200">
          <a:solidFill>
            <a:schemeClr val="tx1"/>
          </a:solidFill>
          <a:latin typeface="+mn-lt"/>
          <a:ea typeface="+mn-ea"/>
          <a:cs typeface="+mn-cs"/>
        </a:defRPr>
      </a:lvl6pPr>
      <a:lvl7pPr marL="1711311" indent="-131639" algn="l" defTabSz="526557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7" kern="1200">
          <a:solidFill>
            <a:schemeClr val="tx1"/>
          </a:solidFill>
          <a:latin typeface="+mn-lt"/>
          <a:ea typeface="+mn-ea"/>
          <a:cs typeface="+mn-cs"/>
        </a:defRPr>
      </a:lvl7pPr>
      <a:lvl8pPr marL="1974590" indent="-131639" algn="l" defTabSz="526557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7" kern="1200">
          <a:solidFill>
            <a:schemeClr val="tx1"/>
          </a:solidFill>
          <a:latin typeface="+mn-lt"/>
          <a:ea typeface="+mn-ea"/>
          <a:cs typeface="+mn-cs"/>
        </a:defRPr>
      </a:lvl8pPr>
      <a:lvl9pPr marL="2237868" indent="-131639" algn="l" defTabSz="526557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1pPr>
      <a:lvl2pPr marL="263279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2pPr>
      <a:lvl3pPr marL="526557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3pPr>
      <a:lvl4pPr marL="789836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4pPr>
      <a:lvl5pPr marL="1053115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5pPr>
      <a:lvl6pPr marL="1316393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6pPr>
      <a:lvl7pPr marL="1579672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7pPr>
      <a:lvl8pPr marL="1842950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8pPr>
      <a:lvl9pPr marL="2106229" algn="l" defTabSz="526557" rtl="0" eaLnBrk="1" latinLnBrk="0" hangingPunct="1">
        <a:defRPr sz="10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>
            <a:extLst>
              <a:ext uri="{FF2B5EF4-FFF2-40B4-BE49-F238E27FC236}">
                <a16:creationId xmlns:a16="http://schemas.microsoft.com/office/drawing/2014/main" id="{0C62B588-1014-4027-AFE8-F4E1256EE7DD}"/>
              </a:ext>
            </a:extLst>
          </p:cNvPr>
          <p:cNvSpPr/>
          <p:nvPr/>
        </p:nvSpPr>
        <p:spPr>
          <a:xfrm>
            <a:off x="1168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ABC1AA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1350"/>
          </a:p>
        </p:txBody>
      </p:sp>
      <p:sp>
        <p:nvSpPr>
          <p:cNvPr id="17" name="bg object 17">
            <a:extLst>
              <a:ext uri="{FF2B5EF4-FFF2-40B4-BE49-F238E27FC236}">
                <a16:creationId xmlns:a16="http://schemas.microsoft.com/office/drawing/2014/main" id="{36CD9011-B26B-8914-A669-92029E96E63B}"/>
              </a:ext>
            </a:extLst>
          </p:cNvPr>
          <p:cNvSpPr/>
          <p:nvPr/>
        </p:nvSpPr>
        <p:spPr>
          <a:xfrm>
            <a:off x="10875434" y="5715001"/>
            <a:ext cx="732367" cy="549275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218208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1350"/>
          </a:p>
        </p:txBody>
      </p:sp>
      <p:sp>
        <p:nvSpPr>
          <p:cNvPr id="18" name="bg object 18">
            <a:extLst>
              <a:ext uri="{FF2B5EF4-FFF2-40B4-BE49-F238E27FC236}">
                <a16:creationId xmlns:a16="http://schemas.microsoft.com/office/drawing/2014/main" id="{0BD59AC5-6FC7-7F39-C24E-B5CA1C4BE2F5}"/>
              </a:ext>
            </a:extLst>
          </p:cNvPr>
          <p:cNvSpPr/>
          <p:nvPr/>
        </p:nvSpPr>
        <p:spPr>
          <a:xfrm>
            <a:off x="635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ABC1AA"/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1350"/>
          </a:p>
        </p:txBody>
      </p:sp>
      <p:sp>
        <p:nvSpPr>
          <p:cNvPr id="19" name="bg object 19">
            <a:extLst>
              <a:ext uri="{FF2B5EF4-FFF2-40B4-BE49-F238E27FC236}">
                <a16:creationId xmlns:a16="http://schemas.microsoft.com/office/drawing/2014/main" id="{4E92C0CA-2980-43CB-9EBD-066267B7EE37}"/>
              </a:ext>
            </a:extLst>
          </p:cNvPr>
          <p:cNvSpPr/>
          <p:nvPr/>
        </p:nvSpPr>
        <p:spPr>
          <a:xfrm>
            <a:off x="11785600" y="0"/>
            <a:ext cx="4064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ABC1AA">
              <a:alpha val="87057"/>
            </a:srgbClr>
          </a:solidFill>
        </p:spPr>
        <p:txBody>
          <a:bodyPr lIns="0" tIns="0" rIns="0" bIns="0"/>
          <a:lstStyle/>
          <a:p>
            <a:pPr eaLnBrk="1" hangingPunct="1">
              <a:defRPr/>
            </a:pPr>
            <a:endParaRPr sz="1350"/>
          </a:p>
        </p:txBody>
      </p:sp>
      <p:sp>
        <p:nvSpPr>
          <p:cNvPr id="20" name="bg object 20">
            <a:extLst>
              <a:ext uri="{FF2B5EF4-FFF2-40B4-BE49-F238E27FC236}">
                <a16:creationId xmlns:a16="http://schemas.microsoft.com/office/drawing/2014/main" id="{4A620E69-DF3D-C48B-DE31-E84783CE8C2A}"/>
              </a:ext>
            </a:extLst>
          </p:cNvPr>
          <p:cNvSpPr/>
          <p:nvPr/>
        </p:nvSpPr>
        <p:spPr>
          <a:xfrm>
            <a:off x="1188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218208"/>
            </a:solidFill>
          </a:ln>
        </p:spPr>
        <p:txBody>
          <a:bodyPr lIns="0" tIns="0" rIns="0" bIns="0"/>
          <a:lstStyle/>
          <a:p>
            <a:pPr eaLnBrk="1" hangingPunct="1">
              <a:defRPr/>
            </a:pPr>
            <a:endParaRPr sz="1350"/>
          </a:p>
        </p:txBody>
      </p:sp>
      <p:sp>
        <p:nvSpPr>
          <p:cNvPr id="3079" name="Holder 2">
            <a:extLst>
              <a:ext uri="{FF2B5EF4-FFF2-40B4-BE49-F238E27FC236}">
                <a16:creationId xmlns:a16="http://schemas.microsoft.com/office/drawing/2014/main" id="{238E7919-37FE-51D5-EF82-63BF7610C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477838"/>
            <a:ext cx="279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3080" name="Holder 3">
            <a:extLst>
              <a:ext uri="{FF2B5EF4-FFF2-40B4-BE49-F238E27FC236}">
                <a16:creationId xmlns:a16="http://schemas.microsoft.com/office/drawing/2014/main" id="{ED36FAEC-BDD8-5C8E-89F3-F3AC20A27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1133" y="3135314"/>
            <a:ext cx="9982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AEBB536-B71F-4203-F0F1-C796FA793A3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434" y="6378575"/>
            <a:ext cx="39031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hangingPunct="1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06A4DA0-D250-C596-EE55-2A168B188A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45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hangingPunct="1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311ED0-6526-4865-B702-82A3635CF572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28B7806-1B98-A53B-DF5D-F0CCE2659E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61700" y="5888039"/>
            <a:ext cx="366184" cy="15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8575" eaLnBrk="1" hangingPunct="1">
              <a:lnSpc>
                <a:spcPts val="1238"/>
              </a:lnSpc>
              <a:defRPr sz="1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DA2E1F8-7334-4F13-A5ED-A37C75499C7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6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C3ABAB1D-AF10-03FD-45F2-21BE75026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7663" y="1090613"/>
            <a:ext cx="6583362" cy="2628900"/>
          </a:xfrm>
        </p:spPr>
        <p:txBody>
          <a:bodyPr rtlCol="0">
            <a:normAutofit/>
          </a:bodyPr>
          <a:lstStyle/>
          <a:p>
            <a:pPr defTabSz="526557" eaLnBrk="1" fontAlgn="auto" hangingPunct="1">
              <a:spcAft>
                <a:spcPts val="0"/>
              </a:spcAft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r>
              <a:rPr lang="en-US" altLang="en-US" sz="1875" b="1" dirty="0">
                <a:solidFill>
                  <a:srgbClr val="00B050"/>
                </a:solidFill>
              </a:rPr>
              <a:t>CO#2 –  </a:t>
            </a:r>
            <a:r>
              <a:rPr lang="en-IN" sz="2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Relational Model</a:t>
            </a:r>
            <a:br>
              <a:rPr lang="en-US" altLang="en-US" sz="1875" b="1" dirty="0">
                <a:solidFill>
                  <a:srgbClr val="00B050"/>
                </a:solidFill>
              </a:rPr>
            </a:br>
            <a:r>
              <a:rPr lang="en-US" altLang="en-US" sz="1875" b="1" dirty="0">
                <a:solidFill>
                  <a:srgbClr val="00B050"/>
                </a:solidFill>
              </a:rPr>
              <a:t>Session#13: </a:t>
            </a:r>
            <a:br>
              <a:rPr lang="en-US" altLang="en-US" sz="1875" b="1" dirty="0">
                <a:solidFill>
                  <a:srgbClr val="00B050"/>
                </a:solidFill>
              </a:rPr>
            </a:br>
            <a:r>
              <a:rPr lang="en-US" altLang="en-US" sz="1875" b="1" dirty="0">
                <a:solidFill>
                  <a:srgbClr val="00B050"/>
                </a:solidFill>
              </a:rPr>
              <a:t>Session Topic: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Algebra :Operators in relational algebra</a:t>
            </a:r>
            <a:br>
              <a:rPr lang="en-US" altLang="en-US" sz="1875" b="1" dirty="0">
                <a:solidFill>
                  <a:srgbClr val="00B050"/>
                </a:solidFill>
              </a:rPr>
            </a:br>
            <a:r>
              <a:rPr lang="en-US" altLang="en-US" sz="1875" b="1" dirty="0">
                <a:solidFill>
                  <a:srgbClr val="00B050"/>
                </a:solidFill>
              </a:rPr>
              <a:t>Database Management and Systems</a:t>
            </a:r>
            <a:br>
              <a:rPr lang="en-US" altLang="en-US" sz="2625" b="1" dirty="0">
                <a:solidFill>
                  <a:srgbClr val="C00000"/>
                </a:solidFill>
              </a:rPr>
            </a:br>
            <a:r>
              <a:rPr lang="en-US" altLang="en-US" sz="2625" b="1" dirty="0">
                <a:solidFill>
                  <a:srgbClr val="C00000"/>
                </a:solidFill>
              </a:rPr>
              <a:t>(Course code:</a:t>
            </a:r>
            <a:r>
              <a:rPr lang="en-US" altLang="en-US" sz="2625" b="1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br>
              <a:rPr lang="en-US" altLang="en-US" sz="1875" b="1" dirty="0">
                <a:solidFill>
                  <a:srgbClr val="00B050"/>
                </a:solidFill>
              </a:rPr>
            </a:br>
            <a:r>
              <a:rPr lang="en-US" altLang="en-US" sz="1875" b="1" dirty="0">
                <a:solidFill>
                  <a:srgbClr val="00B050"/>
                </a:solidFill>
              </a:rPr>
              <a:t> </a:t>
            </a:r>
            <a:r>
              <a:rPr lang="en-IN" altLang="en-US" sz="4500" b="1" dirty="0">
                <a:solidFill>
                  <a:srgbClr val="FF3333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A86DB4-C3F1-ED96-6D1A-550950D98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7663" y="3557588"/>
            <a:ext cx="6445250" cy="1782762"/>
          </a:xfrm>
        </p:spPr>
        <p:txBody>
          <a:bodyPr rtlCol="0">
            <a:normAutofit fontScale="25000" lnSpcReduction="20000"/>
          </a:bodyPr>
          <a:lstStyle/>
          <a:p>
            <a:pPr marL="394918" lvl="1" indent="-129779" algn="just" defTabSz="526557" eaLnBrk="1" fontAlgn="auto" hangingPunct="1"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IN" altLang="en-US" sz="1650" dirty="0"/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r>
              <a:rPr lang="en-US" altLang="en-US" sz="3000" b="1" dirty="0">
                <a:latin typeface="Arial" panose="020B0604020202020204" pitchFamily="34" charset="0"/>
              </a:rPr>
              <a:t>  </a:t>
            </a: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2700" b="1" dirty="0"/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3000" b="1" dirty="0">
              <a:latin typeface="Arial" panose="020B0604020202020204" pitchFamily="34" charset="0"/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endParaRPr lang="en-US" altLang="en-US" sz="1613" b="1" dirty="0">
              <a:solidFill>
                <a:srgbClr val="00CC99"/>
              </a:solidFill>
            </a:endParaRPr>
          </a:p>
          <a:p>
            <a:pPr marL="131639" indent="-185738" algn="ctr" defTabSz="526557" eaLnBrk="1" fontAlgn="auto" hangingPunct="1">
              <a:spcBef>
                <a:spcPts val="576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r>
              <a:rPr lang="en-US" altLang="en-US" sz="4500" b="1" dirty="0">
                <a:solidFill>
                  <a:srgbClr val="FF00CC"/>
                </a:solidFill>
                <a:latin typeface="Arial" panose="020B0604020202020204" pitchFamily="34" charset="0"/>
              </a:rPr>
              <a:t> </a:t>
            </a:r>
          </a:p>
          <a:p>
            <a:pPr marL="557213" indent="-129779" algn="just" defTabSz="526557" eaLnBrk="1" fontAlgn="auto" hangingPunct="1">
              <a:spcBef>
                <a:spcPts val="525"/>
              </a:spcBef>
              <a:spcAft>
                <a:spcPts val="0"/>
              </a:spcAft>
              <a:buNone/>
              <a:tabLst>
                <a:tab pos="0" algn="l"/>
                <a:tab pos="548879" algn="l"/>
                <a:tab pos="676275" algn="l"/>
                <a:tab pos="1019175" algn="l"/>
                <a:tab pos="1362075" algn="l"/>
                <a:tab pos="1704975" algn="l"/>
                <a:tab pos="2047875" algn="l"/>
                <a:tab pos="2390775" algn="l"/>
                <a:tab pos="2733675" algn="l"/>
                <a:tab pos="3076575" algn="l"/>
                <a:tab pos="3419475" algn="l"/>
                <a:tab pos="3762375" algn="l"/>
                <a:tab pos="4105275" algn="l"/>
                <a:tab pos="4448175" algn="l"/>
                <a:tab pos="4791075" algn="l"/>
                <a:tab pos="5133975" algn="l"/>
                <a:tab pos="5476875" algn="l"/>
                <a:tab pos="5819775" algn="l"/>
                <a:tab pos="6162675" algn="l"/>
                <a:tab pos="6505575" algn="l"/>
                <a:tab pos="6848475" algn="l"/>
                <a:tab pos="7191375" algn="l"/>
                <a:tab pos="7200900" algn="l"/>
                <a:tab pos="7543800" algn="l"/>
                <a:tab pos="7886700" algn="l"/>
                <a:tab pos="8079581" algn="l"/>
                <a:tab pos="8080772" algn="l"/>
                <a:tab pos="8081963" algn="l"/>
                <a:tab pos="8083154" algn="l"/>
                <a:tab pos="8084344" algn="l"/>
                <a:tab pos="8085535" algn="l"/>
              </a:tabLst>
              <a:defRPr/>
            </a:pPr>
            <a:r>
              <a:rPr lang="en-IN" altLang="en-US" sz="1650" dirty="0"/>
              <a:t> 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55D0FF51-B520-3C3A-576E-F96D2312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  <a:tab pos="7200900" algn="l"/>
                <a:tab pos="7543800" algn="l"/>
                <a:tab pos="7886700" algn="l"/>
                <a:tab pos="8078788" algn="l"/>
                <a:tab pos="8080375" algn="l"/>
                <a:tab pos="8081963" algn="l"/>
                <a:tab pos="8083550" algn="l"/>
                <a:tab pos="8085138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8CFFE5C5-EDD0-42A4-8169-C886A3755E07}" type="slidenum">
              <a:rPr lang="en-IN" altLang="en-US" sz="1800" b="0">
                <a:solidFill>
                  <a:srgbClr val="000000"/>
                </a:solidFill>
                <a:ea typeface="DejaVu Sans"/>
                <a:cs typeface="DejaVu Sans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IN" altLang="en-US" sz="1800" b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pic>
        <p:nvPicPr>
          <p:cNvPr id="33797" name="Picture 3">
            <a:extLst>
              <a:ext uri="{FF2B5EF4-FFF2-40B4-BE49-F238E27FC236}">
                <a16:creationId xmlns:a16="http://schemas.microsoft.com/office/drawing/2014/main" id="{67C0D85E-A4A1-81B2-EED9-6CD1D49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6" y="4262439"/>
            <a:ext cx="2500313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6BE7C26-676B-1511-C3D6-C47E1CB5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3BF-EC33-411D-8AD4-6C7D1C0A48F9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400086B-D7FA-EF74-7142-E15797548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1143000"/>
          </a:xfrm>
          <a:ln/>
        </p:spPr>
        <p:txBody>
          <a:bodyPr/>
          <a:lstStyle/>
          <a:p>
            <a:r>
              <a:rPr lang="en-GB" altLang="en-US" sz="3600"/>
              <a:t>IS_CALLED JOIN IS_ENROLLED_ON</a:t>
            </a:r>
          </a:p>
        </p:txBody>
      </p:sp>
      <p:graphicFrame>
        <p:nvGraphicFramePr>
          <p:cNvPr id="75811" name="Group 35">
            <a:extLst>
              <a:ext uri="{FF2B5EF4-FFF2-40B4-BE49-F238E27FC236}">
                <a16:creationId xmlns:a16="http://schemas.microsoft.com/office/drawing/2014/main" id="{1324567A-3D99-1ED7-8319-EEACCF4D2E46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057400"/>
          <a:ext cx="7543800" cy="298831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42405626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197495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65251094"/>
                    </a:ext>
                  </a:extLst>
                </a:gridCol>
              </a:tblGrid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8059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082492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42895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5089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22041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02288"/>
                  </a:ext>
                </a:extLst>
              </a:tr>
            </a:tbl>
          </a:graphicData>
        </a:graphic>
      </p:graphicFrame>
      <p:sp>
        <p:nvSpPr>
          <p:cNvPr id="75810" name="Text Box 34">
            <a:extLst>
              <a:ext uri="{FF2B5EF4-FFF2-40B4-BE49-F238E27FC236}">
                <a16:creationId xmlns:a16="http://schemas.microsoft.com/office/drawing/2014/main" id="{E9EDEB01-77B3-7B78-7872-7DD8C597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5199063"/>
            <a:ext cx="8169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Note how this</a:t>
            </a:r>
            <a:r>
              <a:rPr lang="en-GB" altLang="en-US">
                <a:cs typeface="Times New Roman" panose="02020603050405020304" pitchFamily="18" charset="0"/>
              </a:rPr>
              <a:t> has “lost” the second Boris, not enrolled on any course.</a:t>
            </a:r>
            <a:endParaRPr lang="en-GB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79984E1-E458-0138-07C5-6DE854B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22E29F-5A60-FCF3-A440-6DF7660D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850-A1BC-468B-A44D-C8092E94D955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49AF01B-D991-3486-2769-CB73C16ED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838200"/>
          </a:xfrm>
          <a:ln/>
        </p:spPr>
        <p:txBody>
          <a:bodyPr/>
          <a:lstStyle/>
          <a:p>
            <a:r>
              <a:rPr lang="en-GB" altLang="en-US"/>
              <a:t>Definition of JOIN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C1A8B8B9-42E2-5ECB-C3E2-2CF4F87F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641475"/>
            <a:ext cx="24773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r1</a:t>
            </a:r>
            <a:r>
              <a:rPr lang="en-GB" altLang="en-US"/>
              <a:t> </a:t>
            </a:r>
            <a:r>
              <a:rPr lang="en-GB" altLang="en-US" b="1"/>
              <a:t>JOIN</a:t>
            </a:r>
            <a:r>
              <a:rPr lang="en-GB" altLang="en-US"/>
              <a:t> </a:t>
            </a:r>
            <a:r>
              <a:rPr lang="en-GB" altLang="en-US" i="1"/>
              <a:t>r2.</a:t>
            </a:r>
            <a:r>
              <a:rPr lang="en-GB" altLang="en-US"/>
              <a:t>  Then: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4039768D-209A-A129-0928-0778C255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362200"/>
            <a:ext cx="824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</a:t>
            </a:r>
            <a:r>
              <a:rPr lang="en-GB" altLang="en-US" i="1"/>
              <a:t>Hs</a:t>
            </a:r>
            <a:r>
              <a:rPr lang="en-GB" altLang="en-US"/>
              <a:t> of </a:t>
            </a:r>
            <a:r>
              <a:rPr lang="en-GB" altLang="en-US" i="1"/>
              <a:t>s</a:t>
            </a:r>
            <a:r>
              <a:rPr lang="en-GB" altLang="en-US"/>
              <a:t> is the union of the headings of </a:t>
            </a:r>
            <a:r>
              <a:rPr lang="en-GB" altLang="en-US" i="1"/>
              <a:t>r1 </a:t>
            </a:r>
            <a:r>
              <a:rPr lang="en-GB" altLang="en-US"/>
              <a:t>and</a:t>
            </a:r>
            <a:r>
              <a:rPr lang="en-GB" altLang="en-US" i="1"/>
              <a:t> r2</a:t>
            </a:r>
            <a:r>
              <a:rPr lang="en-GB" altLang="en-US"/>
              <a:t>.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6CDA40A1-C5CD-79D0-6487-3EADDF8E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3082926"/>
            <a:ext cx="8321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those tuples having heading </a:t>
            </a:r>
            <a:r>
              <a:rPr lang="en-GB" altLang="en-US" i="1"/>
              <a:t>Hs</a:t>
            </a:r>
            <a:r>
              <a:rPr lang="en-GB" altLang="en-US"/>
              <a:t> that can be formed by taking the union of </a:t>
            </a:r>
            <a:r>
              <a:rPr lang="en-GB" altLang="en-US" i="1"/>
              <a:t>t1</a:t>
            </a:r>
            <a:r>
              <a:rPr lang="en-GB" altLang="en-US"/>
              <a:t> and </a:t>
            </a:r>
            <a:r>
              <a:rPr lang="en-GB" altLang="en-US" i="1"/>
              <a:t>t2, </a:t>
            </a:r>
            <a:r>
              <a:rPr lang="en-GB" altLang="en-US"/>
              <a:t>where </a:t>
            </a:r>
            <a:r>
              <a:rPr lang="en-GB" altLang="en-US" i="1"/>
              <a:t>t1 </a:t>
            </a:r>
            <a:r>
              <a:rPr lang="en-GB" altLang="en-US"/>
              <a:t>is a tuple of </a:t>
            </a:r>
            <a:r>
              <a:rPr lang="en-GB" altLang="en-US" i="1"/>
              <a:t>r1 </a:t>
            </a:r>
            <a:r>
              <a:rPr lang="en-GB" altLang="en-US"/>
              <a:t>and</a:t>
            </a:r>
            <a:r>
              <a:rPr lang="en-GB" altLang="en-US" i="1"/>
              <a:t> t2</a:t>
            </a:r>
            <a:r>
              <a:rPr lang="en-GB" altLang="en-US"/>
              <a:t> is a tuple of </a:t>
            </a:r>
            <a:r>
              <a:rPr lang="en-GB" altLang="en-US" i="1"/>
              <a:t>r2.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E1044AA3-71E7-EE41-9E67-7885EDB00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343401"/>
            <a:ext cx="8245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If </a:t>
            </a:r>
            <a:r>
              <a:rPr lang="en-GB" altLang="en-US" i="1"/>
              <a:t>c</a:t>
            </a:r>
            <a:r>
              <a:rPr lang="en-GB" altLang="en-US"/>
              <a:t> is a common attribute, then it must have the same declared type in both </a:t>
            </a:r>
            <a:r>
              <a:rPr lang="en-GB" altLang="en-US" i="1"/>
              <a:t>r1</a:t>
            </a:r>
            <a:r>
              <a:rPr lang="en-GB" altLang="en-US"/>
              <a:t> and </a:t>
            </a:r>
            <a:r>
              <a:rPr lang="en-GB" altLang="en-US" i="1"/>
              <a:t>r2.</a:t>
            </a:r>
            <a:r>
              <a:rPr lang="en-GB" altLang="en-US"/>
              <a:t>  (I.e., if it doesn’t, then </a:t>
            </a:r>
            <a:r>
              <a:rPr lang="en-GB" altLang="en-US" i="1"/>
              <a:t>r1</a:t>
            </a:r>
            <a:r>
              <a:rPr lang="en-GB" altLang="en-US"/>
              <a:t> JOIN </a:t>
            </a:r>
            <a:r>
              <a:rPr lang="en-GB" altLang="en-US" i="1"/>
              <a:t>r2</a:t>
            </a:r>
            <a:r>
              <a:rPr lang="en-GB" altLang="en-US"/>
              <a:t> is undefined.)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69B1A90B-B141-4B87-916D-61754DB84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638800"/>
            <a:ext cx="5669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Note: JOIN, like AND, is both commutative and associative.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D1EADE8-A6EA-1335-70BD-572F1D9E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187D8F1-B7D0-EE80-A320-32AF7A39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225D-79B4-493F-AE8F-D5D146F8D03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DCAB59B-35FE-4753-C58E-DF5A85F64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  <a:ln/>
        </p:spPr>
        <p:txBody>
          <a:bodyPr/>
          <a:lstStyle/>
          <a:p>
            <a:r>
              <a:rPr lang="en-GB" altLang="en-US"/>
              <a:t>RENAME</a:t>
            </a:r>
          </a:p>
        </p:txBody>
      </p:sp>
      <p:graphicFrame>
        <p:nvGraphicFramePr>
          <p:cNvPr id="77885" name="Group 61">
            <a:extLst>
              <a:ext uri="{FF2B5EF4-FFF2-40B4-BE49-F238E27FC236}">
                <a16:creationId xmlns:a16="http://schemas.microsoft.com/office/drawing/2014/main" id="{B6AC99F4-F08F-EEDE-FE24-4539A8D3BD09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2781300"/>
          <a:ext cx="27432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231793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5617454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Sid1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858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02344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8574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39907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4108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026137"/>
                  </a:ext>
                </a:extLst>
              </a:tr>
            </a:tbl>
          </a:graphicData>
        </a:graphic>
      </p:graphicFrame>
      <p:graphicFrame>
        <p:nvGraphicFramePr>
          <p:cNvPr id="77884" name="Group 60">
            <a:extLst>
              <a:ext uri="{FF2B5EF4-FFF2-40B4-BE49-F238E27FC236}">
                <a16:creationId xmlns:a16="http://schemas.microsoft.com/office/drawing/2014/main" id="{94A9EB9E-CAB2-F732-78D0-3C79D94F1A0C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743200"/>
          <a:ext cx="27432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799043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6710232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12010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249922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1186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522121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33821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68949"/>
                  </a:ext>
                </a:extLst>
              </a:tr>
            </a:tbl>
          </a:graphicData>
        </a:graphic>
      </p:graphicFrame>
      <p:sp>
        <p:nvSpPr>
          <p:cNvPr id="77878" name="Text Box 54">
            <a:extLst>
              <a:ext uri="{FF2B5EF4-FFF2-40B4-BE49-F238E27FC236}">
                <a16:creationId xmlns:a16="http://schemas.microsoft.com/office/drawing/2014/main" id="{4CEDA2F6-5A04-3DC7-B585-1C52467A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371600"/>
            <a:ext cx="1989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Sid1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5704D66A-2A32-B60E-5336-805B314A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40842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IS_CALLED </a:t>
            </a:r>
            <a:r>
              <a:rPr lang="en-GB" altLang="en-US" b="1"/>
              <a:t>RENAME</a:t>
            </a:r>
            <a:r>
              <a:rPr lang="en-GB" altLang="en-US"/>
              <a:t> ( StudentId AS Sid1 ) </a:t>
            </a:r>
          </a:p>
        </p:txBody>
      </p:sp>
      <p:sp>
        <p:nvSpPr>
          <p:cNvPr id="77883" name="Line 59">
            <a:extLst>
              <a:ext uri="{FF2B5EF4-FFF2-40B4-BE49-F238E27FC236}">
                <a16:creationId xmlns:a16="http://schemas.microsoft.com/office/drawing/2014/main" id="{55B01F52-085D-AA71-26C2-63D1DFFFF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4CBF-A884-3E36-54BD-DCF1E947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F8E-3E25-4CB3-A197-2719FBE36D7E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8CF4EDB-3E9B-B522-9E8C-024534573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  <a:ln/>
        </p:spPr>
        <p:txBody>
          <a:bodyPr/>
          <a:lstStyle/>
          <a:p>
            <a:r>
              <a:rPr lang="en-GB" altLang="en-US"/>
              <a:t>Definition of RENAME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49B58468-7473-2422-AF71-AC8A45E9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16113"/>
            <a:ext cx="4115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 </a:t>
            </a:r>
            <a:r>
              <a:rPr lang="en-GB" altLang="en-US" b="1"/>
              <a:t>RENAME</a:t>
            </a:r>
            <a:r>
              <a:rPr lang="en-GB" altLang="en-US"/>
              <a:t> ( </a:t>
            </a:r>
            <a:r>
              <a:rPr lang="en-GB" altLang="en-US" i="1">
                <a:solidFill>
                  <a:schemeClr val="accent2"/>
                </a:solidFill>
              </a:rPr>
              <a:t>A1</a:t>
            </a:r>
            <a:r>
              <a:rPr lang="en-GB" altLang="en-US"/>
              <a:t> AS </a:t>
            </a:r>
            <a:r>
              <a:rPr lang="en-GB" altLang="en-US" i="1">
                <a:solidFill>
                  <a:schemeClr val="accent2"/>
                </a:solidFill>
              </a:rPr>
              <a:t>B1</a:t>
            </a:r>
            <a:r>
              <a:rPr lang="en-GB" altLang="en-US" i="1"/>
              <a:t>, … </a:t>
            </a:r>
            <a:r>
              <a:rPr lang="en-GB" altLang="en-US" i="1">
                <a:solidFill>
                  <a:schemeClr val="accent2"/>
                </a:solidFill>
              </a:rPr>
              <a:t>An</a:t>
            </a:r>
            <a:r>
              <a:rPr lang="en-GB" altLang="en-US" i="1"/>
              <a:t> </a:t>
            </a:r>
            <a:r>
              <a:rPr lang="en-GB" altLang="en-US"/>
              <a:t>AS </a:t>
            </a:r>
            <a:r>
              <a:rPr lang="en-GB" altLang="en-US" i="1">
                <a:solidFill>
                  <a:schemeClr val="accent2"/>
                </a:solidFill>
              </a:rPr>
              <a:t>Bn</a:t>
            </a:r>
            <a:r>
              <a:rPr lang="en-GB" altLang="en-US"/>
              <a:t> )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5174D9D6-A273-E9D0-6B53-5FB83499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6" y="2636839"/>
            <a:ext cx="8245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of </a:t>
            </a:r>
            <a:r>
              <a:rPr lang="en-GB" altLang="en-US" i="1"/>
              <a:t>s</a:t>
            </a:r>
            <a:r>
              <a:rPr lang="en-GB" altLang="en-US"/>
              <a:t> is the heading of </a:t>
            </a:r>
            <a:r>
              <a:rPr lang="en-GB" altLang="en-US" i="1"/>
              <a:t>r</a:t>
            </a:r>
            <a:r>
              <a:rPr lang="en-GB" altLang="en-US"/>
              <a:t> except that attribute </a:t>
            </a:r>
            <a:r>
              <a:rPr lang="en-GB" altLang="en-US" i="1"/>
              <a:t>A1 </a:t>
            </a:r>
            <a:r>
              <a:rPr lang="en-GB" altLang="en-US"/>
              <a:t>is renamed to </a:t>
            </a:r>
            <a:r>
              <a:rPr lang="en-GB" altLang="en-US" i="1"/>
              <a:t>B1</a:t>
            </a:r>
            <a:r>
              <a:rPr lang="en-GB" altLang="en-US"/>
              <a:t> and so on.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86CA9726-0E3B-E630-1DCF-56CA0096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1" y="3738564"/>
            <a:ext cx="8321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the tuples of </a:t>
            </a:r>
            <a:r>
              <a:rPr lang="en-GB" altLang="en-US" i="1"/>
              <a:t>r </a:t>
            </a:r>
            <a:r>
              <a:rPr lang="en-GB" altLang="en-US"/>
              <a:t>except that in each tuple attribute </a:t>
            </a:r>
            <a:r>
              <a:rPr lang="en-GB" altLang="en-US" i="1"/>
              <a:t>A1 </a:t>
            </a:r>
            <a:r>
              <a:rPr lang="en-GB" altLang="en-US"/>
              <a:t>is renamed to </a:t>
            </a:r>
            <a:r>
              <a:rPr lang="en-GB" altLang="en-US" i="1"/>
              <a:t>B1</a:t>
            </a:r>
            <a:r>
              <a:rPr lang="en-GB" altLang="en-US"/>
              <a:t> and so on.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5C714EBE-81AE-B667-683D-C8EB0E35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797425"/>
            <a:ext cx="68595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This definition stands in contrast to that offered by, e.g., Elmasri and Navathe.  See the notes on this slide.</a:t>
            </a:r>
            <a:br>
              <a:rPr lang="en-GB" altLang="en-US"/>
            </a:br>
            <a:r>
              <a:rPr lang="en-GB" altLang="en-US"/>
              <a:t>Wikipedia gives a good definition, using </a:t>
            </a:r>
            <a:r>
              <a:rPr lang="en-US" altLang="en-US" i="1">
                <a:sym typeface="Symbol" panose="05050102010706020507" pitchFamily="18" charset="2"/>
              </a:rPr>
              <a:t> </a:t>
            </a:r>
            <a:r>
              <a:rPr lang="en-US" altLang="en-US">
                <a:sym typeface="Symbol" panose="05050102010706020507" pitchFamily="18" charset="2"/>
              </a:rPr>
              <a:t>as the operator name.</a:t>
            </a:r>
            <a:endParaRPr lang="en-GB" altLang="en-US">
              <a:sym typeface="Symbol" panose="05050102010706020507" pitchFamily="18" charset="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8AC1548-17D5-9D95-6409-6CE6FD0B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E1596BDE-641D-49F0-D74C-30758AF8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0D7-E01E-4D39-BAAE-04F96003CAD5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3662718-B46C-7965-E5ED-C7848F42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  <a:ln/>
        </p:spPr>
        <p:txBody>
          <a:bodyPr>
            <a:normAutofit fontScale="90000"/>
          </a:bodyPr>
          <a:lstStyle/>
          <a:p>
            <a:r>
              <a:rPr lang="en-GB" altLang="en-US"/>
              <a:t>RENAME and JOIN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BC7783BC-0F51-4AF3-7BB1-41EAD694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487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Sid1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AND so is </a:t>
            </a:r>
            <a:r>
              <a:rPr lang="en-GB" altLang="en-US" i="1">
                <a:solidFill>
                  <a:schemeClr val="accent2"/>
                </a:solidFill>
              </a:rPr>
              <a:t>Sid2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F8CD442-14D8-750C-B3A5-EE2045E8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47801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IS_CALLED RENAME (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AS </a:t>
            </a:r>
            <a:r>
              <a:rPr lang="en-GB" altLang="en-US">
                <a:solidFill>
                  <a:schemeClr val="accent2"/>
                </a:solidFill>
              </a:rPr>
              <a:t>Sid1</a:t>
            </a:r>
            <a:r>
              <a:rPr lang="en-GB" altLang="en-US"/>
              <a:t> ) JOIN </a:t>
            </a:r>
            <a:br>
              <a:rPr lang="en-GB" altLang="en-US"/>
            </a:br>
            <a:r>
              <a:rPr lang="en-GB" altLang="en-US"/>
              <a:t>IS_CALLED RENAME (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AS </a:t>
            </a:r>
            <a:r>
              <a:rPr lang="en-GB" altLang="en-US">
                <a:solidFill>
                  <a:schemeClr val="accent2"/>
                </a:solidFill>
              </a:rPr>
              <a:t>Sid2</a:t>
            </a:r>
            <a:r>
              <a:rPr lang="en-GB" altLang="en-US"/>
              <a:t> ) </a:t>
            </a:r>
          </a:p>
        </p:txBody>
      </p:sp>
      <p:graphicFrame>
        <p:nvGraphicFramePr>
          <p:cNvPr id="82042" name="Group 122">
            <a:extLst>
              <a:ext uri="{FF2B5EF4-FFF2-40B4-BE49-F238E27FC236}">
                <a16:creationId xmlns:a16="http://schemas.microsoft.com/office/drawing/2014/main" id="{0252A6F1-9B06-08FF-E091-F6A63FB21DB9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362200"/>
          <a:ext cx="4114800" cy="38709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9269965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201325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1087112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Sid1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Sid2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3793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24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8813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237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2687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55916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56235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660553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73DF25E7-F097-2C26-2775-1C350D77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834AD-8DEA-6DAA-3A6F-BC254D4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1C67-7946-4E4A-A804-B74A193C8AFA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DB9B14A-4406-3203-BE90-B18F4AE8A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/>
              <a:t>Special Cases of JOIN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9DD2F3FA-577B-A943-C8E0-BF9D42E5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022475"/>
            <a:ext cx="2947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What is the result of </a:t>
            </a:r>
            <a:r>
              <a:rPr lang="en-GB" altLang="en-US" i="1"/>
              <a:t>r</a:t>
            </a:r>
            <a:r>
              <a:rPr lang="en-GB" altLang="en-US"/>
              <a:t> JOIN </a:t>
            </a:r>
            <a:r>
              <a:rPr lang="en-GB" altLang="en-US" i="1"/>
              <a:t>r</a:t>
            </a:r>
            <a:r>
              <a:rPr lang="en-GB" altLang="en-US"/>
              <a:t>?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B25AFF74-9D79-4A49-6CAF-F277BECDA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429000"/>
            <a:ext cx="5133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What if all attributes are common to both operands?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AC29F0C8-F41E-0158-087C-262779D84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24400"/>
            <a:ext cx="5160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What if no attributes are common to both operands?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BA939C5C-8EE9-7CEA-4FC7-2141E733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636838"/>
            <a:ext cx="263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r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BA2EE535-AD98-6CF9-7416-D9D2E21B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2513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It is called “intersection”.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E779EF1B-A2D6-2885-52E8-179AF338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5229225"/>
            <a:ext cx="41000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It is called “Cartesian product” (TIMES, </a:t>
            </a:r>
            <a:r>
              <a:rPr lang="en-GB" altLang="en-US" sz="2000">
                <a:latin typeface="Arial" panose="020B0604020202020204" pitchFamily="34" charset="0"/>
              </a:rPr>
              <a:t>X</a:t>
            </a:r>
            <a:r>
              <a:rPr lang="en-GB" altLang="en-US"/>
              <a:t>)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D4D74B9-2211-BD82-E37D-1F096E47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utoUpdateAnimBg="0"/>
      <p:bldP spid="83973" grpId="0" autoUpdateAnimBg="0"/>
      <p:bldP spid="83974" grpId="0" autoUpdateAnimBg="0"/>
      <p:bldP spid="83975" grpId="0" autoUpdateAnimBg="0"/>
      <p:bldP spid="839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9EBA-48B8-9BE0-DFD2-001D005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D3BC-EC87-48CD-971E-3A8E136FE0F5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D0415C1-79D0-FE98-449D-E78D0D01B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077200" cy="990600"/>
          </a:xfrm>
          <a:ln/>
        </p:spPr>
        <p:txBody>
          <a:bodyPr/>
          <a:lstStyle/>
          <a:p>
            <a:r>
              <a:rPr lang="en-GB" altLang="en-US"/>
              <a:t>Interesting Properties of JOIN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4D25235D-BF0F-A843-5984-D96D1D7B0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4049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It is </a:t>
            </a:r>
            <a:r>
              <a:rPr lang="en-GB" altLang="en-US" i="1"/>
              <a:t>commutative</a:t>
            </a:r>
            <a:r>
              <a:rPr lang="en-GB" altLang="en-US"/>
              <a:t>:  </a:t>
            </a:r>
            <a:r>
              <a:rPr lang="en-GB" altLang="en-US" i="1"/>
              <a:t>r1</a:t>
            </a:r>
            <a:r>
              <a:rPr lang="en-GB" altLang="en-US"/>
              <a:t> JOIN </a:t>
            </a:r>
            <a:r>
              <a:rPr lang="en-GB" altLang="en-US" i="1"/>
              <a:t>r2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  <a:sym typeface="Math B" pitchFamily="2" charset="2"/>
              </a:rPr>
              <a:t>≡</a:t>
            </a:r>
            <a:r>
              <a:rPr lang="en-GB" altLang="en-US"/>
              <a:t> </a:t>
            </a:r>
            <a:r>
              <a:rPr lang="en-GB" altLang="en-US" i="1"/>
              <a:t>r2</a:t>
            </a:r>
            <a:r>
              <a:rPr lang="en-GB" altLang="en-US"/>
              <a:t> JOIN </a:t>
            </a:r>
            <a:r>
              <a:rPr lang="en-GB" altLang="en-US" i="1"/>
              <a:t>r1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74410CFC-0651-887D-9EF0-48C98F23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9" y="2819401"/>
            <a:ext cx="5594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It is </a:t>
            </a:r>
            <a:r>
              <a:rPr lang="en-GB" altLang="en-US" i="1"/>
              <a:t>associative</a:t>
            </a:r>
            <a:r>
              <a:rPr lang="en-GB" altLang="en-US"/>
              <a:t>:  (</a:t>
            </a:r>
            <a:r>
              <a:rPr lang="en-GB" altLang="en-US" i="1"/>
              <a:t>r1</a:t>
            </a:r>
            <a:r>
              <a:rPr lang="en-GB" altLang="en-US"/>
              <a:t> JOIN </a:t>
            </a:r>
            <a:r>
              <a:rPr lang="en-GB" altLang="en-US" i="1"/>
              <a:t>r2</a:t>
            </a:r>
            <a:r>
              <a:rPr lang="en-GB" altLang="en-US"/>
              <a:t>) JOIN </a:t>
            </a:r>
            <a:r>
              <a:rPr lang="en-GB" altLang="en-US" i="1"/>
              <a:t>r3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  <a:sym typeface="Math B" pitchFamily="2" charset="2"/>
              </a:rPr>
              <a:t>≡</a:t>
            </a:r>
            <a:r>
              <a:rPr lang="en-GB" altLang="en-US"/>
              <a:t> </a:t>
            </a:r>
            <a:r>
              <a:rPr lang="en-GB" altLang="en-US" i="1"/>
              <a:t>r1</a:t>
            </a:r>
            <a:r>
              <a:rPr lang="en-GB" altLang="en-US"/>
              <a:t> JOIN (</a:t>
            </a:r>
            <a:r>
              <a:rPr lang="en-GB" altLang="en-US" i="1"/>
              <a:t>r2</a:t>
            </a:r>
            <a:r>
              <a:rPr lang="en-GB" altLang="en-US"/>
              <a:t> JOIN </a:t>
            </a:r>
            <a:r>
              <a:rPr lang="en-GB" altLang="en-US" i="1"/>
              <a:t>r3</a:t>
            </a:r>
            <a:r>
              <a:rPr lang="en-GB" altLang="en-US"/>
              <a:t>)</a:t>
            </a:r>
          </a:p>
          <a:p>
            <a:r>
              <a:rPr lang="en-GB" altLang="en-US"/>
              <a:t>So </a:t>
            </a:r>
            <a:r>
              <a:rPr lang="en-GB" altLang="en-US" b="1"/>
              <a:t>Tutorial D</a:t>
            </a:r>
            <a:r>
              <a:rPr lang="en-GB" altLang="en-US"/>
              <a:t> allows JOIN{</a:t>
            </a:r>
            <a:r>
              <a:rPr lang="en-GB" altLang="en-US" i="1"/>
              <a:t>r1</a:t>
            </a:r>
            <a:r>
              <a:rPr lang="en-GB" altLang="en-US"/>
              <a:t>, </a:t>
            </a:r>
            <a:r>
              <a:rPr lang="en-GB" altLang="en-US" i="1"/>
              <a:t>r2</a:t>
            </a:r>
            <a:r>
              <a:rPr lang="en-GB" altLang="en-US"/>
              <a:t>, …} (note the braces)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1A9E4BA6-D63F-D81D-100E-A7C4AC3E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838700"/>
            <a:ext cx="839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course it is no coincidence that logical AND is also both commutative and associative.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B3D90667-903C-852C-9224-85D9DB019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759201"/>
            <a:ext cx="8474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We note in passing that these properties are important for </a:t>
            </a:r>
            <a:r>
              <a:rPr lang="en-GB" altLang="en-US" i="1"/>
              <a:t>optimisation</a:t>
            </a:r>
            <a:r>
              <a:rPr lang="en-GB" altLang="en-US"/>
              <a:t> (in particular, of query evaluation).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DB40686-829B-AABB-795D-7AFC1FA8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  <p:bldP spid="86021" grpId="0" autoUpdateAnimBg="0"/>
      <p:bldP spid="860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6E6EF480-DA65-F624-E873-2ECF73D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872F-CD51-407E-A9DF-8CA2E167D84A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7368135-2419-7D8E-49EA-95E0E604B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  <a:ln/>
        </p:spPr>
        <p:txBody>
          <a:bodyPr/>
          <a:lstStyle/>
          <a:p>
            <a:r>
              <a:rPr lang="en-GB" altLang="en-US"/>
              <a:t>Projection (= EXISTS)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8D796CE6-C31F-692A-3236-EC8606B5C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295400"/>
            <a:ext cx="4510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Student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</a:t>
            </a:r>
            <a:r>
              <a:rPr lang="en-GB" altLang="en-US" b="1"/>
              <a:t>on some course</a:t>
            </a:r>
            <a:r>
              <a:rPr lang="en-GB" altLang="en-US"/>
              <a:t>.</a:t>
            </a:r>
          </a:p>
        </p:txBody>
      </p:sp>
      <p:graphicFrame>
        <p:nvGraphicFramePr>
          <p:cNvPr id="88149" name="Group 85">
            <a:extLst>
              <a:ext uri="{FF2B5EF4-FFF2-40B4-BE49-F238E27FC236}">
                <a16:creationId xmlns:a16="http://schemas.microsoft.com/office/drawing/2014/main" id="{FD8EDBAF-A711-6ABC-0823-28AC9468B9D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246438"/>
          <a:ext cx="3200400" cy="29883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7131691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64080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997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92335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71471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7830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9790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80109"/>
                  </a:ext>
                </a:extLst>
              </a:tr>
            </a:tbl>
          </a:graphicData>
        </a:graphic>
      </p:graphicFrame>
      <p:sp>
        <p:nvSpPr>
          <p:cNvPr id="88091" name="Text Box 27">
            <a:extLst>
              <a:ext uri="{FF2B5EF4-FFF2-40B4-BE49-F238E27FC236}">
                <a16:creationId xmlns:a16="http://schemas.microsoft.com/office/drawing/2014/main" id="{627525B3-4237-D1DE-807F-BFCAF0D4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36838"/>
            <a:ext cx="785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Given:</a:t>
            </a:r>
          </a:p>
        </p:txBody>
      </p:sp>
      <p:graphicFrame>
        <p:nvGraphicFramePr>
          <p:cNvPr id="88150" name="Group 86">
            <a:extLst>
              <a:ext uri="{FF2B5EF4-FFF2-40B4-BE49-F238E27FC236}">
                <a16:creationId xmlns:a16="http://schemas.microsoft.com/office/drawing/2014/main" id="{87CC3C9D-4380-C6AF-0678-990242DCEC68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3246438"/>
          <a:ext cx="1676400" cy="249936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7870913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22977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6948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2528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42560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312127"/>
                  </a:ext>
                </a:extLst>
              </a:tr>
            </a:tbl>
          </a:graphicData>
        </a:graphic>
      </p:graphicFrame>
      <p:sp>
        <p:nvSpPr>
          <p:cNvPr id="88116" name="Text Box 52">
            <a:extLst>
              <a:ext uri="{FF2B5EF4-FFF2-40B4-BE49-F238E27FC236}">
                <a16:creationId xmlns:a16="http://schemas.microsoft.com/office/drawing/2014/main" id="{50979EA0-94FD-BA51-26D5-2FB5D66F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36838"/>
            <a:ext cx="1115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To obtain:</a:t>
            </a:r>
          </a:p>
        </p:txBody>
      </p:sp>
      <p:sp>
        <p:nvSpPr>
          <p:cNvPr id="88119" name="Text Box 55">
            <a:extLst>
              <a:ext uri="{FF2B5EF4-FFF2-40B4-BE49-F238E27FC236}">
                <a16:creationId xmlns:a16="http://schemas.microsoft.com/office/drawing/2014/main" id="{16F96B4B-CAD6-A198-1200-BED969BC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1752600"/>
            <a:ext cx="3088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IS_ENROLLED_ON { 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}</a:t>
            </a:r>
          </a:p>
        </p:txBody>
      </p:sp>
      <p:sp>
        <p:nvSpPr>
          <p:cNvPr id="88120" name="Text Box 56">
            <a:extLst>
              <a:ext uri="{FF2B5EF4-FFF2-40B4-BE49-F238E27FC236}">
                <a16:creationId xmlns:a16="http://schemas.microsoft.com/office/drawing/2014/main" id="{B1E88AC2-AA12-1E4A-50C4-18D05975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09800"/>
            <a:ext cx="3985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= IS_ENROLLED_ON { ALL BUT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408FA99-B1D9-FCDC-DCF6-DB9DE721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1" grpId="0" autoUpdateAnimBg="0"/>
      <p:bldP spid="88116" grpId="0" autoUpdateAnimBg="0"/>
      <p:bldP spid="88119" grpId="0" autoUpdateAnimBg="0"/>
      <p:bldP spid="881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70FF-8E5D-36E9-CF13-016A8A4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5C9D-5654-4825-8B73-34B5DEC500FF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7B7567-5EA5-66B2-5748-1B80AD6A7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838200"/>
          </a:xfrm>
          <a:ln/>
        </p:spPr>
        <p:txBody>
          <a:bodyPr/>
          <a:lstStyle/>
          <a:p>
            <a:r>
              <a:rPr lang="en-GB" altLang="en-US"/>
              <a:t>Definition of Projection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234B659-0A20-4679-E3A0-9F0A3C04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641476"/>
            <a:ext cx="8016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</a:t>
            </a:r>
            <a:r>
              <a:rPr lang="en-GB" altLang="en-US"/>
              <a:t> { </a:t>
            </a:r>
            <a:r>
              <a:rPr lang="en-GB" altLang="en-US" i="1"/>
              <a:t>A1, … An</a:t>
            </a:r>
            <a:r>
              <a:rPr lang="en-GB" altLang="en-US"/>
              <a:t> } </a:t>
            </a:r>
            <a:br>
              <a:rPr lang="en-GB" altLang="en-US"/>
            </a:br>
            <a:r>
              <a:rPr lang="en-GB" altLang="en-US"/>
              <a:t> ( = </a:t>
            </a:r>
            <a:r>
              <a:rPr lang="en-GB" altLang="en-US" i="1"/>
              <a:t>r</a:t>
            </a:r>
            <a:r>
              <a:rPr lang="en-GB" altLang="en-US"/>
              <a:t> { ALL BUT </a:t>
            </a:r>
            <a:r>
              <a:rPr lang="en-GB" altLang="en-US" i="1"/>
              <a:t>B1, … Bm</a:t>
            </a:r>
            <a:r>
              <a:rPr lang="en-GB" altLang="en-US"/>
              <a:t> } )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76CEB122-9429-710A-B751-48BD5F1A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743201"/>
            <a:ext cx="8245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of </a:t>
            </a:r>
            <a:r>
              <a:rPr lang="en-GB" altLang="en-US" i="1"/>
              <a:t>s</a:t>
            </a:r>
            <a:r>
              <a:rPr lang="en-GB" altLang="en-US"/>
              <a:t> is the subset of the heading of </a:t>
            </a:r>
            <a:r>
              <a:rPr lang="en-GB" altLang="en-US" i="1"/>
              <a:t>r,</a:t>
            </a:r>
            <a:r>
              <a:rPr lang="en-GB" altLang="en-US"/>
              <a:t> given by { </a:t>
            </a:r>
            <a:r>
              <a:rPr lang="en-GB" altLang="en-US" i="1"/>
              <a:t>A1, … An</a:t>
            </a:r>
            <a:r>
              <a:rPr lang="en-GB" altLang="en-US"/>
              <a:t> }, equivalently by eliminating { </a:t>
            </a:r>
            <a:r>
              <a:rPr lang="en-GB" altLang="en-US" i="1"/>
              <a:t>B1, … Bm</a:t>
            </a:r>
            <a:r>
              <a:rPr lang="en-GB" altLang="en-US"/>
              <a:t> }.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DFE19C4E-08AB-E273-CE00-7AD66B74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33801"/>
            <a:ext cx="807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each tuple that can be formed from a tuple of </a:t>
            </a:r>
            <a:r>
              <a:rPr lang="en-GB" altLang="en-US" i="1"/>
              <a:t>r</a:t>
            </a:r>
            <a:r>
              <a:rPr lang="en-GB" altLang="en-US"/>
              <a:t> by removing from it the attributes named </a:t>
            </a:r>
            <a:r>
              <a:rPr lang="en-GB" altLang="en-US" i="1"/>
              <a:t>B1, … Bm.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CE7557B4-7E6F-D428-63C6-52B7FCDD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797426"/>
            <a:ext cx="8016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Note that the cardinality of </a:t>
            </a:r>
            <a:r>
              <a:rPr lang="en-GB" altLang="en-US" i="1"/>
              <a:t>s</a:t>
            </a:r>
            <a:r>
              <a:rPr lang="en-GB" altLang="en-US"/>
              <a:t> can be less than that of </a:t>
            </a:r>
            <a:r>
              <a:rPr lang="en-GB" altLang="en-US" i="1"/>
              <a:t>r</a:t>
            </a:r>
            <a:r>
              <a:rPr lang="en-GB" altLang="en-US"/>
              <a:t> but cannot be more than that of </a:t>
            </a:r>
            <a:r>
              <a:rPr lang="en-GB" altLang="en-US" i="1"/>
              <a:t>r.</a:t>
            </a:r>
            <a:endParaRPr lang="en-GB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CCD5DAA-46DC-9680-50C5-F3E9822C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372A41-BD37-0DB3-EBC2-FFD6F9F9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CCAD-BCCE-4B6E-88B5-034BAA092672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FEE902-B93E-F7F9-1A74-7268587A8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US"/>
              <a:t>Special Cases of Projection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C7348B7B-92E6-2609-A770-3D9F4C4E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022475"/>
            <a:ext cx="3399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What is the result of </a:t>
            </a:r>
            <a:r>
              <a:rPr lang="en-GB" altLang="en-US" i="1"/>
              <a:t>r</a:t>
            </a:r>
            <a:r>
              <a:rPr lang="en-GB" altLang="en-US"/>
              <a:t> { ALL BUT }?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6C1A901E-6780-7B23-AE55-D8CEF242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2633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What is the result of  </a:t>
            </a:r>
            <a:r>
              <a:rPr lang="en-GB" altLang="en-US" i="1"/>
              <a:t>r</a:t>
            </a:r>
            <a:r>
              <a:rPr lang="en-GB" altLang="en-US"/>
              <a:t>{  }?</a:t>
            </a: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83552E09-DEB9-FBA4-7B6F-0E3B493F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632075"/>
            <a:ext cx="263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r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E0E62DFF-34B2-EF30-C603-3B5CA4C6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4392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 relation with no attributes at all, of course!</a:t>
            </a: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A71D1142-0DFC-D9F1-0675-B57340AA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460875"/>
            <a:ext cx="4989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There are two such relations, of cardinality 1 and 0.</a:t>
            </a:r>
          </a:p>
          <a:p>
            <a:r>
              <a:rPr lang="en-GB" altLang="en-US"/>
              <a:t>The pet names TABLE_DEE and TABLE_DUM have</a:t>
            </a:r>
            <a:br>
              <a:rPr lang="en-GB" altLang="en-US"/>
            </a:br>
            <a:r>
              <a:rPr lang="en-GB" altLang="en-US"/>
              <a:t>been advanced for these two, respectively.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DA801D3-5264-7DA6-02AC-9167C50A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608EEA1-A1A9-E3FB-AD3A-368E32CA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1955-6DE8-41C3-83BD-0F3FA070F407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3CE6DC9-5E09-1CBF-3A84-E59362152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  <a:ln/>
        </p:spPr>
        <p:txBody>
          <a:bodyPr/>
          <a:lstStyle/>
          <a:p>
            <a:r>
              <a:rPr lang="en-GB" altLang="en-US"/>
              <a:t>Anatomy of a Relation </a:t>
            </a:r>
          </a:p>
        </p:txBody>
      </p:sp>
      <p:graphicFrame>
        <p:nvGraphicFramePr>
          <p:cNvPr id="62506" name="Group 42">
            <a:extLst>
              <a:ext uri="{FF2B5EF4-FFF2-40B4-BE49-F238E27FC236}">
                <a16:creationId xmlns:a16="http://schemas.microsoft.com/office/drawing/2014/main" id="{A2009BD3-00E0-9D39-79BD-BE8F1A704AA5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371600"/>
          <a:ext cx="7543800" cy="112776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4422430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6300188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4698229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5996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343285"/>
                  </a:ext>
                </a:extLst>
              </a:tr>
            </a:tbl>
          </a:graphicData>
        </a:graphic>
      </p:graphicFrame>
      <p:sp>
        <p:nvSpPr>
          <p:cNvPr id="62483" name="Line 19">
            <a:extLst>
              <a:ext uri="{FF2B5EF4-FFF2-40B4-BE49-F238E27FC236}">
                <a16:creationId xmlns:a16="http://schemas.microsoft.com/office/drawing/2014/main" id="{258BBB0C-95CA-AB71-D8E9-30C2D4918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7526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E4453D8-6A73-B0C0-0C04-CA9CEE4E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2757488"/>
            <a:ext cx="1749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i="1"/>
              <a:t>attribute name</a:t>
            </a: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C72ABAB9-7117-7E74-437A-3A1036AC2E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9514" y="2276476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4A946B50-0744-A639-EDCE-09B22153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57488"/>
            <a:ext cx="1818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i="1"/>
              <a:t>attribute values</a:t>
            </a: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40760406-D06C-B4A7-6CCA-31D49849A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7EAB4A5C-DB38-B444-4BFD-51EEC4E37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0" y="2057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E7DD1C60-FFE6-9513-F02D-5A0283982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819401"/>
            <a:ext cx="2209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/>
              <a:t>n</a:t>
            </a:r>
            <a:r>
              <a:rPr lang="en-GB" altLang="en-US" sz="2000" i="1"/>
              <a:t>-tuple</a:t>
            </a:r>
            <a:r>
              <a:rPr lang="en-GB" altLang="en-US" sz="2000"/>
              <a:t>, or </a:t>
            </a:r>
            <a:r>
              <a:rPr lang="en-GB" altLang="en-US" sz="2000" i="1"/>
              <a:t>tuple</a:t>
            </a:r>
            <a:r>
              <a:rPr lang="en-GB" altLang="en-US" sz="2000"/>
              <a:t>.</a:t>
            </a:r>
            <a:br>
              <a:rPr lang="en-GB" altLang="en-US" sz="2000"/>
            </a:br>
            <a:r>
              <a:rPr lang="en-GB" altLang="en-US" sz="2000"/>
              <a:t>This is a 3-tuple.</a:t>
            </a:r>
            <a:br>
              <a:rPr lang="en-GB" altLang="en-US" sz="2000"/>
            </a:br>
            <a:r>
              <a:rPr lang="en-GB" altLang="en-US" sz="2000"/>
              <a:t>The tuples constitute the </a:t>
            </a:r>
            <a:r>
              <a:rPr lang="en-GB" altLang="en-US" sz="2000" i="1"/>
              <a:t>body </a:t>
            </a:r>
            <a:r>
              <a:rPr lang="en-GB" altLang="en-US" sz="2000"/>
              <a:t>of the relation.</a:t>
            </a:r>
            <a:br>
              <a:rPr lang="en-GB" altLang="en-US" sz="2000"/>
            </a:br>
            <a:r>
              <a:rPr lang="en-GB" altLang="en-US" sz="2000"/>
              <a:t>The number of tuples in the body is the </a:t>
            </a:r>
            <a:r>
              <a:rPr lang="en-GB" altLang="en-US" sz="2000" i="1"/>
              <a:t>cardinality</a:t>
            </a:r>
            <a:r>
              <a:rPr lang="en-GB" altLang="en-US" sz="2000"/>
              <a:t> of the relation.</a:t>
            </a:r>
          </a:p>
        </p:txBody>
      </p:sp>
      <p:sp>
        <p:nvSpPr>
          <p:cNvPr id="62490" name="Line 26">
            <a:extLst>
              <a:ext uri="{FF2B5EF4-FFF2-40B4-BE49-F238E27FC236}">
                <a16:creationId xmlns:a16="http://schemas.microsoft.com/office/drawing/2014/main" id="{DCFCF533-A869-E990-70EE-5D3A703B9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91" name="Line 27">
            <a:extLst>
              <a:ext uri="{FF2B5EF4-FFF2-40B4-BE49-F238E27FC236}">
                <a16:creationId xmlns:a16="http://schemas.microsoft.com/office/drawing/2014/main" id="{EFDC1771-16F7-C1D8-5937-686F7F848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00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C889FA12-4C94-87D1-9C86-2668513E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365626"/>
            <a:ext cx="4740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i="1"/>
              <a:t>Heading </a:t>
            </a:r>
            <a:r>
              <a:rPr lang="en-GB" altLang="en-US" sz="2000"/>
              <a:t>(a set of attributes)</a:t>
            </a:r>
            <a:br>
              <a:rPr lang="en-GB" altLang="en-US" sz="2000"/>
            </a:br>
            <a:r>
              <a:rPr lang="en-GB" altLang="en-US" sz="2000"/>
              <a:t>The </a:t>
            </a:r>
            <a:r>
              <a:rPr lang="en-GB" altLang="en-US" sz="2000" i="1"/>
              <a:t>degree</a:t>
            </a:r>
            <a:r>
              <a:rPr lang="en-GB" altLang="en-US" sz="2000"/>
              <a:t> of this heading is 3,</a:t>
            </a:r>
          </a:p>
          <a:p>
            <a:r>
              <a:rPr lang="en-GB" altLang="en-US" sz="2000"/>
              <a:t>which is also the degree of the relation.</a:t>
            </a:r>
          </a:p>
        </p:txBody>
      </p:sp>
      <p:sp>
        <p:nvSpPr>
          <p:cNvPr id="62493" name="Oval 29">
            <a:extLst>
              <a:ext uri="{FF2B5EF4-FFF2-40B4-BE49-F238E27FC236}">
                <a16:creationId xmlns:a16="http://schemas.microsoft.com/office/drawing/2014/main" id="{9AC9D029-F08A-6908-BE12-4269A75E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76513"/>
            <a:ext cx="29718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94" name="Oval 30">
            <a:extLst>
              <a:ext uri="{FF2B5EF4-FFF2-40B4-BE49-F238E27FC236}">
                <a16:creationId xmlns:a16="http://schemas.microsoft.com/office/drawing/2014/main" id="{DC8FF9D2-89C3-0D1E-327B-3A02D56B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821113"/>
            <a:ext cx="4495800" cy="2043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95" name="Line 31">
            <a:extLst>
              <a:ext uri="{FF2B5EF4-FFF2-40B4-BE49-F238E27FC236}">
                <a16:creationId xmlns:a16="http://schemas.microsoft.com/office/drawing/2014/main" id="{D8C2AA0C-3DD8-9BF6-C592-D7886E3D7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1" y="2349501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9670CA1F-BC1D-6693-53BA-7533E7B8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08275"/>
            <a:ext cx="1828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218E04D3-30B4-04F6-9DE8-A6883D79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743200"/>
            <a:ext cx="1828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507" name="Oval 43">
            <a:extLst>
              <a:ext uri="{FF2B5EF4-FFF2-40B4-BE49-F238E27FC236}">
                <a16:creationId xmlns:a16="http://schemas.microsoft.com/office/drawing/2014/main" id="{E3ED38D2-F228-88AD-7ED6-D290953C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84538"/>
            <a:ext cx="1828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508" name="Text Box 44">
            <a:extLst>
              <a:ext uri="{FF2B5EF4-FFF2-40B4-BE49-F238E27FC236}">
                <a16:creationId xmlns:a16="http://schemas.microsoft.com/office/drawing/2014/main" id="{52F1CBAE-F40F-162B-D196-76C871F0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6" y="3319463"/>
            <a:ext cx="12859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i="1"/>
              <a:t>type name</a:t>
            </a:r>
          </a:p>
        </p:txBody>
      </p:sp>
      <p:sp>
        <p:nvSpPr>
          <p:cNvPr id="62509" name="Line 45">
            <a:extLst>
              <a:ext uri="{FF2B5EF4-FFF2-40B4-BE49-F238E27FC236}">
                <a16:creationId xmlns:a16="http://schemas.microsoft.com/office/drawing/2014/main" id="{5216645F-C887-9947-E175-9AFBB1636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1916114"/>
            <a:ext cx="194468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788A977-1676-B8F1-79CD-EB6BA80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074" y="11906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9A426A6-7F6A-3764-5480-1BD20ED7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4B4-4D77-4B4A-9562-237D9B628DD4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0BC3909A-67BB-F9AC-4713-0E2E34E07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  <a:noFill/>
          <a:ln/>
        </p:spPr>
        <p:txBody>
          <a:bodyPr/>
          <a:lstStyle/>
          <a:p>
            <a:r>
              <a:rPr lang="en-GB" altLang="en-US"/>
              <a:t>Special Case of AND (1)</a:t>
            </a:r>
          </a:p>
        </p:txBody>
      </p:sp>
      <p:sp>
        <p:nvSpPr>
          <p:cNvPr id="211973" name="Text Box 5">
            <a:extLst>
              <a:ext uri="{FF2B5EF4-FFF2-40B4-BE49-F238E27FC236}">
                <a16:creationId xmlns:a16="http://schemas.microsoft.com/office/drawing/2014/main" id="{947AAA1D-DDF4-5728-3C8E-D2E581B8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6304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AND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begins with the letter </a:t>
            </a:r>
            <a:r>
              <a:rPr lang="en-GB" altLang="en-US" i="1">
                <a:solidFill>
                  <a:schemeClr val="accent2"/>
                </a:solidFill>
              </a:rPr>
              <a:t>Initial</a:t>
            </a:r>
            <a:r>
              <a:rPr lang="en-GB" altLang="en-US"/>
              <a:t>.</a:t>
            </a:r>
          </a:p>
        </p:txBody>
      </p:sp>
      <p:graphicFrame>
        <p:nvGraphicFramePr>
          <p:cNvPr id="212030" name="Group 62">
            <a:extLst>
              <a:ext uri="{FF2B5EF4-FFF2-40B4-BE49-F238E27FC236}">
                <a16:creationId xmlns:a16="http://schemas.microsoft.com/office/drawing/2014/main" id="{F9FBC8D3-C036-AAEB-38C3-BE755911384D}"/>
              </a:ext>
            </a:extLst>
          </p:cNvPr>
          <p:cNvGraphicFramePr>
            <a:graphicFrameLocks noGrp="1"/>
          </p:cNvGraphicFramePr>
          <p:nvPr/>
        </p:nvGraphicFramePr>
        <p:xfrm>
          <a:off x="2135188" y="2349500"/>
          <a:ext cx="27432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1380118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4503877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1747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7128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3738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2645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9133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692386"/>
                  </a:ext>
                </a:extLst>
              </a:tr>
            </a:tbl>
          </a:graphicData>
        </a:graphic>
      </p:graphicFrame>
      <p:graphicFrame>
        <p:nvGraphicFramePr>
          <p:cNvPr id="212031" name="Group 63">
            <a:extLst>
              <a:ext uri="{FF2B5EF4-FFF2-40B4-BE49-F238E27FC236}">
                <a16:creationId xmlns:a16="http://schemas.microsoft.com/office/drawing/2014/main" id="{2EE5E5DF-C9B7-40B0-DCDD-0EEB5644DF30}"/>
              </a:ext>
            </a:extLst>
          </p:cNvPr>
          <p:cNvGraphicFramePr>
            <a:graphicFrameLocks noGrp="1"/>
          </p:cNvGraphicFramePr>
          <p:nvPr/>
        </p:nvGraphicFramePr>
        <p:xfrm>
          <a:off x="5730875" y="2349500"/>
          <a:ext cx="41148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230791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44604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3747436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Initial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6432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8279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4081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30231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9963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7100"/>
                  </a:ext>
                </a:extLst>
              </a:tr>
            </a:tbl>
          </a:graphicData>
        </a:graphic>
      </p:graphicFrame>
      <p:sp>
        <p:nvSpPr>
          <p:cNvPr id="212027" name="Text Box 59">
            <a:extLst>
              <a:ext uri="{FF2B5EF4-FFF2-40B4-BE49-F238E27FC236}">
                <a16:creationId xmlns:a16="http://schemas.microsoft.com/office/drawing/2014/main" id="{68F2C621-1A3A-60AD-9A03-1937E97B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828800"/>
            <a:ext cx="785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Given:</a:t>
            </a:r>
          </a:p>
        </p:txBody>
      </p:sp>
      <p:sp>
        <p:nvSpPr>
          <p:cNvPr id="212028" name="Text Box 60">
            <a:extLst>
              <a:ext uri="{FF2B5EF4-FFF2-40B4-BE49-F238E27FC236}">
                <a16:creationId xmlns:a16="http://schemas.microsoft.com/office/drawing/2014/main" id="{C1A4E9E9-CE00-2E4D-FAE3-9A17CB93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115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To obtain:</a:t>
            </a:r>
          </a:p>
        </p:txBody>
      </p:sp>
      <p:sp>
        <p:nvSpPr>
          <p:cNvPr id="212029" name="Text Box 61">
            <a:extLst>
              <a:ext uri="{FF2B5EF4-FFF2-40B4-BE49-F238E27FC236}">
                <a16:creationId xmlns:a16="http://schemas.microsoft.com/office/drawing/2014/main" id="{62EB1BD1-A55B-1020-453E-DB4FBF53F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16563"/>
            <a:ext cx="3516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Much too difficult with JOIN.  Why?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298D52F-7EF3-29DE-2F81-CF53816B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27" grpId="0" autoUpdateAnimBg="0"/>
      <p:bldP spid="212028" grpId="0" autoUpdateAnimBg="0"/>
      <p:bldP spid="2120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508EC6B-C382-DEEE-CFCA-0313285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328-0445-4791-AE3C-0B736A5F4E93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DC883EB5-A719-E961-2356-F998B0F9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  <a:noFill/>
          <a:ln/>
        </p:spPr>
        <p:txBody>
          <a:bodyPr/>
          <a:lstStyle/>
          <a:p>
            <a:r>
              <a:rPr lang="en-GB" altLang="en-US"/>
              <a:t>Extension</a:t>
            </a:r>
          </a:p>
        </p:txBody>
      </p:sp>
      <p:sp>
        <p:nvSpPr>
          <p:cNvPr id="212997" name="Text Box 5">
            <a:extLst>
              <a:ext uri="{FF2B5EF4-FFF2-40B4-BE49-F238E27FC236}">
                <a16:creationId xmlns:a16="http://schemas.microsoft.com/office/drawing/2014/main" id="{D0325274-F3C8-CA8C-93EE-AC0A6598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6304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AND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begins with the letter </a:t>
            </a:r>
            <a:r>
              <a:rPr lang="en-GB" altLang="en-US" i="1">
                <a:solidFill>
                  <a:schemeClr val="accent2"/>
                </a:solidFill>
              </a:rPr>
              <a:t>Initial</a:t>
            </a:r>
            <a:r>
              <a:rPr lang="en-GB" altLang="en-US"/>
              <a:t>.</a:t>
            </a:r>
          </a:p>
        </p:txBody>
      </p:sp>
      <p:sp>
        <p:nvSpPr>
          <p:cNvPr id="212998" name="Text Box 6">
            <a:extLst>
              <a:ext uri="{FF2B5EF4-FFF2-40B4-BE49-F238E27FC236}">
                <a16:creationId xmlns:a16="http://schemas.microsoft.com/office/drawing/2014/main" id="{7114B55A-AC8F-F9F8-8D1C-7674BB7F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057400"/>
            <a:ext cx="853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/>
              <a:t>EXTEND</a:t>
            </a:r>
            <a:r>
              <a:rPr lang="en-GB" altLang="en-US"/>
              <a:t> IS_CALLED </a:t>
            </a:r>
            <a:r>
              <a:rPr lang="en-GB" altLang="en-US" b="1"/>
              <a:t>: {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/>
                </a:solidFill>
              </a:rPr>
              <a:t>Initial := </a:t>
            </a:r>
            <a:r>
              <a:rPr lang="en-GB" altLang="en-US"/>
              <a:t>SUBSTRING (</a:t>
            </a:r>
            <a:r>
              <a:rPr lang="en-GB" altLang="en-US">
                <a:solidFill>
                  <a:schemeClr val="accent2"/>
                </a:solidFill>
              </a:rPr>
              <a:t>Name</a:t>
            </a:r>
            <a:r>
              <a:rPr lang="en-GB" altLang="en-US"/>
              <a:t>, 0, 1) }</a:t>
            </a:r>
          </a:p>
        </p:txBody>
      </p:sp>
      <p:graphicFrame>
        <p:nvGraphicFramePr>
          <p:cNvPr id="213030" name="Group 38">
            <a:extLst>
              <a:ext uri="{FF2B5EF4-FFF2-40B4-BE49-F238E27FC236}">
                <a16:creationId xmlns:a16="http://schemas.microsoft.com/office/drawing/2014/main" id="{0D1DEDD9-318C-3AA0-1A5A-8D1E353078DF}"/>
              </a:ext>
            </a:extLst>
          </p:cNvPr>
          <p:cNvGraphicFramePr>
            <a:graphicFrameLocks noGrp="1"/>
          </p:cNvGraphicFramePr>
          <p:nvPr/>
        </p:nvGraphicFramePr>
        <p:xfrm>
          <a:off x="3648075" y="2879725"/>
          <a:ext cx="41148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8894260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989667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883628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Initial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5976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067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31544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87908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81477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40474"/>
                  </a:ext>
                </a:extLst>
              </a:tr>
            </a:tbl>
          </a:graphicData>
        </a:graphic>
      </p:graphicFrame>
      <p:sp>
        <p:nvSpPr>
          <p:cNvPr id="213029" name="Text Box 37">
            <a:extLst>
              <a:ext uri="{FF2B5EF4-FFF2-40B4-BE49-F238E27FC236}">
                <a16:creationId xmlns:a16="http://schemas.microsoft.com/office/drawing/2014/main" id="{A283E351-526C-23E4-FE3B-62F4658F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781300"/>
            <a:ext cx="8250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Result: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302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76A5-A1A5-689C-8DA3-8FD5F0A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7214-44C3-4823-BC4D-8CF22E0BFB44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D0E5A8B9-0270-AFB2-9163-F394ACC1D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altLang="en-US"/>
              <a:t>Definition of Extension</a:t>
            </a: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4D2BC491-353F-F4DA-B26D-A6852173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37160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b="1"/>
              <a:t>EXTEND</a:t>
            </a:r>
            <a:r>
              <a:rPr lang="en-GB" altLang="en-US"/>
              <a:t> </a:t>
            </a:r>
            <a:r>
              <a:rPr lang="en-GB" altLang="en-US" i="1"/>
              <a:t>r</a:t>
            </a:r>
            <a:r>
              <a:rPr lang="en-GB" altLang="en-US"/>
              <a:t> </a:t>
            </a:r>
            <a:r>
              <a:rPr lang="en-GB" altLang="en-US" b="1"/>
              <a:t>:</a:t>
            </a:r>
            <a:r>
              <a:rPr lang="en-GB" altLang="en-US"/>
              <a:t> { A1 := </a:t>
            </a:r>
            <a:r>
              <a:rPr lang="en-GB" altLang="en-US" i="1"/>
              <a:t>exp1</a:t>
            </a:r>
            <a:r>
              <a:rPr lang="en-GB" altLang="en-US"/>
              <a:t>, …, </a:t>
            </a:r>
            <a:r>
              <a:rPr lang="en-GB" altLang="en-US" i="1"/>
              <a:t>An </a:t>
            </a:r>
            <a:r>
              <a:rPr lang="en-GB" altLang="en-US"/>
              <a:t>:=</a:t>
            </a:r>
            <a:r>
              <a:rPr lang="en-GB" altLang="en-US" i="1"/>
              <a:t> expn</a:t>
            </a:r>
            <a:r>
              <a:rPr lang="en-GB" altLang="en-US"/>
              <a:t> }</a:t>
            </a:r>
          </a:p>
        </p:txBody>
      </p:sp>
      <p:sp>
        <p:nvSpPr>
          <p:cNvPr id="214022" name="Text Box 6">
            <a:extLst>
              <a:ext uri="{FF2B5EF4-FFF2-40B4-BE49-F238E27FC236}">
                <a16:creationId xmlns:a16="http://schemas.microsoft.com/office/drawing/2014/main" id="{41878512-2C9F-BC65-9040-79781E9C0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989138"/>
            <a:ext cx="8245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/>
              <a:t>exp1, …, expn</a:t>
            </a:r>
            <a:r>
              <a:rPr lang="en-GB" altLang="en-US"/>
              <a:t> are </a:t>
            </a:r>
            <a:r>
              <a:rPr lang="en-GB" altLang="en-US" i="1"/>
              <a:t>open expressions, </a:t>
            </a:r>
            <a:r>
              <a:rPr lang="en-GB" altLang="en-US"/>
              <a:t>mentioning attributes of </a:t>
            </a:r>
            <a:r>
              <a:rPr lang="en-GB" altLang="en-US" i="1"/>
              <a:t>r</a:t>
            </a:r>
            <a:r>
              <a:rPr lang="en-GB" altLang="en-US"/>
              <a:t>.  The heading of </a:t>
            </a:r>
            <a:r>
              <a:rPr lang="en-GB" altLang="en-US" i="1"/>
              <a:t>s</a:t>
            </a:r>
            <a:r>
              <a:rPr lang="en-GB" altLang="en-US"/>
              <a:t> consists of the attributes of  the heading of </a:t>
            </a:r>
            <a:r>
              <a:rPr lang="en-GB" altLang="en-US" i="1"/>
              <a:t>r</a:t>
            </a:r>
            <a:r>
              <a:rPr lang="en-GB" altLang="en-US"/>
              <a:t> plus the attributes </a:t>
            </a:r>
            <a:r>
              <a:rPr lang="en-GB" altLang="en-US" i="1"/>
              <a:t>A1 … An</a:t>
            </a:r>
            <a:r>
              <a:rPr lang="en-GB" altLang="en-US"/>
              <a:t>.  The declared type of attribute </a:t>
            </a:r>
            <a:r>
              <a:rPr lang="en-GB" altLang="en-US" i="1"/>
              <a:t>Ak</a:t>
            </a:r>
            <a:r>
              <a:rPr lang="en-GB" altLang="en-US"/>
              <a:t> is that of </a:t>
            </a:r>
            <a:r>
              <a:rPr lang="en-GB" altLang="en-US" i="1"/>
              <a:t>exp-k.</a:t>
            </a:r>
          </a:p>
        </p:txBody>
      </p:sp>
      <p:sp>
        <p:nvSpPr>
          <p:cNvPr id="214023" name="Text Box 7">
            <a:extLst>
              <a:ext uri="{FF2B5EF4-FFF2-40B4-BE49-F238E27FC236}">
                <a16:creationId xmlns:a16="http://schemas.microsoft.com/office/drawing/2014/main" id="{648ABA0B-EACF-CF70-B9AD-07DB7332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05213"/>
            <a:ext cx="807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tuples formed from each tuple of </a:t>
            </a:r>
            <a:r>
              <a:rPr lang="en-GB" altLang="en-US" i="1"/>
              <a:t>r</a:t>
            </a:r>
            <a:r>
              <a:rPr lang="en-GB" altLang="en-US"/>
              <a:t> by </a:t>
            </a:r>
            <a:r>
              <a:rPr lang="en-GB" altLang="en-US" b="1"/>
              <a:t>add</a:t>
            </a:r>
            <a:r>
              <a:rPr lang="en-GB" altLang="en-US"/>
              <a:t>ing </a:t>
            </a:r>
            <a:r>
              <a:rPr lang="en-GB" altLang="en-US" i="1"/>
              <a:t>n</a:t>
            </a:r>
            <a:r>
              <a:rPr lang="en-GB" altLang="en-US"/>
              <a:t> additional attributes </a:t>
            </a:r>
            <a:r>
              <a:rPr lang="en-GB" altLang="en-US" i="1"/>
              <a:t>A1</a:t>
            </a:r>
            <a:r>
              <a:rPr lang="en-GB" altLang="en-US"/>
              <a:t> to </a:t>
            </a:r>
            <a:r>
              <a:rPr lang="en-GB" altLang="en-US" i="1"/>
              <a:t>An</a:t>
            </a:r>
            <a:r>
              <a:rPr lang="en-GB" altLang="en-US"/>
              <a:t>.  The value of attribute </a:t>
            </a:r>
            <a:r>
              <a:rPr lang="en-GB" altLang="en-US" i="1"/>
              <a:t>Ak</a:t>
            </a:r>
            <a:r>
              <a:rPr lang="en-GB" altLang="en-US"/>
              <a:t> is the result of evaluating </a:t>
            </a:r>
            <a:r>
              <a:rPr lang="en-GB" altLang="en-US" i="1"/>
              <a:t>formula-k</a:t>
            </a:r>
            <a:r>
              <a:rPr lang="en-GB" altLang="en-US"/>
              <a:t> on the corresponding tuple of </a:t>
            </a:r>
            <a:r>
              <a:rPr lang="en-GB" altLang="en-US" i="1"/>
              <a:t>r</a:t>
            </a:r>
            <a:r>
              <a:rPr lang="en-GB" altLang="en-US"/>
              <a:t>.</a:t>
            </a:r>
            <a:endParaRPr lang="en-GB" altLang="en-US" i="1"/>
          </a:p>
        </p:txBody>
      </p:sp>
      <p:sp>
        <p:nvSpPr>
          <p:cNvPr id="214024" name="Text Box 8">
            <a:extLst>
              <a:ext uri="{FF2B5EF4-FFF2-40B4-BE49-F238E27FC236}">
                <a16:creationId xmlns:a16="http://schemas.microsoft.com/office/drawing/2014/main" id="{0F35094D-853B-9441-B19B-D564D2F3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249863"/>
            <a:ext cx="67691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If we accept extension as primitive (which we must), then the formerly defined RENAME doesn’t have to be regard as primitive.  See the notes.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5A4C8B0-6164-0C9F-CC77-9DBCC16A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3B35BE-48D8-9F7A-199E-4294AE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669-D89A-4FFB-A335-FA7AEF540E3B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6FC50DA9-C3F9-BAA6-796D-2A45269CD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  <a:noFill/>
          <a:ln/>
        </p:spPr>
        <p:txBody>
          <a:bodyPr/>
          <a:lstStyle/>
          <a:p>
            <a:r>
              <a:rPr lang="en-GB" altLang="en-US"/>
              <a:t>Special Case of AND (2)</a:t>
            </a: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D0CB8916-EB62-9AD9-98EA-07AFC09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1219200"/>
            <a:ext cx="2403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Boris</a:t>
            </a:r>
          </a:p>
        </p:txBody>
      </p:sp>
      <p:sp>
        <p:nvSpPr>
          <p:cNvPr id="208902" name="Text Box 6">
            <a:extLst>
              <a:ext uri="{FF2B5EF4-FFF2-40B4-BE49-F238E27FC236}">
                <a16:creationId xmlns:a16="http://schemas.microsoft.com/office/drawing/2014/main" id="{86341A7E-4534-B142-8C98-F978F1AC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4" y="1700213"/>
            <a:ext cx="4705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Can be done using JOIN and projection, like this:</a:t>
            </a:r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A250CCC4-BBDE-7BB7-5B4D-26828FDC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233613"/>
            <a:ext cx="52529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( IS_CALLED JOIN </a:t>
            </a:r>
            <a:br>
              <a:rPr lang="en-GB" altLang="en-US"/>
            </a:br>
            <a:r>
              <a:rPr lang="en-GB" altLang="en-US"/>
              <a:t>              RELATION { TUPLE { </a:t>
            </a:r>
            <a:r>
              <a:rPr lang="en-GB" altLang="en-US">
                <a:solidFill>
                  <a:schemeClr val="accent2"/>
                </a:solidFill>
              </a:rPr>
              <a:t>Name</a:t>
            </a:r>
            <a:r>
              <a:rPr lang="en-GB" altLang="en-US"/>
              <a:t> NAME ( ‘Boris’ ) } } )</a:t>
            </a:r>
          </a:p>
          <a:p>
            <a:r>
              <a:rPr lang="en-GB" altLang="en-US"/>
              <a:t>{ </a:t>
            </a:r>
            <a:r>
              <a:rPr lang="en-GB" altLang="en-US">
                <a:solidFill>
                  <a:schemeClr val="accent2"/>
                </a:solidFill>
              </a:rPr>
              <a:t>StudentId </a:t>
            </a:r>
            <a:r>
              <a:rPr lang="en-GB" altLang="en-US"/>
              <a:t>}</a:t>
            </a:r>
          </a:p>
        </p:txBody>
      </p:sp>
      <p:sp>
        <p:nvSpPr>
          <p:cNvPr id="208904" name="Text Box 8">
            <a:extLst>
              <a:ext uri="{FF2B5EF4-FFF2-40B4-BE49-F238E27FC236}">
                <a16:creationId xmlns:a16="http://schemas.microsoft.com/office/drawing/2014/main" id="{87E282FA-50DA-6E58-3519-65962B2A5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452813"/>
            <a:ext cx="5174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but it’s easier using </a:t>
            </a:r>
            <a:r>
              <a:rPr lang="en-GB" altLang="en-US" i="1"/>
              <a:t>restriction</a:t>
            </a:r>
            <a:r>
              <a:rPr lang="en-GB" altLang="en-US"/>
              <a:t> (and projection again):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0C87EBA9-E07E-B553-0A38-809B768E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86213"/>
            <a:ext cx="5658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( </a:t>
            </a:r>
            <a:r>
              <a:rPr lang="en-GB" altLang="en-US">
                <a:solidFill>
                  <a:srgbClr val="CC0000"/>
                </a:solidFill>
              </a:rPr>
              <a:t>IS_CALLED </a:t>
            </a:r>
            <a:r>
              <a:rPr lang="en-GB" altLang="en-US" b="1">
                <a:solidFill>
                  <a:srgbClr val="CC0000"/>
                </a:solidFill>
              </a:rPr>
              <a:t>WHERE</a:t>
            </a:r>
            <a:r>
              <a:rPr lang="en-GB" altLang="en-US">
                <a:solidFill>
                  <a:srgbClr val="CC0000"/>
                </a:solidFill>
              </a:rPr>
              <a:t> Name = NAME (‘Boris’ )</a:t>
            </a:r>
            <a:r>
              <a:rPr lang="en-GB" altLang="en-US"/>
              <a:t> ) { 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}</a:t>
            </a:r>
          </a:p>
        </p:txBody>
      </p:sp>
      <p:graphicFrame>
        <p:nvGraphicFramePr>
          <p:cNvPr id="208906" name="Group 10">
            <a:extLst>
              <a:ext uri="{FF2B5EF4-FFF2-40B4-BE49-F238E27FC236}">
                <a16:creationId xmlns:a16="http://schemas.microsoft.com/office/drawing/2014/main" id="{D37DCFF1-883D-F41F-BB4C-6305316F7DDC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4595813"/>
          <a:ext cx="1371600" cy="1371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48167285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85122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6156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059249"/>
                  </a:ext>
                </a:extLst>
              </a:tr>
            </a:tbl>
          </a:graphicData>
        </a:graphic>
      </p:graphicFrame>
      <p:sp>
        <p:nvSpPr>
          <p:cNvPr id="208920" name="Text Box 24">
            <a:extLst>
              <a:ext uri="{FF2B5EF4-FFF2-40B4-BE49-F238E27FC236}">
                <a16:creationId xmlns:a16="http://schemas.microsoft.com/office/drawing/2014/main" id="{8398CC84-CE16-0AA9-1638-0C2F15E5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72013"/>
            <a:ext cx="781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result:</a:t>
            </a:r>
          </a:p>
        </p:txBody>
      </p:sp>
      <p:sp>
        <p:nvSpPr>
          <p:cNvPr id="208921" name="Text Box 25">
            <a:extLst>
              <a:ext uri="{FF2B5EF4-FFF2-40B4-BE49-F238E27FC236}">
                <a16:creationId xmlns:a16="http://schemas.microsoft.com/office/drawing/2014/main" id="{C711A052-208C-7EB9-6E22-621FE4F9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6127751"/>
            <a:ext cx="767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“EXISTS </a:t>
            </a:r>
            <a:r>
              <a:rPr lang="en-GB" altLang="en-US" sz="2000" i="1">
                <a:solidFill>
                  <a:schemeClr val="accent2"/>
                </a:solidFill>
              </a:rPr>
              <a:t>Name</a:t>
            </a:r>
            <a:r>
              <a:rPr lang="en-GB" altLang="en-US" sz="2000"/>
              <a:t> such that </a:t>
            </a:r>
            <a:r>
              <a:rPr lang="en-GB" altLang="en-US" sz="2000" i="1">
                <a:solidFill>
                  <a:schemeClr val="accent2"/>
                </a:solidFill>
              </a:rPr>
              <a:t>StudentId</a:t>
            </a:r>
            <a:r>
              <a:rPr lang="en-GB" altLang="en-US" sz="2000"/>
              <a:t> is called </a:t>
            </a:r>
            <a:r>
              <a:rPr lang="en-GB" altLang="en-US" sz="2000" i="1">
                <a:solidFill>
                  <a:schemeClr val="accent2"/>
                </a:solidFill>
              </a:rPr>
              <a:t>Name</a:t>
            </a:r>
            <a:r>
              <a:rPr lang="en-GB" altLang="en-US" sz="2000"/>
              <a:t> AND </a:t>
            </a:r>
            <a:r>
              <a:rPr lang="en-GB" altLang="en-US" sz="2000" i="1">
                <a:solidFill>
                  <a:schemeClr val="accent2"/>
                </a:solidFill>
              </a:rPr>
              <a:t>Name</a:t>
            </a:r>
            <a:r>
              <a:rPr lang="en-GB" altLang="en-US" sz="2000"/>
              <a:t> is </a:t>
            </a:r>
            <a:r>
              <a:rPr lang="en-GB" altLang="en-US" sz="2000">
                <a:solidFill>
                  <a:srgbClr val="008000"/>
                </a:solidFill>
              </a:rPr>
              <a:t>Boris</a:t>
            </a:r>
            <a:r>
              <a:rPr lang="en-GB" altLang="en-US" sz="2000"/>
              <a:t>” 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7EC8EA8A-28D9-A734-8AEE-BD1B4B7E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utoUpdateAnimBg="0"/>
      <p:bldP spid="208903" grpId="0" autoUpdateAnimBg="0"/>
      <p:bldP spid="208904" grpId="0" autoUpdateAnimBg="0"/>
      <p:bldP spid="208905" grpId="0" autoUpdateAnimBg="0"/>
      <p:bldP spid="208920" grpId="0" autoUpdateAnimBg="0"/>
      <p:bldP spid="2089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CE113D-2834-2189-08DE-87F41403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A39-9492-426E-AD38-8F0C79D0F068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A5BB8155-2E9E-BBD5-4697-F4B3AD32B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  <a:noFill/>
          <a:ln/>
        </p:spPr>
        <p:txBody>
          <a:bodyPr/>
          <a:lstStyle/>
          <a:p>
            <a:r>
              <a:rPr lang="en-GB" altLang="en-US"/>
              <a:t>Definition of Restriction</a:t>
            </a:r>
          </a:p>
        </p:txBody>
      </p:sp>
      <p:sp>
        <p:nvSpPr>
          <p:cNvPr id="210949" name="Text Box 5">
            <a:extLst>
              <a:ext uri="{FF2B5EF4-FFF2-40B4-BE49-F238E27FC236}">
                <a16:creationId xmlns:a16="http://schemas.microsoft.com/office/drawing/2014/main" id="{12800A6E-34CA-7CAA-868B-F4A196632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641475"/>
            <a:ext cx="8016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</a:t>
            </a:r>
            <a:r>
              <a:rPr lang="en-GB" altLang="en-US"/>
              <a:t> </a:t>
            </a:r>
            <a:r>
              <a:rPr lang="en-GB" altLang="en-US" b="1"/>
              <a:t>WHERE</a:t>
            </a:r>
            <a:r>
              <a:rPr lang="en-GB" altLang="en-US"/>
              <a:t> </a:t>
            </a:r>
            <a:r>
              <a:rPr lang="en-GB" altLang="en-US" i="1"/>
              <a:t>c,</a:t>
            </a:r>
            <a:r>
              <a:rPr lang="en-GB" altLang="en-US"/>
              <a:t> where </a:t>
            </a:r>
            <a:r>
              <a:rPr lang="en-GB" altLang="en-US" i="1"/>
              <a:t>c</a:t>
            </a:r>
            <a:r>
              <a:rPr lang="en-GB" altLang="en-US"/>
              <a:t> is a conditional expression on attributes of </a:t>
            </a:r>
            <a:r>
              <a:rPr lang="en-GB" altLang="en-US" i="1"/>
              <a:t>r.</a:t>
            </a:r>
            <a:endParaRPr lang="en-GB" altLang="en-US"/>
          </a:p>
        </p:txBody>
      </p:sp>
      <p:sp>
        <p:nvSpPr>
          <p:cNvPr id="210950" name="Text Box 6">
            <a:extLst>
              <a:ext uri="{FF2B5EF4-FFF2-40B4-BE49-F238E27FC236}">
                <a16:creationId xmlns:a16="http://schemas.microsoft.com/office/drawing/2014/main" id="{F938F737-7750-EEA1-2C17-3DCE7A1B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590800"/>
            <a:ext cx="824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of </a:t>
            </a:r>
            <a:r>
              <a:rPr lang="en-GB" altLang="en-US" i="1"/>
              <a:t>s</a:t>
            </a:r>
            <a:r>
              <a:rPr lang="en-GB" altLang="en-US"/>
              <a:t> is the heading of </a:t>
            </a:r>
            <a:r>
              <a:rPr lang="en-GB" altLang="en-US" i="1"/>
              <a:t>r</a:t>
            </a:r>
            <a:r>
              <a:rPr lang="en-GB" altLang="en-US"/>
              <a:t>.</a:t>
            </a:r>
          </a:p>
        </p:txBody>
      </p:sp>
      <p:sp>
        <p:nvSpPr>
          <p:cNvPr id="210951" name="Text Box 7">
            <a:extLst>
              <a:ext uri="{FF2B5EF4-FFF2-40B4-BE49-F238E27FC236}">
                <a16:creationId xmlns:a16="http://schemas.microsoft.com/office/drawing/2014/main" id="{87B1E65A-02B2-FBC5-8592-D160B31F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6601"/>
            <a:ext cx="807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those tuples of </a:t>
            </a:r>
            <a:r>
              <a:rPr lang="en-GB" altLang="en-US" i="1"/>
              <a:t>r</a:t>
            </a:r>
            <a:r>
              <a:rPr lang="en-GB" altLang="en-US"/>
              <a:t> for which the condition </a:t>
            </a:r>
            <a:r>
              <a:rPr lang="en-GB" altLang="en-US" i="1"/>
              <a:t>c</a:t>
            </a:r>
            <a:r>
              <a:rPr lang="en-GB" altLang="en-US"/>
              <a:t> evaluates to TRUE</a:t>
            </a:r>
            <a:r>
              <a:rPr lang="en-GB" altLang="en-US" i="1"/>
              <a:t>.</a:t>
            </a:r>
          </a:p>
        </p:txBody>
      </p:sp>
      <p:sp>
        <p:nvSpPr>
          <p:cNvPr id="210952" name="Text Box 8">
            <a:extLst>
              <a:ext uri="{FF2B5EF4-FFF2-40B4-BE49-F238E27FC236}">
                <a16:creationId xmlns:a16="http://schemas.microsoft.com/office/drawing/2014/main" id="{F3B20D55-0097-B8BF-6174-4697A1DAF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232275"/>
            <a:ext cx="38129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So the body of </a:t>
            </a:r>
            <a:r>
              <a:rPr lang="en-GB" altLang="en-US" i="1"/>
              <a:t>s</a:t>
            </a:r>
            <a:r>
              <a:rPr lang="en-GB" altLang="en-US"/>
              <a:t> is a subset of that of </a:t>
            </a:r>
            <a:r>
              <a:rPr lang="en-GB" altLang="en-US" i="1"/>
              <a:t>r.</a:t>
            </a:r>
            <a:endParaRPr lang="en-GB" altLang="en-US"/>
          </a:p>
        </p:txBody>
      </p:sp>
      <p:sp>
        <p:nvSpPr>
          <p:cNvPr id="210953" name="Text Box 9">
            <a:extLst>
              <a:ext uri="{FF2B5EF4-FFF2-40B4-BE49-F238E27FC236}">
                <a16:creationId xmlns:a16="http://schemas.microsoft.com/office/drawing/2014/main" id="{F3FAE184-0C00-FDDF-7388-E85E84EE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4" y="4911726"/>
            <a:ext cx="64277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Can also be defined in terms of previously defined operators (see the notes for this slide).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A26B463-C702-61DB-6261-893C0ABF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4589BD13-AE16-35C3-0B78-08AA299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6CE9-656D-4469-9EB6-1B3C084BD865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0BC500E-268A-3AC6-B29D-487BD9779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838200"/>
          </a:xfrm>
          <a:ln/>
        </p:spPr>
        <p:txBody>
          <a:bodyPr/>
          <a:lstStyle/>
          <a:p>
            <a:r>
              <a:rPr lang="en-GB" altLang="en-US"/>
              <a:t>Two More Relvars</a:t>
            </a:r>
          </a:p>
        </p:txBody>
      </p:sp>
      <p:graphicFrame>
        <p:nvGraphicFramePr>
          <p:cNvPr id="215100" name="Group 60">
            <a:extLst>
              <a:ext uri="{FF2B5EF4-FFF2-40B4-BE49-F238E27FC236}">
                <a16:creationId xmlns:a16="http://schemas.microsoft.com/office/drawing/2014/main" id="{D65F3296-CC80-E18C-A91F-BE86A9CF5017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286000"/>
          <a:ext cx="3276600" cy="24993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174705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577911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8041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4078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HCI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9475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Op Systems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99527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185461"/>
                  </a:ext>
                </a:extLst>
              </a:tr>
            </a:tbl>
          </a:graphicData>
        </a:graphic>
      </p:graphicFrame>
      <p:graphicFrame>
        <p:nvGraphicFramePr>
          <p:cNvPr id="215106" name="Group 66">
            <a:extLst>
              <a:ext uri="{FF2B5EF4-FFF2-40B4-BE49-F238E27FC236}">
                <a16:creationId xmlns:a16="http://schemas.microsoft.com/office/drawing/2014/main" id="{B144623A-E582-A357-DC32-7D4AD905962C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286000"/>
          <a:ext cx="4495800" cy="2988310"/>
        </p:xfrm>
        <a:graphic>
          <a:graphicData uri="http://schemas.openxmlformats.org/drawingml/2006/table">
            <a:tbl>
              <a:tblPr/>
              <a:tblGrid>
                <a:gridCol w="1595438">
                  <a:extLst>
                    <a:ext uri="{9D8B030D-6E8A-4147-A177-3AD203B41FA5}">
                      <a16:colId xmlns:a16="http://schemas.microsoft.com/office/drawing/2014/main" val="1870596745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140739973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184098344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[INTEGER]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01284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896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17554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20271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83977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21511"/>
                  </a:ext>
                </a:extLst>
              </a:tr>
            </a:tbl>
          </a:graphicData>
        </a:graphic>
      </p:graphicFrame>
      <p:sp>
        <p:nvSpPr>
          <p:cNvPr id="215093" name="Text Box 53">
            <a:extLst>
              <a:ext uri="{FF2B5EF4-FFF2-40B4-BE49-F238E27FC236}">
                <a16:creationId xmlns:a16="http://schemas.microsoft.com/office/drawing/2014/main" id="{60725CD9-080D-DD8C-9B83-392AE823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945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COURSE</a:t>
            </a:r>
          </a:p>
        </p:txBody>
      </p:sp>
      <p:sp>
        <p:nvSpPr>
          <p:cNvPr id="215094" name="Text Box 54">
            <a:extLst>
              <a:ext uri="{FF2B5EF4-FFF2-40B4-BE49-F238E27FC236}">
                <a16:creationId xmlns:a16="http://schemas.microsoft.com/office/drawing/2014/main" id="{DCEB7746-0AE7-CA35-9A37-CB33C0EB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00200"/>
            <a:ext cx="1438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EXAM_MARK</a:t>
            </a:r>
          </a:p>
        </p:txBody>
      </p:sp>
      <p:sp>
        <p:nvSpPr>
          <p:cNvPr id="215095" name="Text Box 55">
            <a:extLst>
              <a:ext uri="{FF2B5EF4-FFF2-40B4-BE49-F238E27FC236}">
                <a16:creationId xmlns:a16="http://schemas.microsoft.com/office/drawing/2014/main" id="{37D30B61-4E8A-F417-5EB8-97D72589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220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is titled </a:t>
            </a:r>
            <a:r>
              <a:rPr lang="en-GB" altLang="en-US" i="1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215096" name="Text Box 56">
            <a:extLst>
              <a:ext uri="{FF2B5EF4-FFF2-40B4-BE49-F238E27FC236}">
                <a16:creationId xmlns:a16="http://schemas.microsoft.com/office/drawing/2014/main" id="{3C5F21A2-FAAD-781A-5D2D-975E3085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1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scored </a:t>
            </a:r>
            <a:r>
              <a:rPr lang="en-GB" altLang="en-US" i="1">
                <a:solidFill>
                  <a:schemeClr val="accent2"/>
                </a:solidFill>
              </a:rPr>
              <a:t>Mark</a:t>
            </a:r>
            <a:r>
              <a:rPr lang="en-GB" altLang="en-US"/>
              <a:t> in the exam for course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66AFB9A6-02D0-7993-9060-A28D5420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5" grpId="0" autoUpdateAnimBg="0"/>
      <p:bldP spid="2150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4C02E-41E0-DF9F-6BEE-A20DA231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B5A3-7AE6-4E3D-9013-40F94E99F86E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0693DEF3-ADC5-85EE-24B8-565B0FD63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ln/>
        </p:spPr>
        <p:txBody>
          <a:bodyPr/>
          <a:lstStyle/>
          <a:p>
            <a:r>
              <a:rPr lang="en-GB" altLang="en-US"/>
              <a:t>Aggregate Operators</a:t>
            </a: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621CE4BD-841A-9D4E-A3E1-17432F5F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946276"/>
            <a:ext cx="79406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 aggregate operator is one defined to operate on a relation and return a value obtained by aggregation over all the tuples of the operand.  For example, simply to count the tuples:</a:t>
            </a:r>
          </a:p>
          <a:p>
            <a:endParaRPr lang="en-GB" altLang="en-US"/>
          </a:p>
          <a:p>
            <a:r>
              <a:rPr lang="en-GB" altLang="en-US"/>
              <a:t>COUNT ( IS_ENROLLED_ON ) =  5</a:t>
            </a:r>
          </a:p>
          <a:p>
            <a:r>
              <a:rPr lang="en-GB" altLang="en-US"/>
              <a:t>COUNT ( IS_ENROLLED_ON </a:t>
            </a:r>
            <a:br>
              <a:rPr lang="en-GB" altLang="en-US"/>
            </a:br>
            <a:r>
              <a:rPr lang="en-GB" altLang="en-US"/>
              <a:t>                 WHERE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= CID ( ‘C1’ ) ) = 3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07518084-A1B3-4C34-2B4A-7DFC5615C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841875"/>
            <a:ext cx="3234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COUNT is an aggregate operator.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5F8A987-B7F2-A59D-5F55-EE413A14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DDC040-F03D-FBD3-CA98-F4CB6EB3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577F-440F-404F-9CFF-5B8226E06FF7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5A8A2E4D-021B-A0CC-FD9E-DC8ED81E6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ln/>
        </p:spPr>
        <p:txBody>
          <a:bodyPr/>
          <a:lstStyle/>
          <a:p>
            <a:r>
              <a:rPr lang="en-GB" altLang="en-US"/>
              <a:t>More Aggregate Operators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6BB3A5C5-5262-67BC-AD52-549B4243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098675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SUM (  EXAM_MARK,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 = 342</a:t>
            </a: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271823C4-C698-51B0-A21F-9AF11E9D6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743200"/>
            <a:ext cx="34211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AVG (  EXAM_MARK,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 = 68.4</a:t>
            </a: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4ACA7521-1EA1-ED67-D503-79D48A46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505200"/>
            <a:ext cx="3299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MAX (  EXAM_MARK,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 = 93</a:t>
            </a:r>
          </a:p>
        </p:txBody>
      </p:sp>
      <p:sp>
        <p:nvSpPr>
          <p:cNvPr id="223238" name="Text Box 6">
            <a:extLst>
              <a:ext uri="{FF2B5EF4-FFF2-40B4-BE49-F238E27FC236}">
                <a16:creationId xmlns:a16="http://schemas.microsoft.com/office/drawing/2014/main" id="{B6AE92B1-6E67-DE6C-E136-5138DE1D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0"/>
            <a:ext cx="3252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MIN (  EXAM_MARK,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 = 49</a:t>
            </a:r>
          </a:p>
        </p:txBody>
      </p:sp>
      <p:sp>
        <p:nvSpPr>
          <p:cNvPr id="223239" name="Text Box 7">
            <a:extLst>
              <a:ext uri="{FF2B5EF4-FFF2-40B4-BE49-F238E27FC236}">
                <a16:creationId xmlns:a16="http://schemas.microsoft.com/office/drawing/2014/main" id="{36716609-CCDE-0342-78D3-88E18E84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029201"/>
            <a:ext cx="4887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MAX (  EXAM_MARK </a:t>
            </a:r>
            <a:br>
              <a:rPr lang="en-GB" altLang="en-US"/>
            </a:br>
            <a:r>
              <a:rPr lang="en-GB" altLang="en-US"/>
              <a:t>              WHERE CourseId = CID ( ‘C2’ ),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 = 49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DC32B34-C80B-7335-A5DA-403AEBE8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utoUpdateAnimBg="0"/>
      <p:bldP spid="223237" grpId="0" autoUpdateAnimBg="0"/>
      <p:bldP spid="223238" grpId="0" autoUpdateAnimBg="0"/>
      <p:bldP spid="2232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BCE2FF6-EC52-AA43-70AE-FA89DDF8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E4EC-EBA4-4FDC-BF95-D6B86EE1C871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679EC35E-5AB6-BE00-521E-549897ED7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  <a:ln/>
        </p:spPr>
        <p:txBody>
          <a:bodyPr>
            <a:normAutofit fontScale="90000"/>
          </a:bodyPr>
          <a:lstStyle/>
          <a:p>
            <a:r>
              <a:rPr lang="en-GB" altLang="en-US"/>
              <a:t>Relations within a Relation</a:t>
            </a:r>
          </a:p>
        </p:txBody>
      </p:sp>
      <p:graphicFrame>
        <p:nvGraphicFramePr>
          <p:cNvPr id="217175" name="Group 87">
            <a:extLst>
              <a:ext uri="{FF2B5EF4-FFF2-40B4-BE49-F238E27FC236}">
                <a16:creationId xmlns:a16="http://schemas.microsoft.com/office/drawing/2014/main" id="{EBCE8BF6-D327-658C-3235-8BD8D9AD9174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371600"/>
          <a:ext cx="6046788" cy="4863148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637733186"/>
                    </a:ext>
                  </a:extLst>
                </a:gridCol>
                <a:gridCol w="4403725">
                  <a:extLst>
                    <a:ext uri="{9D8B030D-6E8A-4147-A177-3AD203B41FA5}">
                      <a16:colId xmlns:a16="http://schemas.microsoft.com/office/drawing/2014/main" val="303029406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Exam_Result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[RELATION{StudentID SID, Mark INTEGER}]</a:t>
                      </a:r>
                      <a:endParaRPr kumimoji="0" lang="en-GB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37811"/>
                  </a:ext>
                </a:extLst>
              </a:tr>
              <a:tr h="175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64618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3179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89561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096096"/>
                  </a:ext>
                </a:extLst>
              </a:tr>
            </a:tbl>
          </a:graphicData>
        </a:graphic>
      </p:graphicFrame>
      <p:graphicFrame>
        <p:nvGraphicFramePr>
          <p:cNvPr id="217111" name="Group 23">
            <a:extLst>
              <a:ext uri="{FF2B5EF4-FFF2-40B4-BE49-F238E27FC236}">
                <a16:creationId xmlns:a16="http://schemas.microsoft.com/office/drawing/2014/main" id="{930A3044-AB6A-F0CC-0128-5A69F383E190}"/>
              </a:ext>
            </a:extLst>
          </p:cNvPr>
          <p:cNvGraphicFramePr>
            <a:graphicFrameLocks noGrp="1"/>
          </p:cNvGraphicFramePr>
          <p:nvPr/>
        </p:nvGraphicFramePr>
        <p:xfrm>
          <a:off x="4484688" y="2205038"/>
          <a:ext cx="3124200" cy="147828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3288845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6462399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6085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185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128488"/>
                  </a:ext>
                </a:extLst>
              </a:tr>
            </a:tbl>
          </a:graphicData>
        </a:graphic>
      </p:graphicFrame>
      <p:graphicFrame>
        <p:nvGraphicFramePr>
          <p:cNvPr id="217128" name="Group 40">
            <a:extLst>
              <a:ext uri="{FF2B5EF4-FFF2-40B4-BE49-F238E27FC236}">
                <a16:creationId xmlns:a16="http://schemas.microsoft.com/office/drawing/2014/main" id="{DE727C81-937D-C2E7-66EB-CC035E87DB0D}"/>
              </a:ext>
            </a:extLst>
          </p:cNvPr>
          <p:cNvGraphicFramePr>
            <a:graphicFrameLocks noGrp="1"/>
          </p:cNvGraphicFramePr>
          <p:nvPr/>
        </p:nvGraphicFramePr>
        <p:xfrm>
          <a:off x="4484688" y="3860800"/>
          <a:ext cx="3124200" cy="73152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84604285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9165155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32122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463068"/>
                  </a:ext>
                </a:extLst>
              </a:tr>
            </a:tbl>
          </a:graphicData>
        </a:graphic>
      </p:graphicFrame>
      <p:graphicFrame>
        <p:nvGraphicFramePr>
          <p:cNvPr id="217139" name="Group 51">
            <a:extLst>
              <a:ext uri="{FF2B5EF4-FFF2-40B4-BE49-F238E27FC236}">
                <a16:creationId xmlns:a16="http://schemas.microsoft.com/office/drawing/2014/main" id="{F93C5A50-EBEB-E268-39F9-B13C4EC650E7}"/>
              </a:ext>
            </a:extLst>
          </p:cNvPr>
          <p:cNvGraphicFramePr>
            <a:graphicFrameLocks noGrp="1"/>
          </p:cNvGraphicFramePr>
          <p:nvPr/>
        </p:nvGraphicFramePr>
        <p:xfrm>
          <a:off x="4484688" y="4797425"/>
          <a:ext cx="3124200" cy="74676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305858053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7677911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032317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51035"/>
                  </a:ext>
                </a:extLst>
              </a:tr>
            </a:tbl>
          </a:graphicData>
        </a:graphic>
      </p:graphicFrame>
      <p:graphicFrame>
        <p:nvGraphicFramePr>
          <p:cNvPr id="217150" name="Group 62">
            <a:extLst>
              <a:ext uri="{FF2B5EF4-FFF2-40B4-BE49-F238E27FC236}">
                <a16:creationId xmlns:a16="http://schemas.microsoft.com/office/drawing/2014/main" id="{84EA1C8C-A63C-CCA3-2A5C-B8819E4CC450}"/>
              </a:ext>
            </a:extLst>
          </p:cNvPr>
          <p:cNvGraphicFramePr>
            <a:graphicFrameLocks noGrp="1"/>
          </p:cNvGraphicFramePr>
          <p:nvPr/>
        </p:nvGraphicFramePr>
        <p:xfrm>
          <a:off x="4484688" y="5734050"/>
          <a:ext cx="3124200" cy="381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194933232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7922166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990609"/>
                  </a:ext>
                </a:extLst>
              </a:tr>
            </a:tbl>
          </a:graphicData>
        </a:graphic>
      </p:graphicFrame>
      <p:sp>
        <p:nvSpPr>
          <p:cNvPr id="217159" name="Text Box 71">
            <a:extLst>
              <a:ext uri="{FF2B5EF4-FFF2-40B4-BE49-F238E27FC236}">
                <a16:creationId xmlns:a16="http://schemas.microsoft.com/office/drawing/2014/main" id="{AB8F41F7-64CA-5CF7-0785-B55DE76AB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371600"/>
            <a:ext cx="1982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Call this C_ER </a:t>
            </a:r>
            <a:br>
              <a:rPr lang="en-GB" altLang="en-US"/>
            </a:br>
            <a:r>
              <a:rPr lang="en-GB" altLang="en-US"/>
              <a:t>for future reference.</a:t>
            </a:r>
          </a:p>
        </p:txBody>
      </p:sp>
      <p:sp>
        <p:nvSpPr>
          <p:cNvPr id="217176" name="Text Box 88">
            <a:extLst>
              <a:ext uri="{FF2B5EF4-FFF2-40B4-BE49-F238E27FC236}">
                <a16:creationId xmlns:a16="http://schemas.microsoft.com/office/drawing/2014/main" id="{A318847E-B972-A424-3351-41F13F58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3089276"/>
            <a:ext cx="2520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/>
              <a:t>The Exam_Result values are called </a:t>
            </a:r>
            <a:r>
              <a:rPr lang="en-GB" altLang="en-US" sz="2000" i="1"/>
              <a:t>image relations</a:t>
            </a:r>
            <a:r>
              <a:rPr lang="en-GB" altLang="en-US" sz="2000"/>
              <a:t>, in EXAM_MARK, of tuples in COURSE.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491BC05-118A-4B04-E1EE-8778E2A3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4244-2F6C-5E97-08A2-1D28215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C132-C365-4FC1-88F6-3ABB817464AA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62CCF62E-47B3-0D29-7CF7-76F998015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1828800"/>
          </a:xfrm>
          <a:ln/>
        </p:spPr>
        <p:txBody>
          <a:bodyPr/>
          <a:lstStyle/>
          <a:p>
            <a:r>
              <a:rPr lang="en-GB" altLang="en-US"/>
              <a:t>To obtain C_ER from COURSE</a:t>
            </a:r>
            <a:br>
              <a:rPr lang="en-GB" altLang="en-US"/>
            </a:br>
            <a:r>
              <a:rPr lang="en-GB" altLang="en-US"/>
              <a:t>and EXAM_MARK:</a:t>
            </a:r>
          </a:p>
        </p:txBody>
      </p:sp>
      <p:sp>
        <p:nvSpPr>
          <p:cNvPr id="219139" name="Text Box 3">
            <a:extLst>
              <a:ext uri="{FF2B5EF4-FFF2-40B4-BE49-F238E27FC236}">
                <a16:creationId xmlns:a16="http://schemas.microsoft.com/office/drawing/2014/main" id="{9BB833F0-8AB2-8B6D-BECF-84F46AFF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90801"/>
            <a:ext cx="8534400" cy="2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GB" altLang="en-US"/>
              <a:t>EXTEND COURSE ADD ( </a:t>
            </a:r>
            <a:br>
              <a:rPr lang="en-GB" altLang="en-US"/>
            </a:br>
            <a:r>
              <a:rPr lang="en-GB" altLang="en-US"/>
              <a:t>                 ( EXAM_MARK JOIN </a:t>
            </a:r>
            <a:br>
              <a:rPr lang="en-GB" altLang="en-US"/>
            </a:br>
            <a:r>
              <a:rPr lang="en-GB" altLang="en-US"/>
              <a:t>                    RELATION { TUPLE 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CourseId } } )</a:t>
            </a:r>
            <a:br>
              <a:rPr lang="en-GB" altLang="en-US"/>
            </a:br>
            <a:r>
              <a:rPr lang="en-GB" altLang="en-US"/>
              <a:t>                    { ALL BUT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</a:t>
            </a:r>
            <a:br>
              <a:rPr lang="en-GB" altLang="en-US"/>
            </a:br>
            <a:r>
              <a:rPr lang="en-GB" altLang="en-US"/>
              <a:t>                   AS</a:t>
            </a:r>
            <a:r>
              <a:rPr lang="en-GB" altLang="en-US">
                <a:solidFill>
                  <a:schemeClr val="accent2"/>
                </a:solidFill>
              </a:rPr>
              <a:t> Exam_Result</a:t>
            </a:r>
            <a:r>
              <a:rPr lang="en-GB" altLang="en-US"/>
              <a:t> )</a:t>
            </a:r>
          </a:p>
          <a:p>
            <a:pPr>
              <a:spcBef>
                <a:spcPct val="30000"/>
              </a:spcBef>
            </a:pPr>
            <a:r>
              <a:rPr lang="en-GB" altLang="en-US"/>
              <a:t>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, </a:t>
            </a:r>
            <a:r>
              <a:rPr lang="en-GB" altLang="en-US">
                <a:solidFill>
                  <a:schemeClr val="accent2"/>
                </a:solidFill>
              </a:rPr>
              <a:t>Exam_Result</a:t>
            </a:r>
            <a:r>
              <a:rPr lang="en-GB" altLang="en-US"/>
              <a:t> }</a:t>
            </a:r>
          </a:p>
          <a:p>
            <a:endParaRPr lang="en-GB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221CF84-CA8B-8BBD-0C7E-33F8B9DE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D17F0EB-FD3E-440D-F96C-2A24B726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D0F-46D3-45F3-9F32-1472260A0FA9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3F1EF7D-05B2-6706-50DA-EAB6E1FB0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  <a:ln/>
        </p:spPr>
        <p:txBody>
          <a:bodyPr/>
          <a:lstStyle/>
          <a:p>
            <a:r>
              <a:rPr lang="en-GB" altLang="en-US" dirty="0"/>
              <a:t>Running Examples</a:t>
            </a:r>
          </a:p>
        </p:txBody>
      </p:sp>
      <p:graphicFrame>
        <p:nvGraphicFramePr>
          <p:cNvPr id="68704" name="Group 96">
            <a:extLst>
              <a:ext uri="{FF2B5EF4-FFF2-40B4-BE49-F238E27FC236}">
                <a16:creationId xmlns:a16="http://schemas.microsoft.com/office/drawing/2014/main" id="{9722E814-887D-86A3-5239-72FA7D12C7D2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133600"/>
          <a:ext cx="27432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071204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790858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0876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62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33966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325335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533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888450"/>
                  </a:ext>
                </a:extLst>
              </a:tr>
            </a:tbl>
          </a:graphicData>
        </a:graphic>
      </p:graphicFrame>
      <p:graphicFrame>
        <p:nvGraphicFramePr>
          <p:cNvPr id="68706" name="Group 98">
            <a:extLst>
              <a:ext uri="{FF2B5EF4-FFF2-40B4-BE49-F238E27FC236}">
                <a16:creationId xmlns:a16="http://schemas.microsoft.com/office/drawing/2014/main" id="{B61793FE-4C26-0E8D-DC2E-922C50F4533C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133600"/>
          <a:ext cx="3200400" cy="29883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5230691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574250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01579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5803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3298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1345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205585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170144"/>
                  </a:ext>
                </a:extLst>
              </a:tr>
            </a:tbl>
          </a:graphicData>
        </a:graphic>
      </p:graphicFrame>
      <p:sp>
        <p:nvSpPr>
          <p:cNvPr id="68689" name="Text Box 81">
            <a:extLst>
              <a:ext uri="{FF2B5EF4-FFF2-40B4-BE49-F238E27FC236}">
                <a16:creationId xmlns:a16="http://schemas.microsoft.com/office/drawing/2014/main" id="{983BA1AA-D65E-EE67-5036-30A38397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600200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IS_CALLED</a:t>
            </a:r>
          </a:p>
        </p:txBody>
      </p:sp>
      <p:sp>
        <p:nvSpPr>
          <p:cNvPr id="68690" name="Text Box 82">
            <a:extLst>
              <a:ext uri="{FF2B5EF4-FFF2-40B4-BE49-F238E27FC236}">
                <a16:creationId xmlns:a16="http://schemas.microsoft.com/office/drawing/2014/main" id="{800E8703-746F-C557-E7A3-050D9605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00200"/>
            <a:ext cx="1867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IS_ENROLLED_ON</a:t>
            </a: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6D03C9F4-16A4-93D5-6985-82AB8D2F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334000"/>
            <a:ext cx="3470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/>
              <a:t>Student </a:t>
            </a:r>
            <a:r>
              <a:rPr lang="en-GB" altLang="en-US" i="1" dirty="0" err="1">
                <a:solidFill>
                  <a:schemeClr val="accent2"/>
                </a:solidFill>
              </a:rPr>
              <a:t>StudentId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is called </a:t>
            </a:r>
            <a:r>
              <a:rPr lang="en-GB" altLang="en-US" i="1" dirty="0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A3FF22CD-02B3-6FE6-C88A-445B6261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5334001"/>
            <a:ext cx="4189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/>
              <a:t>Student </a:t>
            </a:r>
            <a:r>
              <a:rPr lang="en-GB" altLang="en-US" i="1" dirty="0" err="1">
                <a:solidFill>
                  <a:schemeClr val="accent2"/>
                </a:solidFill>
              </a:rPr>
              <a:t>StudentId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is enrolled on course </a:t>
            </a:r>
            <a:r>
              <a:rPr lang="en-GB" altLang="en-US" i="1" dirty="0" err="1">
                <a:solidFill>
                  <a:schemeClr val="accent2"/>
                </a:solidFill>
              </a:rPr>
              <a:t>CourseId</a:t>
            </a:r>
            <a:endParaRPr lang="en-GB" alt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 autoUpdateAnimBg="0"/>
      <p:bldP spid="686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187E986-52EC-E76B-A943-E12B9F72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FD53-B87D-43CF-9402-5851A30468D9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F59684B6-4F2F-F4A0-298F-2120EEC5A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  <a:ln/>
        </p:spPr>
        <p:txBody>
          <a:bodyPr/>
          <a:lstStyle/>
          <a:p>
            <a:r>
              <a:rPr lang="en-GB" altLang="en-US"/>
              <a:t>Nested Relations and Agg Ops</a:t>
            </a: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3F596C0D-B122-4E4C-1135-7E83E588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557338"/>
            <a:ext cx="57488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top score in the exam on course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/>
              <a:t> was </a:t>
            </a:r>
            <a:r>
              <a:rPr lang="en-GB" altLang="en-US" i="1">
                <a:solidFill>
                  <a:schemeClr val="accent2"/>
                </a:solidFill>
              </a:rPr>
              <a:t>TopScore</a:t>
            </a:r>
            <a:endParaRPr lang="en-GB" altLang="en-US" i="1"/>
          </a:p>
        </p:txBody>
      </p:sp>
      <p:graphicFrame>
        <p:nvGraphicFramePr>
          <p:cNvPr id="225306" name="Group 26">
            <a:extLst>
              <a:ext uri="{FF2B5EF4-FFF2-40B4-BE49-F238E27FC236}">
                <a16:creationId xmlns:a16="http://schemas.microsoft.com/office/drawing/2014/main" id="{E74B0D01-9F2D-27DA-1B40-1394702A3181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2133600"/>
          <a:ext cx="2743200" cy="20421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668440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151782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TopScore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[INTEGER]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92047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37037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5735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94671"/>
                  </a:ext>
                </a:extLst>
              </a:tr>
            </a:tbl>
          </a:graphicData>
        </a:graphic>
      </p:graphicFrame>
      <p:sp>
        <p:nvSpPr>
          <p:cNvPr id="225301" name="Text Box 21">
            <a:extLst>
              <a:ext uri="{FF2B5EF4-FFF2-40B4-BE49-F238E27FC236}">
                <a16:creationId xmlns:a16="http://schemas.microsoft.com/office/drawing/2014/main" id="{1D3B1A12-AA73-014B-C6F7-D20E3A08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4221163"/>
            <a:ext cx="48984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EXTEND C_ER WHERE COUNT ( </a:t>
            </a:r>
            <a:r>
              <a:rPr lang="en-GB" altLang="en-US">
                <a:solidFill>
                  <a:schemeClr val="accent2"/>
                </a:solidFill>
              </a:rPr>
              <a:t>Exam_Result</a:t>
            </a:r>
            <a:r>
              <a:rPr lang="en-GB" altLang="en-US"/>
              <a:t> ) &gt; 0 :</a:t>
            </a:r>
            <a:br>
              <a:rPr lang="en-GB" altLang="en-US"/>
            </a:br>
            <a:r>
              <a:rPr lang="en-GB" altLang="en-US"/>
              <a:t>{</a:t>
            </a:r>
            <a:r>
              <a:rPr lang="en-GB" altLang="en-US">
                <a:solidFill>
                  <a:schemeClr val="accent2"/>
                </a:solidFill>
              </a:rPr>
              <a:t>TopScore := </a:t>
            </a:r>
            <a:r>
              <a:rPr lang="en-GB" altLang="en-US"/>
              <a:t>MAX ( </a:t>
            </a:r>
            <a:r>
              <a:rPr lang="en-GB" altLang="en-US">
                <a:solidFill>
                  <a:schemeClr val="accent2"/>
                </a:solidFill>
              </a:rPr>
              <a:t>Exam_Result</a:t>
            </a:r>
            <a:r>
              <a:rPr lang="en-GB" altLang="en-US"/>
              <a:t>,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)} </a:t>
            </a:r>
            <a:br>
              <a:rPr lang="en-GB" altLang="en-US"/>
            </a:br>
            <a:r>
              <a:rPr lang="en-GB" altLang="en-US"/>
              <a:t>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, </a:t>
            </a:r>
            <a:r>
              <a:rPr lang="en-GB" altLang="en-US">
                <a:solidFill>
                  <a:schemeClr val="accent2"/>
                </a:solidFill>
              </a:rPr>
              <a:t>TopScore</a:t>
            </a:r>
            <a:r>
              <a:rPr lang="en-GB" altLang="en-US"/>
              <a:t> }</a:t>
            </a:r>
          </a:p>
        </p:txBody>
      </p:sp>
      <p:sp>
        <p:nvSpPr>
          <p:cNvPr id="225302" name="Text Box 22">
            <a:extLst>
              <a:ext uri="{FF2B5EF4-FFF2-40B4-BE49-F238E27FC236}">
                <a16:creationId xmlns:a16="http://schemas.microsoft.com/office/drawing/2014/main" id="{55B3B7C8-DDBA-45BF-9FAB-71FABA6A6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5537200"/>
            <a:ext cx="4965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Note the application of agg ops on image relations.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2336C96-410C-E790-5569-F1C2121E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CB41-8664-262B-BB47-9450816C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3E9B-CFB1-48F1-9F7A-8A1B0F4A1036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1FB6C772-9A28-6FE3-7F03-E7E21339D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90600"/>
          </a:xfrm>
          <a:ln/>
        </p:spPr>
        <p:txBody>
          <a:bodyPr/>
          <a:lstStyle/>
          <a:p>
            <a:r>
              <a:rPr lang="en-GB" altLang="en-US"/>
              <a:t>SUMMARIZE BY</a:t>
            </a:r>
          </a:p>
        </p:txBody>
      </p:sp>
      <p:sp>
        <p:nvSpPr>
          <p:cNvPr id="227331" name="Text Box 3">
            <a:extLst>
              <a:ext uri="{FF2B5EF4-FFF2-40B4-BE49-F238E27FC236}">
                <a16:creationId xmlns:a16="http://schemas.microsoft.com/office/drawing/2014/main" id="{BE0A76D3-9E8E-7000-38CF-BE1F25D0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05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B76AFC71-D8E4-9DE1-7E9A-6469A49F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 shorthand for aggregation over image relations.  For example, those top scores in each exam can be obtained directly from EXAM_MARK by: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8C7D42A3-7792-FF83-97ED-EBDB84A7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1"/>
            <a:ext cx="4249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SUMMARIZE</a:t>
            </a:r>
            <a:r>
              <a:rPr lang="en-GB" altLang="en-US"/>
              <a:t> EXAM_MARK </a:t>
            </a:r>
            <a:r>
              <a:rPr lang="en-GB" altLang="en-US" b="1"/>
              <a:t>BY</a:t>
            </a:r>
            <a:r>
              <a:rPr lang="en-GB" altLang="en-US"/>
              <a:t> 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 :</a:t>
            </a:r>
            <a:br>
              <a:rPr lang="en-GB" altLang="en-US"/>
            </a:br>
            <a:r>
              <a:rPr lang="en-GB" altLang="en-US"/>
              <a:t>                         { </a:t>
            </a:r>
            <a:r>
              <a:rPr lang="en-GB" altLang="en-US">
                <a:solidFill>
                  <a:schemeClr val="accent2"/>
                </a:solidFill>
              </a:rPr>
              <a:t>TopScore := </a:t>
            </a:r>
            <a:r>
              <a:rPr lang="en-GB" altLang="en-US"/>
              <a:t>MAX (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)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}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0019095B-3922-19F1-D26D-26463FEB1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292600"/>
            <a:ext cx="7788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usual first operand of the “agg op” is now omitted because it is implied by the combination of the SUMMARIZE operand (EXAM_MARK) and the BY operand ({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}).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0766002-7F41-6FF5-81DB-9F1AEFAF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106490E-FDE6-7480-BEFB-B7B4E23F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814B-B193-4B47-B7EA-87D33DD2D774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DFF43590-D46E-64BE-9211-A4956E0EF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  <a:ln/>
        </p:spPr>
        <p:txBody>
          <a:bodyPr/>
          <a:lstStyle/>
          <a:p>
            <a:r>
              <a:rPr lang="en-GB" altLang="en-US"/>
              <a:t>SUMMARIZE PER</a:t>
            </a:r>
          </a:p>
        </p:txBody>
      </p:sp>
      <p:sp>
        <p:nvSpPr>
          <p:cNvPr id="229379" name="Text Box 3">
            <a:extLst>
              <a:ext uri="{FF2B5EF4-FFF2-40B4-BE49-F238E27FC236}">
                <a16:creationId xmlns:a16="http://schemas.microsoft.com/office/drawing/2014/main" id="{5DD622BA-8696-9F9D-3CD3-DF85818D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Takers</a:t>
            </a:r>
            <a:r>
              <a:rPr lang="en-GB" altLang="en-US"/>
              <a:t> is how many people took the exam on course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endParaRPr lang="en-GB" altLang="en-US" i="1"/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E8C2CDBE-051D-2F97-6B72-4F6941ED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981201"/>
            <a:ext cx="5186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SUMMARIZE</a:t>
            </a:r>
            <a:r>
              <a:rPr lang="en-GB" altLang="en-US"/>
              <a:t> EXAM_MARK </a:t>
            </a:r>
            <a:r>
              <a:rPr lang="en-GB" altLang="en-US" b="1"/>
              <a:t>PER</a:t>
            </a:r>
            <a:r>
              <a:rPr lang="en-GB" altLang="en-US"/>
              <a:t> COURSE 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 :</a:t>
            </a:r>
            <a:br>
              <a:rPr lang="en-GB" altLang="en-US"/>
            </a:br>
            <a:r>
              <a:rPr lang="en-GB" altLang="en-US"/>
              <a:t>                          { </a:t>
            </a:r>
            <a:r>
              <a:rPr lang="en-GB" altLang="en-US">
                <a:solidFill>
                  <a:schemeClr val="accent2"/>
                </a:solidFill>
              </a:rPr>
              <a:t>Takers</a:t>
            </a:r>
            <a:r>
              <a:rPr lang="en-GB" altLang="en-US"/>
              <a:t>  := COUNT() }</a:t>
            </a: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971E9B66-5EDD-D82A-F407-F66D2248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5486401"/>
            <a:ext cx="4680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So EXAM_MARK </a:t>
            </a:r>
            <a:r>
              <a:rPr lang="en-GB" altLang="en-US" b="1"/>
              <a:t>BY</a:t>
            </a:r>
            <a:r>
              <a:rPr lang="en-GB" altLang="en-US"/>
              <a:t> 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 is shorthand for</a:t>
            </a:r>
            <a:br>
              <a:rPr lang="en-GB" altLang="en-US"/>
            </a:br>
            <a:r>
              <a:rPr lang="en-GB" altLang="en-US"/>
              <a:t>EXAM_MARK </a:t>
            </a:r>
            <a:r>
              <a:rPr lang="en-GB" altLang="en-US" b="1"/>
              <a:t>PER</a:t>
            </a:r>
            <a:r>
              <a:rPr lang="en-GB" altLang="en-US"/>
              <a:t> EXAM_MARK { </a:t>
            </a:r>
            <a:r>
              <a:rPr lang="en-GB" altLang="en-US">
                <a:solidFill>
                  <a:schemeClr val="accent2"/>
                </a:solidFill>
              </a:rPr>
              <a:t>CourseId</a:t>
            </a:r>
            <a:r>
              <a:rPr lang="en-GB" altLang="en-US"/>
              <a:t> }.</a:t>
            </a:r>
          </a:p>
        </p:txBody>
      </p:sp>
      <p:graphicFrame>
        <p:nvGraphicFramePr>
          <p:cNvPr id="229406" name="Group 30">
            <a:extLst>
              <a:ext uri="{FF2B5EF4-FFF2-40B4-BE49-F238E27FC236}">
                <a16:creationId xmlns:a16="http://schemas.microsoft.com/office/drawing/2014/main" id="{E7FF63D2-2154-E07A-B195-40EEF846153B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876550"/>
          <a:ext cx="2743200" cy="250094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7333321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7895497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Takers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[INTEGER]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24182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418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6279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4887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73142"/>
                  </a:ext>
                </a:extLst>
              </a:tr>
            </a:tbl>
          </a:graphicData>
        </a:graphic>
      </p:graphicFrame>
      <p:sp>
        <p:nvSpPr>
          <p:cNvPr id="229402" name="Text Box 26">
            <a:extLst>
              <a:ext uri="{FF2B5EF4-FFF2-40B4-BE49-F238E27FC236}">
                <a16:creationId xmlns:a16="http://schemas.microsoft.com/office/drawing/2014/main" id="{41613C38-9A5A-B5EE-FB70-C0E75588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6563"/>
            <a:ext cx="781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result: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6587BDD-EADF-8405-B000-A669BD59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  <p:bldP spid="229381" grpId="0" autoUpdateAnimBg="0"/>
      <p:bldP spid="2294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1D289EF-5B91-5556-23D5-6C7E50A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A701-AC95-44BA-A4C3-CC3BBC022BF6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111DF172-67AF-4EF4-2A0B-8F21B441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  <a:ln/>
        </p:spPr>
        <p:txBody>
          <a:bodyPr/>
          <a:lstStyle/>
          <a:p>
            <a:r>
              <a:rPr lang="en-GB" altLang="en-US"/>
              <a:t>OR</a:t>
            </a:r>
          </a:p>
        </p:txBody>
      </p:sp>
      <p:sp>
        <p:nvSpPr>
          <p:cNvPr id="233475" name="Text Box 3">
            <a:extLst>
              <a:ext uri="{FF2B5EF4-FFF2-40B4-BE49-F238E27FC236}">
                <a16:creationId xmlns:a16="http://schemas.microsoft.com/office/drawing/2014/main" id="{D5447FE7-E197-D424-F903-0ECE6006B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6031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OR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on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/>
              <a:t>.</a:t>
            </a:r>
          </a:p>
        </p:txBody>
      </p:sp>
      <p:sp>
        <p:nvSpPr>
          <p:cNvPr id="233476" name="Text Box 4">
            <a:extLst>
              <a:ext uri="{FF2B5EF4-FFF2-40B4-BE49-F238E27FC236}">
                <a16:creationId xmlns:a16="http://schemas.microsoft.com/office/drawing/2014/main" id="{D5069C4C-C354-8968-8B3F-4B1ED116D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562600"/>
            <a:ext cx="1852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NOT SUPPORTED!</a:t>
            </a:r>
          </a:p>
        </p:txBody>
      </p:sp>
      <p:graphicFrame>
        <p:nvGraphicFramePr>
          <p:cNvPr id="233477" name="Group 5">
            <a:extLst>
              <a:ext uri="{FF2B5EF4-FFF2-40B4-BE49-F238E27FC236}">
                <a16:creationId xmlns:a16="http://schemas.microsoft.com/office/drawing/2014/main" id="{7ED74E3C-9A98-03C3-62E8-6DE829FF2E14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209800"/>
          <a:ext cx="7543800" cy="277495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38126908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1227465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1957000"/>
                    </a:ext>
                  </a:extLst>
                </a:gridCol>
              </a:tblGrid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14917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95070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60434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Zorba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4386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741955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C943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236045"/>
                  </a:ext>
                </a:extLst>
              </a:tr>
            </a:tbl>
          </a:graphicData>
        </a:graphic>
      </p:graphicFrame>
      <p:sp>
        <p:nvSpPr>
          <p:cNvPr id="233509" name="Text Box 37">
            <a:extLst>
              <a:ext uri="{FF2B5EF4-FFF2-40B4-BE49-F238E27FC236}">
                <a16:creationId xmlns:a16="http://schemas.microsoft.com/office/drawing/2014/main" id="{E240A3B4-944E-2A55-BCB8-178FE81C2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31909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and so on </a:t>
            </a:r>
            <a:r>
              <a:rPr lang="en-GB" altLang="en-US" i="1"/>
              <a:t>ad infinitum</a:t>
            </a:r>
            <a:r>
              <a:rPr lang="en-GB" altLang="en-US"/>
              <a:t> (almost!)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D78EA10-B19D-07EB-3396-D3F7B1F4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  <p:bldP spid="23350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99121D1-76B6-03B5-4663-4330110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6B51-A60B-49AE-A2A7-AB0FFBDD86EB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CAFCA9A3-E78E-3A5D-AFD5-BDDAB7EE1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ln/>
        </p:spPr>
        <p:txBody>
          <a:bodyPr/>
          <a:lstStyle/>
          <a:p>
            <a:r>
              <a:rPr lang="en-GB" altLang="en-US"/>
              <a:t>UNION (restricted OR)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DD012EFD-7E6B-4A3D-C676-D7E1DFE2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0"/>
            <a:ext cx="5751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Devinder </a:t>
            </a:r>
            <a:r>
              <a:rPr lang="en-GB" altLang="en-US" b="1"/>
              <a:t>OR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on </a:t>
            </a:r>
            <a:r>
              <a:rPr lang="en-GB" altLang="en-US">
                <a:solidFill>
                  <a:srgbClr val="008000"/>
                </a:solidFill>
              </a:rPr>
              <a:t>C1</a:t>
            </a:r>
            <a:r>
              <a:rPr lang="en-GB" altLang="en-US"/>
              <a:t>.</a:t>
            </a:r>
          </a:p>
        </p:txBody>
      </p:sp>
      <p:graphicFrame>
        <p:nvGraphicFramePr>
          <p:cNvPr id="235524" name="Group 4">
            <a:extLst>
              <a:ext uri="{FF2B5EF4-FFF2-40B4-BE49-F238E27FC236}">
                <a16:creationId xmlns:a16="http://schemas.microsoft.com/office/drawing/2014/main" id="{BACFFBD8-DCD0-C334-DCAB-C874D863334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438400"/>
          <a:ext cx="1676400" cy="1828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422680365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76846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39605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30372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734875"/>
                  </a:ext>
                </a:extLst>
              </a:tr>
            </a:tbl>
          </a:graphicData>
        </a:graphic>
      </p:graphicFrame>
      <p:sp>
        <p:nvSpPr>
          <p:cNvPr id="235536" name="Text Box 16">
            <a:extLst>
              <a:ext uri="{FF2B5EF4-FFF2-40B4-BE49-F238E27FC236}">
                <a16:creationId xmlns:a16="http://schemas.microsoft.com/office/drawing/2014/main" id="{64704D8B-5263-28A4-C680-33384F6C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8763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(IS_CALLED WHERE Name = NAME (‘Devinder’)) { 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}</a:t>
            </a:r>
            <a:br>
              <a:rPr lang="en-GB" altLang="en-US"/>
            </a:br>
            <a:r>
              <a:rPr lang="en-GB" altLang="en-US" b="1"/>
              <a:t>UNION</a:t>
            </a:r>
            <a:br>
              <a:rPr lang="en-GB" altLang="en-US" b="1"/>
            </a:br>
            <a:r>
              <a:rPr lang="en-GB" altLang="en-US" b="1"/>
              <a:t>(</a:t>
            </a:r>
            <a:r>
              <a:rPr lang="en-GB" altLang="en-US"/>
              <a:t>IS_ENROLLED_ON WHERE CourseId = CID (‘C1’)) { </a:t>
            </a:r>
            <a:r>
              <a:rPr lang="en-GB" altLang="en-US">
                <a:solidFill>
                  <a:schemeClr val="accent2"/>
                </a:solidFill>
              </a:rPr>
              <a:t>StudentId</a:t>
            </a:r>
            <a:r>
              <a:rPr lang="en-GB" altLang="en-US"/>
              <a:t> }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826D4D1-E9C9-A857-3D28-46756D2C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5056CF-E6AE-6A6C-74E9-EF6D00FD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0F42-3577-4A34-8DBF-9579E9A4BFDB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8320E6F4-20B9-8EC9-CE16-929C81EE6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ln/>
        </p:spPr>
        <p:txBody>
          <a:bodyPr/>
          <a:lstStyle/>
          <a:p>
            <a:r>
              <a:rPr lang="en-GB" altLang="en-US"/>
              <a:t>Definition of UNION</a:t>
            </a: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5E7DC538-E12C-2550-AD9C-6D745AB0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81200"/>
            <a:ext cx="2703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r1</a:t>
            </a:r>
            <a:r>
              <a:rPr lang="en-GB" altLang="en-US"/>
              <a:t> </a:t>
            </a:r>
            <a:r>
              <a:rPr lang="en-GB" altLang="en-US" b="1"/>
              <a:t>UNION</a:t>
            </a:r>
            <a:r>
              <a:rPr lang="en-GB" altLang="en-US"/>
              <a:t> </a:t>
            </a:r>
            <a:r>
              <a:rPr lang="en-GB" altLang="en-US" i="1"/>
              <a:t>r2.</a:t>
            </a:r>
            <a:r>
              <a:rPr lang="en-GB" altLang="en-US"/>
              <a:t>  Then: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2EE8774B-030D-1ECF-25C9-6BCD39ED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3387725"/>
            <a:ext cx="824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of </a:t>
            </a:r>
            <a:r>
              <a:rPr lang="en-GB" altLang="en-US" i="1"/>
              <a:t>s</a:t>
            </a:r>
            <a:r>
              <a:rPr lang="en-GB" altLang="en-US"/>
              <a:t> is the common heading of </a:t>
            </a:r>
            <a:r>
              <a:rPr lang="en-GB" altLang="en-US" i="1"/>
              <a:t>r1 </a:t>
            </a:r>
            <a:r>
              <a:rPr lang="en-GB" altLang="en-US"/>
              <a:t>and</a:t>
            </a:r>
            <a:r>
              <a:rPr lang="en-GB" altLang="en-US" i="1"/>
              <a:t> r2</a:t>
            </a:r>
            <a:r>
              <a:rPr lang="en-GB" altLang="en-US"/>
              <a:t>.</a:t>
            </a: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A737BFEB-62DE-1845-36CB-9259D8AA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221163"/>
            <a:ext cx="790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each tuple that is </a:t>
            </a:r>
            <a:r>
              <a:rPr lang="en-GB" altLang="en-US" i="1"/>
              <a:t>either</a:t>
            </a:r>
            <a:r>
              <a:rPr lang="en-GB" altLang="en-US"/>
              <a:t> a tuple of </a:t>
            </a:r>
            <a:r>
              <a:rPr lang="en-GB" altLang="en-US" i="1"/>
              <a:t>r1 or</a:t>
            </a:r>
            <a:r>
              <a:rPr lang="en-GB" altLang="en-US"/>
              <a:t> a tuple of </a:t>
            </a:r>
            <a:r>
              <a:rPr lang="en-GB" altLang="en-US" i="1"/>
              <a:t>r2.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124F5CE1-F5D4-A05F-9C37-4AC24345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2625725"/>
            <a:ext cx="3842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r1</a:t>
            </a:r>
            <a:r>
              <a:rPr lang="en-GB" altLang="en-US"/>
              <a:t> and </a:t>
            </a:r>
            <a:r>
              <a:rPr lang="en-GB" altLang="en-US" i="1"/>
              <a:t>r2</a:t>
            </a:r>
            <a:r>
              <a:rPr lang="en-GB" altLang="en-US"/>
              <a:t> must have the same heading.</a:t>
            </a:r>
            <a:endParaRPr lang="en-GB" altLang="en-US" i="1"/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9EE2BCBB-44BF-67FA-B8C4-4BB9BA64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257800"/>
            <a:ext cx="4000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 UNION commutative? Is it associative?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E14E8A3-792B-B6AE-E8FC-0992B23D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29186FBD-013C-5AD3-7071-5241597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69FF-03CD-454F-84A7-1AA306AF118E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2CE04BAD-F2ED-8389-AC14-7F22D4A21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  <a:ln/>
        </p:spPr>
        <p:txBody>
          <a:bodyPr/>
          <a:lstStyle/>
          <a:p>
            <a:r>
              <a:rPr lang="en-GB" altLang="en-US"/>
              <a:t>NOT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ADA0E805-C43C-398D-910F-89DE1CF45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47800"/>
            <a:ext cx="2964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</a:t>
            </a:r>
            <a:r>
              <a:rPr lang="en-GB" altLang="en-US" b="1"/>
              <a:t>NOT</a:t>
            </a:r>
            <a:r>
              <a:rPr lang="en-GB" altLang="en-US"/>
              <a:t>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endParaRPr lang="en-GB" altLang="en-US" i="1"/>
          </a:p>
        </p:txBody>
      </p:sp>
      <p:graphicFrame>
        <p:nvGraphicFramePr>
          <p:cNvPr id="239620" name="Group 4">
            <a:extLst>
              <a:ext uri="{FF2B5EF4-FFF2-40B4-BE49-F238E27FC236}">
                <a16:creationId xmlns:a16="http://schemas.microsoft.com/office/drawing/2014/main" id="{7E4B87F5-65A6-3E71-4BC0-DEABA2F67BAC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2057400"/>
          <a:ext cx="5029200" cy="28067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46214359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68184210"/>
                    </a:ext>
                  </a:extLst>
                </a:gridCol>
              </a:tblGrid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76562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066702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Quentin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95009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Zorba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981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20180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Hugh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152324"/>
                  </a:ext>
                </a:extLst>
              </a:tr>
            </a:tbl>
          </a:graphicData>
        </a:graphic>
      </p:graphicFrame>
      <p:sp>
        <p:nvSpPr>
          <p:cNvPr id="239645" name="Text Box 29">
            <a:extLst>
              <a:ext uri="{FF2B5EF4-FFF2-40B4-BE49-F238E27FC236}">
                <a16:creationId xmlns:a16="http://schemas.microsoft.com/office/drawing/2014/main" id="{07F9F5CA-AADE-D8A5-7656-172A7F75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31909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and so on </a:t>
            </a:r>
            <a:r>
              <a:rPr lang="en-GB" altLang="en-US" i="1"/>
              <a:t>ad infinitum</a:t>
            </a:r>
            <a:r>
              <a:rPr lang="en-GB" altLang="en-US"/>
              <a:t> (almost!)</a:t>
            </a:r>
          </a:p>
        </p:txBody>
      </p:sp>
      <p:sp>
        <p:nvSpPr>
          <p:cNvPr id="239646" name="Text Box 30">
            <a:extLst>
              <a:ext uri="{FF2B5EF4-FFF2-40B4-BE49-F238E27FC236}">
                <a16:creationId xmlns:a16="http://schemas.microsoft.com/office/drawing/2014/main" id="{154DA79D-E11D-B73E-99F7-861C430A2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562600"/>
            <a:ext cx="1852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NOT SUPPORTED!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FB89AA4-CF68-B55E-9952-00E511D1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45" grpId="0" autoUpdateAnimBg="0"/>
      <p:bldP spid="2396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4E6A54-5F3E-3A0C-44DC-EF125223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8542-BA9C-4BF7-ADD6-7F4BCE1730CA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6118EABA-BE86-AA2F-BEC1-A4195C964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14400"/>
          </a:xfrm>
          <a:ln/>
        </p:spPr>
        <p:txBody>
          <a:bodyPr/>
          <a:lstStyle/>
          <a:p>
            <a:r>
              <a:rPr lang="en-GB" altLang="en-US"/>
              <a:t>Restricted NOT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250F95A5-3698-1FF2-E46C-F17BC341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5895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AND</a:t>
            </a:r>
            <a:r>
              <a:rPr lang="en-GB" altLang="en-US"/>
              <a:t> is </a:t>
            </a:r>
            <a:r>
              <a:rPr lang="en-GB" altLang="en-US" b="1"/>
              <a:t>NOT</a:t>
            </a:r>
            <a:r>
              <a:rPr lang="en-GB" altLang="en-US"/>
              <a:t> enrolled on any course.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7D491D4D-DC69-D172-16C8-09C59954A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365625"/>
            <a:ext cx="4488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IS_CALLED </a:t>
            </a:r>
            <a:r>
              <a:rPr lang="en-GB" altLang="en-US" b="1"/>
              <a:t>NOT MATCHING</a:t>
            </a:r>
            <a:r>
              <a:rPr lang="en-GB" altLang="en-US"/>
              <a:t> IS_ENROLLED_ON</a:t>
            </a:r>
          </a:p>
        </p:txBody>
      </p:sp>
      <p:graphicFrame>
        <p:nvGraphicFramePr>
          <p:cNvPr id="241669" name="Group 5">
            <a:extLst>
              <a:ext uri="{FF2B5EF4-FFF2-40B4-BE49-F238E27FC236}">
                <a16:creationId xmlns:a16="http://schemas.microsoft.com/office/drawing/2014/main" id="{0B3FD47E-E1E6-E727-40AD-83EA80FBEDCB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822575"/>
          <a:ext cx="2743200" cy="914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8203968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833897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10004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768611"/>
                  </a:ext>
                </a:extLst>
              </a:tr>
            </a:tbl>
          </a:graphicData>
        </a:graphic>
      </p:graphicFrame>
      <p:sp>
        <p:nvSpPr>
          <p:cNvPr id="241680" name="Text Box 16">
            <a:extLst>
              <a:ext uri="{FF2B5EF4-FFF2-40B4-BE49-F238E27FC236}">
                <a16:creationId xmlns:a16="http://schemas.microsoft.com/office/drawing/2014/main" id="{F3344E89-748B-6E0B-EB84-064387D66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5203825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Sometimes referred to as “semidifference”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69CBB36-8320-ED3D-A5D1-C0AB15BE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24168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725D86-8A19-BC3B-CE82-9A18F26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BE8-9F01-4F9D-A060-F4F5A1013D62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9A0401E6-B3D6-6FAA-9C0B-8F0B951F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  <a:ln/>
        </p:spPr>
        <p:txBody>
          <a:bodyPr/>
          <a:lstStyle/>
          <a:p>
            <a:r>
              <a:rPr lang="en-GB" altLang="en-US"/>
              <a:t>Definition of NOT MATCHING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D4052030-DBE6-C692-46C9-FD066252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981200"/>
            <a:ext cx="356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Let </a:t>
            </a:r>
            <a:r>
              <a:rPr lang="en-GB" altLang="en-US" i="1"/>
              <a:t>s</a:t>
            </a:r>
            <a:r>
              <a:rPr lang="en-GB" altLang="en-US"/>
              <a:t> = </a:t>
            </a:r>
            <a:r>
              <a:rPr lang="en-GB" altLang="en-US" i="1"/>
              <a:t>r1</a:t>
            </a:r>
            <a:r>
              <a:rPr lang="en-GB" altLang="en-US"/>
              <a:t> </a:t>
            </a:r>
            <a:r>
              <a:rPr lang="en-GB" altLang="en-US" b="1"/>
              <a:t>NOT MATCHING</a:t>
            </a:r>
            <a:r>
              <a:rPr lang="en-GB" altLang="en-US"/>
              <a:t> </a:t>
            </a:r>
            <a:r>
              <a:rPr lang="en-GB" altLang="en-US" i="1"/>
              <a:t>r2.</a:t>
            </a:r>
            <a:r>
              <a:rPr lang="en-GB" altLang="en-US"/>
              <a:t>  Then:</a:t>
            </a: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58107A13-6EA5-A946-A6AB-7F80DEA60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667000"/>
            <a:ext cx="824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heading of </a:t>
            </a:r>
            <a:r>
              <a:rPr lang="en-GB" altLang="en-US" i="1"/>
              <a:t>s</a:t>
            </a:r>
            <a:r>
              <a:rPr lang="en-GB" altLang="en-US"/>
              <a:t> is the heading of </a:t>
            </a:r>
            <a:r>
              <a:rPr lang="en-GB" altLang="en-US" i="1"/>
              <a:t>r1</a:t>
            </a:r>
            <a:r>
              <a:rPr lang="en-GB" altLang="en-US"/>
              <a:t>.</a:t>
            </a: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7F9E3787-762F-1AF8-F24D-FAF404B1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352801"/>
            <a:ext cx="7908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body of </a:t>
            </a:r>
            <a:r>
              <a:rPr lang="en-GB" altLang="en-US" i="1"/>
              <a:t>s</a:t>
            </a:r>
            <a:r>
              <a:rPr lang="en-GB" altLang="en-US"/>
              <a:t> consists of each tuple of </a:t>
            </a:r>
            <a:r>
              <a:rPr lang="en-GB" altLang="en-US" i="1"/>
              <a:t>r1 </a:t>
            </a:r>
            <a:r>
              <a:rPr lang="en-GB" altLang="en-US"/>
              <a:t>that matches no tuple of </a:t>
            </a:r>
            <a:r>
              <a:rPr lang="en-GB" altLang="en-US" i="1"/>
              <a:t>r2</a:t>
            </a:r>
            <a:r>
              <a:rPr lang="en-GB" altLang="en-US"/>
              <a:t> on their common attributes.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C5AB1766-43D9-5E65-B245-563DBEFE0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19601"/>
            <a:ext cx="8016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It follows that in the case where there are no common attributes,  </a:t>
            </a:r>
            <a:r>
              <a:rPr lang="en-GB" altLang="en-US" i="1"/>
              <a:t>s</a:t>
            </a:r>
            <a:r>
              <a:rPr lang="en-GB" altLang="en-US"/>
              <a:t> is equal to </a:t>
            </a:r>
            <a:r>
              <a:rPr lang="en-GB" altLang="en-US" i="1"/>
              <a:t>r1</a:t>
            </a:r>
            <a:r>
              <a:rPr lang="en-GB" altLang="en-US"/>
              <a:t> if </a:t>
            </a:r>
            <a:r>
              <a:rPr lang="en-GB" altLang="en-US" i="1"/>
              <a:t>r2</a:t>
            </a:r>
            <a:r>
              <a:rPr lang="en-GB" altLang="en-US"/>
              <a:t> is empty, and otherwise is empty.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690F2740-310C-F0C5-15F9-07B66E629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343526"/>
            <a:ext cx="8016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When all attributes are common, we get Codd’s original </a:t>
            </a:r>
            <a:r>
              <a:rPr lang="en-GB" altLang="en-US" i="1"/>
              <a:t>difference</a:t>
            </a:r>
            <a:r>
              <a:rPr lang="en-GB" altLang="en-US"/>
              <a:t> operator (MINUS in </a:t>
            </a:r>
            <a:r>
              <a:rPr lang="en-GB" altLang="en-US" b="1"/>
              <a:t>Tutorial D</a:t>
            </a:r>
            <a:r>
              <a:rPr lang="en-GB" altLang="en-US"/>
              <a:t>).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3849AD4-0A0F-0F95-836A-D5E53492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B33978-A662-6AB7-903A-FECF60B7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A7CD-65D4-4998-B7F8-6DA43793D2A9}" type="slidenum">
              <a:rPr lang="en-GB" altLang="en-US"/>
              <a:pPr/>
              <a:t>39</a:t>
            </a:fld>
            <a:endParaRPr lang="en-GB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B52F0325-CA0C-7C32-54FB-7DEE86A4A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914400"/>
          </a:xfrm>
          <a:ln/>
        </p:spPr>
        <p:txBody>
          <a:bodyPr/>
          <a:lstStyle/>
          <a:p>
            <a:r>
              <a:rPr lang="en-GB" altLang="en-US"/>
              <a:t>Constraints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BB1C500D-35F6-96BA-5735-A7F7D0D2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676400"/>
            <a:ext cx="5165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Constraints express the integrity rules for a database.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DB6A23ED-6CB3-50AD-59D2-9A6D020D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Enforcement of constraints by the DBMS ensures that the database is at all times in a </a:t>
            </a:r>
            <a:r>
              <a:rPr lang="en-GB" altLang="en-US" i="1"/>
              <a:t>consistent</a:t>
            </a:r>
            <a:r>
              <a:rPr lang="en-GB" altLang="en-US"/>
              <a:t> state.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B63587C0-2176-70EB-6881-110393A5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76601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 constraint is a</a:t>
            </a:r>
            <a:r>
              <a:rPr lang="en-GB" altLang="en-US" i="1"/>
              <a:t> truth-valued</a:t>
            </a:r>
            <a:r>
              <a:rPr lang="en-GB" altLang="en-US"/>
              <a:t> expression, such as a </a:t>
            </a:r>
            <a:r>
              <a:rPr lang="en-GB" altLang="en-US" i="1"/>
              <a:t>comparison</a:t>
            </a:r>
            <a:r>
              <a:rPr lang="en-GB" altLang="en-US"/>
              <a:t>, declared as part of the</a:t>
            </a:r>
            <a:r>
              <a:rPr lang="en-GB" altLang="en-US" i="1"/>
              <a:t> logical schema</a:t>
            </a:r>
            <a:r>
              <a:rPr lang="en-GB" altLang="en-US"/>
              <a:t> of the database.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8DC1D1E0-7DF4-2F5C-7631-7530E1E6D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comparands of a constraint are typically relation expressions or invocations of aggregate operators.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238F5C25-4D48-B49B-9AC3-C55897E7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257801"/>
            <a:ext cx="816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But the commonest kinds of constraint are expressed using special shorthands, like KEY, FOREIGN KEY, IS_EMPTY.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DD718D6-1758-D910-3DE5-D65A6065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utoUpdateAnimBg="0"/>
      <p:bldP spid="245765" grpId="0" autoUpdateAnimBg="0"/>
      <p:bldP spid="245766" grpId="0" autoUpdateAnimBg="0"/>
      <p:bldP spid="2457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03B861-6D79-BE28-CB30-257ECA5E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22F8-349D-4ECA-939A-9EA506E2DF9F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0A2ABAC-3962-5AAC-896B-069BE3148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  <a:ln/>
        </p:spPr>
        <p:txBody>
          <a:bodyPr/>
          <a:lstStyle/>
          <a:p>
            <a:r>
              <a:rPr lang="en-GB" altLang="en-US" dirty="0"/>
              <a:t>Relations and Predicates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CB61FC5C-5F85-66C7-BFAA-7A97EBE5A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0"/>
            <a:ext cx="4741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Consider the predicate: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BD70A749-97FA-1609-2EC1-3C27FD507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54904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u="sng">
                <a:solidFill>
                  <a:schemeClr val="accent2"/>
                </a:solidFill>
              </a:rPr>
              <a:t>…</a:t>
            </a:r>
            <a:r>
              <a:rPr lang="en-GB" altLang="en-US">
                <a:solidFill>
                  <a:schemeClr val="accent2"/>
                </a:solidFill>
              </a:rPr>
              <a:t> </a:t>
            </a:r>
            <a:r>
              <a:rPr lang="en-GB" altLang="en-US"/>
              <a:t>is called </a:t>
            </a:r>
            <a:r>
              <a:rPr lang="en-GB" altLang="en-US" u="sng">
                <a:solidFill>
                  <a:schemeClr val="accent2"/>
                </a:solidFill>
              </a:rPr>
              <a:t>---</a:t>
            </a:r>
            <a:r>
              <a:rPr lang="en-GB" altLang="en-US"/>
              <a:t> is the </a:t>
            </a:r>
            <a:r>
              <a:rPr lang="en-GB" altLang="en-US" i="1"/>
              <a:t>intension</a:t>
            </a:r>
            <a:r>
              <a:rPr lang="en-GB" altLang="en-US"/>
              <a:t> (meaning) of the predicate.</a:t>
            </a:r>
            <a:endParaRPr lang="en-GB" altLang="en-US" i="1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C4DB75CE-37F5-7115-E9A7-CDCF499D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1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parameter names are arbitrary.  “</a:t>
            </a:r>
            <a:r>
              <a:rPr lang="en-GB" altLang="en-US" i="1">
                <a:solidFill>
                  <a:schemeClr val="accent2"/>
                </a:solidFill>
              </a:rPr>
              <a:t>S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</a:t>
            </a:r>
            <a:r>
              <a:rPr lang="en-GB" altLang="en-US"/>
              <a:t>” means the same thing (has the same intension).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A7CD11EB-5EAB-33D3-A178-EF376723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352801"/>
            <a:ext cx="8093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</a:t>
            </a:r>
            <a:r>
              <a:rPr lang="en-GB" altLang="en-US" i="1"/>
              <a:t>extension</a:t>
            </a:r>
            <a:r>
              <a:rPr lang="en-GB" altLang="en-US"/>
              <a:t> of the predicate is the set of </a:t>
            </a:r>
            <a:r>
              <a:rPr lang="en-GB" altLang="en-US" i="1"/>
              <a:t>true</a:t>
            </a:r>
            <a:r>
              <a:rPr lang="en-GB" altLang="en-US"/>
              <a:t> propositions that are </a:t>
            </a:r>
            <a:r>
              <a:rPr lang="en-GB" altLang="en-US" i="1"/>
              <a:t>instantiations</a:t>
            </a:r>
            <a:r>
              <a:rPr lang="en-GB" altLang="en-US"/>
              <a:t> of it: </a:t>
            </a:r>
            <a:br>
              <a:rPr lang="en-GB" altLang="en-US"/>
            </a:br>
            <a:r>
              <a:rPr lang="en-GB" altLang="en-US"/>
              <a:t>{ </a:t>
            </a:r>
            <a:r>
              <a:rPr lang="en-GB" altLang="en-US">
                <a:solidFill>
                  <a:srgbClr val="008000"/>
                </a:solidFill>
              </a:rPr>
              <a:t>S1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Anne</a:t>
            </a:r>
            <a:r>
              <a:rPr lang="en-GB" altLang="en-US"/>
              <a:t>, </a:t>
            </a:r>
            <a:r>
              <a:rPr lang="en-GB" altLang="en-US">
                <a:solidFill>
                  <a:srgbClr val="008000"/>
                </a:solidFill>
              </a:rPr>
              <a:t>S2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Boris</a:t>
            </a:r>
            <a:r>
              <a:rPr lang="en-GB" altLang="en-US"/>
              <a:t>, </a:t>
            </a:r>
            <a:r>
              <a:rPr lang="en-GB" altLang="en-US">
                <a:solidFill>
                  <a:srgbClr val="008000"/>
                </a:solidFill>
              </a:rPr>
              <a:t>S3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Cindy</a:t>
            </a:r>
            <a:r>
              <a:rPr lang="en-GB" altLang="en-US"/>
              <a:t>, </a:t>
            </a:r>
            <a:br>
              <a:rPr lang="en-GB" altLang="en-US"/>
            </a:br>
            <a:r>
              <a:rPr lang="en-GB" altLang="en-US"/>
              <a:t> </a:t>
            </a:r>
            <a:r>
              <a:rPr lang="en-GB" altLang="en-US">
                <a:solidFill>
                  <a:srgbClr val="008000"/>
                </a:solidFill>
              </a:rPr>
              <a:t>S4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Devinder</a:t>
            </a:r>
            <a:r>
              <a:rPr lang="en-GB" altLang="en-US"/>
              <a:t>, </a:t>
            </a:r>
            <a:r>
              <a:rPr lang="en-GB" altLang="en-US">
                <a:solidFill>
                  <a:srgbClr val="008000"/>
                </a:solidFill>
              </a:rPr>
              <a:t>S5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Boris</a:t>
            </a:r>
            <a:r>
              <a:rPr lang="en-GB" altLang="en-US"/>
              <a:t> }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9F639946-7159-0A07-154B-6AF90D76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918076"/>
            <a:ext cx="7788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Each tuple in the body of the relation provides the values to substitute for the parameters in one such instantiation. 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85D3CB7-7959-7F3B-7F02-857CC5FB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031" y="88106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4F4E27C-362B-B303-6FDF-F06DFAF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14BF-C5DB-44B2-ABF3-A331FA218806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E2537E4E-0C86-6347-8EB3-6615CD592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  <a:ln/>
        </p:spPr>
        <p:txBody>
          <a:bodyPr/>
          <a:lstStyle/>
          <a:p>
            <a:r>
              <a:rPr lang="en-GB" altLang="en-US"/>
              <a:t>IS_EMPTY Example</a:t>
            </a:r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87C174A0-2AAC-000E-3C6A-9F06D3997AFE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286000"/>
          <a:ext cx="4495800" cy="2774950"/>
        </p:xfrm>
        <a:graphic>
          <a:graphicData uri="http://schemas.openxmlformats.org/drawingml/2006/table">
            <a:tbl>
              <a:tblPr/>
              <a:tblGrid>
                <a:gridCol w="1595438">
                  <a:extLst>
                    <a:ext uri="{9D8B030D-6E8A-4147-A177-3AD203B41FA5}">
                      <a16:colId xmlns:a16="http://schemas.microsoft.com/office/drawing/2014/main" val="2239669311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2931052787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5841409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364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557142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10865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4862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00207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926208"/>
                  </a:ext>
                </a:extLst>
              </a:tr>
            </a:tbl>
          </a:graphicData>
        </a:graphic>
      </p:graphicFrame>
      <p:sp>
        <p:nvSpPr>
          <p:cNvPr id="247841" name="Text Box 33">
            <a:extLst>
              <a:ext uri="{FF2B5EF4-FFF2-40B4-BE49-F238E27FC236}">
                <a16:creationId xmlns:a16="http://schemas.microsoft.com/office/drawing/2014/main" id="{91F77CEF-FD89-8839-5C2D-57B0264D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0"/>
            <a:ext cx="1438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EXAM_MARK</a:t>
            </a:r>
          </a:p>
        </p:txBody>
      </p:sp>
      <p:sp>
        <p:nvSpPr>
          <p:cNvPr id="247842" name="Text Box 34">
            <a:extLst>
              <a:ext uri="{FF2B5EF4-FFF2-40B4-BE49-F238E27FC236}">
                <a16:creationId xmlns:a16="http://schemas.microsoft.com/office/drawing/2014/main" id="{F7492852-BA9A-2F1C-B849-D1C4B425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3124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This might be subject to the constraint:</a:t>
            </a:r>
          </a:p>
          <a:p>
            <a:r>
              <a:rPr lang="en-GB" altLang="en-US"/>
              <a:t>0 </a:t>
            </a:r>
            <a:r>
              <a:rPr lang="en-GB" altLang="en-US">
                <a:cs typeface="Times New Roman" panose="02020603050405020304" pitchFamily="18" charset="0"/>
                <a:sym typeface="Math B" pitchFamily="2" charset="2"/>
              </a:rPr>
              <a:t>≤</a:t>
            </a:r>
            <a:r>
              <a:rPr lang="en-GB" altLang="en-US">
                <a:sym typeface="Math B" pitchFamily="2" charset="2"/>
              </a:rPr>
              <a:t>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>
                <a:sym typeface="Math B" pitchFamily="2" charset="2"/>
              </a:rPr>
              <a:t> </a:t>
            </a:r>
            <a:r>
              <a:rPr lang="en-GB" altLang="en-US">
                <a:cs typeface="Times New Roman" panose="02020603050405020304" pitchFamily="18" charset="0"/>
                <a:sym typeface="Math B" pitchFamily="2" charset="2"/>
              </a:rPr>
              <a:t>≤</a:t>
            </a:r>
            <a:r>
              <a:rPr lang="en-GB" altLang="en-US">
                <a:sym typeface="Math B" pitchFamily="2" charset="2"/>
              </a:rPr>
              <a:t> 100</a:t>
            </a:r>
          </a:p>
        </p:txBody>
      </p:sp>
      <p:sp>
        <p:nvSpPr>
          <p:cNvPr id="247843" name="Text Box 35">
            <a:extLst>
              <a:ext uri="{FF2B5EF4-FFF2-40B4-BE49-F238E27FC236}">
                <a16:creationId xmlns:a16="http://schemas.microsoft.com/office/drawing/2014/main" id="{5841A840-E40D-FA3E-09CF-C29F443A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003675"/>
            <a:ext cx="26388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IS_EMPTY</a:t>
            </a:r>
            <a:r>
              <a:rPr lang="en-GB" altLang="en-US"/>
              <a:t> ( </a:t>
            </a:r>
          </a:p>
          <a:p>
            <a:r>
              <a:rPr lang="en-GB" altLang="en-US"/>
              <a:t>EXAM_MARK WHERE</a:t>
            </a:r>
            <a:br>
              <a:rPr lang="en-GB" altLang="en-US"/>
            </a:br>
            <a:r>
              <a:rPr lang="en-GB" altLang="en-US"/>
              <a:t>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&lt; 0 OR </a:t>
            </a:r>
            <a:r>
              <a:rPr lang="en-GB" altLang="en-US">
                <a:solidFill>
                  <a:schemeClr val="accent2"/>
                </a:solidFill>
              </a:rPr>
              <a:t>Mark</a:t>
            </a:r>
            <a:r>
              <a:rPr lang="en-GB" altLang="en-US"/>
              <a:t> &gt; 100 )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121645E-3ECA-F452-1963-EAE2B137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4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57F51020-5E4B-F038-F4A5-4C38A3E18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0975" y="477838"/>
            <a:ext cx="2095500" cy="323850"/>
          </a:xfrm>
        </p:spPr>
        <p:txBody>
          <a:bodyPr/>
          <a:lstStyle/>
          <a:p>
            <a:pPr eaLnBrk="1" hangingPunct="1"/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F914-EE95-770E-C71C-2EED81A2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5175" y="2063750"/>
            <a:ext cx="7486650" cy="692150"/>
          </a:xfrm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Book: Database System Concepts, Sixth Edition, Abraham </a:t>
            </a:r>
            <a:r>
              <a:rPr lang="en-IN" sz="13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Yale University Henry, F. </a:t>
            </a:r>
            <a:r>
              <a:rPr lang="en-IN" sz="13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Lehigh University, S. Sudarshan Indian Institute of Technology, Bombay. </a:t>
            </a:r>
            <a:endParaRPr lang="en-IN" sz="13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181B2BFB-AB6D-E0CE-AAD1-F75EF338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50814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44C4-0FEA-D0BD-D163-25D847D0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1EDC-BB72-464C-9792-273204FBEA7A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DAAC476-FD72-8144-5C25-28B06A0AE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762000"/>
          </a:xfrm>
          <a:ln/>
        </p:spPr>
        <p:txBody>
          <a:bodyPr/>
          <a:lstStyle/>
          <a:p>
            <a:r>
              <a:rPr lang="en-GB" altLang="en-US" dirty="0"/>
              <a:t>Relations and Predicates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74CA60B9-6B6E-CA61-596B-8C1C6609B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1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Moreover, each proposition in the extension has exactly one corresponding tuple in the relation.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C45AEF2C-8926-BD88-D2A2-51BD5C9A3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743200"/>
            <a:ext cx="609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This 1:1 correspondence reflects the </a:t>
            </a:r>
            <a:r>
              <a:rPr lang="en-GB" altLang="en-US" i="1"/>
              <a:t>Closed World Assumption</a:t>
            </a:r>
            <a:r>
              <a:rPr lang="en-GB" altLang="en-US"/>
              <a:t>: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F89718B1-5F65-2B4F-C198-945EAA2D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37063"/>
            <a:ext cx="794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Closed World Assumption underpins the operators we are about to meet.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A4039EA9-560D-C1EF-137A-8A727FAD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1"/>
            <a:ext cx="55751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 tuple representing a true instantiation is in the relation.</a:t>
            </a:r>
            <a:br>
              <a:rPr lang="en-GB" altLang="en-US"/>
            </a:br>
            <a:r>
              <a:rPr lang="en-GB" altLang="en-US"/>
              <a:t>A tuple representing a false one is out.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AACF946-B750-2BA9-0E80-791D9720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05F1-4056-EFC6-5D6A-EDD003C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43D6-81CB-47B5-8C5A-34A872CDD05C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865A2F0-3295-95F8-07A6-DE154FB9B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  <a:ln/>
        </p:spPr>
        <p:txBody>
          <a:bodyPr/>
          <a:lstStyle/>
          <a:p>
            <a:r>
              <a:rPr lang="en-GB" altLang="en-US"/>
              <a:t>Relational Algebra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5EAA2FE4-FBDA-94CA-B732-78022EE6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93875"/>
            <a:ext cx="549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Operators that operate on relations and return relations.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CC3DE440-8AFA-B666-D261-E561F6C5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62201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In other words, operators that are</a:t>
            </a:r>
            <a:r>
              <a:rPr lang="en-GB" altLang="en-US" i="1"/>
              <a:t> closed over</a:t>
            </a:r>
            <a:r>
              <a:rPr lang="en-GB" altLang="en-US"/>
              <a:t> relations.  Just as arithmetic operators are closed over numbers.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874644D0-7533-B447-AF66-A244C6DF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284538"/>
            <a:ext cx="8245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Closure means that every invocation can be an operand, allowing expressions of arbitrary complexity to be written.  Just as, in arithmetic, e.g., the invocation b-c is an operand of a+(b-c).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1D4F6E43-B060-DC6B-5825-D5519EFB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572001"/>
            <a:ext cx="7864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The operators of the relational algebra are relational counterparts of </a:t>
            </a:r>
            <a:r>
              <a:rPr lang="en-GB" altLang="en-US" i="1"/>
              <a:t>logical</a:t>
            </a:r>
            <a:r>
              <a:rPr lang="en-GB" altLang="en-US"/>
              <a:t> operators: AND, OR, NOT, EXISTS.</a:t>
            </a:r>
          </a:p>
          <a:p>
            <a:r>
              <a:rPr lang="en-GB" altLang="en-US"/>
              <a:t>Each, when invoked, yields a relation, which can be interpreted as the extension of some predicate.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1B69E57-D649-9D68-D7C3-5E4342F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89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utoUpdateAnimBg="0"/>
      <p:bldP spid="645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E08AD2-AC70-64CF-CF91-D3A6C14B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0717-2DF0-4DFB-8924-6D237E16210B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F031A6E-36F3-5F76-59E1-2B742A788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153400" cy="838200"/>
          </a:xfrm>
          <a:ln/>
        </p:spPr>
        <p:txBody>
          <a:bodyPr/>
          <a:lstStyle/>
          <a:p>
            <a:r>
              <a:rPr lang="en-GB" altLang="en-US"/>
              <a:t>Logical Operators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8523509-1BD8-49FB-1257-DCBE8A8B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1"/>
            <a:ext cx="861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Because relations are used to represent predicates, it makes sense for relational operators to be counterparts of operators on predicates.  We will meet examples such as these: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C2F0AC1-5796-5E4C-9CDE-F91556FF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24175"/>
            <a:ext cx="8523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Student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AND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on course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/>
              <a:t>.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2761F377-9DBB-A265-A513-A7F9226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789363"/>
            <a:ext cx="4510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Student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</a:t>
            </a:r>
            <a:r>
              <a:rPr lang="en-GB" altLang="en-US" b="1"/>
              <a:t>on some course</a:t>
            </a:r>
            <a:r>
              <a:rPr lang="en-GB" altLang="en-US"/>
              <a:t>.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B51CED8C-C15E-133B-4D5B-91BC6DE74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Student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on course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/>
              <a:t> AND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</a:t>
            </a:r>
            <a:r>
              <a:rPr lang="en-GB" altLang="en-US" b="1"/>
              <a:t>NOT</a:t>
            </a:r>
            <a:r>
              <a:rPr lang="en-GB" altLang="en-US"/>
              <a:t> called </a:t>
            </a:r>
            <a:r>
              <a:rPr lang="en-GB" altLang="en-US">
                <a:solidFill>
                  <a:srgbClr val="008000"/>
                </a:solidFill>
              </a:rPr>
              <a:t>Devinder</a:t>
            </a:r>
            <a:r>
              <a:rPr lang="en-GB" altLang="en-US"/>
              <a:t>.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A291A674-A2FE-6EF2-0092-66CC1D50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5343525"/>
            <a:ext cx="8596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Student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NOT enrolled on any course </a:t>
            </a:r>
            <a:r>
              <a:rPr lang="en-GB" altLang="en-US" b="1"/>
              <a:t>OR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>
                <a:solidFill>
                  <a:srgbClr val="008000"/>
                </a:solidFill>
              </a:rPr>
              <a:t>Boris</a:t>
            </a:r>
            <a:r>
              <a:rPr lang="en-GB" altLang="en-US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F1B1D9F-861B-8E02-AA11-C795CA29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336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5" grpId="0" autoUpdateAnimBg="0"/>
      <p:bldP spid="66566" grpId="0" autoUpdateAnimBg="0"/>
      <p:bldP spid="665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D1F7F51-31EA-1A0A-354F-EC22ECB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3952-B8EE-43F4-B59A-470A5249280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46E81A0-8A09-8142-9A95-990A4D3F9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914400"/>
          </a:xfrm>
          <a:ln/>
        </p:spPr>
        <p:txBody>
          <a:bodyPr/>
          <a:lstStyle/>
          <a:p>
            <a:r>
              <a:rPr lang="en-GB" altLang="en-US"/>
              <a:t>Relational Operators</a:t>
            </a:r>
          </a:p>
        </p:txBody>
      </p:sp>
      <p:graphicFrame>
        <p:nvGraphicFramePr>
          <p:cNvPr id="65678" name="Group 142">
            <a:extLst>
              <a:ext uri="{FF2B5EF4-FFF2-40B4-BE49-F238E27FC236}">
                <a16:creationId xmlns:a16="http://schemas.microsoft.com/office/drawing/2014/main" id="{069C3044-F822-213B-C18A-218417DC555F}"/>
              </a:ext>
            </a:extLst>
          </p:cNvPr>
          <p:cNvGraphicFramePr>
            <a:graphicFrameLocks noGrp="1"/>
          </p:cNvGraphicFramePr>
          <p:nvPr/>
        </p:nvGraphicFramePr>
        <p:xfrm>
          <a:off x="2208214" y="1562101"/>
          <a:ext cx="7920037" cy="4443413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232577416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4263643026"/>
                    </a:ext>
                  </a:extLst>
                </a:gridCol>
              </a:tblGrid>
              <a:tr h="205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JOIN (    , *)</a:t>
                      </a:r>
                      <a:b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restriction (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WHERE, )</a:t>
                      </a:r>
                      <a:b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extension(EXTEND)</a:t>
                      </a:r>
                      <a:b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summarization (SUMMARIZE)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1218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EXISTS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projection (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attribute names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}, 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23232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UNION (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069555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AND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(semi)difference (NOT MATCHING,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30455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attribute renaming (RENAME,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</a:t>
                      </a: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104413"/>
                  </a:ext>
                </a:extLst>
              </a:tr>
            </a:tbl>
          </a:graphicData>
        </a:graphic>
      </p:graphicFrame>
      <p:sp>
        <p:nvSpPr>
          <p:cNvPr id="65619" name="Text Box 83">
            <a:extLst>
              <a:ext uri="{FF2B5EF4-FFF2-40B4-BE49-F238E27FC236}">
                <a16:creationId xmlns:a16="http://schemas.microsoft.com/office/drawing/2014/main" id="{8DA0D846-6C85-F607-5EDB-C07357F4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066800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Logic</a:t>
            </a:r>
          </a:p>
        </p:txBody>
      </p:sp>
      <p:sp>
        <p:nvSpPr>
          <p:cNvPr id="65620" name="Text Box 84">
            <a:extLst>
              <a:ext uri="{FF2B5EF4-FFF2-40B4-BE49-F238E27FC236}">
                <a16:creationId xmlns:a16="http://schemas.microsoft.com/office/drawing/2014/main" id="{8D0C55E8-59E4-5006-1C80-40EB5CA2F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066800"/>
            <a:ext cx="2291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Relational counterpart</a:t>
            </a:r>
          </a:p>
        </p:txBody>
      </p:sp>
      <p:sp>
        <p:nvSpPr>
          <p:cNvPr id="65628" name="AutoShape 7">
            <a:extLst>
              <a:ext uri="{FF2B5EF4-FFF2-40B4-BE49-F238E27FC236}">
                <a16:creationId xmlns:a16="http://schemas.microsoft.com/office/drawing/2014/main" id="{2D341EE6-071F-AB0F-798E-7E0707F9B15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31607" y="1701007"/>
            <a:ext cx="215900" cy="3603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806EDDA-351B-8EC9-7379-88943D42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111372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BAAA7E10-B6C3-9326-7D4F-08713B9E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F31-CB95-4D3D-9485-68B94D17C14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EB510-5585-5527-A16B-EAB591A98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  <a:ln/>
        </p:spPr>
        <p:txBody>
          <a:bodyPr/>
          <a:lstStyle/>
          <a:p>
            <a:r>
              <a:rPr lang="en-GB" altLang="en-US"/>
              <a:t>JOIN (= AND)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C01798B6-F2D3-B515-9BEB-7DAADEE9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565275"/>
            <a:ext cx="6184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called </a:t>
            </a:r>
            <a:r>
              <a:rPr lang="en-GB" altLang="en-US" i="1">
                <a:solidFill>
                  <a:schemeClr val="accent2"/>
                </a:solidFill>
              </a:rPr>
              <a:t>Name</a:t>
            </a:r>
            <a:r>
              <a:rPr lang="en-GB" altLang="en-US"/>
              <a:t> </a:t>
            </a:r>
            <a:r>
              <a:rPr lang="en-GB" altLang="en-US" b="1"/>
              <a:t>AND</a:t>
            </a:r>
            <a:r>
              <a:rPr lang="en-GB" altLang="en-US"/>
              <a:t> </a:t>
            </a:r>
            <a:r>
              <a:rPr lang="en-GB" altLang="en-US" i="1">
                <a:solidFill>
                  <a:schemeClr val="accent2"/>
                </a:solidFill>
              </a:rPr>
              <a:t>StudentId</a:t>
            </a:r>
            <a:r>
              <a:rPr lang="en-GB" altLang="en-US"/>
              <a:t> is enrolled on </a:t>
            </a:r>
            <a:r>
              <a:rPr lang="en-GB" altLang="en-US" i="1">
                <a:solidFill>
                  <a:schemeClr val="accent2"/>
                </a:solidFill>
              </a:rPr>
              <a:t>CourseId</a:t>
            </a:r>
            <a:r>
              <a:rPr lang="en-GB" altLang="en-US"/>
              <a:t>.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3067AEBB-D0CF-0AE1-9992-CBF13B9D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2819400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IS_CALLED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B3310176-579C-DAA2-D9E5-8CA43191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2819400"/>
            <a:ext cx="630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JOIN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B180901F-1B85-E08C-9D35-6D532116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19400"/>
            <a:ext cx="1867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IS_ENROLLED_ON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00FFD4BD-B230-EE17-D59C-37B241B0E3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057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78E184AA-1EC8-1619-C5FD-07A2E2CB3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965ABC0B-B759-E93E-B99E-2A028B618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057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5" name="Line 11">
            <a:extLst>
              <a:ext uri="{FF2B5EF4-FFF2-40B4-BE49-F238E27FC236}">
                <a16:creationId xmlns:a16="http://schemas.microsoft.com/office/drawing/2014/main" id="{0E7C4256-FF2E-D6AE-F8CC-0036BD339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057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6" name="Line 12">
            <a:extLst>
              <a:ext uri="{FF2B5EF4-FFF2-40B4-BE49-F238E27FC236}">
                <a16:creationId xmlns:a16="http://schemas.microsoft.com/office/drawing/2014/main" id="{644715D8-418C-2645-52D8-12C1192F7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057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2787" name="Group 83">
            <a:extLst>
              <a:ext uri="{FF2B5EF4-FFF2-40B4-BE49-F238E27FC236}">
                <a16:creationId xmlns:a16="http://schemas.microsoft.com/office/drawing/2014/main" id="{7C82A276-0A4B-0242-0217-777F5D480F16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3276600"/>
          <a:ext cx="2743200" cy="2956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6117867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0377619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[CHAR]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7332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Anne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67438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0697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Cindy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612897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Devinder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95634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Boris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250224"/>
                  </a:ext>
                </a:extLst>
              </a:tr>
            </a:tbl>
          </a:graphicData>
        </a:graphic>
      </p:graphicFrame>
      <p:graphicFrame>
        <p:nvGraphicFramePr>
          <p:cNvPr id="72788" name="Group 84">
            <a:extLst>
              <a:ext uri="{FF2B5EF4-FFF2-40B4-BE49-F238E27FC236}">
                <a16:creationId xmlns:a16="http://schemas.microsoft.com/office/drawing/2014/main" id="{B0949E88-EF62-3029-101D-13D9CAB32DC5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3276600"/>
          <a:ext cx="3200400" cy="29883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42123358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766070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StudentId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[SID]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CourseId</a:t>
                      </a:r>
                      <a:b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[CID]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6878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882638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19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4282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483793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79249"/>
                  </a:ext>
                </a:extLst>
              </a:tr>
            </a:tbl>
          </a:graphicData>
        </a:graphic>
      </p:graphicFrame>
      <p:sp>
        <p:nvSpPr>
          <p:cNvPr id="72776" name="Line 72">
            <a:extLst>
              <a:ext uri="{FF2B5EF4-FFF2-40B4-BE49-F238E27FC236}">
                <a16:creationId xmlns:a16="http://schemas.microsoft.com/office/drawing/2014/main" id="{71485119-DB91-F9E7-AF98-72366FFBF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86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77" name="Line 73">
            <a:extLst>
              <a:ext uri="{FF2B5EF4-FFF2-40B4-BE49-F238E27FC236}">
                <a16:creationId xmlns:a16="http://schemas.microsoft.com/office/drawing/2014/main" id="{57A55BBB-79AA-BB0A-8CA8-34EDA449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79" name="Line 75">
            <a:extLst>
              <a:ext uri="{FF2B5EF4-FFF2-40B4-BE49-F238E27FC236}">
                <a16:creationId xmlns:a16="http://schemas.microsoft.com/office/drawing/2014/main" id="{FC75330D-2136-B36F-E941-6585A5B8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196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80" name="Line 76">
            <a:extLst>
              <a:ext uri="{FF2B5EF4-FFF2-40B4-BE49-F238E27FC236}">
                <a16:creationId xmlns:a16="http://schemas.microsoft.com/office/drawing/2014/main" id="{193942ED-0F48-7062-9D39-C331EAB2D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76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81" name="Line 77">
            <a:extLst>
              <a:ext uri="{FF2B5EF4-FFF2-40B4-BE49-F238E27FC236}">
                <a16:creationId xmlns:a16="http://schemas.microsoft.com/office/drawing/2014/main" id="{08F5453C-28EB-406F-86A5-C51A75239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B1886DC-BC98-10E4-5CCE-43EADDB1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07" y="0"/>
            <a:ext cx="16383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09" grpId="0" autoUpdateAnimBg="0"/>
      <p:bldP spid="7271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82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3591</Words>
  <Application>Microsoft Office PowerPoint</Application>
  <PresentationFormat>Widescreen</PresentationFormat>
  <Paragraphs>700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Tmies New Roman</vt:lpstr>
      <vt:lpstr>Office Theme</vt:lpstr>
      <vt:lpstr>2_Office Theme</vt:lpstr>
      <vt:lpstr>1_Office Theme</vt:lpstr>
      <vt:lpstr>CO#2 –  Relational Model Session#13:  Session Topic: Relational Algebra :Operators in relational algebra Database Management and Systems (Course code:)    </vt:lpstr>
      <vt:lpstr>Anatomy of a Relation </vt:lpstr>
      <vt:lpstr>Running Examples</vt:lpstr>
      <vt:lpstr>Relations and Predicates</vt:lpstr>
      <vt:lpstr>Relations and Predicates</vt:lpstr>
      <vt:lpstr>Relational Algebra</vt:lpstr>
      <vt:lpstr>Logical Operators</vt:lpstr>
      <vt:lpstr>Relational Operators</vt:lpstr>
      <vt:lpstr>JOIN (= AND)</vt:lpstr>
      <vt:lpstr>IS_CALLED JOIN IS_ENROLLED_ON</vt:lpstr>
      <vt:lpstr>Definition of JOIN</vt:lpstr>
      <vt:lpstr>RENAME</vt:lpstr>
      <vt:lpstr>Definition of RENAME</vt:lpstr>
      <vt:lpstr>RENAME and JOIN</vt:lpstr>
      <vt:lpstr>Special Cases of JOIN</vt:lpstr>
      <vt:lpstr>Interesting Properties of JOIN</vt:lpstr>
      <vt:lpstr>Projection (= EXISTS)</vt:lpstr>
      <vt:lpstr>Definition of Projection</vt:lpstr>
      <vt:lpstr>Special Cases of Projection</vt:lpstr>
      <vt:lpstr>Special Case of AND (1)</vt:lpstr>
      <vt:lpstr>Extension</vt:lpstr>
      <vt:lpstr>Definition of Extension</vt:lpstr>
      <vt:lpstr>Special Case of AND (2)</vt:lpstr>
      <vt:lpstr>Definition of Restriction</vt:lpstr>
      <vt:lpstr>Two More Relvars</vt:lpstr>
      <vt:lpstr>Aggregate Operators</vt:lpstr>
      <vt:lpstr>More Aggregate Operators</vt:lpstr>
      <vt:lpstr>Relations within a Relation</vt:lpstr>
      <vt:lpstr>To obtain C_ER from COURSE and EXAM_MARK:</vt:lpstr>
      <vt:lpstr>Nested Relations and Agg Ops</vt:lpstr>
      <vt:lpstr>SUMMARIZE BY</vt:lpstr>
      <vt:lpstr>SUMMARIZE PER</vt:lpstr>
      <vt:lpstr>OR</vt:lpstr>
      <vt:lpstr>UNION (restricted OR)</vt:lpstr>
      <vt:lpstr>Definition of UNION</vt:lpstr>
      <vt:lpstr>NOT</vt:lpstr>
      <vt:lpstr>Restricted NOT</vt:lpstr>
      <vt:lpstr>Definition of NOT MATCHING</vt:lpstr>
      <vt:lpstr>Constraints</vt:lpstr>
      <vt:lpstr>IS_EMPTY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CO#2 –  Relational Model Session#13:  Session Topic: Relational Algebra :Operators in relational algebra Database Management and Systems (Course code:)    </dc:title>
  <dc:creator>raja g</dc:creator>
  <cp:lastModifiedBy>raja g</cp:lastModifiedBy>
  <cp:revision>1</cp:revision>
  <dcterms:created xsi:type="dcterms:W3CDTF">2022-06-23T05:22:57Z</dcterms:created>
  <dcterms:modified xsi:type="dcterms:W3CDTF">2022-06-23T05:25:54Z</dcterms:modified>
</cp:coreProperties>
</file>