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670675" cy="97520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21" autoAdjust="0"/>
  </p:normalViewPr>
  <p:slideViewPr>
    <p:cSldViewPr snapToGrid="0">
      <p:cViewPr varScale="1">
        <p:scale>
          <a:sx n="83" d="100"/>
          <a:sy n="83" d="100"/>
        </p:scale>
        <p:origin x="142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39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Google Shape;34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7574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Google Shape;87;n"/>
          <p:cNvSpPr txBox="1">
            <a:spLocks noGrp="1"/>
          </p:cNvSpPr>
          <p:nvPr>
            <p:ph type="dt" idx="10"/>
          </p:nvPr>
        </p:nvSpPr>
        <p:spPr>
          <a:xfrm>
            <a:off x="3779837" y="0"/>
            <a:ext cx="27574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n"/>
          <p:cNvSpPr>
            <a:spLocks noGrp="1" noRot="1" noChangeAspect="1"/>
          </p:cNvSpPr>
          <p:nvPr>
            <p:ph type="sldImg" idx="3"/>
          </p:nvPr>
        </p:nvSpPr>
        <p:spPr>
          <a:xfrm>
            <a:off x="896937" y="731837"/>
            <a:ext cx="474503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n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325" cy="425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Google Shape;90;n"/>
          <p:cNvSpPr txBox="1">
            <a:spLocks noGrp="1"/>
          </p:cNvSpPr>
          <p:nvPr>
            <p:ph type="ftr" idx="11"/>
          </p:nvPr>
        </p:nvSpPr>
        <p:spPr>
          <a:xfrm>
            <a:off x="0" y="9266237"/>
            <a:ext cx="27574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1" name="Google Shape;91;n"/>
          <p:cNvSpPr txBox="1">
            <a:spLocks noGrp="1"/>
          </p:cNvSpPr>
          <p:nvPr>
            <p:ph type="sldNum" idx="12"/>
          </p:nvPr>
        </p:nvSpPr>
        <p:spPr>
          <a:xfrm>
            <a:off x="3779837" y="9266237"/>
            <a:ext cx="27574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217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/>
        </p:nvSpPr>
        <p:spPr>
          <a:xfrm>
            <a:off x="3779837" y="9266237"/>
            <a:ext cx="27574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169" name="Google Shape;169;p1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:notes"/>
          <p:cNvSpPr txBox="1"/>
          <p:nvPr/>
        </p:nvSpPr>
        <p:spPr>
          <a:xfrm>
            <a:off x="889000" y="4632325"/>
            <a:ext cx="4883150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325" cy="42576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2758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93c48b2d0_0_153:notes"/>
          <p:cNvSpPr txBox="1"/>
          <p:nvPr/>
        </p:nvSpPr>
        <p:spPr>
          <a:xfrm>
            <a:off x="3779837" y="9266237"/>
            <a:ext cx="2757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271" name="Google Shape;271;g1293c48b2d0_0_15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g1293c48b2d0_0_153:notes"/>
          <p:cNvSpPr txBox="1"/>
          <p:nvPr/>
        </p:nvSpPr>
        <p:spPr>
          <a:xfrm>
            <a:off x="889000" y="4632325"/>
            <a:ext cx="48831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g1293c48b2d0_0_153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200" cy="42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293c48b2d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1116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953155607_0_110:notes"/>
          <p:cNvSpPr txBox="1"/>
          <p:nvPr/>
        </p:nvSpPr>
        <p:spPr>
          <a:xfrm>
            <a:off x="3779837" y="9266237"/>
            <a:ext cx="2757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283" name="Google Shape;283;g12953155607_0_110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g12953155607_0_110:notes"/>
          <p:cNvSpPr txBox="1"/>
          <p:nvPr/>
        </p:nvSpPr>
        <p:spPr>
          <a:xfrm>
            <a:off x="889000" y="4632325"/>
            <a:ext cx="48831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g12953155607_0_110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200" cy="42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1295315560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1498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953155607_0_187:notes"/>
          <p:cNvSpPr txBox="1"/>
          <p:nvPr/>
        </p:nvSpPr>
        <p:spPr>
          <a:xfrm>
            <a:off x="3779837" y="9266237"/>
            <a:ext cx="2757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296" name="Google Shape;296;g12953155607_0_187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g12953155607_0_187:notes"/>
          <p:cNvSpPr txBox="1"/>
          <p:nvPr/>
        </p:nvSpPr>
        <p:spPr>
          <a:xfrm>
            <a:off x="889000" y="4632325"/>
            <a:ext cx="48831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g12953155607_0_187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200" cy="42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12953155607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2115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953155607_0_234:notes"/>
          <p:cNvSpPr txBox="1"/>
          <p:nvPr/>
        </p:nvSpPr>
        <p:spPr>
          <a:xfrm>
            <a:off x="3779837" y="9266237"/>
            <a:ext cx="2757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309" name="Google Shape;309;g12953155607_0_23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g12953155607_0_234:notes"/>
          <p:cNvSpPr txBox="1"/>
          <p:nvPr/>
        </p:nvSpPr>
        <p:spPr>
          <a:xfrm>
            <a:off x="889000" y="4632325"/>
            <a:ext cx="48831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g12953155607_0_234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200" cy="42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12953155607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222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93c48b2d0_0_165:notes"/>
          <p:cNvSpPr txBox="1"/>
          <p:nvPr/>
        </p:nvSpPr>
        <p:spPr>
          <a:xfrm>
            <a:off x="3779837" y="9266237"/>
            <a:ext cx="2757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324" name="Google Shape;324;g1293c48b2d0_0_165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g1293c48b2d0_0_165:notes"/>
          <p:cNvSpPr txBox="1"/>
          <p:nvPr/>
        </p:nvSpPr>
        <p:spPr>
          <a:xfrm>
            <a:off x="889000" y="4632325"/>
            <a:ext cx="48831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g1293c48b2d0_0_165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200" cy="42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1293c48b2d0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8266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953155607_0_217:notes"/>
          <p:cNvSpPr txBox="1"/>
          <p:nvPr/>
        </p:nvSpPr>
        <p:spPr>
          <a:xfrm>
            <a:off x="3779837" y="9266237"/>
            <a:ext cx="2757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  <p:sp>
        <p:nvSpPr>
          <p:cNvPr id="338" name="Google Shape;338;g12953155607_0_217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g12953155607_0_217:notes"/>
          <p:cNvSpPr txBox="1"/>
          <p:nvPr/>
        </p:nvSpPr>
        <p:spPr>
          <a:xfrm>
            <a:off x="889000" y="4632325"/>
            <a:ext cx="48831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g12953155607_0_217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200" cy="42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1295315560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1762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93c48b2d0_0_180:notes"/>
          <p:cNvSpPr txBox="1"/>
          <p:nvPr/>
        </p:nvSpPr>
        <p:spPr>
          <a:xfrm>
            <a:off x="3779837" y="9266237"/>
            <a:ext cx="2757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  <p:sp>
        <p:nvSpPr>
          <p:cNvPr id="351" name="Google Shape;351;g1293c48b2d0_0_180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g1293c48b2d0_0_180:notes"/>
          <p:cNvSpPr txBox="1"/>
          <p:nvPr/>
        </p:nvSpPr>
        <p:spPr>
          <a:xfrm>
            <a:off x="889000" y="4632325"/>
            <a:ext cx="48831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g1293c48b2d0_0_180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200" cy="42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1293c48b2d0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139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87615349f_0_0:notes"/>
          <p:cNvSpPr txBox="1"/>
          <p:nvPr/>
        </p:nvSpPr>
        <p:spPr>
          <a:xfrm>
            <a:off x="3779837" y="9266237"/>
            <a:ext cx="2757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  <p:sp>
        <p:nvSpPr>
          <p:cNvPr id="364" name="Google Shape;364;g1287615349f_0_0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g1287615349f_0_0:notes"/>
          <p:cNvSpPr txBox="1"/>
          <p:nvPr/>
        </p:nvSpPr>
        <p:spPr>
          <a:xfrm>
            <a:off x="889000" y="4632325"/>
            <a:ext cx="48831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g1287615349f_0_0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200" cy="42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128761534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478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:notes"/>
          <p:cNvSpPr txBox="1"/>
          <p:nvPr/>
        </p:nvSpPr>
        <p:spPr>
          <a:xfrm>
            <a:off x="3779837" y="9266237"/>
            <a:ext cx="27574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  <p:sp>
        <p:nvSpPr>
          <p:cNvPr id="377" name="Google Shape;377;p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4:notes"/>
          <p:cNvSpPr txBox="1"/>
          <p:nvPr/>
        </p:nvSpPr>
        <p:spPr>
          <a:xfrm>
            <a:off x="889000" y="4632325"/>
            <a:ext cx="4883150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4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325" cy="42576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630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/>
          <p:nvPr/>
        </p:nvSpPr>
        <p:spPr>
          <a:xfrm>
            <a:off x="3779837" y="9266237"/>
            <a:ext cx="27574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180" name="Google Shape;180;p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:notes"/>
          <p:cNvSpPr txBox="1"/>
          <p:nvPr/>
        </p:nvSpPr>
        <p:spPr>
          <a:xfrm>
            <a:off x="889000" y="4632325"/>
            <a:ext cx="4883150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325" cy="42576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7" y="731837"/>
            <a:ext cx="474503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466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953155607_0_159:notes"/>
          <p:cNvSpPr txBox="1"/>
          <p:nvPr/>
        </p:nvSpPr>
        <p:spPr>
          <a:xfrm>
            <a:off x="3779837" y="9266237"/>
            <a:ext cx="2757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189" name="Google Shape;189;g12953155607_0_159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g12953155607_0_159:notes"/>
          <p:cNvSpPr txBox="1"/>
          <p:nvPr/>
        </p:nvSpPr>
        <p:spPr>
          <a:xfrm>
            <a:off x="889000" y="4632325"/>
            <a:ext cx="48831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12953155607_0_159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200" cy="42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295315560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421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953155607_0_159:notes"/>
          <p:cNvSpPr txBox="1"/>
          <p:nvPr/>
        </p:nvSpPr>
        <p:spPr>
          <a:xfrm>
            <a:off x="3779837" y="9266237"/>
            <a:ext cx="2757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189" name="Google Shape;189;g12953155607_0_159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g12953155607_0_159:notes"/>
          <p:cNvSpPr txBox="1"/>
          <p:nvPr/>
        </p:nvSpPr>
        <p:spPr>
          <a:xfrm>
            <a:off x="889000" y="4632325"/>
            <a:ext cx="48831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12953155607_0_159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200" cy="42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295315560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5049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953155607_0_6:notes"/>
          <p:cNvSpPr txBox="1"/>
          <p:nvPr/>
        </p:nvSpPr>
        <p:spPr>
          <a:xfrm>
            <a:off x="3779837" y="9266237"/>
            <a:ext cx="2757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202" name="Google Shape;202;g12953155607_0_6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g12953155607_0_6:notes"/>
          <p:cNvSpPr txBox="1"/>
          <p:nvPr/>
        </p:nvSpPr>
        <p:spPr>
          <a:xfrm>
            <a:off x="889000" y="4632325"/>
            <a:ext cx="48831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g12953155607_0_6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200" cy="42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1295315560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256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953155607_0_30:notes"/>
          <p:cNvSpPr txBox="1"/>
          <p:nvPr/>
        </p:nvSpPr>
        <p:spPr>
          <a:xfrm>
            <a:off x="3779837" y="9266237"/>
            <a:ext cx="2757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215" name="Google Shape;215;g12953155607_0_30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g12953155607_0_30:notes"/>
          <p:cNvSpPr txBox="1"/>
          <p:nvPr/>
        </p:nvSpPr>
        <p:spPr>
          <a:xfrm>
            <a:off x="889000" y="4632325"/>
            <a:ext cx="48831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g12953155607_0_30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200" cy="42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2953155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8202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953155607_0_97:notes"/>
          <p:cNvSpPr txBox="1"/>
          <p:nvPr/>
        </p:nvSpPr>
        <p:spPr>
          <a:xfrm>
            <a:off x="3779837" y="9266237"/>
            <a:ext cx="2757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227" name="Google Shape;227;g12953155607_0_97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g12953155607_0_97:notes"/>
          <p:cNvSpPr txBox="1"/>
          <p:nvPr/>
        </p:nvSpPr>
        <p:spPr>
          <a:xfrm>
            <a:off x="889000" y="4632325"/>
            <a:ext cx="48831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g12953155607_0_97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200" cy="42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295315560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1233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953155607_0_146:notes"/>
          <p:cNvSpPr txBox="1"/>
          <p:nvPr/>
        </p:nvSpPr>
        <p:spPr>
          <a:xfrm>
            <a:off x="3779837" y="9266237"/>
            <a:ext cx="2757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241" name="Google Shape;241;g12953155607_0_146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12953155607_0_146:notes"/>
          <p:cNvSpPr txBox="1"/>
          <p:nvPr/>
        </p:nvSpPr>
        <p:spPr>
          <a:xfrm>
            <a:off x="889000" y="4632325"/>
            <a:ext cx="48831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g12953155607_0_146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200" cy="42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1295315560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482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953155607_0_77:notes"/>
          <p:cNvSpPr txBox="1"/>
          <p:nvPr/>
        </p:nvSpPr>
        <p:spPr>
          <a:xfrm>
            <a:off x="3779837" y="9266237"/>
            <a:ext cx="2757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254" name="Google Shape;254;g12953155607_0_77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g12953155607_0_77:notes"/>
          <p:cNvSpPr txBox="1"/>
          <p:nvPr/>
        </p:nvSpPr>
        <p:spPr>
          <a:xfrm>
            <a:off x="889000" y="4632325"/>
            <a:ext cx="48831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g12953155607_0_77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200" cy="42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1295315560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9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640637" cy="101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640637" cy="39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 rot="5400000">
            <a:off x="4686300" y="2339975"/>
            <a:ext cx="5370513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 rot="5400000">
            <a:off x="789781" y="505619"/>
            <a:ext cx="5370513" cy="557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640637" cy="101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 rot="5400000">
            <a:off x="2506662" y="160338"/>
            <a:ext cx="3998912" cy="764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640637" cy="101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9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640637" cy="101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743325" cy="399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2"/>
          </p:nvPr>
        </p:nvSpPr>
        <p:spPr>
          <a:xfrm>
            <a:off x="4581525" y="1981200"/>
            <a:ext cx="3744913" cy="399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640637" cy="101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4" name="Google Shape;94;p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640637" cy="39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extsun.com/files/Prob_Stat_for_CS_Book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msi.org.au/ESA_Senior_Years/SeniorTopic4/4e/4e_2content_4.html" TargetMode="External"/><Relationship Id="rId5" Type="http://schemas.openxmlformats.org/officeDocument/2006/relationships/hyperlink" Target="https://www.probabilitycourse.com/chapter4/4_1_2_expected_val_variance.php" TargetMode="External"/><Relationship Id="rId4" Type="http://schemas.openxmlformats.org/officeDocument/2006/relationships/hyperlink" Target="https://www.probabilitycourse.com/chapter3/3_2_4_variance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/>
        </p:nvSpPr>
        <p:spPr>
          <a:xfrm>
            <a:off x="8512859" y="6407525"/>
            <a:ext cx="4659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293687" y="311150"/>
            <a:ext cx="8778875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CO-</a:t>
            </a:r>
            <a:r>
              <a:rPr lang="en-US" sz="2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Probability</a:t>
            </a:r>
            <a:r>
              <a:rPr lang="en-US" sz="2500" b="1" i="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500" b="1" i="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b="1" i="0" u="none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Session-</a:t>
            </a:r>
            <a:r>
              <a:rPr lang="en-US" sz="2500" b="1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US" sz="2500" b="1" i="0" u="none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Session Topic:</a:t>
            </a:r>
            <a: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b="1" dirty="0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Higher Order Moments, Variance, Standard Deviation  </a:t>
            </a:r>
            <a: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Probability, Statistics and Queueing Theory</a:t>
            </a:r>
            <a:r>
              <a:rPr lang="en-US" sz="3500" b="1" i="0" u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500" b="1" i="0" u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500" b="1" i="0" u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(Course code: </a:t>
            </a:r>
            <a:r>
              <a:rPr lang="en-US" sz="35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21MT2103RA</a:t>
            </a:r>
            <a:r>
              <a:rPr lang="en-US" sz="3500" b="1" i="0" u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1" i="0" u="none" dirty="0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body" idx="1"/>
          </p:nvPr>
        </p:nvSpPr>
        <p:spPr>
          <a:xfrm>
            <a:off x="293687" y="3600450"/>
            <a:ext cx="8594725" cy="237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742950" lvl="1" indent="-17303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76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</a:pPr>
            <a:r>
              <a:rPr lang="en-US" sz="4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marL="342900" lvl="0" indent="-2476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600"/>
              <a:buNone/>
            </a:pPr>
            <a:endParaRPr sz="36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76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</a:pPr>
            <a:endParaRPr sz="4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476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</a:pPr>
            <a:endParaRPr sz="4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476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</a:pPr>
            <a:endParaRPr sz="4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476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</a:pPr>
            <a:endParaRPr sz="4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476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</a:pPr>
            <a:endParaRPr sz="4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476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</a:pPr>
            <a:r>
              <a:rPr lang="en-US" sz="4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2476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200" b="1" i="0" u="none">
              <a:solidFill>
                <a:srgbClr val="00CC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76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0"/>
              <a:buNone/>
            </a:pPr>
            <a:r>
              <a:rPr lang="en-US" sz="6000" b="1" i="0" u="none">
                <a:solidFill>
                  <a:srgbClr val="FF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24765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200"/>
              <a:buNone/>
            </a:pPr>
            <a:r>
              <a:rPr lang="en-US"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177" name="Google Shape;17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0162" y="4540250"/>
            <a:ext cx="3333750" cy="8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/>
          <p:nvPr/>
        </p:nvSpPr>
        <p:spPr>
          <a:xfrm>
            <a:off x="8512102" y="6375700"/>
            <a:ext cx="516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title"/>
          </p:nvPr>
        </p:nvSpPr>
        <p:spPr>
          <a:xfrm>
            <a:off x="493712" y="85725"/>
            <a:ext cx="8229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78" name="Google Shape;278;p21"/>
          <p:cNvSpPr txBox="1">
            <a:spLocks noGrp="1"/>
          </p:cNvSpPr>
          <p:nvPr>
            <p:ph type="body" idx="1"/>
          </p:nvPr>
        </p:nvSpPr>
        <p:spPr>
          <a:xfrm>
            <a:off x="285150" y="964676"/>
            <a:ext cx="8573700" cy="57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X be a random variable showing the value of the outcome of throwing a fair dice. Compute the standard deviation of X.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We need to compute E[X] and E[X*X] because variance can be computed as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all 6 outcomes are equally likely, the PMF of X 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P(x) = ⅙  for x=1,2,3,4,5,6.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50">
              <a:solidFill>
                <a:srgbClr val="333333"/>
              </a:solidFill>
              <a:highlight>
                <a:srgbClr val="F6F4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684100" y="85725"/>
            <a:ext cx="80391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Variance of a Discrete Random Variable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400" y="2649700"/>
            <a:ext cx="2974200" cy="4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/>
        </p:nvSpPr>
        <p:spPr>
          <a:xfrm>
            <a:off x="8512102" y="6375700"/>
            <a:ext cx="516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493712" y="85725"/>
            <a:ext cx="8229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body" idx="1"/>
          </p:nvPr>
        </p:nvSpPr>
        <p:spPr>
          <a:xfrm>
            <a:off x="285150" y="881733"/>
            <a:ext cx="8573700" cy="583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X be a random variable showing the value of the outcome of throwing a fair dice. Compute the standard deviation of X.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We need to compute E[X] and E[X*X] because variance can be computed as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all 6 outcomes are equally likely, the PMF of X is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P(x) = ⅙        for x=1,2,3,4,5,6.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         E[X]    = ⅙ [1+2+3+4+5+6] = 7/2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			 E[X*X] = Σ x*x * P(x)							             = ⅙ [1x1 + 2x2 + 3x3 + 4x4 + 5x5 + 6x6]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         = 91/6.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		           Variance  = 91/6 - (7/2)(7/2)   						             = 2.92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	standard deviation of X is  =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"/>
          <p:cNvSpPr txBox="1"/>
          <p:nvPr/>
        </p:nvSpPr>
        <p:spPr>
          <a:xfrm>
            <a:off x="720600" y="0"/>
            <a:ext cx="80391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Variance of a Discrete Random Variable</a:t>
            </a:r>
            <a:endParaRPr sz="3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900" y="2563975"/>
            <a:ext cx="2974200" cy="4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863" y="6257375"/>
            <a:ext cx="16478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/>
          <p:nvPr/>
        </p:nvSpPr>
        <p:spPr>
          <a:xfrm>
            <a:off x="8559127" y="5812475"/>
            <a:ext cx="516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302" name="Google Shape;302;p23"/>
          <p:cNvSpPr txBox="1">
            <a:spLocks noGrp="1"/>
          </p:cNvSpPr>
          <p:nvPr>
            <p:ph type="title"/>
          </p:nvPr>
        </p:nvSpPr>
        <p:spPr>
          <a:xfrm>
            <a:off x="493712" y="85725"/>
            <a:ext cx="8229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0" u="none" dirty="0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303" name="Google Shape;303;p23"/>
          <p:cNvSpPr txBox="1">
            <a:spLocks noGrp="1"/>
          </p:cNvSpPr>
          <p:nvPr>
            <p:ph type="body" idx="1"/>
          </p:nvPr>
        </p:nvSpPr>
        <p:spPr>
          <a:xfrm>
            <a:off x="332175" y="862075"/>
            <a:ext cx="8573700" cy="54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Compute variance of a continuous rv, X, with the following pdf:</a:t>
            </a:r>
            <a:endParaRPr sz="1200">
              <a:solidFill>
                <a:srgbClr val="333333"/>
              </a:solidFill>
              <a:highlight>
                <a:srgbClr val="F6F4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50">
              <a:solidFill>
                <a:srgbClr val="333333"/>
              </a:solidFill>
              <a:highlight>
                <a:srgbClr val="F6F4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684100" y="85725"/>
            <a:ext cx="80391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Variance of a Continuous Random Variable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525" y="1315063"/>
            <a:ext cx="34290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3925" y="2497325"/>
            <a:ext cx="27432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/>
          <p:nvPr/>
        </p:nvSpPr>
        <p:spPr>
          <a:xfrm>
            <a:off x="8559127" y="5812475"/>
            <a:ext cx="516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315" name="Google Shape;315;p24"/>
          <p:cNvSpPr txBox="1">
            <a:spLocks noGrp="1"/>
          </p:cNvSpPr>
          <p:nvPr>
            <p:ph type="title"/>
          </p:nvPr>
        </p:nvSpPr>
        <p:spPr>
          <a:xfrm>
            <a:off x="493712" y="85725"/>
            <a:ext cx="8229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body" idx="1"/>
          </p:nvPr>
        </p:nvSpPr>
        <p:spPr>
          <a:xfrm>
            <a:off x="332175" y="862075"/>
            <a:ext cx="8573700" cy="54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Compute variance of X with the following pdf:</a:t>
            </a:r>
            <a:endParaRPr sz="1200" dirty="0">
              <a:solidFill>
                <a:srgbClr val="333333"/>
              </a:solidFill>
              <a:highlight>
                <a:srgbClr val="F6F4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				E[X] = 3/2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50" dirty="0">
              <a:solidFill>
                <a:srgbClr val="333333"/>
              </a:solidFill>
              <a:highlight>
                <a:srgbClr val="F6F4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= 3 - (3/2)(3/2) = 3/4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684100" y="85725"/>
            <a:ext cx="80391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Variance of a Continuous Random Variable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525" y="1315063"/>
            <a:ext cx="34290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338" y="2910265"/>
            <a:ext cx="298132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4"/>
          <p:cNvSpPr txBox="1"/>
          <p:nvPr/>
        </p:nvSpPr>
        <p:spPr>
          <a:xfrm>
            <a:off x="1128375" y="6347563"/>
            <a:ext cx="652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source: https://www.probabilitycourse.com/chapter4/4_1_2_expected_val_variance.php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1" name="Google Shape;32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7425" y="5031667"/>
            <a:ext cx="2974200" cy="4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"/>
          <p:cNvSpPr txBox="1"/>
          <p:nvPr/>
        </p:nvSpPr>
        <p:spPr>
          <a:xfrm>
            <a:off x="8512102" y="6375700"/>
            <a:ext cx="516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330" name="Google Shape;330;p25"/>
          <p:cNvSpPr txBox="1">
            <a:spLocks noGrp="1"/>
          </p:cNvSpPr>
          <p:nvPr>
            <p:ph type="title"/>
          </p:nvPr>
        </p:nvSpPr>
        <p:spPr>
          <a:xfrm>
            <a:off x="493712" y="85725"/>
            <a:ext cx="8229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31" name="Google Shape;331;p25"/>
          <p:cNvSpPr txBox="1">
            <a:spLocks noGrp="1"/>
          </p:cNvSpPr>
          <p:nvPr>
            <p:ph type="body" idx="1"/>
          </p:nvPr>
        </p:nvSpPr>
        <p:spPr>
          <a:xfrm>
            <a:off x="285150" y="1287400"/>
            <a:ext cx="8573700" cy="54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X∼Uniform(a,b). Compute variance of X.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us compute E[X] and E[X*X] because variance can be computed as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pdf of a uniform rv is given by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50">
              <a:solidFill>
                <a:srgbClr val="333333"/>
              </a:solidFill>
              <a:highlight>
                <a:srgbClr val="F6F4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684200" y="85725"/>
            <a:ext cx="80391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Variance of 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Continuous </a:t>
            </a:r>
            <a:r>
              <a:rPr lang="en-US" sz="3000" b="1">
                <a:solidFill>
                  <a:srgbClr val="FF00CC"/>
                </a:solidFill>
                <a:latin typeface="Calibri"/>
                <a:ea typeface="Calibri"/>
                <a:cs typeface="Calibri"/>
                <a:sym typeface="Calibri"/>
              </a:rPr>
              <a:t>Uniform</a:t>
            </a: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Random Variable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2967038"/>
            <a:ext cx="41814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 rotWithShape="1">
          <a:blip r:embed="rId4">
            <a:alphaModFix/>
          </a:blip>
          <a:srcRect b="63986"/>
          <a:stretch/>
        </p:blipFill>
        <p:spPr>
          <a:xfrm>
            <a:off x="684200" y="4688546"/>
            <a:ext cx="8039099" cy="1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2300" y="2272775"/>
            <a:ext cx="2974200" cy="4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/>
          <p:nvPr/>
        </p:nvSpPr>
        <p:spPr>
          <a:xfrm>
            <a:off x="8512102" y="6375700"/>
            <a:ext cx="516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title"/>
          </p:nvPr>
        </p:nvSpPr>
        <p:spPr>
          <a:xfrm>
            <a:off x="493712" y="85725"/>
            <a:ext cx="8229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45" name="Google Shape;345;p26"/>
          <p:cNvSpPr txBox="1">
            <a:spLocks noGrp="1"/>
          </p:cNvSpPr>
          <p:nvPr>
            <p:ph type="body" idx="1"/>
          </p:nvPr>
        </p:nvSpPr>
        <p:spPr>
          <a:xfrm>
            <a:off x="285150" y="1287400"/>
            <a:ext cx="8573700" cy="54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X∼Uniform(a,b). Compute variance of X.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pdf of a uniform rv is given by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50">
              <a:solidFill>
                <a:srgbClr val="333333"/>
              </a:solidFill>
              <a:highlight>
                <a:srgbClr val="F6F4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6"/>
          <p:cNvSpPr txBox="1"/>
          <p:nvPr/>
        </p:nvSpPr>
        <p:spPr>
          <a:xfrm>
            <a:off x="684200" y="85725"/>
            <a:ext cx="80391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Variance of 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Continuous </a:t>
            </a:r>
            <a:r>
              <a:rPr lang="en-US" sz="3000" b="1">
                <a:solidFill>
                  <a:srgbClr val="FF00CC"/>
                </a:solidFill>
                <a:latin typeface="Calibri"/>
                <a:ea typeface="Calibri"/>
                <a:cs typeface="Calibri"/>
                <a:sym typeface="Calibri"/>
              </a:rPr>
              <a:t>Uniform</a:t>
            </a: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Random Variable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363" y="1677000"/>
            <a:ext cx="41814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00" y="3346770"/>
            <a:ext cx="8039099" cy="3172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/>
          <p:nvPr/>
        </p:nvSpPr>
        <p:spPr>
          <a:xfrm>
            <a:off x="8512102" y="6375700"/>
            <a:ext cx="516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title"/>
          </p:nvPr>
        </p:nvSpPr>
        <p:spPr>
          <a:xfrm>
            <a:off x="493712" y="85725"/>
            <a:ext cx="8229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58" name="Google Shape;358;p27"/>
          <p:cNvSpPr txBox="1">
            <a:spLocks noGrp="1"/>
          </p:cNvSpPr>
          <p:nvPr>
            <p:ph type="body" idx="1"/>
          </p:nvPr>
        </p:nvSpPr>
        <p:spPr>
          <a:xfrm>
            <a:off x="285150" y="1050975"/>
            <a:ext cx="8573700" cy="52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7"/>
          <p:cNvSpPr txBox="1"/>
          <p:nvPr/>
        </p:nvSpPr>
        <p:spPr>
          <a:xfrm>
            <a:off x="-89940" y="85725"/>
            <a:ext cx="9248932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Mean and Variance of common probability distributions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50" y="806575"/>
            <a:ext cx="8852649" cy="551954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7"/>
          <p:cNvSpPr txBox="1"/>
          <p:nvPr/>
        </p:nvSpPr>
        <p:spPr>
          <a:xfrm>
            <a:off x="3573325" y="6485075"/>
            <a:ext cx="368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source: https://en.wikipedia.org/wiki/Variance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/>
          <p:nvPr/>
        </p:nvSpPr>
        <p:spPr>
          <a:xfrm>
            <a:off x="8512102" y="6375700"/>
            <a:ext cx="516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title"/>
          </p:nvPr>
        </p:nvSpPr>
        <p:spPr>
          <a:xfrm>
            <a:off x="493712" y="85725"/>
            <a:ext cx="8229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71" name="Google Shape;371;p28"/>
          <p:cNvSpPr txBox="1">
            <a:spLocks noGrp="1"/>
          </p:cNvSpPr>
          <p:nvPr>
            <p:ph type="body" idx="1"/>
          </p:nvPr>
        </p:nvSpPr>
        <p:spPr>
          <a:xfrm>
            <a:off x="285150" y="1050975"/>
            <a:ext cx="8573700" cy="52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case of Normal distribution, 68.2% of the data points lie within one standard deviation around the mean. In other words,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 𝞊 [𝝻 - 𝞂, 𝝻 + 𝞂] )	= 0.68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8"/>
          <p:cNvSpPr txBox="1"/>
          <p:nvPr/>
        </p:nvSpPr>
        <p:spPr>
          <a:xfrm>
            <a:off x="0" y="85725"/>
            <a:ext cx="90282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Significance of standard deviation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8"/>
          <p:cNvSpPr txBox="1"/>
          <p:nvPr/>
        </p:nvSpPr>
        <p:spPr>
          <a:xfrm>
            <a:off x="1541425" y="6485075"/>
            <a:ext cx="63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source: https://en.wikipedia.org/wiki/File:Standard_deviation_diagram_micro.svg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4" name="Google Shape;3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600" y="1148750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/>
        </p:nvSpPr>
        <p:spPr>
          <a:xfrm>
            <a:off x="8198825" y="6340050"/>
            <a:ext cx="6102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  <p:sp>
        <p:nvSpPr>
          <p:cNvPr id="383" name="Google Shape;383;p29"/>
          <p:cNvSpPr txBox="1">
            <a:spLocks noGrp="1"/>
          </p:cNvSpPr>
          <p:nvPr>
            <p:ph type="title"/>
          </p:nvPr>
        </p:nvSpPr>
        <p:spPr>
          <a:xfrm>
            <a:off x="144462" y="107950"/>
            <a:ext cx="8280400" cy="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384" name="Google Shape;384;p29"/>
          <p:cNvSpPr txBox="1">
            <a:spLocks noGrp="1"/>
          </p:cNvSpPr>
          <p:nvPr>
            <p:ph type="body" idx="1"/>
          </p:nvPr>
        </p:nvSpPr>
        <p:spPr>
          <a:xfrm>
            <a:off x="274625" y="731825"/>
            <a:ext cx="8534400" cy="55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742950" lvl="1" indent="-17303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80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Section 3.3 of TS1:  Alex Tsun, Probability &amp; Statistics with Applications to Computing (Available at: </a:t>
            </a:r>
            <a:r>
              <a:rPr lang="en-US" sz="18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http://www.alextsun.com/files/Prob_Stat_for_CS_Book.pdf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https://www.probabilitycourse.com/chapter3/3_2_4_variance.php</a:t>
            </a:r>
            <a:r>
              <a:rPr lang="en-US" sz="1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en-US" sz="1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https://www.probabilitycourse.com/chapter4/4_1_2_expected_val_variance.php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Chapter IX.4 of TP1: William Feller, An Introduction to Probability Theory and Its Applications: Volume 1, Third Edition, 1968 by John Wiley &amp; Sons,Inc.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https://amsi.org.au/ESA_Senior_Years/SeniorTopic4/4e/4e_2content_4.html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Video: https://www.youtube.com/watch?v=5CT1DXPp2HY&amp;list=PLeB45KifGiuHesi4PALNZSYZFhViVGQJK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8480983" y="6375700"/>
            <a:ext cx="5457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178125" y="706425"/>
            <a:ext cx="8965800" cy="49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500" b="1" i="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CO#</a:t>
            </a:r>
            <a:r>
              <a:rPr lang="en-US" sz="2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500" b="1" i="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2500" b="1" i="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b="1" i="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Probability</a:t>
            </a:r>
            <a:r>
              <a:rPr lang="en-US" sz="2500" b="1" i="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2500" b="1" i="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b="1" i="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500" b="1" i="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 Continuous Random Variables: Uniform, Exponential and Normal Random Variables</a:t>
            </a:r>
            <a:r>
              <a:rPr lang="en-US" sz="2500" b="1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b="1" i="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500" b="1" i="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 Expectation of a Random Variable : Discrete and Continuous Case</a:t>
            </a:r>
            <a:br>
              <a:rPr lang="en-US" sz="2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 Expectation of a Function of a Random Variable  </a:t>
            </a:r>
            <a:br>
              <a:rPr lang="en-US" sz="2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500" b="1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Higher Order Moments, Variance, Standard Deviation</a:t>
            </a:r>
            <a:endParaRPr sz="25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 Jointly Distributed Random Variables</a:t>
            </a:r>
            <a:endParaRPr sz="2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 Joint Distribution Functions, Independent Random Variables</a:t>
            </a:r>
            <a:br>
              <a:rPr lang="en-US" sz="2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/>
        </p:nvSpPr>
        <p:spPr>
          <a:xfrm>
            <a:off x="8512102" y="6375700"/>
            <a:ext cx="516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493712" y="85725"/>
            <a:ext cx="8229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1"/>
          </p:nvPr>
        </p:nvSpPr>
        <p:spPr>
          <a:xfrm>
            <a:off x="321662" y="848833"/>
            <a:ext cx="8573700" cy="48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is a random variable (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rv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Y=g(X), then Y itself is a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rv.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X is a discrete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rv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expectation of Y = g(X) is given by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X is a continuous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rv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expectation of Y = g(X) is given by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en-GB" sz="1800" dirty="0"/>
              <a:t>High-order moments are </a:t>
            </a:r>
            <a:r>
              <a:rPr lang="en-GB" sz="1800" b="1" dirty="0"/>
              <a:t>moments beyond 4th-order moments</a:t>
            </a:r>
            <a:r>
              <a:rPr lang="en-GB" sz="1800" dirty="0"/>
              <a:t>. As with variance, </a:t>
            </a:r>
            <a:r>
              <a:rPr lang="en-GB" sz="1800" dirty="0" err="1"/>
              <a:t>skewness</a:t>
            </a:r>
            <a:r>
              <a:rPr lang="en-GB" sz="1800" dirty="0"/>
              <a:t>, and kurtosis, these are higher-order statistics, involving non-linear combinations of the data, and can be used for description or estimation of further shape parameters.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 dirty="0">
              <a:solidFill>
                <a:srgbClr val="333333"/>
              </a:solidFill>
              <a:highlight>
                <a:srgbClr val="F6F4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701200" y="85725"/>
            <a:ext cx="7448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Higher order moments of a Random Variable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275" y="2177675"/>
            <a:ext cx="36385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275" y="3873650"/>
            <a:ext cx="35814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/>
        </p:nvSpPr>
        <p:spPr>
          <a:xfrm>
            <a:off x="8512102" y="6375700"/>
            <a:ext cx="516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0" u="none" dirty="0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1"/>
          </p:nvPr>
        </p:nvSpPr>
        <p:spPr>
          <a:xfrm>
            <a:off x="493776" y="1234440"/>
            <a:ext cx="7832661" cy="474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dirty="0" smtClean="0"/>
              <a:t>In </a:t>
            </a:r>
            <a:r>
              <a:rPr lang="en-GB" sz="1800" dirty="0"/>
              <a:t>mathematics, the moments of a function are quantitative measures related to the shape of the function's graph. High-order moments are moments beyond 4th-order moments</a:t>
            </a:r>
            <a:r>
              <a:rPr lang="en-GB" sz="1800" dirty="0" smtClean="0"/>
              <a:t>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 dirty="0" smtClean="0"/>
              <a:t> </a:t>
            </a:r>
            <a:r>
              <a:rPr lang="en-GB" sz="1800" dirty="0"/>
              <a:t>As with variance, </a:t>
            </a:r>
            <a:r>
              <a:rPr lang="en-GB" sz="1800" dirty="0" err="1"/>
              <a:t>skewness</a:t>
            </a:r>
            <a:r>
              <a:rPr lang="en-GB" sz="1800" dirty="0"/>
              <a:t>, and kurtosis, these are higher-order statistics, involving non-linear combinations of the data, and can be used for description or estimation of further shape parameters. </a:t>
            </a:r>
            <a:endParaRPr lang="en-GB" sz="1800" dirty="0" smtClean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 dirty="0" smtClean="0"/>
              <a:t>The </a:t>
            </a:r>
            <a:r>
              <a:rPr lang="en-GB" sz="1800" dirty="0"/>
              <a:t>“moments” of a random variable (or of its distribution) are expected values of powers or related functions of the random variable. </a:t>
            </a:r>
            <a:endParaRPr lang="en-GB" sz="1800" dirty="0" smtClean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sz="18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 dirty="0" smtClean="0"/>
              <a:t>The </a:t>
            </a:r>
            <a:r>
              <a:rPr lang="en-GB" sz="1800" dirty="0"/>
              <a:t>r </a:t>
            </a:r>
            <a:r>
              <a:rPr lang="en-GB" sz="1800" dirty="0" err="1"/>
              <a:t>th</a:t>
            </a:r>
            <a:r>
              <a:rPr lang="en-GB" sz="1800" dirty="0"/>
              <a:t> moment of X is E(</a:t>
            </a:r>
            <a:r>
              <a:rPr lang="en-GB" sz="1800" dirty="0" err="1"/>
              <a:t>Xr</a:t>
            </a:r>
            <a:r>
              <a:rPr lang="en-GB" sz="1800" dirty="0"/>
              <a:t> ) In particular, the first moment is the mean, µX = E(X) In particular, the second central moment is the variance, σ 2 X = </a:t>
            </a:r>
            <a:r>
              <a:rPr lang="en-GB" sz="1800" dirty="0" err="1"/>
              <a:t>Var</a:t>
            </a:r>
            <a:r>
              <a:rPr lang="en-GB" sz="1800" dirty="0"/>
              <a:t>(X) = E[(X − µX) 2 ].</a:t>
            </a:r>
            <a:endParaRPr lang="en-IN" sz="1800" dirty="0"/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701200" y="85725"/>
            <a:ext cx="7448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Higher order moments of a Random Variable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43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/>
        </p:nvSpPr>
        <p:spPr>
          <a:xfrm>
            <a:off x="8512102" y="6375700"/>
            <a:ext cx="516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title"/>
          </p:nvPr>
        </p:nvSpPr>
        <p:spPr>
          <a:xfrm>
            <a:off x="493712" y="85725"/>
            <a:ext cx="8229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1"/>
          </p:nvPr>
        </p:nvSpPr>
        <p:spPr>
          <a:xfrm>
            <a:off x="285150" y="1050975"/>
            <a:ext cx="8573700" cy="55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we can compute the expectation of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X is either a discrete rv or a continuous rv using the above formulae.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E[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exists, it is called </a:t>
            </a: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 b="1" baseline="30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moment of X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about the origin.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be specially interested in the 2nd order moment of X about the origin,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 E[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 because it is useful to compute variance of X.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333333"/>
              </a:solidFill>
              <a:highlight>
                <a:srgbClr val="F6F4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701200" y="85725"/>
            <a:ext cx="7448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Higher order moments of a Random Variable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275" y="1623975"/>
            <a:ext cx="36385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275" y="2779125"/>
            <a:ext cx="35814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/>
        </p:nvSpPr>
        <p:spPr>
          <a:xfrm>
            <a:off x="8512102" y="6375700"/>
            <a:ext cx="516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title"/>
          </p:nvPr>
        </p:nvSpPr>
        <p:spPr>
          <a:xfrm>
            <a:off x="493712" y="85725"/>
            <a:ext cx="8229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body" idx="1"/>
          </p:nvPr>
        </p:nvSpPr>
        <p:spPr>
          <a:xfrm>
            <a:off x="493712" y="872225"/>
            <a:ext cx="8365138" cy="564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variance of a random variable X is defined to be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b="0" i="0" u="none" strike="noStrik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=Var(X)=E[(X−μ)2]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50" dirty="0"/>
              <a:t/>
            </a:r>
            <a:br>
              <a:rPr lang="en-US" sz="1050" dirty="0"/>
            </a:br>
            <a:r>
              <a:rPr lang="en-US" sz="1800" dirty="0"/>
              <a:t>where  μ  denotes the expected value of  X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b="0" i="0" u="none" strike="noStrik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=Var(X)=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lang="en-IN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15000"/>
              </a:lnSpc>
              <a:buSzPts val="1100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variance is a measure of how spread out the distribution of a random variable is. Variance is a measure of the spread of data around the mean of the distribution. </a:t>
            </a:r>
            <a:r>
              <a:rPr lang="en-GB" sz="1800" dirty="0"/>
              <a:t>Variance is the 2nd moment of X about the mean of </a:t>
            </a:r>
            <a:r>
              <a:rPr lang="en-GB" sz="1800" dirty="0" smtClean="0"/>
              <a:t>X</a:t>
            </a:r>
          </a:p>
          <a:p>
            <a:pPr marL="0" lvl="0" indent="0">
              <a:lnSpc>
                <a:spcPct val="115000"/>
              </a:lnSpc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Var(X) has a different unit than X.  For example, if X is measured in meters then Var(X) is in meters</a:t>
            </a:r>
            <a:r>
              <a:rPr lang="en-US" sz="1800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solve this issue, we define another measure, called the </a:t>
            </a: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standard deviation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usually shown as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en-US" sz="2400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is simply the square root of variance.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standard deviation of a random variable X is defined as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1268350" y="85725"/>
            <a:ext cx="6881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Variance and Standard Deviation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17"/>
          <p:cNvPicPr preferRelativeResize="0"/>
          <p:nvPr/>
        </p:nvPicPr>
        <p:blipFill rotWithShape="1">
          <a:blip r:embed="rId3">
            <a:alphaModFix/>
          </a:blip>
          <a:srcRect l="34284"/>
          <a:stretch/>
        </p:blipFill>
        <p:spPr>
          <a:xfrm>
            <a:off x="1753848" y="2528748"/>
            <a:ext cx="1954550" cy="5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98146E1-7C3D-A9BD-48F5-CE7A6D1EA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477" y="6012082"/>
            <a:ext cx="2333625" cy="428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/>
        </p:nvSpPr>
        <p:spPr>
          <a:xfrm>
            <a:off x="8512102" y="6375700"/>
            <a:ext cx="516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493712" y="85725"/>
            <a:ext cx="8229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285150" y="872225"/>
            <a:ext cx="8573700" cy="58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variance of a random variable X is defined to be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Var(X) =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Variance is a measure of the spread of data around the mean of the distribution. The </a:t>
            </a: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standard deviation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usually denoted as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en-US" sz="1800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is the square root of variance.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graph shows curves of two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distributions with the same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= 50mm.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solid 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 has larger standard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deviation than that of the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dashed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distribution.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1268350" y="85725"/>
            <a:ext cx="6881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Variance and Standard Deviation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18"/>
          <p:cNvPicPr preferRelativeResize="0"/>
          <p:nvPr/>
        </p:nvPicPr>
        <p:blipFill rotWithShape="1">
          <a:blip r:embed="rId3">
            <a:alphaModFix/>
          </a:blip>
          <a:srcRect l="34284"/>
          <a:stretch/>
        </p:blipFill>
        <p:spPr>
          <a:xfrm>
            <a:off x="3118741" y="1442674"/>
            <a:ext cx="1954550" cy="5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150" y="3429000"/>
            <a:ext cx="4563950" cy="304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8"/>
          <p:cNvSpPr txBox="1"/>
          <p:nvPr/>
        </p:nvSpPr>
        <p:spPr>
          <a:xfrm>
            <a:off x="844825" y="6526700"/>
            <a:ext cx="743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source: https://support.minitab.com/en-us/minitab-express/1/probability_dist_plot_variance_def.png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/>
        </p:nvSpPr>
        <p:spPr>
          <a:xfrm>
            <a:off x="8512102" y="6375700"/>
            <a:ext cx="516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93712" y="85725"/>
            <a:ext cx="8229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48" name="Google Shape;248;p19"/>
          <p:cNvSpPr txBox="1">
            <a:spLocks noGrp="1"/>
          </p:cNvSpPr>
          <p:nvPr>
            <p:ph type="body" idx="1"/>
          </p:nvPr>
        </p:nvSpPr>
        <p:spPr>
          <a:xfrm>
            <a:off x="285150" y="872225"/>
            <a:ext cx="8573700" cy="58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graph shows two distributions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different means and Equal Variance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1268350" y="85725"/>
            <a:ext cx="6881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Variance and Standard Deviation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550" y="933532"/>
            <a:ext cx="529590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9"/>
          <p:cNvSpPr txBox="1"/>
          <p:nvPr/>
        </p:nvSpPr>
        <p:spPr>
          <a:xfrm>
            <a:off x="1960550" y="4928664"/>
            <a:ext cx="608797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source: Alex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Tsun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"Probability &amp; Statistics with Applications to Computing"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/>
        </p:nvSpPr>
        <p:spPr>
          <a:xfrm>
            <a:off x="8512102" y="6375700"/>
            <a:ext cx="516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/>
          </p:nvPr>
        </p:nvSpPr>
        <p:spPr>
          <a:xfrm>
            <a:off x="493712" y="85725"/>
            <a:ext cx="8229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body" idx="1"/>
          </p:nvPr>
        </p:nvSpPr>
        <p:spPr>
          <a:xfrm>
            <a:off x="285150" y="1050975"/>
            <a:ext cx="8573700" cy="56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variance of a random variable X        Var(X) =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 b="0" i="0" dirty="0">
                <a:solidFill>
                  <a:srgbClr val="333333"/>
                </a:solidFill>
                <a:effectLst/>
                <a:latin typeface="myriad pro"/>
              </a:rPr>
              <a:t>Computational formula for the variance: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N" sz="1100" dirty="0">
              <a:solidFill>
                <a:srgbClr val="333333"/>
              </a:solidFill>
              <a:latin typeface="myriad pro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           Var(X) =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µ = E [X] as a shorthand. Then,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N" sz="1800" b="1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N" sz="1800" b="1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N" sz="1800" b="1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rgbClr val="FF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Caution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Notice that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0"/>
          <p:cNvSpPr txBox="1"/>
          <p:nvPr/>
        </p:nvSpPr>
        <p:spPr>
          <a:xfrm>
            <a:off x="1268350" y="85725"/>
            <a:ext cx="6881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20"/>
          <p:cNvPicPr preferRelativeResize="0"/>
          <p:nvPr/>
        </p:nvPicPr>
        <p:blipFill rotWithShape="1">
          <a:blip r:embed="rId3">
            <a:alphaModFix/>
          </a:blip>
          <a:srcRect l="-92000" t="170439" r="92000" b="-170439"/>
          <a:stretch/>
        </p:blipFill>
        <p:spPr>
          <a:xfrm>
            <a:off x="3084898" y="1556325"/>
            <a:ext cx="2974204" cy="5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50" y="3876250"/>
            <a:ext cx="8573700" cy="210682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0"/>
          <p:cNvSpPr/>
          <p:nvPr/>
        </p:nvSpPr>
        <p:spPr>
          <a:xfrm>
            <a:off x="3972141" y="2118225"/>
            <a:ext cx="3215100" cy="561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FF"/>
              </a:solidFill>
            </a:endParaRPr>
          </a:p>
        </p:txBody>
      </p:sp>
      <p:pic>
        <p:nvPicPr>
          <p:cNvPr id="266" name="Google Shape;26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4500" y="6179373"/>
            <a:ext cx="1882741" cy="3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0"/>
          <p:cNvPicPr preferRelativeResize="0"/>
          <p:nvPr/>
        </p:nvPicPr>
        <p:blipFill rotWithShape="1">
          <a:blip r:embed="rId3">
            <a:alphaModFix/>
          </a:blip>
          <a:srcRect l="34284"/>
          <a:stretch/>
        </p:blipFill>
        <p:spPr>
          <a:xfrm>
            <a:off x="4932926" y="994425"/>
            <a:ext cx="1954550" cy="5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6751" y="2186575"/>
            <a:ext cx="18669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822</Words>
  <Application>Microsoft Office PowerPoint</Application>
  <PresentationFormat>On-screen Show (4:3)</PresentationFormat>
  <Paragraphs>345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myriad pro</vt:lpstr>
      <vt:lpstr>Times New Roman</vt:lpstr>
      <vt:lpstr>Verdana</vt:lpstr>
      <vt:lpstr>Office Theme</vt:lpstr>
      <vt:lpstr>CO-2 – Probability Session-11:  Session Topic: Higher Order Moments, Variance, Standard Deviation    Probability, Statistics and Queueing Theory (Course code: 21MT2103RA)    </vt:lpstr>
      <vt:lpstr>CO#2   (Probability)  - Continuous Random Variables: Uniform, Exponential and Normal Random Variables   - Expectation of a Random Variable : Discrete and Continuous Case - Expectation of a Function of a Random Variable   - Higher Order Moments, Variance, Standard Deviation - Jointly Distributed Random Variables - Joint Distribution Functions, Independent Random Variables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CO-2 – Probability Session-10:  Session Topic: Higher Order Moments, Variance, Standard Deviation    Probability, Statistics and Queueing Theory (Course code: 21MT2103RA)    </dc:title>
  <cp:lastModifiedBy>DELL</cp:lastModifiedBy>
  <cp:revision>8</cp:revision>
  <dcterms:modified xsi:type="dcterms:W3CDTF">2022-08-16T08:03:37Z</dcterms:modified>
</cp:coreProperties>
</file>