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670675" cy="97520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n"/>
          <p:cNvSpPr/>
          <p:nvPr/>
        </p:nvSpPr>
        <p:spPr>
          <a:xfrm>
            <a:off x="0" y="0"/>
            <a:ext cx="6670675" cy="9752012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n"/>
          <p:cNvSpPr txBox="1">
            <a:spLocks noGrp="1"/>
          </p:cNvSpPr>
          <p:nvPr>
            <p:ph type="dt" idx="10"/>
          </p:nvPr>
        </p:nvSpPr>
        <p:spPr>
          <a:xfrm>
            <a:off x="3779837" y="0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n"/>
          <p:cNvSpPr>
            <a:spLocks noGrp="1" noRot="1" noChangeAspect="1"/>
          </p:cNvSpPr>
          <p:nvPr>
            <p:ph type="sldImg" idx="3"/>
          </p:nvPr>
        </p:nvSpPr>
        <p:spPr>
          <a:xfrm>
            <a:off x="896937" y="731837"/>
            <a:ext cx="474503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n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325" cy="425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n"/>
          <p:cNvSpPr txBox="1">
            <a:spLocks noGrp="1"/>
          </p:cNvSpPr>
          <p:nvPr>
            <p:ph type="ftr" idx="11"/>
          </p:nvPr>
        </p:nvSpPr>
        <p:spPr>
          <a:xfrm>
            <a:off x="0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n"/>
          <p:cNvSpPr txBox="1">
            <a:spLocks noGrp="1"/>
          </p:cNvSpPr>
          <p:nvPr>
            <p:ph type="sldNum" idx="12"/>
          </p:nvPr>
        </p:nvSpPr>
        <p:spPr>
          <a:xfrm>
            <a:off x="3779837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/>
        </p:nvSpPr>
        <p:spPr>
          <a:xfrm>
            <a:off x="3779837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69" name="Google Shape;169;p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:notes"/>
          <p:cNvSpPr txBox="1"/>
          <p:nvPr/>
        </p:nvSpPr>
        <p:spPr>
          <a:xfrm>
            <a:off x="889000" y="4632325"/>
            <a:ext cx="4883150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325" cy="42576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/>
        </p:nvSpPr>
        <p:spPr>
          <a:xfrm>
            <a:off x="3779837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275" name="Google Shape;275;p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4:notes"/>
          <p:cNvSpPr txBox="1"/>
          <p:nvPr/>
        </p:nvSpPr>
        <p:spPr>
          <a:xfrm>
            <a:off x="889000" y="4632325"/>
            <a:ext cx="4883150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325" cy="42576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31837"/>
            <a:ext cx="474503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/>
        </p:nvSpPr>
        <p:spPr>
          <a:xfrm>
            <a:off x="3779837" y="9266237"/>
            <a:ext cx="27574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80" name="Google Shape;180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:notes"/>
          <p:cNvSpPr txBox="1"/>
          <p:nvPr/>
        </p:nvSpPr>
        <p:spPr>
          <a:xfrm>
            <a:off x="889000" y="4632325"/>
            <a:ext cx="4883150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325" cy="42576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99cfa3338_0_49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89" name="Google Shape;189;g1299cfa3338_0_49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1299cfa3338_0_49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1299cfa3338_0_49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299cfa333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99cfa3338_0_3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200" name="Google Shape;200;g1299cfa3338_0_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1299cfa3338_0_3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1299cfa3338_0_3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299cfa33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99cfa3338_0_36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213" name="Google Shape;213;g1299cfa3338_0_3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1299cfa3338_0_36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g1299cfa3338_0_36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299cfa333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99cfa3338_0_26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226" name="Google Shape;226;g1299cfa3338_0_2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1299cfa3338_0_26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1299cfa3338_0_26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299cfa333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99cfa3338_0_13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238" name="Google Shape;238;g1299cfa3338_0_1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1299cfa3338_0_13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1299cfa3338_0_13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299cfa333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99cfa3338_0_75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249" name="Google Shape;249;g1299cfa3338_0_7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1299cfa3338_0_75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1299cfa3338_0_75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299cfa333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99cfa3338_0_93:notes"/>
          <p:cNvSpPr txBox="1"/>
          <p:nvPr/>
        </p:nvSpPr>
        <p:spPr>
          <a:xfrm>
            <a:off x="3779837" y="9266237"/>
            <a:ext cx="2757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262" name="Google Shape;262;g1299cfa3338_0_9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g1299cfa3338_0_93:notes"/>
          <p:cNvSpPr txBox="1"/>
          <p:nvPr/>
        </p:nvSpPr>
        <p:spPr>
          <a:xfrm>
            <a:off x="889000" y="4632325"/>
            <a:ext cx="48831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1299cfa3338_0_93:notes"/>
          <p:cNvSpPr txBox="1">
            <a:spLocks noGrp="1"/>
          </p:cNvSpPr>
          <p:nvPr>
            <p:ph type="body" idx="1"/>
          </p:nvPr>
        </p:nvSpPr>
        <p:spPr>
          <a:xfrm>
            <a:off x="889000" y="4632325"/>
            <a:ext cx="4759200" cy="42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299cfa333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1838"/>
            <a:ext cx="4700587" cy="3525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40637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 rot="5400000">
            <a:off x="4686300" y="2339975"/>
            <a:ext cx="5370513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 rot="5400000">
            <a:off x="789781" y="505619"/>
            <a:ext cx="5370513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 rot="5400000">
            <a:off x="2506662" y="160338"/>
            <a:ext cx="3998912" cy="764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743325" cy="399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2"/>
          </p:nvPr>
        </p:nvSpPr>
        <p:spPr>
          <a:xfrm>
            <a:off x="4581525" y="1981200"/>
            <a:ext cx="3744913" cy="399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640637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40637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7638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773237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tsun.com/files/Prob_Stat_for_CS_Book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" TargetMode="External"/><Relationship Id="rId4" Type="http://schemas.openxmlformats.org/officeDocument/2006/relationships/hyperlink" Target="https://www.probabilitycourse.com/chapter5/5_2_0_continuous_vars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culushowto.com/intersection-of-two-lin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ncert.nic.in/textbook.php?kemh1=16-1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/>
        </p:nvSpPr>
        <p:spPr>
          <a:xfrm>
            <a:off x="8512859" y="6407525"/>
            <a:ext cx="465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293687" y="311150"/>
            <a:ext cx="877887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CO-</a:t>
            </a:r>
            <a:r>
              <a:rPr lang="en-US" sz="2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b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Session-</a:t>
            </a:r>
            <a:r>
              <a:rPr lang="en-US" sz="2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Session Topic:</a:t>
            </a: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1" dirty="0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Jointly Distributed Random Variables  </a:t>
            </a:r>
            <a:b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Probability, Statistics and Queueing Theory</a:t>
            </a:r>
            <a:br>
              <a:rPr lang="en-US" sz="35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(Course code: </a:t>
            </a:r>
            <a:r>
              <a:rPr lang="en-US" sz="35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21MT2103RA</a:t>
            </a:r>
            <a:r>
              <a:rPr lang="en-US" sz="35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i="0" u="none" dirty="0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xfrm>
            <a:off x="293687" y="3600450"/>
            <a:ext cx="8594725" cy="237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42950" lvl="1" indent="-17303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</a:pPr>
            <a:endParaRPr sz="36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endParaRPr sz="4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1" i="0" u="none">
              <a:solidFill>
                <a:srgbClr val="00C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76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0"/>
              <a:buNone/>
            </a:pPr>
            <a:r>
              <a:rPr lang="en-US" sz="6000" b="1" i="0" u="none">
                <a:solidFill>
                  <a:srgbClr val="FF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2476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162" y="4540250"/>
            <a:ext cx="3333750" cy="8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8198825" y="6340050"/>
            <a:ext cx="610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title"/>
          </p:nvPr>
        </p:nvSpPr>
        <p:spPr>
          <a:xfrm>
            <a:off x="144462" y="107950"/>
            <a:ext cx="8280400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body" idx="1"/>
          </p:nvPr>
        </p:nvSpPr>
        <p:spPr>
          <a:xfrm>
            <a:off x="274625" y="731825"/>
            <a:ext cx="8534400" cy="5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42950" lvl="1" indent="-17303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Section 5.1, 5.2 of TS1:  Alex Tsun, Probability &amp; Statistics with Applications to Computing (Available at: </a:t>
            </a:r>
            <a:r>
              <a:rPr lang="en-US" sz="18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http://www.alextsun.com/files/Prob_Stat_for_CS_Book.pdf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https://www.probabilitycourse.com/chapter5/5_1_0_joint_distributions.php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https://www.probabilitycourse.com/chapter5/5_2_0_continuous_vars.php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https://www.statisticshowto.com/joint-probability-distribution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https://byjus.com/maths/joint-probability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8480983" y="6375700"/>
            <a:ext cx="545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78125" y="706425"/>
            <a:ext cx="8965800" cy="4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CO-</a:t>
            </a: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Continuous Random Variables: Uniform, Exponential and Normal Random Variables</a:t>
            </a:r>
            <a:r>
              <a:rPr lang="en-US" sz="2500" b="1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5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Expectation of a Random Variable : Discrete and Continuous Case</a:t>
            </a:r>
            <a:b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Expectation of a Function of a Random Variable  </a:t>
            </a:r>
            <a:b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Higher Order Moments, Variance, Standard Deviation</a:t>
            </a:r>
            <a:endParaRPr sz="25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500" b="1" dirty="0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Jointly Distributed Random Variables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Joint Distribution Functions, Independent Random Variables</a:t>
            </a:r>
            <a:br>
              <a:rPr lang="en-US" sz="2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285150" y="1031713"/>
            <a:ext cx="8438162" cy="4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real life, we are often interested in several random variables that are related to each other. For example, suppose that we choose a random family, and we would like to study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people in the family,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household income,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ages of the family members, etc.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these is a random variable, and we suspect that they are dependent.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session, we will learn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study joint distributions of two or more random variables. The concepts are extensions of what we studied for one random variable in the previous classes.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first learn the concept of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distributions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inspecting two illustrations.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701200" y="85725"/>
            <a:ext cx="7448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Multiple Random Variables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321662" y="647625"/>
            <a:ext cx="8573700" cy="6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and weight: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correlated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variables: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 of height:	[60,76] inches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 of weight:	[90,220] pounds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height increases, the weight increases, in general.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the height and weight random variables have a relationship / dependence.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701200" y="85725"/>
            <a:ext cx="7448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 Discrete Random Variables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35" y="1017045"/>
            <a:ext cx="6028475" cy="40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/>
        </p:nvSpPr>
        <p:spPr>
          <a:xfrm>
            <a:off x="984535" y="5133295"/>
            <a:ext cx="58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source: https://support.minitab.com/en-us/minitab-express/1/scatterplot_*.png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>
            <a:off x="493712" y="4642926"/>
            <a:ext cx="8229600" cy="207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both variables take any real value in the interval [-5, 5].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individual pdf of the one variable is shown in </a:t>
            </a:r>
            <a:r>
              <a:rPr lang="en-US" sz="1800" b="1" dirty="0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red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other in 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continuous random variables seem to have dependence on each other as shown by the </a:t>
            </a:r>
            <a:r>
              <a:rPr lang="en-US" sz="1800" b="1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curve.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green curve shows the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distribution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two variables.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701200" y="85725"/>
            <a:ext cx="7448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 Continuous Random Variables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t="12041"/>
          <a:stretch/>
        </p:blipFill>
        <p:spPr>
          <a:xfrm>
            <a:off x="729453" y="727788"/>
            <a:ext cx="5791275" cy="38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 txBox="1"/>
          <p:nvPr/>
        </p:nvSpPr>
        <p:spPr>
          <a:xfrm>
            <a:off x="6223042" y="4002545"/>
            <a:ext cx="20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source; en.wikipedia.org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85150" y="1031725"/>
            <a:ext cx="8573700" cy="574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statistical measure that calculates the likelihood of two events occurring together and at the same point in time is called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probability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 and B be the two events, joint probability is the probability of event B occurring at the same time that event A occurs.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probability can also be described as the probability of the </a:t>
            </a:r>
            <a:r>
              <a:rPr lang="en-US" sz="1800" dirty="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intersection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two (or more) events as shown in the Venn diagram.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and B	  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B = {ω : ω ∈ A and ω ∈ B}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B)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joint probability of A and B</a:t>
            </a:r>
            <a:endParaRPr sz="24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52863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145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3852863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450" dirty="0">
                <a:solidFill>
                  <a:srgbClr val="333333"/>
                </a:solidFill>
                <a:highlight>
                  <a:srgbClr val="F6F4F2"/>
                </a:highlight>
                <a:latin typeface="Verdana"/>
                <a:ea typeface="Verdana"/>
                <a:cs typeface="Verdana"/>
                <a:sym typeface="Verdana"/>
              </a:rPr>
              <a:t>source: </a:t>
            </a:r>
            <a:r>
              <a:rPr lang="en-US" sz="1450" dirty="0">
                <a:solidFill>
                  <a:srgbClr val="333333"/>
                </a:solidFill>
                <a:highlight>
                  <a:srgbClr val="F6F4F2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https://ncert.nic.in/textbook.php?kemh1=16-16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701200" y="85725"/>
            <a:ext cx="7448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Joint probability</a:t>
            </a: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 revision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750" y="3429000"/>
            <a:ext cx="3859100" cy="24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1"/>
          </p:nvPr>
        </p:nvSpPr>
        <p:spPr>
          <a:xfrm>
            <a:off x="285150" y="1031713"/>
            <a:ext cx="8573700" cy="4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 and B be two random variables which are defined on a probability space. The probability distribution that gives the probability that each of A and B falls in any particular range or discrete set of values specified for that variable is defined as the bivariate 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joint probability distribution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and B.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concept when extended to more than two random variables, it is called a multivariate probability distribution.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variables can be discrete or continuous. In this session, we will look at an illustration of a joint probability distribution of two discrete variables.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701200" y="85725"/>
            <a:ext cx="7448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Joint Probability Distribution</a:t>
            </a: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 glimpse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629250" y="1031575"/>
            <a:ext cx="8229600" cy="52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X and Y be two discrete random variables.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their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probability mass function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denoted as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f(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P(X = x, Y = y)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purpose of the joint distribution is to look for a relationship between the two variables.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table (joint PMF) shows the probabilities for events X and Y happening at the same time.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333333"/>
              </a:solidFill>
              <a:highlight>
                <a:srgbClr val="F6F4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493700" y="85725"/>
            <a:ext cx="76563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Bivariate Discrete Joint Probability Distribution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00" y="3607100"/>
            <a:ext cx="29908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1250500" y="5925175"/>
            <a:ext cx="533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source: https://www.statisticshowto.com/joint-probability-distribution/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/>
        </p:nvSpPr>
        <p:spPr>
          <a:xfrm>
            <a:off x="8512102" y="6375700"/>
            <a:ext cx="516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493712" y="85725"/>
            <a:ext cx="8229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body" idx="1"/>
          </p:nvPr>
        </p:nvSpPr>
        <p:spPr>
          <a:xfrm>
            <a:off x="629250" y="846450"/>
            <a:ext cx="8229600" cy="5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the joint PMF table to find probabilities.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is the probability for Y = 2 and X = 3?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Look at the table for the intersection of Y = 2 and X = 3. The answer (1/6) is circled: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idea of joint distribution exists for continuous random variables.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learn more about joint probability distributions in the next session.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493700" y="85725"/>
            <a:ext cx="76563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Bivariate Discrete Joint Probability Distribution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2280250" y="4819575"/>
            <a:ext cx="533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source: https://www.statisticshowto.com/joint-probability-distribution/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13" y="2523625"/>
            <a:ext cx="30003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943</Words>
  <Application>Microsoft Office PowerPoint</Application>
  <PresentationFormat>On-screen Show (4:3)</PresentationFormat>
  <Paragraphs>210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Office Theme</vt:lpstr>
      <vt:lpstr>CO-2 – Probability Session-11:  Session Topic: Jointly Distributed Random Variables    Probability, Statistics and Queueing Theory (Course code: 21MT2103RA)    </vt:lpstr>
      <vt:lpstr>CO-2   (Probability)  - Continuous Random Variables: Uniform, Exponential and Normal Random Variables   - Expectation of a Random Variable : Discrete and Continuous Case - Expectation of a Function of a Random Variable   - Higher Order Moments, Variance, Standard Deviation - Jointly Distributed Random Variables - Joint Distribution Functions, Independent Random Variables </vt:lpstr>
      <vt:lpstr> </vt:lpstr>
      <vt:lpstr> </vt:lpstr>
      <vt:lpstr> </vt:lpstr>
      <vt:lpstr> </vt:lpstr>
      <vt:lpstr> </vt:lpstr>
      <vt:lpstr> </vt:lpstr>
      <vt:lpstr>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CO-2 – Probability Session-11:  Session Topic: Jointly Distributed Random Variables    Probability, Statistics and Queueing Theory (Course code: 21MT2103RA)    </dc:title>
  <cp:lastModifiedBy>venkateswara rao</cp:lastModifiedBy>
  <cp:revision>4</cp:revision>
  <dcterms:modified xsi:type="dcterms:W3CDTF">2022-08-16T06:24:15Z</dcterms:modified>
</cp:coreProperties>
</file>