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98" r:id="rId3"/>
  </p:sldMasterIdLst>
  <p:notesMasterIdLst>
    <p:notesMasterId r:id="rId32"/>
  </p:notesMasterIdLst>
  <p:sldIdLst>
    <p:sldId id="302" r:id="rId4"/>
    <p:sldId id="320" r:id="rId5"/>
    <p:sldId id="321" r:id="rId6"/>
    <p:sldId id="265" r:id="rId7"/>
    <p:sldId id="266" r:id="rId8"/>
    <p:sldId id="267" r:id="rId9"/>
    <p:sldId id="269" r:id="rId10"/>
    <p:sldId id="317" r:id="rId11"/>
    <p:sldId id="272" r:id="rId12"/>
    <p:sldId id="284" r:id="rId13"/>
    <p:sldId id="285" r:id="rId14"/>
    <p:sldId id="290" r:id="rId15"/>
    <p:sldId id="322" r:id="rId16"/>
    <p:sldId id="292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8" r:id="rId26"/>
    <p:sldId id="313" r:id="rId27"/>
    <p:sldId id="314" r:id="rId28"/>
    <p:sldId id="315" r:id="rId29"/>
    <p:sldId id="319" r:id="rId30"/>
    <p:sldId id="30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DB970-3A0C-70D5-45E8-8FC43996D0DC}" v="24" dt="2022-06-07T09:30:34.715"/>
    <p1510:client id="{C7CC5B28-09BC-1E0C-E821-3BA2D2EE120B}" v="70" dt="2022-06-06T05:58:2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P.Ithaya Rani" userId="S::drpithayarani@kluniversity.in::98bb8247-7046-44cd-a673-65ce4aebcbe0" providerId="AD" clId="Web-{2DBDB970-3A0C-70D5-45E8-8FC43996D0DC}"/>
    <pc:docChg chg="modSld">
      <pc:chgData name="Dr.P.Ithaya Rani" userId="S::drpithayarani@kluniversity.in::98bb8247-7046-44cd-a673-65ce4aebcbe0" providerId="AD" clId="Web-{2DBDB970-3A0C-70D5-45E8-8FC43996D0DC}" dt="2022-06-07T09:30:23.792" v="16" actId="20577"/>
      <pc:docMkLst>
        <pc:docMk/>
      </pc:docMkLst>
      <pc:sldChg chg="modSp">
        <pc:chgData name="Dr.P.Ithaya Rani" userId="S::drpithayarani@kluniversity.in::98bb8247-7046-44cd-a673-65ce4aebcbe0" providerId="AD" clId="Web-{2DBDB970-3A0C-70D5-45E8-8FC43996D0DC}" dt="2022-06-07T09:30:15.027" v="6" actId="20577"/>
        <pc:sldMkLst>
          <pc:docMk/>
          <pc:sldMk cId="4186720971" sldId="320"/>
        </pc:sldMkLst>
        <pc:spChg chg="mod">
          <ac:chgData name="Dr.P.Ithaya Rani" userId="S::drpithayarani@kluniversity.in::98bb8247-7046-44cd-a673-65ce4aebcbe0" providerId="AD" clId="Web-{2DBDB970-3A0C-70D5-45E8-8FC43996D0DC}" dt="2022-06-07T09:30:15.027" v="6" actId="20577"/>
          <ac:spMkLst>
            <pc:docMk/>
            <pc:sldMk cId="4186720971" sldId="320"/>
            <ac:spMk id="2" creationId="{94D4D90C-8AAA-88B2-269F-0A5AF4E0FC7C}"/>
          </ac:spMkLst>
        </pc:spChg>
      </pc:sldChg>
      <pc:sldChg chg="modSp">
        <pc:chgData name="Dr.P.Ithaya Rani" userId="S::drpithayarani@kluniversity.in::98bb8247-7046-44cd-a673-65ce4aebcbe0" providerId="AD" clId="Web-{2DBDB970-3A0C-70D5-45E8-8FC43996D0DC}" dt="2022-06-07T09:30:23.792" v="16" actId="20577"/>
        <pc:sldMkLst>
          <pc:docMk/>
          <pc:sldMk cId="3015641063" sldId="321"/>
        </pc:sldMkLst>
        <pc:spChg chg="mod">
          <ac:chgData name="Dr.P.Ithaya Rani" userId="S::drpithayarani@kluniversity.in::98bb8247-7046-44cd-a673-65ce4aebcbe0" providerId="AD" clId="Web-{2DBDB970-3A0C-70D5-45E8-8FC43996D0DC}" dt="2022-06-07T09:30:23.792" v="16" actId="20577"/>
          <ac:spMkLst>
            <pc:docMk/>
            <pc:sldMk cId="3015641063" sldId="321"/>
            <ac:spMk id="2" creationId="{B9AAD7DB-904F-A856-FAEA-C2DE5C8D225B}"/>
          </ac:spMkLst>
        </pc:spChg>
      </pc:sldChg>
    </pc:docChg>
  </pc:docChgLst>
  <pc:docChgLst>
    <pc:chgData name="Dr.P.Ithaya Rani" userId="S::drpithayarani@kluniversity.in::98bb8247-7046-44cd-a673-65ce4aebcbe0" providerId="AD" clId="Web-{C7CC5B28-09BC-1E0C-E821-3BA2D2EE120B}"/>
    <pc:docChg chg="addSld delSld modSld">
      <pc:chgData name="Dr.P.Ithaya Rani" userId="S::drpithayarani@kluniversity.in::98bb8247-7046-44cd-a673-65ce4aebcbe0" providerId="AD" clId="Web-{C7CC5B28-09BC-1E0C-E821-3BA2D2EE120B}" dt="2022-06-06T05:58:25.901" v="66" actId="20577"/>
      <pc:docMkLst>
        <pc:docMk/>
      </pc:docMkLst>
      <pc:sldChg chg="addSp modSp">
        <pc:chgData name="Dr.P.Ithaya Rani" userId="S::drpithayarani@kluniversity.in::98bb8247-7046-44cd-a673-65ce4aebcbe0" providerId="AD" clId="Web-{C7CC5B28-09BC-1E0C-E821-3BA2D2EE120B}" dt="2022-06-06T05:41:44.272" v="7" actId="20577"/>
        <pc:sldMkLst>
          <pc:docMk/>
          <pc:sldMk cId="0" sldId="302"/>
        </pc:sldMkLst>
        <pc:spChg chg="add mod">
          <ac:chgData name="Dr.P.Ithaya Rani" userId="S::drpithayarani@kluniversity.in::98bb8247-7046-44cd-a673-65ce4aebcbe0" providerId="AD" clId="Web-{C7CC5B28-09BC-1E0C-E821-3BA2D2EE120B}" dt="2022-06-06T05:40:27.207" v="5" actId="1076"/>
          <ac:spMkLst>
            <pc:docMk/>
            <pc:sldMk cId="0" sldId="302"/>
            <ac:spMk id="2" creationId="{412D2BF5-4671-37D2-4F6B-F6C0CF6C9BE7}"/>
          </ac:spMkLst>
        </pc:spChg>
        <pc:spChg chg="mod">
          <ac:chgData name="Dr.P.Ithaya Rani" userId="S::drpithayarani@kluniversity.in::98bb8247-7046-44cd-a673-65ce4aebcbe0" providerId="AD" clId="Web-{C7CC5B28-09BC-1E0C-E821-3BA2D2EE120B}" dt="2022-06-06T05:41:44.272" v="7" actId="20577"/>
          <ac:spMkLst>
            <pc:docMk/>
            <pc:sldMk cId="0" sldId="302"/>
            <ac:spMk id="3" creationId="{00000000-0000-0000-0000-000000000000}"/>
          </ac:spMkLst>
        </pc:spChg>
      </pc:sldChg>
      <pc:sldChg chg="delSp del">
        <pc:chgData name="Dr.P.Ithaya Rani" userId="S::drpithayarani@kluniversity.in::98bb8247-7046-44cd-a673-65ce4aebcbe0" providerId="AD" clId="Web-{C7CC5B28-09BC-1E0C-E821-3BA2D2EE120B}" dt="2022-06-06T05:41:44.225" v="6"/>
        <pc:sldMkLst>
          <pc:docMk/>
          <pc:sldMk cId="2693037482" sldId="316"/>
        </pc:sldMkLst>
        <pc:spChg chg="del">
          <ac:chgData name="Dr.P.Ithaya Rani" userId="S::drpithayarani@kluniversity.in::98bb8247-7046-44cd-a673-65ce4aebcbe0" providerId="AD" clId="Web-{C7CC5B28-09BC-1E0C-E821-3BA2D2EE120B}" dt="2022-06-06T05:40:12.582" v="0"/>
          <ac:spMkLst>
            <pc:docMk/>
            <pc:sldMk cId="2693037482" sldId="316"/>
            <ac:spMk id="3" creationId="{00000000-0000-0000-0000-000000000000}"/>
          </ac:spMkLst>
        </pc:spChg>
      </pc:sldChg>
      <pc:sldChg chg="modSp new">
        <pc:chgData name="Dr.P.Ithaya Rani" userId="S::drpithayarani@kluniversity.in::98bb8247-7046-44cd-a673-65ce4aebcbe0" providerId="AD" clId="Web-{C7CC5B28-09BC-1E0C-E821-3BA2D2EE120B}" dt="2022-06-06T05:51:04.892" v="14" actId="20577"/>
        <pc:sldMkLst>
          <pc:docMk/>
          <pc:sldMk cId="4186720971" sldId="320"/>
        </pc:sldMkLst>
        <pc:spChg chg="mod">
          <ac:chgData name="Dr.P.Ithaya Rani" userId="S::drpithayarani@kluniversity.in::98bb8247-7046-44cd-a673-65ce4aebcbe0" providerId="AD" clId="Web-{C7CC5B28-09BC-1E0C-E821-3BA2D2EE120B}" dt="2022-06-06T05:50:38.954" v="13" actId="20577"/>
          <ac:spMkLst>
            <pc:docMk/>
            <pc:sldMk cId="4186720971" sldId="320"/>
            <ac:spMk id="2" creationId="{94D4D90C-8AAA-88B2-269F-0A5AF4E0FC7C}"/>
          </ac:spMkLst>
        </pc:spChg>
        <pc:spChg chg="mod">
          <ac:chgData name="Dr.P.Ithaya Rani" userId="S::drpithayarani@kluniversity.in::98bb8247-7046-44cd-a673-65ce4aebcbe0" providerId="AD" clId="Web-{C7CC5B28-09BC-1E0C-E821-3BA2D2EE120B}" dt="2022-06-06T05:51:04.892" v="14" actId="20577"/>
          <ac:spMkLst>
            <pc:docMk/>
            <pc:sldMk cId="4186720971" sldId="320"/>
            <ac:spMk id="3" creationId="{F6F9C317-62CB-B0F1-52E9-D9B9AAE6D4EE}"/>
          </ac:spMkLst>
        </pc:spChg>
      </pc:sldChg>
      <pc:sldChg chg="modSp new">
        <pc:chgData name="Dr.P.Ithaya Rani" userId="S::drpithayarani@kluniversity.in::98bb8247-7046-44cd-a673-65ce4aebcbe0" providerId="AD" clId="Web-{C7CC5B28-09BC-1E0C-E821-3BA2D2EE120B}" dt="2022-06-06T05:58:25.901" v="66" actId="20577"/>
        <pc:sldMkLst>
          <pc:docMk/>
          <pc:sldMk cId="3015641063" sldId="321"/>
        </pc:sldMkLst>
        <pc:spChg chg="mod">
          <ac:chgData name="Dr.P.Ithaya Rani" userId="S::drpithayarani@kluniversity.in::98bb8247-7046-44cd-a673-65ce4aebcbe0" providerId="AD" clId="Web-{C7CC5B28-09BC-1E0C-E821-3BA2D2EE120B}" dt="2022-06-06T05:54:53.569" v="40" actId="20577"/>
          <ac:spMkLst>
            <pc:docMk/>
            <pc:sldMk cId="3015641063" sldId="321"/>
            <ac:spMk id="2" creationId="{B9AAD7DB-904F-A856-FAEA-C2DE5C8D225B}"/>
          </ac:spMkLst>
        </pc:spChg>
        <pc:spChg chg="mod">
          <ac:chgData name="Dr.P.Ithaya Rani" userId="S::drpithayarani@kluniversity.in::98bb8247-7046-44cd-a673-65ce4aebcbe0" providerId="AD" clId="Web-{C7CC5B28-09BC-1E0C-E821-3BA2D2EE120B}" dt="2022-06-06T05:58:25.901" v="66" actId="20577"/>
          <ac:spMkLst>
            <pc:docMk/>
            <pc:sldMk cId="3015641063" sldId="321"/>
            <ac:spMk id="3" creationId="{1DF608E4-A79E-55F2-EE79-D4FB7BE3579D}"/>
          </ac:spMkLst>
        </pc:spChg>
      </pc:sldChg>
      <pc:sldChg chg="modSp new">
        <pc:chgData name="Dr.P.Ithaya Rani" userId="S::drpithayarani@kluniversity.in::98bb8247-7046-44cd-a673-65ce4aebcbe0" providerId="AD" clId="Web-{C7CC5B28-09BC-1E0C-E821-3BA2D2EE120B}" dt="2022-06-06T05:57:28.088" v="59" actId="20577"/>
        <pc:sldMkLst>
          <pc:docMk/>
          <pc:sldMk cId="3298534778" sldId="322"/>
        </pc:sldMkLst>
        <pc:spChg chg="mod">
          <ac:chgData name="Dr.P.Ithaya Rani" userId="S::drpithayarani@kluniversity.in::98bb8247-7046-44cd-a673-65ce4aebcbe0" providerId="AD" clId="Web-{C7CC5B28-09BC-1E0C-E821-3BA2D2EE120B}" dt="2022-06-06T05:56:09.914" v="43" actId="20577"/>
          <ac:spMkLst>
            <pc:docMk/>
            <pc:sldMk cId="3298534778" sldId="322"/>
            <ac:spMk id="2" creationId="{6D75C97D-66A0-CC8E-A95A-B8491115E10A}"/>
          </ac:spMkLst>
        </pc:spChg>
        <pc:spChg chg="mod">
          <ac:chgData name="Dr.P.Ithaya Rani" userId="S::drpithayarani@kluniversity.in::98bb8247-7046-44cd-a673-65ce4aebcbe0" providerId="AD" clId="Web-{C7CC5B28-09BC-1E0C-E821-3BA2D2EE120B}" dt="2022-06-06T05:57:28.088" v="59" actId="20577"/>
          <ac:spMkLst>
            <pc:docMk/>
            <pc:sldMk cId="3298534778" sldId="322"/>
            <ac:spMk id="3" creationId="{4D68C50D-14C5-C7B3-11CD-A1E536C2159E}"/>
          </ac:spMkLst>
        </pc:spChg>
      </pc:sldChg>
    </pc:docChg>
  </pc:docChgLst>
  <pc:docChgLst>
    <pc:chgData clId="Web-{2DBDB970-3A0C-70D5-45E8-8FC43996D0DC}"/>
    <pc:docChg chg="modSld">
      <pc:chgData name="" userId="" providerId="" clId="Web-{2DBDB970-3A0C-70D5-45E8-8FC43996D0DC}" dt="2022-06-07T09:30:10.558" v="4" actId="20577"/>
      <pc:docMkLst>
        <pc:docMk/>
      </pc:docMkLst>
      <pc:sldChg chg="modSp">
        <pc:chgData name="" userId="" providerId="" clId="Web-{2DBDB970-3A0C-70D5-45E8-8FC43996D0DC}" dt="2022-06-07T09:30:10.558" v="4" actId="20577"/>
        <pc:sldMkLst>
          <pc:docMk/>
          <pc:sldMk cId="4186720971" sldId="320"/>
        </pc:sldMkLst>
        <pc:spChg chg="mod">
          <ac:chgData name="" userId="" providerId="" clId="Web-{2DBDB970-3A0C-70D5-45E8-8FC43996D0DC}" dt="2022-06-07T09:30:10.558" v="4" actId="20577"/>
          <ac:spMkLst>
            <pc:docMk/>
            <pc:sldMk cId="4186720971" sldId="320"/>
            <ac:spMk id="2" creationId="{94D4D90C-8AAA-88B2-269F-0A5AF4E0FC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B70AB-6414-4298-BE48-A0EFBF781C5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EF27C-B402-45E5-B4D4-4D2553CC25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2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F27C-B402-45E5-B4D4-4D2553CC25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8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8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7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F27C-B402-45E5-B4D4-4D2553CC25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39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1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34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1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7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74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89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88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09606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717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1219200"/>
            <a:ext cx="7886700" cy="48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60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Session –</a:t>
            </a:r>
            <a:r>
              <a:rPr kumimoji="0" lang="en-US" alt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</a:t>
            </a:r>
            <a:r>
              <a:rPr lang="en-US" altLang="en-US" sz="4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  Software Process</a:t>
            </a:r>
            <a:endParaRPr lang="en-US" altLang="en-US" sz="4000" b="1" i="0" u="none" strike="noStrike" kern="1200" cap="none" spc="0" normalizeH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D2BF5-4671-37D2-4F6B-F6C0CF6C9BE7}"/>
              </a:ext>
            </a:extLst>
          </p:cNvPr>
          <p:cNvSpPr txBox="1">
            <a:spLocks/>
          </p:cNvSpPr>
          <p:nvPr/>
        </p:nvSpPr>
        <p:spPr bwMode="auto">
          <a:xfrm>
            <a:off x="533400" y="1981200"/>
            <a:ext cx="7886700" cy="8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60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</a:t>
            </a:r>
            <a:endParaRPr kumimoji="0" lang="en-US" sz="5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305800" cy="65353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C00000"/>
                </a:solidFill>
                <a:ea typeface="ＭＳ Ｐゴシック" pitchFamily="34" charset="-128"/>
              </a:rPr>
              <a:t>Process framework Activities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8180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1447800" y="1524000"/>
            <a:ext cx="5181600" cy="41910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</a:p>
          <a:p>
            <a:pPr marL="342900" lvl="0" indent="-342900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Planning</a:t>
            </a:r>
          </a:p>
          <a:p>
            <a:pPr marL="342900" lvl="0" indent="-342900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of requirements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</a:p>
          <a:p>
            <a:pPr marL="342900" lvl="0" indent="-342900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Construction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</a:p>
          <a:p>
            <a:pPr marL="342900" lvl="0" indent="-342900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7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74295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>
                <a:solidFill>
                  <a:srgbClr val="C00000"/>
                </a:solidFill>
                <a:ea typeface="ＭＳ Ｐゴシック" pitchFamily="34" charset="-128"/>
              </a:rPr>
              <a:t>Process framework Activities(cont.)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38862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b="1" dirty="0">
                <a:ea typeface="ＭＳ Ｐゴシック" pitchFamily="34" charset="-128"/>
              </a:rPr>
              <a:t>Communication:</a:t>
            </a:r>
            <a:r>
              <a:rPr lang="en-US" sz="2000" dirty="0">
                <a:ea typeface="ＭＳ Ｐゴシック" pitchFamily="34" charset="-128"/>
              </a:rPr>
              <a:t> communicate with customer to understand objectives and gather requirements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ea typeface="ＭＳ Ｐゴシック" pitchFamily="34" charset="-128"/>
              </a:rPr>
              <a:t>Planning</a:t>
            </a:r>
            <a:r>
              <a:rPr lang="en-US" sz="2000" dirty="0">
                <a:ea typeface="ＭＳ Ｐゴシック" pitchFamily="34" charset="-128"/>
              </a:rPr>
              <a:t>: </a:t>
            </a:r>
            <a:r>
              <a:rPr lang="en-US" sz="2000" dirty="0">
                <a:ea typeface="ＭＳ Ｐゴシック" pitchFamily="34" charset="-128"/>
              </a:rPr>
              <a:t>creates a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map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that defines the work by describing  tasks, risks and resources, work products and work schedule.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ea typeface="ＭＳ Ｐゴシック" pitchFamily="34" charset="-128"/>
              </a:rPr>
              <a:t>Modeling: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Create a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sketch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, what it looks like architecturally, how the essential parts fit together and other characteristics. 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ea typeface="ＭＳ Ｐゴシック" pitchFamily="34" charset="-128"/>
              </a:rPr>
              <a:t>Construction</a:t>
            </a:r>
            <a:r>
              <a:rPr lang="en-US" sz="2000" dirty="0">
                <a:ea typeface="ＭＳ Ｐゴシック" pitchFamily="34" charset="-128"/>
              </a:rPr>
              <a:t>: code generation and the testing. 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ea typeface="ＭＳ Ｐゴシック" pitchFamily="34" charset="-128"/>
              </a:rPr>
              <a:t>Deployment</a:t>
            </a:r>
            <a:r>
              <a:rPr lang="en-US" sz="2000" b="1" dirty="0" smtClean="0">
                <a:ea typeface="ＭＳ Ｐゴシック" pitchFamily="34" charset="-128"/>
              </a:rPr>
              <a:t>: </a:t>
            </a:r>
            <a:r>
              <a:rPr lang="en-US" sz="2000" dirty="0">
                <a:ea typeface="ＭＳ Ｐゴシック" pitchFamily="34" charset="-128"/>
              </a:rPr>
              <a:t>Delivered to the customer who evaluates the products &amp; provides feedback based on the evaluation. </a:t>
            </a:r>
          </a:p>
          <a:p>
            <a:pPr>
              <a:lnSpc>
                <a:spcPct val="13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13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13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5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33147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These five framework activities can be used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all software development,</a:t>
            </a: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regardless of the application domain, size of the project, complexity of the efforts etc.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though the details will be different in each case. </a:t>
            </a:r>
          </a:p>
          <a:p>
            <a:pPr algn="just">
              <a:lnSpc>
                <a:spcPct val="80000"/>
              </a:lnSpc>
            </a:pPr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For many software projects, these framework activities are applied </a:t>
            </a:r>
            <a:r>
              <a:rPr lang="en-US" b="1" dirty="0">
                <a:solidFill>
                  <a:srgbClr val="AD010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iteratively</a:t>
            </a:r>
            <a:r>
              <a:rPr lang="en-US" dirty="0">
                <a:solidFill>
                  <a:srgbClr val="AD010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as a project progresses. Each iteration produces a software increment that provides a subset of overall software features and functionality.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97155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2800" b="1" u="sng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Process framework Activities(cont.)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1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5C97D-66A0-CC8E-A95A-B8491115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  <a:ea typeface="+mj-lt"/>
                <a:cs typeface="+mj-lt"/>
              </a:rPr>
              <a:t>Umbrella Activities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68C50D-14C5-C7B3-11CD-A1E536C21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00" y="988206"/>
            <a:ext cx="82296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What are umbrella activities in software engineering?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Software engineering is a collection of interconnected phases. These steps are expressed or available in different ways in different software process models. Umbrella activities are a series of steps or procedures followed by a software development team to maintain the progress, quality, changes, and risks of complete development task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 umbrella activities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general, umbrella activities are applied throughout a software project and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help a software team manage and control progress, quality, change, and risk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Since the software engineering process is not a rigid regimen that must be followed precisely by a software team, the process has a lot of room for adaptation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3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77200" cy="495300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sz="1800" dirty="0">
                <a:ea typeface="ＭＳ Ｐゴシック" pitchFamily="34" charset="-128"/>
              </a:rPr>
              <a:t>Complete the five process framework activities and help team </a:t>
            </a:r>
            <a:r>
              <a:rPr lang="en-US" sz="1800" dirty="0">
                <a:solidFill>
                  <a:srgbClr val="3366FF"/>
                </a:solidFill>
                <a:ea typeface="ＭＳ Ｐゴシック" pitchFamily="34" charset="-128"/>
              </a:rPr>
              <a:t>manage and control </a:t>
            </a:r>
            <a:r>
              <a:rPr lang="en-US" sz="1800" dirty="0">
                <a:ea typeface="ＭＳ Ｐゴシック" pitchFamily="34" charset="-128"/>
              </a:rPr>
              <a:t>progress, quality, change, and risk.</a:t>
            </a:r>
          </a:p>
          <a:p>
            <a:pPr marL="214313" indent="-214313" algn="just"/>
            <a:endParaRPr lang="en-US" sz="1800" b="1" dirty="0" smtClean="0">
              <a:ea typeface="ＭＳ Ｐゴシック" pitchFamily="34" charset="-128"/>
            </a:endParaRPr>
          </a:p>
          <a:p>
            <a:pPr marL="214313" indent="-214313" algn="just"/>
            <a:r>
              <a:rPr lang="en-US" sz="1800" b="1" dirty="0" smtClean="0">
                <a:ea typeface="ＭＳ Ｐゴシック" pitchFamily="34" charset="-128"/>
              </a:rPr>
              <a:t>Software </a:t>
            </a:r>
            <a:r>
              <a:rPr lang="en-US" sz="1800" b="1" dirty="0">
                <a:ea typeface="ＭＳ Ｐゴシック" pitchFamily="34" charset="-128"/>
              </a:rPr>
              <a:t>project tracking &amp; control</a:t>
            </a:r>
            <a:r>
              <a:rPr lang="en-US" sz="1800" dirty="0">
                <a:ea typeface="ＭＳ Ｐゴシック" pitchFamily="34" charset="-128"/>
              </a:rPr>
              <a:t>: assess progress </a:t>
            </a:r>
            <a:r>
              <a:rPr lang="en-US" sz="1800" dirty="0" smtClean="0">
                <a:ea typeface="ＭＳ Ｐゴシック" pitchFamily="34" charset="-128"/>
              </a:rPr>
              <a:t>against the </a:t>
            </a:r>
            <a:r>
              <a:rPr lang="en-US" sz="1800" dirty="0">
                <a:ea typeface="ＭＳ Ｐゴシック" pitchFamily="34" charset="-128"/>
              </a:rPr>
              <a:t>plan and take actions to maintain the schedule. </a:t>
            </a:r>
          </a:p>
          <a:p>
            <a:pPr marL="214313" indent="-214313" algn="just"/>
            <a:r>
              <a:rPr lang="en-US" sz="1800" b="1" dirty="0">
                <a:ea typeface="ＭＳ Ｐゴシック" pitchFamily="34" charset="-128"/>
              </a:rPr>
              <a:t>Risk management</a:t>
            </a:r>
            <a:r>
              <a:rPr lang="en-US" sz="1800" dirty="0">
                <a:ea typeface="ＭＳ Ｐゴシック" pitchFamily="34" charset="-128"/>
              </a:rPr>
              <a:t>: </a:t>
            </a:r>
            <a:r>
              <a:rPr lang="en-US" sz="1800" dirty="0">
                <a:ea typeface="ＭＳ Ｐゴシック" pitchFamily="34" charset="-128"/>
              </a:rPr>
              <a:t>assesses risks that may affect the outcome and quality. </a:t>
            </a:r>
            <a:endParaRPr lang="en-US" sz="1800" dirty="0">
              <a:ea typeface="ＭＳ Ｐゴシック" pitchFamily="34" charset="-128"/>
            </a:endParaRPr>
          </a:p>
          <a:p>
            <a:pPr marL="214313" indent="-214313" algn="just"/>
            <a:r>
              <a:rPr lang="en-US" sz="1800" b="1" dirty="0">
                <a:ea typeface="ＭＳ Ｐゴシック" pitchFamily="34" charset="-128"/>
              </a:rPr>
              <a:t>Software quality </a:t>
            </a:r>
            <a:r>
              <a:rPr lang="en-US" sz="1800" b="1" dirty="0" smtClean="0">
                <a:ea typeface="ＭＳ Ｐゴシック" pitchFamily="34" charset="-128"/>
              </a:rPr>
              <a:t>assurance</a:t>
            </a:r>
            <a:r>
              <a:rPr lang="en-US" sz="1800" dirty="0" smtClean="0">
                <a:ea typeface="ＭＳ Ｐゴシック" pitchFamily="34" charset="-128"/>
              </a:rPr>
              <a:t>: defines </a:t>
            </a:r>
            <a:r>
              <a:rPr lang="en-US" sz="1800" dirty="0">
                <a:ea typeface="ＭＳ Ｐゴシック" pitchFamily="34" charset="-128"/>
              </a:rPr>
              <a:t>and conduct activities to ensure quality. </a:t>
            </a:r>
            <a:endParaRPr lang="en-US" sz="1800" dirty="0">
              <a:ea typeface="ＭＳ Ｐゴシック" pitchFamily="34" charset="-128"/>
            </a:endParaRPr>
          </a:p>
          <a:p>
            <a:pPr marL="214313" indent="-214313" algn="just"/>
            <a:r>
              <a:rPr lang="en-US" sz="1800" b="1" dirty="0">
                <a:ea typeface="ＭＳ Ｐゴシック" pitchFamily="34" charset="-128"/>
              </a:rPr>
              <a:t>Technical </a:t>
            </a:r>
            <a:r>
              <a:rPr lang="en-US" sz="1800" b="1" dirty="0" smtClean="0">
                <a:ea typeface="ＭＳ Ｐゴシック" pitchFamily="34" charset="-128"/>
              </a:rPr>
              <a:t>reviews</a:t>
            </a:r>
            <a:r>
              <a:rPr lang="en-US" sz="1800" dirty="0" smtClean="0">
                <a:ea typeface="ＭＳ Ｐゴシック" pitchFamily="34" charset="-128"/>
              </a:rPr>
              <a:t>: assesses </a:t>
            </a:r>
            <a:r>
              <a:rPr lang="en-US" sz="1800" dirty="0">
                <a:ea typeface="ＭＳ Ｐゴシック" pitchFamily="34" charset="-128"/>
              </a:rPr>
              <a:t>work products to uncover and remove errors before going to the next activity. </a:t>
            </a:r>
            <a:endParaRPr lang="en-US" sz="1800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sz="1800" b="1" dirty="0" smtClean="0">
                <a:ea typeface="ＭＳ Ｐゴシック" pitchFamily="34" charset="-128"/>
              </a:rPr>
              <a:t>Measurement</a:t>
            </a:r>
            <a:r>
              <a:rPr lang="en-US" sz="1800" dirty="0" smtClean="0">
                <a:ea typeface="ＭＳ Ｐゴシック" pitchFamily="34" charset="-128"/>
              </a:rPr>
              <a:t>: define </a:t>
            </a:r>
            <a:r>
              <a:rPr lang="en-US" sz="1800" dirty="0">
                <a:ea typeface="ＭＳ Ｐゴシック" pitchFamily="34" charset="-128"/>
              </a:rPr>
              <a:t>and collects process, project, and product </a:t>
            </a:r>
            <a:r>
              <a:rPr lang="en-US" sz="1800" dirty="0" smtClean="0">
                <a:ea typeface="ＭＳ Ｐゴシック" pitchFamily="34" charset="-128"/>
              </a:rPr>
              <a:t>measures </a:t>
            </a:r>
            <a:r>
              <a:rPr lang="en-US" sz="1800" dirty="0">
                <a:ea typeface="ＭＳ Ｐゴシック" pitchFamily="34" charset="-128"/>
              </a:rPr>
              <a:t>to ensure stakeholder</a:t>
            </a:r>
            <a:r>
              <a:rPr lang="ja-JP" altLang="en-US" sz="1800" dirty="0">
                <a:ea typeface="ＭＳ Ｐゴシック" pitchFamily="34" charset="-128"/>
              </a:rPr>
              <a:t>’</a:t>
            </a:r>
            <a:r>
              <a:rPr lang="en-US" altLang="ja-JP" sz="1800" dirty="0">
                <a:ea typeface="ＭＳ Ｐゴシック" pitchFamily="34" charset="-128"/>
              </a:rPr>
              <a:t>s needs are 	met. </a:t>
            </a:r>
            <a:endParaRPr lang="en-US" altLang="ja-JP" sz="1800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sz="1800" b="1" dirty="0">
                <a:ea typeface="ＭＳ Ｐゴシック" pitchFamily="34" charset="-128"/>
              </a:rPr>
              <a:t>Software configuration </a:t>
            </a:r>
            <a:r>
              <a:rPr lang="en-US" sz="1800" b="1" dirty="0" smtClean="0">
                <a:ea typeface="ＭＳ Ｐゴシック" pitchFamily="34" charset="-128"/>
              </a:rPr>
              <a:t>management</a:t>
            </a:r>
            <a:r>
              <a:rPr lang="en-US" sz="1800" dirty="0" smtClean="0">
                <a:ea typeface="ＭＳ Ｐゴシック" pitchFamily="34" charset="-128"/>
              </a:rPr>
              <a:t>: manage </a:t>
            </a:r>
            <a:r>
              <a:rPr lang="en-US" sz="1800" dirty="0">
                <a:ea typeface="ＭＳ Ｐゴシック" pitchFamily="34" charset="-128"/>
              </a:rPr>
              <a:t>the effects of </a:t>
            </a:r>
            <a:r>
              <a:rPr lang="en-US" sz="1800" dirty="0" smtClean="0">
                <a:ea typeface="ＭＳ Ｐゴシック" pitchFamily="34" charset="-128"/>
              </a:rPr>
              <a:t>change </a:t>
            </a:r>
            <a:r>
              <a:rPr lang="en-US" sz="1800" dirty="0">
                <a:ea typeface="ＭＳ Ｐゴシック" pitchFamily="34" charset="-128"/>
              </a:rPr>
              <a:t>throughout the software process. </a:t>
            </a:r>
            <a:endParaRPr lang="en-US" sz="1800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sz="1800" b="1" dirty="0">
                <a:ea typeface="ＭＳ Ｐゴシック" pitchFamily="34" charset="-128"/>
              </a:rPr>
              <a:t>Reusability </a:t>
            </a:r>
            <a:r>
              <a:rPr lang="en-US" sz="1800" b="1" dirty="0" smtClean="0">
                <a:ea typeface="ＭＳ Ｐゴシック" pitchFamily="34" charset="-128"/>
              </a:rPr>
              <a:t>management</a:t>
            </a:r>
            <a:r>
              <a:rPr lang="en-US" sz="1800" dirty="0" smtClean="0">
                <a:ea typeface="ＭＳ Ｐゴシック" pitchFamily="34" charset="-128"/>
              </a:rPr>
              <a:t>: defines </a:t>
            </a:r>
            <a:r>
              <a:rPr lang="en-US" sz="1800" dirty="0">
                <a:ea typeface="ＭＳ Ｐゴシック" pitchFamily="34" charset="-128"/>
              </a:rPr>
              <a:t>criteria for work product </a:t>
            </a:r>
            <a:r>
              <a:rPr lang="en-US" sz="1800" dirty="0" smtClean="0">
                <a:ea typeface="ＭＳ Ｐゴシック" pitchFamily="34" charset="-128"/>
              </a:rPr>
              <a:t>reuse </a:t>
            </a:r>
            <a:r>
              <a:rPr lang="en-US" sz="1800" dirty="0">
                <a:ea typeface="ＭＳ Ｐゴシック" pitchFamily="34" charset="-128"/>
              </a:rPr>
              <a:t>and establishes mechanism to </a:t>
            </a:r>
            <a:r>
              <a:rPr lang="en-US" sz="1800" dirty="0" smtClean="0">
                <a:ea typeface="ＭＳ Ｐゴシック" pitchFamily="34" charset="-128"/>
              </a:rPr>
              <a:t>achieve reusable </a:t>
            </a:r>
            <a:r>
              <a:rPr lang="en-US" sz="1800" dirty="0">
                <a:ea typeface="ＭＳ Ｐゴシック" pitchFamily="34" charset="-128"/>
              </a:rPr>
              <a:t>components. </a:t>
            </a:r>
            <a:endParaRPr lang="en-US" sz="1800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sz="1800" b="1" dirty="0">
                <a:ea typeface="ＭＳ Ｐゴシック" pitchFamily="34" charset="-128"/>
              </a:rPr>
              <a:t>Work product preparation and </a:t>
            </a:r>
            <a:r>
              <a:rPr lang="en-US" sz="1800" b="1" dirty="0" smtClean="0">
                <a:ea typeface="ＭＳ Ｐゴシック" pitchFamily="34" charset="-128"/>
              </a:rPr>
              <a:t>production: </a:t>
            </a:r>
            <a:r>
              <a:rPr lang="en-US" sz="1800" dirty="0" smtClean="0">
                <a:ea typeface="ＭＳ Ｐゴシック" pitchFamily="34" charset="-128"/>
              </a:rPr>
              <a:t>create </a:t>
            </a:r>
            <a:r>
              <a:rPr lang="en-US" sz="1800" dirty="0">
                <a:ea typeface="ＭＳ Ｐゴシック" pitchFamily="34" charset="-128"/>
              </a:rPr>
              <a:t>work products such as models, documents, logs, forms and lists.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838200" y="2743200"/>
            <a:ext cx="7886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6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  <a:r>
              <a:rPr lang="en-IN" sz="6000" b="1" dirty="0">
                <a:solidFill>
                  <a:srgbClr val="C00000"/>
                </a:solidFill>
              </a:rPr>
              <a:t>Practice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60566"/>
            <a:ext cx="8229600" cy="292574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b="1" u="sng" dirty="0">
                <a:ea typeface="+mj-ea"/>
                <a:cs typeface="+mj-cs"/>
              </a:rPr>
              <a:t>The Essence of Practice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19087" y="990600"/>
            <a:ext cx="8153400" cy="394335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How does the practice of software engineering fit in the process activities mentioned above? Namely,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communication,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planning,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modeling,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construction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deployment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. 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The essence of problem solving is outlined in 4 points:</a:t>
            </a:r>
          </a:p>
          <a:p>
            <a:pPr lvl="2">
              <a:spcBef>
                <a:spcPts val="450"/>
              </a:spcBef>
              <a:buNone/>
            </a:pPr>
            <a:r>
              <a:rPr lang="en-US" sz="2200" i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1.	Understand the problem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(communication and analysis).</a:t>
            </a:r>
          </a:p>
          <a:p>
            <a:pPr lvl="2" eaLnBrk="1" hangingPunct="1">
              <a:buFontTx/>
              <a:buNone/>
            </a:pPr>
            <a:r>
              <a:rPr lang="en-US" sz="2200" i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2.	Plan a solution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(modeling and software design).</a:t>
            </a:r>
          </a:p>
          <a:p>
            <a:pPr lvl="2" eaLnBrk="1" hangingPunct="1">
              <a:buFontTx/>
              <a:buNone/>
            </a:pPr>
            <a:r>
              <a:rPr lang="en-US" sz="2200" i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3.	Carry out the plan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(code generation).</a:t>
            </a:r>
          </a:p>
          <a:p>
            <a:pPr lvl="2" eaLnBrk="1" hangingPunct="1">
              <a:buFontTx/>
              <a:buNone/>
            </a:pPr>
            <a:r>
              <a:rPr lang="en-US" sz="2200" i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4.	Examine the result for accuracy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(testing and quality assurance).</a:t>
            </a:r>
          </a:p>
          <a:p>
            <a:pPr eaLnBrk="1" hangingPunct="1"/>
            <a:endParaRPr lang="en-US" sz="22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0838" y="27091"/>
            <a:ext cx="5578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IN" sz="3300" b="1" dirty="0">
                <a:solidFill>
                  <a:srgbClr val="C00000"/>
                </a:solidFill>
                <a:latin typeface="Calibri"/>
              </a:rPr>
              <a:t>Software Engineering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2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33337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Understand the Problem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62049"/>
            <a:ext cx="8382000" cy="3086100"/>
          </a:xfrm>
        </p:spPr>
        <p:txBody>
          <a:bodyPr>
            <a:noAutofit/>
          </a:bodyPr>
          <a:lstStyle/>
          <a:p>
            <a:pPr>
              <a:spcBef>
                <a:spcPts val="563"/>
              </a:spcBef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Who has a stake in the solution to the problem?</a:t>
            </a:r>
            <a:r>
              <a:rPr lang="en-US" altLang="zh-CN" sz="25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That is, who are the stakeholders</a:t>
            </a:r>
            <a:r>
              <a:rPr lang="en-US" altLang="zh-CN" sz="25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spcBef>
                <a:spcPts val="563"/>
              </a:spcBef>
              <a:buNone/>
              <a:defRPr/>
            </a:pPr>
            <a:endParaRPr lang="en-US" altLang="zh-CN" sz="25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What are the unknowns? </a:t>
            </a:r>
            <a:r>
              <a:rPr lang="en-US" altLang="zh-CN" sz="25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What data, functions, and features are required to properly solve the problem</a:t>
            </a:r>
            <a:r>
              <a:rPr lang="en-US" altLang="zh-CN" sz="25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  <a:defRPr/>
            </a:pPr>
            <a:endParaRPr lang="en-US" altLang="zh-CN" sz="25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the problem be compartmentalized?</a:t>
            </a:r>
            <a:r>
              <a:rPr lang="en-US" altLang="zh-CN" sz="25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Is it possible to represent smaller problems that may be easier to understand</a:t>
            </a:r>
            <a:r>
              <a:rPr lang="en-US" altLang="zh-CN" sz="25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  <a:defRPr/>
            </a:pPr>
            <a:endParaRPr lang="en-US" altLang="zh-CN" sz="25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the problem be represented graphically? </a:t>
            </a:r>
            <a:r>
              <a:rPr lang="en-US" altLang="zh-CN" sz="25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an analysis model be created?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727" y="0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Plan the Solution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914400"/>
            <a:ext cx="7954655" cy="3086100"/>
          </a:xfrm>
        </p:spPr>
        <p:txBody>
          <a:bodyPr>
            <a:noAutofit/>
          </a:bodyPr>
          <a:lstStyle/>
          <a:p>
            <a:pPr>
              <a:spcBef>
                <a:spcPts val="563"/>
              </a:spcBef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Have you seen similar problems before?</a:t>
            </a:r>
            <a:r>
              <a:rPr lang="en-US" altLang="zh-CN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Are there patterns that are recognizable in a potential solution? Is there existing software that implements the data, functions, and features that are required? </a:t>
            </a:r>
            <a:endParaRPr lang="en-US" altLang="zh-CN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563"/>
              </a:spcBef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Has a similar problem been solved?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If so, are elements of the solution reusable</a:t>
            </a:r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</a:t>
            </a:r>
            <a:r>
              <a:rPr lang="en-US" altLang="zh-CN" b="1" i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subproblems</a:t>
            </a: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be defined?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If so, are solutions readily apparent for the </a:t>
            </a:r>
            <a:r>
              <a:rPr lang="en-US" altLang="zh-CN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subproblems</a:t>
            </a:r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you represent a solution in a manner that leads to effective implementation?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a design model be created?</a:t>
            </a: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6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Carry Out the Plan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3086100"/>
          </a:xfrm>
        </p:spPr>
        <p:txBody>
          <a:bodyPr>
            <a:normAutofit/>
          </a:bodyPr>
          <a:lstStyle/>
          <a:p>
            <a:pPr>
              <a:spcBef>
                <a:spcPts val="563"/>
              </a:spcBef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Does the solution conform to the plan?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Is source code traceable to the design model</a:t>
            </a:r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spcBef>
                <a:spcPts val="563"/>
              </a:spcBef>
              <a:buNone/>
              <a:defRPr/>
            </a:pPr>
            <a:endParaRPr lang="en-US" altLang="zh-CN" i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Is each component part of the solution provably correct?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Has the design and code been reviewed, or better, have correctness proofs been applied to algorithm?</a:t>
            </a: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7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D4D90C-8AAA-88B2-269F-0A5AF4E0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 for session-1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F9C317-62CB-B0F1-52E9-D9B9AAE6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ea typeface="+mn-lt"/>
                <a:cs typeface="+mn-lt"/>
              </a:rPr>
              <a:t>INTRODUCTION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cs typeface="Calibri"/>
              </a:rPr>
              <a:t>Characteristics of S/W</a:t>
            </a:r>
            <a:endParaRPr lang="en-IN" dirty="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cs typeface="Calibri"/>
              </a:rPr>
              <a:t>Failure curves for hardware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cs typeface="Calibri"/>
              </a:rPr>
              <a:t>Failure curves for Software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spcBef>
                <a:spcPct val="0"/>
              </a:spcBef>
              <a:buAutoNum type="arabicPeriod"/>
            </a:pPr>
            <a:r>
              <a:rPr lang="en-US" dirty="0" smtClean="0">
                <a:latin typeface="Calibri Light"/>
                <a:cs typeface="Calibri Light"/>
              </a:rPr>
              <a:t>Software </a:t>
            </a:r>
            <a:r>
              <a:rPr lang="en-US" dirty="0">
                <a:latin typeface="Calibri Light"/>
                <a:cs typeface="Calibri Light"/>
              </a:rPr>
              <a:t>Application </a:t>
            </a:r>
            <a:r>
              <a:rPr lang="en-US" dirty="0" smtClean="0">
                <a:latin typeface="Calibri Light"/>
                <a:cs typeface="Calibri Light"/>
              </a:rPr>
              <a:t>Domains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 Light"/>
                <a:cs typeface="Calibri Light"/>
              </a:rPr>
              <a:t>Importance of software Engineering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cs typeface="Calibri"/>
              </a:rPr>
              <a:t>Software - New Challenges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cs typeface="Calibri"/>
              </a:rPr>
              <a:t>Unique Nature of </a:t>
            </a:r>
            <a:r>
              <a:rPr lang="en-US" dirty="0" err="1">
                <a:cs typeface="Calibri"/>
              </a:rPr>
              <a:t>WebApps</a:t>
            </a:r>
            <a:r>
              <a:rPr lang="en-US" dirty="0">
                <a:cs typeface="Calibri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algn="ctr"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E7E7D-4855-4E63-A39E-D14CB1A887D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2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Examine the Result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3086100"/>
          </a:xfrm>
        </p:spPr>
        <p:txBody>
          <a:bodyPr>
            <a:noAutofit/>
          </a:bodyPr>
          <a:lstStyle/>
          <a:p>
            <a:pPr>
              <a:spcBef>
                <a:spcPts val="563"/>
              </a:spcBef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Is it possible to test each component part of the solution?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Has a reasonable testing strategy been implemented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ts val="563"/>
              </a:spcBef>
              <a:defRPr/>
            </a:pPr>
            <a:endParaRPr lang="en-US" altLang="zh-CN" sz="2800" i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Does the solution produce results that conform to the data, functions, and features that are required?</a:t>
            </a:r>
            <a:r>
              <a:rPr lang="en-US" altLang="zh-CN" sz="28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Has the software been validated against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all stakeholder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requirements?</a:t>
            </a:r>
            <a:endParaRPr lang="en-US" altLang="zh-CN" sz="2800" i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4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458200" cy="857250"/>
          </a:xfrm>
        </p:spPr>
        <p:txBody>
          <a:bodyPr/>
          <a:lstStyle/>
          <a:p>
            <a:r>
              <a:rPr lang="en-US" altLang="zh-CN" sz="4000" b="1" dirty="0">
                <a:ea typeface="宋体" charset="-122"/>
              </a:rPr>
              <a:t>Hooker’s General Principles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596187" cy="48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2800" dirty="0" smtClean="0">
                <a:latin typeface="Palatino" pitchFamily="-128" charset="0"/>
                <a:ea typeface="宋体" charset="-122"/>
              </a:rPr>
              <a:t>1</a:t>
            </a:r>
            <a:r>
              <a:rPr lang="en-US" altLang="zh-CN" sz="1875" dirty="0" smtClean="0">
                <a:latin typeface="Palatino" pitchFamily="-128" charset="0"/>
                <a:ea typeface="宋体" charset="-122"/>
              </a:rPr>
              <a:t>: </a:t>
            </a:r>
            <a:r>
              <a:rPr lang="en-US" altLang="zh-CN" sz="3300" dirty="0">
                <a:latin typeface="Palatino" pitchFamily="-128" charset="0"/>
                <a:ea typeface="宋体" charset="-122"/>
              </a:rPr>
              <a:t>The Reason It All Exists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3300" dirty="0">
                <a:latin typeface="Palatino" pitchFamily="-128" charset="0"/>
                <a:ea typeface="宋体" charset="-122"/>
              </a:rPr>
              <a:t>2: KISS (Keep It Simple, Stupid!)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3300" dirty="0">
                <a:latin typeface="Palatino" pitchFamily="-128" charset="0"/>
                <a:ea typeface="宋体" charset="-122"/>
              </a:rPr>
              <a:t>3: Maintain the Vision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3300" dirty="0">
                <a:latin typeface="Palatino" pitchFamily="-128" charset="0"/>
                <a:ea typeface="宋体" charset="-122"/>
              </a:rPr>
              <a:t>4: What You Produce, Others Will Consume 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3300" dirty="0">
                <a:latin typeface="Palatino" pitchFamily="-128" charset="0"/>
                <a:ea typeface="宋体" charset="-122"/>
              </a:rPr>
              <a:t>5: Be Open to the Future  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3300" dirty="0">
                <a:latin typeface="Palatino" pitchFamily="-128" charset="0"/>
                <a:ea typeface="宋体" charset="-122"/>
              </a:rPr>
              <a:t>6: Plan Ahead for Reuse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3300" dirty="0">
                <a:latin typeface="Palatino" pitchFamily="-128" charset="0"/>
                <a:ea typeface="宋体" charset="-122"/>
              </a:rPr>
              <a:t>7: Think!</a:t>
            </a:r>
            <a:endParaRPr lang="en-US" altLang="zh-CN" sz="3300" b="1" dirty="0">
              <a:latin typeface="Palatino" pitchFamily="-128" charset="0"/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2819400"/>
            <a:ext cx="58848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Software Myths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Myths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 managers, customers (and other non-technical stakeholders) and practitioners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believable because they often have elements of truth, 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25000"/>
              <a:buNone/>
            </a:pPr>
            <a:r>
              <a:rPr lang="en-US" i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…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Invariably lead to bad decisions, 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25000"/>
              <a:buNone/>
            </a:pPr>
            <a:r>
              <a:rPr lang="en-US" i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therefore …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Insist on reality as you navigate your way through software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60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340475" cy="85725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1.Management Myths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25974" cy="355053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</a:t>
            </a: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We already have a book of standards and procedures for building software. It does provide my people with everything they need to know 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…”</a:t>
            </a:r>
          </a:p>
          <a:p>
            <a:pPr marL="0" indent="0" eaLnBrk="1" hangingPunct="1">
              <a:buNone/>
              <a:defRPr/>
            </a:pPr>
            <a:endParaRPr lang="en-US" altLang="zh-CN" sz="22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“If my project is behind the schedule, I always can add more programmers to it and catch up …”</a:t>
            </a:r>
            <a:b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			(a.k.a. “</a:t>
            </a:r>
            <a:r>
              <a:rPr lang="en-US" altLang="zh-CN" sz="22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Mongolian Horde concept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”)</a:t>
            </a:r>
          </a:p>
          <a:p>
            <a:pPr marL="0" indent="0" eaLnBrk="1" hangingPunct="1">
              <a:buNone/>
              <a:defRPr/>
            </a:pPr>
            <a:endParaRPr lang="en-US" altLang="zh-CN" sz="22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“If I decide to outsource the software project to a third party, I can just relax: Let them build it, and I will just pocket my profits …”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29021"/>
      </p:ext>
    </p:extLst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4759325" cy="85725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2. Customer Myths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851443" cy="33881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</a:t>
            </a: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general statement of objectives is sufficient to begin writing programs - we can fill in the details later …”</a:t>
            </a:r>
            <a:b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endParaRPr lang="en-US" altLang="zh-CN" sz="22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“Project requirements continually change but this change can easily be accommodated because software is flexible …”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16680"/>
      </p:ext>
    </p:extLst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75588" cy="58534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3. Practitioner</a:t>
            </a:r>
            <a:r>
              <a:rPr lang="en-US" altLang="zh-CN" b="1" dirty="0">
                <a:solidFill>
                  <a:srgbClr val="C00000"/>
                </a:solidFill>
                <a:latin typeface="Palatino" pitchFamily="-128" charset="0"/>
                <a:ea typeface="宋体" charset="-122"/>
              </a:rPr>
              <a:t>’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s  Myths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13595" cy="42672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Let</a:t>
            </a:r>
            <a:r>
              <a:rPr lang="en-US" altLang="zh-CN" sz="3600" dirty="0">
                <a:latin typeface="Palatino" pitchFamily="-128" charset="0"/>
                <a:ea typeface="宋体" charset="-122"/>
              </a:rPr>
              <a:t>’</a:t>
            </a:r>
            <a:r>
              <a:rPr lang="en-US" altLang="zh-CN" sz="3600" dirty="0">
                <a:ea typeface="宋体" charset="-122"/>
              </a:rPr>
              <a:t>s start coding ASAP, because once we write the program and get it to work, our job is done </a:t>
            </a:r>
            <a:r>
              <a:rPr lang="en-US" altLang="zh-CN" sz="3600" dirty="0" smtClean="0">
                <a:latin typeface="Palatino" pitchFamily="-128" charset="0"/>
                <a:ea typeface="宋体" charset="-122"/>
              </a:rPr>
              <a:t>…”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zh-CN" sz="3600" dirty="0">
              <a:ea typeface="宋体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Until I get the program running, I have no way of assessing its quality </a:t>
            </a:r>
            <a:r>
              <a:rPr lang="en-US" altLang="zh-CN" sz="3600" dirty="0" smtClean="0">
                <a:latin typeface="Palatino" pitchFamily="-128" charset="0"/>
                <a:ea typeface="宋体" charset="-122"/>
              </a:rPr>
              <a:t>…”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zh-CN" sz="3600" dirty="0">
              <a:ea typeface="宋体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The only deliverable work product for a successful project is the working program </a:t>
            </a:r>
            <a:r>
              <a:rPr lang="en-US" altLang="zh-CN" sz="3600" dirty="0" smtClean="0">
                <a:latin typeface="Palatino" pitchFamily="-128" charset="0"/>
                <a:ea typeface="宋体" charset="-122"/>
              </a:rPr>
              <a:t>…”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zh-CN" sz="3600" dirty="0"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Software engineering is baloney(</a:t>
            </a:r>
            <a:r>
              <a:rPr lang="en-US" sz="3600" dirty="0"/>
              <a:t>nonsense.</a:t>
            </a:r>
            <a:r>
              <a:rPr lang="en-US" altLang="zh-CN" sz="3600" dirty="0">
                <a:ea typeface="宋体" charset="-122"/>
              </a:rPr>
              <a:t>). It makes us create tons of paperwork, only to slow us down </a:t>
            </a:r>
            <a:r>
              <a:rPr lang="en-US" altLang="zh-CN" sz="3600" dirty="0">
                <a:latin typeface="Palatino" pitchFamily="-128" charset="0"/>
                <a:ea typeface="宋体" charset="-122"/>
              </a:rPr>
              <a:t>…”</a:t>
            </a:r>
          </a:p>
          <a:p>
            <a:pPr algn="r">
              <a:lnSpc>
                <a:spcPct val="150000"/>
              </a:lnSpc>
              <a:buNone/>
              <a:defRPr/>
            </a:pPr>
            <a:r>
              <a:rPr lang="en-US" altLang="zh-CN" sz="3600" b="1" dirty="0">
                <a:solidFill>
                  <a:srgbClr val="00B050"/>
                </a:solidFill>
                <a:latin typeface="Palatino" pitchFamily="-128" charset="0"/>
                <a:ea typeface="宋体" charset="-122"/>
              </a:rPr>
              <a:t>End of Session - 2</a:t>
            </a:r>
            <a:endParaRPr lang="en-US" altLang="zh-CN" sz="3600" b="1" dirty="0">
              <a:solidFill>
                <a:srgbClr val="00B050"/>
              </a:solidFill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84928"/>
      </p:ext>
    </p:extLst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It all Starts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i="1" dirty="0" err="1">
                <a:solidFill>
                  <a:srgbClr val="C00000"/>
                </a:solidFill>
                <a:ea typeface="Helvetica Neue"/>
                <a:cs typeface="Helvetica Neue"/>
                <a:sym typeface="Helvetica Neue"/>
              </a:rPr>
              <a:t>SafeHome</a:t>
            </a:r>
            <a:r>
              <a:rPr lang="en-US" i="1" dirty="0">
                <a:solidFill>
                  <a:srgbClr val="C00000"/>
                </a:solidFill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742950" lvl="1" indent="-285750">
              <a:spcBef>
                <a:spcPts val="300"/>
              </a:spcBef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lang="en-US" sz="2400" dirty="0">
                <a:solidFill>
                  <a:schemeClr val="dk1"/>
                </a:solidFill>
                <a:ea typeface="Quattrocento"/>
                <a:cs typeface="Quattrocento"/>
                <a:sym typeface="Quattrocento"/>
              </a:rPr>
              <a:t>Every software project is precipitated by some business need—</a:t>
            </a:r>
          </a:p>
          <a:p>
            <a:pPr marL="1143000" lvl="2" indent="-228600">
              <a:spcBef>
                <a:spcPts val="300"/>
              </a:spcBef>
              <a:buClr>
                <a:schemeClr val="dk2"/>
              </a:buClr>
              <a:buSzPct val="100000"/>
              <a:buFont typeface="Quattrocento"/>
              <a:buChar char="•"/>
            </a:pPr>
            <a:r>
              <a:rPr lang="en-US" sz="2400" dirty="0">
                <a:solidFill>
                  <a:schemeClr val="dk1"/>
                </a:solidFill>
                <a:ea typeface="Quattrocento"/>
                <a:cs typeface="Quattrocento"/>
                <a:sym typeface="Quattrocento"/>
              </a:rPr>
              <a:t>the need to correct a defect in an existing application;</a:t>
            </a:r>
          </a:p>
          <a:p>
            <a:pPr marL="1143000" lvl="2" indent="-228600">
              <a:spcBef>
                <a:spcPts val="300"/>
              </a:spcBef>
              <a:buClr>
                <a:schemeClr val="dk2"/>
              </a:buClr>
              <a:buSzPct val="100000"/>
              <a:buFont typeface="Quattrocento"/>
              <a:buChar char="•"/>
            </a:pPr>
            <a:r>
              <a:rPr lang="en-US" sz="2400" dirty="0">
                <a:solidFill>
                  <a:schemeClr val="dk1"/>
                </a:solidFill>
                <a:ea typeface="Quattrocento"/>
                <a:cs typeface="Quattrocento"/>
                <a:sym typeface="Quattrocento"/>
              </a:rPr>
              <a:t>the need to the need to adapt a ‘legacy system’ to a changing business environment;</a:t>
            </a:r>
          </a:p>
          <a:p>
            <a:pPr marL="1143000" lvl="2" indent="-228600">
              <a:spcBef>
                <a:spcPts val="300"/>
              </a:spcBef>
              <a:buClr>
                <a:schemeClr val="dk2"/>
              </a:buClr>
              <a:buSzPct val="100000"/>
              <a:buFont typeface="Quattrocento"/>
              <a:buChar char="•"/>
            </a:pPr>
            <a:r>
              <a:rPr lang="en-US" sz="2400" dirty="0">
                <a:solidFill>
                  <a:schemeClr val="dk1"/>
                </a:solidFill>
                <a:ea typeface="Quattrocento"/>
                <a:cs typeface="Quattrocento"/>
                <a:sym typeface="Quattrocento"/>
              </a:rPr>
              <a:t>the need to extend the functions and features of an existing application, or</a:t>
            </a:r>
          </a:p>
          <a:p>
            <a:pPr marL="1143000" lvl="2" indent="-228600">
              <a:spcBef>
                <a:spcPts val="300"/>
              </a:spcBef>
              <a:buClr>
                <a:schemeClr val="dk2"/>
              </a:buClr>
              <a:buSzPct val="100000"/>
              <a:buFont typeface="Quattrocento"/>
              <a:buChar char="•"/>
            </a:pPr>
            <a:r>
              <a:rPr lang="en-US" sz="2400" dirty="0">
                <a:solidFill>
                  <a:schemeClr val="dk1"/>
                </a:solidFill>
                <a:ea typeface="Quattrocento"/>
                <a:cs typeface="Quattrocento"/>
                <a:sym typeface="Quattrocento"/>
              </a:rPr>
              <a:t>the need to create a new product, service, or system.</a:t>
            </a:r>
          </a:p>
          <a:p>
            <a:pPr marL="342900" lvl="0" indent="-342900">
              <a:spcBef>
                <a:spcPts val="360"/>
              </a:spcBef>
              <a:buClr>
                <a:schemeClr val="folHlink"/>
              </a:buClr>
              <a:buSzPct val="75000"/>
              <a:buNone/>
            </a:pPr>
            <a:endParaRPr lang="en-US" sz="1800" dirty="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10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Define Software Engineering.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What is the need of Umbrella Activities.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What are different Layers of Software Engineering.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What are 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Process framework Activities.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5. What are different activities comes under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Modeling face.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6. Need of 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Technical reviews in software development.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7. Need of Reusability management in software development process.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Need of Software quality assurance in software development process. 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9. Define Myth ?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10. How many types of Myths available.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11. What are myths comes under 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Management Myths.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12.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What are myths comes under 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Customer Myths.</a:t>
            </a:r>
            <a:b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13.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What are myths comes under 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Practitioner’s  Myths.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AD7DB-904F-A856-FAEA-C2DE5C8D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 for session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F608E4-A79E-55F2-EE79-D4FB7BE3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Software Engineering Definition - IEEE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 Layered Technology</a:t>
            </a:r>
            <a:endParaRPr lang="en-US" dirty="0">
              <a:ea typeface="+mn-lt"/>
              <a:cs typeface="+mn-lt"/>
            </a:endParaRPr>
          </a:p>
          <a:p>
            <a:r>
              <a:rPr lang="en-IN" b="1" dirty="0">
                <a:latin typeface="Calibri Light"/>
                <a:cs typeface="Calibri Light"/>
              </a:rPr>
              <a:t>Software Process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cs typeface="Calibri"/>
              </a:rPr>
              <a:t>Process framework Activities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cs typeface="Calibri"/>
              </a:rPr>
              <a:t>Umbrella Activities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cs typeface="Calibri"/>
              </a:rPr>
              <a:t>Software </a:t>
            </a:r>
            <a:r>
              <a:rPr lang="en-US" b="1" dirty="0" smtClean="0">
                <a:cs typeface="Calibri"/>
              </a:rPr>
              <a:t>Engineering</a:t>
            </a:r>
            <a:r>
              <a:rPr lang="en-US" b="1" dirty="0">
                <a:cs typeface="Calibri"/>
              </a:rPr>
              <a:t> </a:t>
            </a:r>
            <a:r>
              <a:rPr lang="en-IN" b="1" dirty="0">
                <a:ea typeface="+mn-lt"/>
                <a:cs typeface="+mn-lt"/>
              </a:rPr>
              <a:t>Practice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cs typeface="Calibri"/>
              </a:rPr>
              <a:t>Software Myths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E7E7D-4855-4E63-A39E-D14CB1A887D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64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678088"/>
          </a:xfrm>
        </p:spPr>
        <p:txBody>
          <a:bodyPr/>
          <a:lstStyle/>
          <a:p>
            <a:pPr eaLnBrk="1" hangingPunct="1"/>
            <a:r>
              <a:rPr lang="en-US" altLang="en-US" b="1" dirty="0"/>
              <a:t>Software Engineering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11463"/>
            <a:ext cx="7886700" cy="5021263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realities:</a:t>
            </a:r>
          </a:p>
          <a:p>
            <a:pPr lvl="1" eaLnBrk="1" hangingPunct="1"/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concerted effort should be made to understand the problem before a software solution is developed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becomes a pivotal activity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should exhibit high quality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should be maintainable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seminal definition: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[Software engineering is] the establishment and use of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 engineering principles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obtain </a:t>
            </a:r>
            <a:r>
              <a:rPr lang="en-US" altLang="en-US" sz="26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economically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that is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works efficiently on real machines.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E7E7D-4855-4E63-A39E-D14CB1A887D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6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96200" cy="9941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Software Engineering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86700" cy="4711699"/>
          </a:xfrm>
        </p:spPr>
        <p:txBody>
          <a:bodyPr/>
          <a:lstStyle/>
          <a:p>
            <a:pPr eaLnBrk="1" hangingPunct="1"/>
            <a:r>
              <a:rPr lang="en-US" altLang="en-US" dirty="0"/>
              <a:t>The IEEE definition:</a:t>
            </a:r>
          </a:p>
          <a:p>
            <a:pPr lvl="1">
              <a:spcBef>
                <a:spcPts val="225"/>
              </a:spcBef>
              <a:buNone/>
            </a:pPr>
            <a:endParaRPr lang="en-US" altLang="en-US" i="1" dirty="0">
              <a:latin typeface="Palatino" pitchFamily="-128" charset="0"/>
            </a:endParaRPr>
          </a:p>
          <a:p>
            <a:pPr lvl="1">
              <a:spcBef>
                <a:spcPts val="225"/>
              </a:spcBef>
            </a:pPr>
            <a:r>
              <a:rPr lang="en-US" altLang="en-US" i="1" dirty="0">
                <a:latin typeface="Palatino" pitchFamily="-128" charset="0"/>
              </a:rPr>
              <a:t>Software Engineering: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 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The application of a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Systematic,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Disciplined,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Quantifiable approach</a:t>
            </a:r>
            <a:r>
              <a:rPr lang="en-US" altLang="en-US" i="1" dirty="0">
                <a:latin typeface="Palatino" pitchFamily="-128" charset="0"/>
              </a:rPr>
              <a:t>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to the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development, operation, and maintenance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i="1" dirty="0" smtClean="0">
                <a:latin typeface="Palatino" pitchFamily="-128" charset="0"/>
              </a:rPr>
              <a:t>of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 smtClean="0">
                <a:latin typeface="Palatino" pitchFamily="-128" charset="0"/>
              </a:rPr>
              <a:t>software</a:t>
            </a:r>
            <a:r>
              <a:rPr lang="en-US" altLang="en-US" i="1" dirty="0">
                <a:latin typeface="Palatino" pitchFamily="-128" charset="0"/>
              </a:rPr>
              <a:t>; </a:t>
            </a:r>
          </a:p>
          <a:p>
            <a:pPr lvl="1">
              <a:spcBef>
                <a:spcPts val="225"/>
              </a:spcBef>
              <a:buNone/>
            </a:pPr>
            <a:endParaRPr lang="en-US" altLang="en-US" i="1" dirty="0">
              <a:latin typeface="Palatino" pitchFamily="-128" charset="0"/>
            </a:endParaRP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that is, the application of engineering to software.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E7E7D-4855-4E63-A39E-D14CB1A887D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618" y="152400"/>
            <a:ext cx="6301173" cy="592470"/>
          </a:xfrm>
          <a:noFill/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/>
            <a:r>
              <a:rPr lang="en-US" altLang="en-US" sz="4000" b="1" dirty="0"/>
              <a:t>A Layered Technology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3714756" y="3505200"/>
            <a:ext cx="2336376" cy="31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5" tIns="33338" rIns="67865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lnSpc>
                <a:spcPct val="90000"/>
              </a:lnSpc>
            </a:pPr>
            <a:r>
              <a:rPr lang="en-US" altLang="en-US" sz="1800" b="1" i="1" dirty="0">
                <a:solidFill>
                  <a:srgbClr val="954F72"/>
                </a:solidFill>
                <a:latin typeface="Palatino" pitchFamily="-128" charset="0"/>
              </a:rPr>
              <a:t>Software Engineering</a:t>
            </a:r>
            <a:endParaRPr lang="en-US" altLang="en-US" sz="1800" b="1" dirty="0">
              <a:solidFill>
                <a:prstClr val="black"/>
              </a:solidFill>
              <a:latin typeface="Palatino" pitchFamily="-128" charset="0"/>
            </a:endParaRP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1896573" y="2330008"/>
            <a:ext cx="5715000" cy="964406"/>
          </a:xfrm>
          <a:prstGeom prst="ellipse">
            <a:avLst/>
          </a:prstGeom>
          <a:solidFill>
            <a:srgbClr val="01EA89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2239473" y="2008538"/>
            <a:ext cx="4972050" cy="900113"/>
          </a:xfrm>
          <a:prstGeom prst="ellipse">
            <a:avLst/>
          </a:prstGeom>
          <a:solidFill>
            <a:srgbClr val="BC3700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2639616" y="1657043"/>
            <a:ext cx="4114800" cy="771525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2925273" y="1494188"/>
            <a:ext cx="3543300" cy="514350"/>
          </a:xfrm>
          <a:prstGeom prst="ellipse">
            <a:avLst/>
          </a:prstGeom>
          <a:solidFill>
            <a:srgbClr val="790015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4072226" y="3002348"/>
            <a:ext cx="1621436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 “quality” focus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4186840" y="2533742"/>
            <a:ext cx="1392207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 dirty="0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process model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4306435" y="2133856"/>
            <a:ext cx="895276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 dirty="0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methods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4471544" y="1693035"/>
            <a:ext cx="565058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 dirty="0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023" y="3821826"/>
            <a:ext cx="8305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is fully a layered technology,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software we need to go from one layer to another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All the layers are connected and each layer demands the fulfillment of the previous layer. Fig: The diagram shows the layers of software development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E7E7D-4855-4E63-A39E-D14CB1A887D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87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371600"/>
            <a:ext cx="58753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Quality: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Organization is commitment to quality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981200"/>
            <a:ext cx="7349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Process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:  Manages the control of software projects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	  Ensures quality, establishes milestones, manages changes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3124200"/>
            <a:ext cx="76973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Methods: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Provide technical ways for building software </a:t>
            </a:r>
            <a:r>
              <a:rPr lang="en-IN" sz="2100" dirty="0" err="1">
                <a:solidFill>
                  <a:prstClr val="black"/>
                </a:solidFill>
                <a:latin typeface="Calibri"/>
              </a:rPr>
              <a:t>i.e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;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 Communication, requirement analysis, design </a:t>
            </a:r>
            <a:r>
              <a:rPr lang="en-IN" sz="2100" dirty="0" err="1">
                <a:solidFill>
                  <a:prstClr val="black"/>
                </a:solidFill>
                <a:latin typeface="Calibri"/>
              </a:rPr>
              <a:t>modeling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,            	       program construction , testing and support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419600"/>
            <a:ext cx="7277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Tools: 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Provide automated or semi automated support for the  	 	 process &amp;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33400"/>
            <a:ext cx="49439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en-US" sz="3300" b="1" dirty="0">
                <a:solidFill>
                  <a:srgbClr val="C00000"/>
                </a:solidFill>
                <a:latin typeface="Calibri Light"/>
              </a:rPr>
              <a:t>A Layered Technology</a:t>
            </a:r>
            <a:endParaRPr lang="en-IN" sz="33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E7E7D-4855-4E63-A39E-D14CB1A887D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2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762000" y="2438400"/>
            <a:ext cx="7886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60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 defTabSz="685800"/>
            <a:r>
              <a:rPr lang="en-IN" sz="5400" b="1" dirty="0">
                <a:solidFill>
                  <a:srgbClr val="C00000"/>
                </a:solidFill>
                <a:latin typeface="Calibri Light"/>
              </a:rPr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34132185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57422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3300" b="1" dirty="0">
                <a:solidFill>
                  <a:srgbClr val="C00000"/>
                </a:solidFill>
                <a:latin typeface="Calibri Light"/>
              </a:rPr>
              <a:t>The Software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Process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 is collection of activities, actions, and tasks that are performed when some work product is to be created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039" y="2743200"/>
            <a:ext cx="7457362" cy="295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Activity-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Strives to achieve a broad objective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            </a:t>
            </a:r>
          </a:p>
          <a:p>
            <a:pPr marL="342900" indent="-342900" defTabSz="685800">
              <a:lnSpc>
                <a:spcPct val="150000"/>
              </a:lnSpc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                     (</a:t>
            </a:r>
            <a:r>
              <a:rPr lang="en-IN" sz="2100" b="1" i="1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 communication with stakeholders)</a:t>
            </a:r>
          </a:p>
          <a:p>
            <a:pPr marL="342900" indent="-342900" defTabSz="6858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Actions-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encompasses a set of tasks that produce a major work  </a:t>
            </a:r>
          </a:p>
          <a:p>
            <a:pPr marL="342900" indent="-342900" defTabSz="685800">
              <a:lnSpc>
                <a:spcPct val="150000"/>
              </a:lnSpc>
            </a:pPr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     product 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IN" sz="2100" b="1" i="1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architectural design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342900" indent="-342900" defTabSz="6858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Task-</a:t>
            </a:r>
            <a:r>
              <a:rPr lang="en-IN" sz="2100" dirty="0" err="1">
                <a:solidFill>
                  <a:prstClr val="black"/>
                </a:solidFill>
                <a:latin typeface="Calibri"/>
              </a:rPr>
              <a:t>focusses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 on small, but well-defined objective that </a:t>
            </a:r>
          </a:p>
          <a:p>
            <a:pPr marL="342900" indent="-342900" defTabSz="685800">
              <a:lnSpc>
                <a:spcPct val="150000"/>
              </a:lnSpc>
            </a:pPr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produces a tangible outcome 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IN" sz="2100" b="1" i="1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conduct a unit test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E7E7D-4855-4E63-A39E-D14CB1A887D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1481</Words>
  <Application>Microsoft Office PowerPoint</Application>
  <PresentationFormat>On-screen Show (4:3)</PresentationFormat>
  <Paragraphs>248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2_Office Theme</vt:lpstr>
      <vt:lpstr>Theme1</vt:lpstr>
      <vt:lpstr>PowerPoint Presentation</vt:lpstr>
      <vt:lpstr>Recap for session-1</vt:lpstr>
      <vt:lpstr>Agenda for session 2</vt:lpstr>
      <vt:lpstr>Software Engineering</vt:lpstr>
      <vt:lpstr>Software Engineering</vt:lpstr>
      <vt:lpstr>A Layered Technology</vt:lpstr>
      <vt:lpstr>PowerPoint Presentation</vt:lpstr>
      <vt:lpstr>PowerPoint Presentation</vt:lpstr>
      <vt:lpstr>PowerPoint Presentation</vt:lpstr>
      <vt:lpstr>Process framework Activities</vt:lpstr>
      <vt:lpstr>Process framework Activities(cont.)</vt:lpstr>
      <vt:lpstr>PowerPoint Presentation</vt:lpstr>
      <vt:lpstr>Umbrella Activities </vt:lpstr>
      <vt:lpstr>Umbrella Activities</vt:lpstr>
      <vt:lpstr>PowerPoint Presentation</vt:lpstr>
      <vt:lpstr>The Essence of Practice</vt:lpstr>
      <vt:lpstr>Understand the Problem</vt:lpstr>
      <vt:lpstr>Plan the Solution</vt:lpstr>
      <vt:lpstr>Carry Out the Plan</vt:lpstr>
      <vt:lpstr>Examine the Result</vt:lpstr>
      <vt:lpstr>Hooker’s General Principles</vt:lpstr>
      <vt:lpstr>PowerPoint Presentation</vt:lpstr>
      <vt:lpstr>Software Myths</vt:lpstr>
      <vt:lpstr>1.Management Myths</vt:lpstr>
      <vt:lpstr>2. Customer Myths</vt:lpstr>
      <vt:lpstr>3. Practitioner’s  Myths</vt:lpstr>
      <vt:lpstr>How It all Starts</vt:lpstr>
      <vt:lpstr>Questions: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sujatha</dc:creator>
  <cp:lastModifiedBy>sujatha</cp:lastModifiedBy>
  <cp:revision>80</cp:revision>
  <dcterms:created xsi:type="dcterms:W3CDTF">2006-08-16T00:00:00Z</dcterms:created>
  <dcterms:modified xsi:type="dcterms:W3CDTF">2022-06-11T05:11:37Z</dcterms:modified>
</cp:coreProperties>
</file>