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79" r:id="rId3"/>
    <p:sldId id="280" r:id="rId4"/>
    <p:sldId id="267" r:id="rId5"/>
    <p:sldId id="278" r:id="rId6"/>
    <p:sldId id="283" r:id="rId7"/>
    <p:sldId id="284" r:id="rId8"/>
    <p:sldId id="275" r:id="rId9"/>
    <p:sldId id="281" r:id="rId10"/>
    <p:sldId id="282" r:id="rId11"/>
    <p:sldId id="266" r:id="rId12"/>
    <p:sldId id="268" r:id="rId13"/>
    <p:sldId id="270" r:id="rId14"/>
    <p:sldId id="271" r:id="rId15"/>
    <p:sldId id="259" r:id="rId16"/>
    <p:sldId id="276" r:id="rId17"/>
    <p:sldId id="286" r:id="rId18"/>
    <p:sldId id="287" r:id="rId19"/>
    <p:sldId id="288" r:id="rId20"/>
    <p:sldId id="289" r:id="rId21"/>
    <p:sldId id="290" r:id="rId22"/>
    <p:sldId id="291" r:id="rId23"/>
    <p:sldId id="285" r:id="rId24"/>
    <p:sldId id="262"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444" autoAdjust="0"/>
  </p:normalViewPr>
  <p:slideViewPr>
    <p:cSldViewPr>
      <p:cViewPr varScale="1">
        <p:scale>
          <a:sx n="110" d="100"/>
          <a:sy n="110" d="100"/>
        </p:scale>
        <p:origin x="-164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F6D94DE-D729-4C54-8F68-0EA92BD4A78C}" type="datetimeFigureOut">
              <a:rPr lang="en-US"/>
              <a:pPr>
                <a:defRPr/>
              </a:pPr>
              <a:t>7/12/2022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708D320-11B3-4259-BC21-C56507B3C76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4F4E6CA-9C5E-46E7-8188-C9DAD6655CA3}" type="datetime1">
              <a:rPr lang="en-US"/>
              <a:pPr>
                <a:defRPr/>
              </a:pPr>
              <a:t>7/12/2022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EE76209-0783-451B-A6B2-EB5F07C6F4D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6E5DD8B-E793-40A9-B029-A2818F3F7726}" type="datetime1">
              <a:rPr lang="en-US"/>
              <a:pPr>
                <a:defRPr/>
              </a:pPr>
              <a:t>7/12/2022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1050FC9-1632-4D34-A225-EB7F985977E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360A0CF-73CC-458E-AB18-B79E4DF47850}" type="datetime1">
              <a:rPr lang="en-US"/>
              <a:pPr>
                <a:defRPr/>
              </a:pPr>
              <a:t>7/12/2022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5A71F7D-6398-4390-9B2D-2E8D881314D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C020484-F7CC-45F8-99C0-2F5649EF8C8D}" type="datetime1">
              <a:rPr lang="en-US"/>
              <a:pPr>
                <a:defRPr/>
              </a:pPr>
              <a:t>7/12/2022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F88E896-03F4-46A9-8F1D-CAE65D20D00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3D4E7D1-3227-430E-9DA0-760C69631008}" type="datetime1">
              <a:rPr lang="en-US"/>
              <a:pPr>
                <a:defRPr/>
              </a:pPr>
              <a:t>7/12/2022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8E72FC1-AE98-406C-BD1B-6E1242911CA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8BA25FF-0E12-42D8-94A5-5DC48151718F}" type="datetime1">
              <a:rPr lang="en-US"/>
              <a:pPr>
                <a:defRPr/>
              </a:pPr>
              <a:t>7/12/2022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4B8F7CB-1283-4A1C-A8D8-F936AE984A0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C09FDF7-4CED-4568-9864-E46C68FE800D}" type="datetime1">
              <a:rPr lang="en-US"/>
              <a:pPr>
                <a:defRPr/>
              </a:pPr>
              <a:t>7/12/2022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B0CA20B-56A6-43FD-A250-35A70EE15CD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6DE6903-1AC6-4ADA-BCDD-F9120001E24E}" type="datetime1">
              <a:rPr lang="en-US"/>
              <a:pPr>
                <a:defRPr/>
              </a:pPr>
              <a:t>7/12/2022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6029F44-DFD0-43E8-8E1F-9A430D42C30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2F7A486-43E5-4740-8AE7-2FF710101563}" type="datetime1">
              <a:rPr lang="en-US"/>
              <a:pPr>
                <a:defRPr/>
              </a:pPr>
              <a:t>7/12/2022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DDF4BCC-9D75-44EA-8B18-90E3DB73A71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FDE0184-3031-4C7B-9B5E-63D2B62164F8}" type="datetime1">
              <a:rPr lang="en-US"/>
              <a:pPr>
                <a:defRPr/>
              </a:pPr>
              <a:t>7/12/2022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A84CB70-F2CE-4EF1-B0AE-F1D989AE130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206FAFA-DC5B-4A7F-9403-4CFD61D5ACE4}" type="datetime1">
              <a:rPr lang="en-US"/>
              <a:pPr>
                <a:defRPr/>
              </a:pPr>
              <a:t>7/12/2022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75E08FE-C0E1-462F-B665-7F3E11C04BF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12B1CF8-48FE-4671-BBD5-70BE3938D99B}" type="datetime1">
              <a:rPr lang="en-US"/>
              <a:pPr>
                <a:defRPr/>
              </a:pPr>
              <a:t>7/12/2022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E093C81-217E-4488-BC91-12A0728D1AC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228600" y="2130425"/>
            <a:ext cx="8610600" cy="1908175"/>
          </a:xfrm>
        </p:spPr>
        <p:txBody>
          <a:bodyPr/>
          <a:lstStyle/>
          <a:p>
            <a:pPr eaLnBrk="1" hangingPunct="1"/>
            <a:r>
              <a:rPr lang="en-GB" altLang="en-US" b="1" dirty="0" smtClean="0">
                <a:solidFill>
                  <a:srgbClr val="00B050"/>
                </a:solidFill>
              </a:rPr>
              <a:t>Session – </a:t>
            </a:r>
            <a:r>
              <a:rPr lang="en-GB" altLang="en-US" b="1" dirty="0" smtClean="0">
                <a:solidFill>
                  <a:srgbClr val="00B050"/>
                </a:solidFill>
              </a:rPr>
              <a:t>11</a:t>
            </a:r>
            <a:r>
              <a:rPr lang="en-GB" altLang="en-US" sz="6600" b="1" dirty="0" smtClean="0">
                <a:solidFill>
                  <a:srgbClr val="C00000"/>
                </a:solidFill>
              </a:rPr>
              <a:t> </a:t>
            </a:r>
            <a:r>
              <a:rPr lang="en-US" dirty="0" smtClean="0"/>
              <a:t/>
            </a:r>
            <a:br>
              <a:rPr lang="en-US" dirty="0" smtClean="0"/>
            </a:br>
            <a:r>
              <a:rPr lang="en-US" b="1" dirty="0" smtClean="0">
                <a:solidFill>
                  <a:srgbClr val="FF0000"/>
                </a:solidFill>
              </a:rPr>
              <a:t>Agile </a:t>
            </a:r>
            <a:r>
              <a:rPr lang="en-US" b="1" dirty="0" err="1" smtClean="0">
                <a:solidFill>
                  <a:srgbClr val="FF0000"/>
                </a:solidFill>
              </a:rPr>
              <a:t>Modelling</a:t>
            </a:r>
            <a:endParaRPr lang="en-US" b="1" dirty="0" smtClean="0">
              <a:solidFill>
                <a:srgbClr val="FF0000"/>
              </a:solidFill>
            </a:endParaRPr>
          </a:p>
        </p:txBody>
      </p:sp>
      <p:sp>
        <p:nvSpPr>
          <p:cNvPr id="3" name="Slide Number Placeholder 2"/>
          <p:cNvSpPr>
            <a:spLocks noGrp="1"/>
          </p:cNvSpPr>
          <p:nvPr>
            <p:ph type="sldNum" sz="quarter" idx="12"/>
          </p:nvPr>
        </p:nvSpPr>
        <p:spPr/>
        <p:txBody>
          <a:bodyPr/>
          <a:lstStyle/>
          <a:p>
            <a:pPr>
              <a:defRPr/>
            </a:pPr>
            <a:fld id="{81D1E8D9-34BC-4F01-9F6B-50BE3F45A4CB}"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Agile Model - Pros and Cons</a:t>
            </a:r>
            <a:endParaRPr lang="en-US" dirty="0"/>
          </a:p>
        </p:txBody>
      </p:sp>
      <p:sp>
        <p:nvSpPr>
          <p:cNvPr id="3" name="Content Placeholder 2"/>
          <p:cNvSpPr>
            <a:spLocks noGrp="1"/>
          </p:cNvSpPr>
          <p:nvPr>
            <p:ph idx="1"/>
          </p:nvPr>
        </p:nvSpPr>
        <p:spPr>
          <a:xfrm>
            <a:off x="381000" y="1143000"/>
            <a:ext cx="8229600" cy="4525963"/>
          </a:xfrm>
        </p:spPr>
        <p:txBody>
          <a:bodyPr/>
          <a:lstStyle/>
          <a:p>
            <a:pPr>
              <a:buNone/>
            </a:pPr>
            <a:r>
              <a:rPr lang="en-US" sz="2200" dirty="0" smtClean="0">
                <a:solidFill>
                  <a:srgbClr val="FF0000"/>
                </a:solidFill>
              </a:rPr>
              <a:t>The disadvantages of the Agile Model are as follows </a:t>
            </a:r>
            <a:r>
              <a:rPr lang="en-US" sz="2200" dirty="0" smtClean="0"/>
              <a:t>−</a:t>
            </a:r>
          </a:p>
          <a:p>
            <a:r>
              <a:rPr lang="en-US" sz="2200" dirty="0" smtClean="0"/>
              <a:t>Not suitable for handling complex dependencies.</a:t>
            </a:r>
          </a:p>
          <a:p>
            <a:r>
              <a:rPr lang="en-US" sz="2200" dirty="0" smtClean="0"/>
              <a:t>More risk of sustainability, maintainability and extensibility.</a:t>
            </a:r>
          </a:p>
          <a:p>
            <a:r>
              <a:rPr lang="en-US" sz="2200" dirty="0" smtClean="0"/>
              <a:t>An overall plan, an agile leader and agile PM practice is a must without which it will not work.</a:t>
            </a:r>
          </a:p>
          <a:p>
            <a:r>
              <a:rPr lang="en-US" sz="2200" dirty="0" smtClean="0"/>
              <a:t>Strict delivery management dictates the scope, functionality to be delivered, and adjustments to meet the deadlines.</a:t>
            </a:r>
          </a:p>
          <a:p>
            <a:r>
              <a:rPr lang="en-US" sz="2200" dirty="0" smtClean="0"/>
              <a:t>Depends heavily on customer interaction, so if customer is not clear, team can be driven in the wrong direction.</a:t>
            </a:r>
          </a:p>
          <a:p>
            <a:r>
              <a:rPr lang="en-US" sz="2200" dirty="0" smtClean="0"/>
              <a:t>There is a very high individual dependency, since there is minimum documentation generated.</a:t>
            </a:r>
          </a:p>
          <a:p>
            <a:r>
              <a:rPr lang="en-US" sz="2200" dirty="0" smtClean="0"/>
              <a:t>Transfer of technology to new team members may be quite challenging due to lack of documentation.</a:t>
            </a:r>
          </a:p>
          <a:p>
            <a:endParaRPr lang="en-US" sz="2200" dirty="0"/>
          </a:p>
        </p:txBody>
      </p:sp>
      <p:sp>
        <p:nvSpPr>
          <p:cNvPr id="4" name="Slide Number Placeholder 3"/>
          <p:cNvSpPr>
            <a:spLocks noGrp="1"/>
          </p:cNvSpPr>
          <p:nvPr>
            <p:ph type="sldNum" sz="quarter" idx="12"/>
          </p:nvPr>
        </p:nvSpPr>
        <p:spPr/>
        <p:txBody>
          <a:bodyPr/>
          <a:lstStyle/>
          <a:p>
            <a:pPr>
              <a:defRPr/>
            </a:pPr>
            <a:fld id="{7F88E896-03F4-46A9-8F1D-CAE65D20D005}"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04800" y="304800"/>
            <a:ext cx="8839200" cy="609600"/>
          </a:xfrm>
        </p:spPr>
        <p:txBody>
          <a:bodyPr rtlCol="0">
            <a:normAutofit/>
          </a:bodyPr>
          <a:lstStyle/>
          <a:p>
            <a:pPr eaLnBrk="1" fontAlgn="auto" hangingPunct="1">
              <a:spcAft>
                <a:spcPts val="0"/>
              </a:spcAft>
              <a:defRPr/>
            </a:pPr>
            <a:r>
              <a:rPr lang="en-US" sz="2200" b="1" dirty="0" smtClean="0">
                <a:solidFill>
                  <a:srgbClr val="FF0000"/>
                </a:solidFill>
              </a:rPr>
              <a:t>The Manifesto for </a:t>
            </a:r>
            <a:r>
              <a:rPr lang="en-US" sz="2200" b="1" dirty="0" smtClean="0">
                <a:solidFill>
                  <a:srgbClr val="FF0000"/>
                </a:solidFill>
              </a:rPr>
              <a:t>Agile </a:t>
            </a:r>
            <a:r>
              <a:rPr lang="en-US" sz="2200" b="1" dirty="0" smtClean="0">
                <a:solidFill>
                  <a:srgbClr val="FF0000"/>
                </a:solidFill>
              </a:rPr>
              <a:t>Software Development</a:t>
            </a:r>
          </a:p>
        </p:txBody>
      </p:sp>
      <p:sp>
        <p:nvSpPr>
          <p:cNvPr id="6" name="Slide Number Placeholder 4"/>
          <p:cNvSpPr>
            <a:spLocks noGrp="1"/>
          </p:cNvSpPr>
          <p:nvPr>
            <p:ph type="sldNum" sz="quarter" idx="12"/>
          </p:nvPr>
        </p:nvSpPr>
        <p:spPr>
          <a:xfrm>
            <a:off x="3124200" y="6356350"/>
            <a:ext cx="2895600" cy="365125"/>
          </a:xfrm>
        </p:spPr>
        <p:txBody>
          <a:bodyPr/>
          <a:lstStyle/>
          <a:p>
            <a:pPr algn="ctr">
              <a:defRPr/>
            </a:pPr>
            <a:fld id="{0B768939-49E6-4BA0-958C-1413B468656F}" type="slidenum">
              <a:rPr lang="en-US"/>
              <a:pPr algn="ctr">
                <a:defRPr/>
              </a:pPr>
              <a:t>11</a:t>
            </a:fld>
            <a:endParaRPr lang="en-US"/>
          </a:p>
        </p:txBody>
      </p:sp>
      <p:sp>
        <p:nvSpPr>
          <p:cNvPr id="166915" name="Text Box 3"/>
          <p:cNvSpPr txBox="1">
            <a:spLocks noChangeArrowheads="1"/>
          </p:cNvSpPr>
          <p:nvPr/>
        </p:nvSpPr>
        <p:spPr bwMode="auto">
          <a:xfrm>
            <a:off x="457200" y="838200"/>
            <a:ext cx="8382000" cy="5907771"/>
          </a:xfrm>
          <a:prstGeom prst="rect">
            <a:avLst/>
          </a:prstGeom>
          <a:noFill/>
          <a:ln w="12700">
            <a:noFill/>
            <a:miter lim="800000"/>
            <a:headEnd/>
            <a:tailEnd/>
          </a:ln>
          <a:effectLst/>
        </p:spPr>
        <p:txBody>
          <a:bodyPr wrap="square">
            <a:spAutoFit/>
          </a:bodyPr>
          <a:lstStyle/>
          <a:p>
            <a:pPr>
              <a:lnSpc>
                <a:spcPct val="90000"/>
              </a:lnSpc>
              <a:spcBef>
                <a:spcPts val="600"/>
              </a:spcBef>
              <a:defRPr/>
            </a:pPr>
            <a:r>
              <a:rPr lang="en-US" b="1" dirty="0">
                <a:effectLst>
                  <a:outerShdw blurRad="38100" dist="38100" dir="2700000" algn="tl">
                    <a:srgbClr val="FFFFFF"/>
                  </a:outerShdw>
                </a:effectLst>
                <a:latin typeface="Palatino" pitchFamily="-128" charset="0"/>
              </a:rPr>
              <a:t>“We are uncovering better ways of developing software by doing it and helping others do it.  Through this work we have come to value: </a:t>
            </a:r>
          </a:p>
          <a:p>
            <a:pPr>
              <a:lnSpc>
                <a:spcPct val="90000"/>
              </a:lnSpc>
              <a:spcBef>
                <a:spcPts val="600"/>
              </a:spcBef>
              <a:defRPr/>
            </a:pPr>
            <a:r>
              <a:rPr lang="en-US" b="1" dirty="0">
                <a:effectLst>
                  <a:outerShdw blurRad="38100" dist="38100" dir="2700000" algn="tl">
                    <a:srgbClr val="FFFFFF"/>
                  </a:outerShdw>
                </a:effectLst>
                <a:latin typeface="Palatino" pitchFamily="-128" charset="0"/>
              </a:rPr>
              <a:t>That is, while there is value in the items on the right, we value the items on the left more.”</a:t>
            </a:r>
          </a:p>
          <a:p>
            <a:endParaRPr lang="en-US" b="1" dirty="0" smtClean="0">
              <a:solidFill>
                <a:srgbClr val="002060"/>
              </a:solidFill>
            </a:endParaRPr>
          </a:p>
          <a:p>
            <a:r>
              <a:rPr lang="en-US" b="1" dirty="0" smtClean="0">
                <a:solidFill>
                  <a:srgbClr val="FF0000"/>
                </a:solidFill>
              </a:rPr>
              <a:t>Following </a:t>
            </a:r>
            <a:r>
              <a:rPr lang="en-US" b="1" dirty="0">
                <a:solidFill>
                  <a:srgbClr val="FF0000"/>
                </a:solidFill>
              </a:rPr>
              <a:t>are the Agile Manifesto principles </a:t>
            </a:r>
            <a:r>
              <a:rPr lang="en-US" b="1" dirty="0" smtClean="0">
                <a:solidFill>
                  <a:srgbClr val="FF0000"/>
                </a:solidFill>
              </a:rPr>
              <a:t>−</a:t>
            </a:r>
          </a:p>
          <a:p>
            <a:endParaRPr lang="en-US" dirty="0"/>
          </a:p>
          <a:p>
            <a:r>
              <a:rPr lang="en-US" b="1" dirty="0"/>
              <a:t>Individuals and interactions</a:t>
            </a:r>
            <a:r>
              <a:rPr lang="en-US" dirty="0"/>
              <a:t> − In Agile development, self-organization and motivation are important, as are interactions like co-location and pair programming.</a:t>
            </a:r>
          </a:p>
          <a:p>
            <a:r>
              <a:rPr lang="en-US" b="1" dirty="0"/>
              <a:t>Working software</a:t>
            </a:r>
            <a:r>
              <a:rPr lang="en-US" dirty="0"/>
              <a:t> − Demo working software is considered the best means of communication with the customers to understand their requirements, instead of just depending on documentation.</a:t>
            </a:r>
          </a:p>
          <a:p>
            <a:r>
              <a:rPr lang="en-US" b="1" dirty="0"/>
              <a:t>Customer collaboration</a:t>
            </a:r>
            <a:r>
              <a:rPr lang="en-US" dirty="0"/>
              <a:t> − As the requirements cannot be gathered completely in the beginning of the project due to various factors, continuous customer interaction is very important to get proper product requirements.</a:t>
            </a:r>
          </a:p>
          <a:p>
            <a:r>
              <a:rPr lang="en-US" b="1" dirty="0"/>
              <a:t>Responding to change</a:t>
            </a:r>
            <a:r>
              <a:rPr lang="en-US" dirty="0"/>
              <a:t> − Agile Development is focused on quick responses to change and continuous development.</a:t>
            </a:r>
          </a:p>
          <a:p>
            <a:pPr lvl="1">
              <a:lnSpc>
                <a:spcPct val="90000"/>
              </a:lnSpc>
              <a:spcBef>
                <a:spcPts val="300"/>
              </a:spcBef>
              <a:defRPr/>
            </a:pPr>
            <a:endParaRPr lang="en-US" b="1" dirty="0">
              <a:solidFill>
                <a:schemeClr val="folHlink"/>
              </a:solidFill>
              <a:latin typeface="Palatino" pitchFamily="-128" charset="0"/>
            </a:endParaRPr>
          </a:p>
          <a:p>
            <a:pPr>
              <a:lnSpc>
                <a:spcPct val="90000"/>
              </a:lnSpc>
              <a:spcBef>
                <a:spcPts val="300"/>
              </a:spcBef>
              <a:defRPr/>
            </a:pPr>
            <a:endParaRPr lang="en-US" b="1" dirty="0">
              <a:effectLst>
                <a:outerShdw blurRad="38100" dist="38100" dir="2700000" algn="tl">
                  <a:srgbClr val="FFFFFF"/>
                </a:outerShdw>
              </a:effectLst>
              <a:latin typeface="Palatino" pitchFamily="-128" charset="0"/>
            </a:endParaRPr>
          </a:p>
          <a:p>
            <a:pPr>
              <a:lnSpc>
                <a:spcPct val="90000"/>
              </a:lnSpc>
              <a:spcBef>
                <a:spcPts val="300"/>
              </a:spcBef>
              <a:defRPr/>
            </a:pPr>
            <a:endParaRPr lang="en-US" b="1" dirty="0">
              <a:effectLst>
                <a:outerShdw blurRad="38100" dist="38100" dir="2700000" algn="tl">
                  <a:srgbClr val="FFFFFF"/>
                </a:outerShdw>
              </a:effectLst>
              <a:latin typeface="Palatino" pitchFamily="-12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0" y="533400"/>
            <a:ext cx="6629400" cy="633413"/>
          </a:xfrm>
        </p:spPr>
        <p:txBody>
          <a:bodyPr rtlCol="0">
            <a:normAutofit fontScale="90000"/>
          </a:bodyPr>
          <a:lstStyle/>
          <a:p>
            <a:pPr eaLnBrk="1" fontAlgn="auto" hangingPunct="1">
              <a:spcAft>
                <a:spcPts val="0"/>
              </a:spcAft>
              <a:defRPr/>
            </a:pPr>
            <a:r>
              <a:rPr lang="en-US" sz="4000" b="1" smtClean="0">
                <a:solidFill>
                  <a:srgbClr val="FF0000"/>
                </a:solidFill>
              </a:rPr>
              <a:t>Agility and the Cost of Change</a:t>
            </a:r>
          </a:p>
        </p:txBody>
      </p:sp>
      <p:sp>
        <p:nvSpPr>
          <p:cNvPr id="5" name="Slide Number Placeholder 4"/>
          <p:cNvSpPr>
            <a:spLocks noGrp="1"/>
          </p:cNvSpPr>
          <p:nvPr>
            <p:ph type="sldNum" sz="quarter" idx="12"/>
          </p:nvPr>
        </p:nvSpPr>
        <p:spPr>
          <a:xfrm>
            <a:off x="3124200" y="6356350"/>
            <a:ext cx="2895600" cy="365125"/>
          </a:xfrm>
        </p:spPr>
        <p:txBody>
          <a:bodyPr/>
          <a:lstStyle/>
          <a:p>
            <a:pPr algn="ctr">
              <a:defRPr/>
            </a:pPr>
            <a:fld id="{3D8B4826-9F7B-4558-BA1B-F0FDEE5875A1}" type="slidenum">
              <a:rPr lang="en-US"/>
              <a:pPr algn="ctr">
                <a:defRPr/>
              </a:pPr>
              <a:t>12</a:t>
            </a:fld>
            <a:endParaRPr lang="en-US"/>
          </a:p>
        </p:txBody>
      </p:sp>
      <p:pic>
        <p:nvPicPr>
          <p:cNvPr id="10244" name="Picture 5" descr="Figure 3"/>
          <p:cNvPicPr>
            <a:picLocks noChangeAspect="1" noChangeArrowheads="1"/>
          </p:cNvPicPr>
          <p:nvPr/>
        </p:nvPicPr>
        <p:blipFill>
          <a:blip r:embed="rId2"/>
          <a:srcRect/>
          <a:stretch>
            <a:fillRect/>
          </a:stretch>
        </p:blipFill>
        <p:spPr bwMode="auto">
          <a:xfrm>
            <a:off x="1828800" y="2057400"/>
            <a:ext cx="5754688" cy="3721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228600" y="533400"/>
            <a:ext cx="6705600" cy="633413"/>
          </a:xfrm>
        </p:spPr>
        <p:txBody>
          <a:bodyPr rtlCol="0">
            <a:normAutofit fontScale="90000"/>
          </a:bodyPr>
          <a:lstStyle/>
          <a:p>
            <a:pPr eaLnBrk="1" fontAlgn="auto" hangingPunct="1">
              <a:spcAft>
                <a:spcPts val="0"/>
              </a:spcAft>
              <a:defRPr/>
            </a:pPr>
            <a:r>
              <a:rPr lang="en-US" b="1" dirty="0" smtClean="0">
                <a:solidFill>
                  <a:srgbClr val="FF0000"/>
                </a:solidFill>
              </a:rPr>
              <a:t>Agility Principles - I</a:t>
            </a:r>
          </a:p>
        </p:txBody>
      </p:sp>
      <p:sp>
        <p:nvSpPr>
          <p:cNvPr id="11267" name="Rectangle 3"/>
          <p:cNvSpPr>
            <a:spLocks noGrp="1" noChangeArrowheads="1"/>
          </p:cNvSpPr>
          <p:nvPr>
            <p:ph idx="1"/>
          </p:nvPr>
        </p:nvSpPr>
        <p:spPr>
          <a:xfrm>
            <a:off x="457200" y="1798638"/>
            <a:ext cx="8229600" cy="4525962"/>
          </a:xfrm>
        </p:spPr>
        <p:txBody>
          <a:bodyPr/>
          <a:lstStyle/>
          <a:p>
            <a:pPr algn="just" eaLnBrk="1" hangingPunct="1">
              <a:lnSpc>
                <a:spcPct val="90000"/>
              </a:lnSpc>
              <a:spcBef>
                <a:spcPts val="1200"/>
              </a:spcBef>
              <a:buFont typeface="Wingdings" pitchFamily="2" charset="2"/>
              <a:buNone/>
            </a:pPr>
            <a:r>
              <a:rPr lang="en-US" sz="1800" smtClean="0">
                <a:solidFill>
                  <a:srgbClr val="000000"/>
                </a:solidFill>
                <a:latin typeface="Palatino" pitchFamily="-128" charset="0"/>
              </a:rPr>
              <a:t>1.	</a:t>
            </a:r>
            <a:r>
              <a:rPr lang="en-US" sz="2000" smtClean="0">
                <a:solidFill>
                  <a:srgbClr val="000000"/>
                </a:solidFill>
                <a:latin typeface="Palatino" pitchFamily="-128" charset="0"/>
              </a:rPr>
              <a:t>Our highest priority is to satisfy the customer through early and continuous delivery of valuable software.</a:t>
            </a:r>
          </a:p>
          <a:p>
            <a:pPr algn="just" eaLnBrk="1" hangingPunct="1">
              <a:lnSpc>
                <a:spcPct val="90000"/>
              </a:lnSpc>
              <a:spcBef>
                <a:spcPts val="600"/>
              </a:spcBef>
              <a:buFont typeface="Wingdings" pitchFamily="2" charset="2"/>
              <a:buNone/>
            </a:pPr>
            <a:r>
              <a:rPr lang="en-US" sz="2000" smtClean="0">
                <a:solidFill>
                  <a:srgbClr val="000000"/>
                </a:solidFill>
                <a:latin typeface="Palatino" pitchFamily="-128" charset="0"/>
              </a:rPr>
              <a:t>2.	Welcome changing requirements, even late in development. Agile processes harness change for the customer's competitive advantage. </a:t>
            </a:r>
          </a:p>
          <a:p>
            <a:pPr algn="just" eaLnBrk="1" hangingPunct="1">
              <a:lnSpc>
                <a:spcPct val="90000"/>
              </a:lnSpc>
              <a:spcBef>
                <a:spcPts val="600"/>
              </a:spcBef>
              <a:buFont typeface="Wingdings" pitchFamily="2" charset="2"/>
              <a:buNone/>
            </a:pPr>
            <a:r>
              <a:rPr lang="en-US" sz="2000" smtClean="0">
                <a:solidFill>
                  <a:srgbClr val="000000"/>
                </a:solidFill>
                <a:latin typeface="Palatino" pitchFamily="-128" charset="0"/>
              </a:rPr>
              <a:t>3.	</a:t>
            </a:r>
            <a:r>
              <a:rPr lang="en-US" sz="2000" smtClean="0">
                <a:latin typeface="Palatino" pitchFamily="-128" charset="0"/>
              </a:rPr>
              <a:t>Deliver working software frequently, from a couple of weeks to a couple of months, with a preference to the shorter timescale</a:t>
            </a:r>
            <a:r>
              <a:rPr lang="en-US" sz="2000" smtClean="0">
                <a:solidFill>
                  <a:srgbClr val="000000"/>
                </a:solidFill>
                <a:latin typeface="Palatino" pitchFamily="-128" charset="0"/>
              </a:rPr>
              <a:t>. </a:t>
            </a:r>
          </a:p>
          <a:p>
            <a:pPr algn="just" eaLnBrk="1" hangingPunct="1">
              <a:lnSpc>
                <a:spcPct val="90000"/>
              </a:lnSpc>
              <a:spcBef>
                <a:spcPts val="600"/>
              </a:spcBef>
              <a:buFont typeface="Wingdings" pitchFamily="2" charset="2"/>
              <a:buNone/>
            </a:pPr>
            <a:r>
              <a:rPr lang="en-US" sz="2000" smtClean="0">
                <a:solidFill>
                  <a:srgbClr val="000000"/>
                </a:solidFill>
                <a:latin typeface="Palatino" pitchFamily="-128" charset="0"/>
              </a:rPr>
              <a:t>4.	Business people and developers must work together daily throughout the project.  </a:t>
            </a:r>
          </a:p>
          <a:p>
            <a:pPr algn="just" eaLnBrk="1" hangingPunct="1">
              <a:lnSpc>
                <a:spcPct val="90000"/>
              </a:lnSpc>
              <a:spcBef>
                <a:spcPts val="600"/>
              </a:spcBef>
              <a:buFont typeface="Wingdings" pitchFamily="2" charset="2"/>
              <a:buNone/>
            </a:pPr>
            <a:r>
              <a:rPr lang="en-US" sz="2000" smtClean="0">
                <a:solidFill>
                  <a:srgbClr val="000000"/>
                </a:solidFill>
                <a:latin typeface="Palatino" pitchFamily="-128" charset="0"/>
              </a:rPr>
              <a:t>5.	Build projects around motivated individuals. Give them the environment and support they need, and trust them to get the job done. </a:t>
            </a:r>
          </a:p>
          <a:p>
            <a:pPr algn="just" eaLnBrk="1" hangingPunct="1">
              <a:lnSpc>
                <a:spcPct val="90000"/>
              </a:lnSpc>
              <a:spcBef>
                <a:spcPts val="600"/>
              </a:spcBef>
              <a:spcAft>
                <a:spcPts val="1000"/>
              </a:spcAft>
              <a:buFont typeface="Wingdings" pitchFamily="2" charset="2"/>
              <a:buNone/>
            </a:pPr>
            <a:r>
              <a:rPr lang="en-US" sz="2000" smtClean="0">
                <a:solidFill>
                  <a:srgbClr val="000000"/>
                </a:solidFill>
                <a:latin typeface="Palatino" pitchFamily="-128" charset="0"/>
              </a:rPr>
              <a:t>6.	The most efficient and effective method of conveying information to and within a development team is face–to–face conversation.</a:t>
            </a:r>
          </a:p>
        </p:txBody>
      </p:sp>
      <p:sp>
        <p:nvSpPr>
          <p:cNvPr id="5" name="Slide Number Placeholder 4"/>
          <p:cNvSpPr>
            <a:spLocks noGrp="1"/>
          </p:cNvSpPr>
          <p:nvPr>
            <p:ph type="sldNum" sz="quarter" idx="12"/>
          </p:nvPr>
        </p:nvSpPr>
        <p:spPr>
          <a:xfrm>
            <a:off x="3124200" y="6356350"/>
            <a:ext cx="2895600" cy="365125"/>
          </a:xfrm>
        </p:spPr>
        <p:txBody>
          <a:bodyPr/>
          <a:lstStyle/>
          <a:p>
            <a:pPr algn="ctr">
              <a:defRPr/>
            </a:pPr>
            <a:fld id="{9ED607D5-3185-4312-B76D-07D43878C267}" type="slidenum">
              <a:rPr lang="en-US"/>
              <a:pPr algn="ct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304800" y="457200"/>
            <a:ext cx="6705600" cy="633413"/>
          </a:xfrm>
        </p:spPr>
        <p:txBody>
          <a:bodyPr rtlCol="0">
            <a:normAutofit fontScale="90000"/>
          </a:bodyPr>
          <a:lstStyle/>
          <a:p>
            <a:pPr eaLnBrk="1" fontAlgn="auto" hangingPunct="1">
              <a:spcAft>
                <a:spcPts val="0"/>
              </a:spcAft>
              <a:defRPr/>
            </a:pPr>
            <a:r>
              <a:rPr lang="en-US" b="1" smtClean="0">
                <a:solidFill>
                  <a:srgbClr val="FF0000"/>
                </a:solidFill>
              </a:rPr>
              <a:t>Agility Principles - II</a:t>
            </a:r>
          </a:p>
        </p:txBody>
      </p:sp>
      <p:sp>
        <p:nvSpPr>
          <p:cNvPr id="12291" name="Rectangle 3"/>
          <p:cNvSpPr>
            <a:spLocks noGrp="1" noChangeArrowheads="1"/>
          </p:cNvSpPr>
          <p:nvPr>
            <p:ph idx="1"/>
          </p:nvPr>
        </p:nvSpPr>
        <p:spPr/>
        <p:txBody>
          <a:bodyPr/>
          <a:lstStyle/>
          <a:p>
            <a:pPr algn="just" eaLnBrk="1" hangingPunct="1">
              <a:lnSpc>
                <a:spcPct val="90000"/>
              </a:lnSpc>
              <a:spcBef>
                <a:spcPts val="600"/>
              </a:spcBef>
              <a:buFont typeface="Wingdings" pitchFamily="2" charset="2"/>
              <a:buNone/>
            </a:pPr>
            <a:r>
              <a:rPr lang="en-US" sz="2000" smtClean="0">
                <a:solidFill>
                  <a:srgbClr val="000000"/>
                </a:solidFill>
                <a:latin typeface="Palatino" pitchFamily="-128" charset="0"/>
              </a:rPr>
              <a:t>7.	</a:t>
            </a:r>
            <a:r>
              <a:rPr lang="en-US" sz="2200" smtClean="0">
                <a:solidFill>
                  <a:srgbClr val="000000"/>
                </a:solidFill>
                <a:latin typeface="Palatino" pitchFamily="-128" charset="0"/>
              </a:rPr>
              <a:t>Working software is the primary measure of progress. </a:t>
            </a:r>
          </a:p>
          <a:p>
            <a:pPr algn="just" eaLnBrk="1" hangingPunct="1">
              <a:lnSpc>
                <a:spcPct val="90000"/>
              </a:lnSpc>
              <a:spcBef>
                <a:spcPts val="600"/>
              </a:spcBef>
              <a:buFont typeface="Wingdings" pitchFamily="2" charset="2"/>
              <a:buNone/>
            </a:pPr>
            <a:r>
              <a:rPr lang="en-US" sz="2200" smtClean="0">
                <a:solidFill>
                  <a:srgbClr val="000000"/>
                </a:solidFill>
                <a:latin typeface="Palatino" pitchFamily="-128" charset="0"/>
              </a:rPr>
              <a:t>8.	Agile processes promote sustainable development. The sponsors, developers, and users should be able to maintain a constant pace indefinitely.  </a:t>
            </a:r>
          </a:p>
          <a:p>
            <a:pPr algn="just" eaLnBrk="1" hangingPunct="1">
              <a:lnSpc>
                <a:spcPct val="90000"/>
              </a:lnSpc>
              <a:spcBef>
                <a:spcPts val="600"/>
              </a:spcBef>
              <a:buFont typeface="Wingdings" pitchFamily="2" charset="2"/>
              <a:buNone/>
            </a:pPr>
            <a:r>
              <a:rPr lang="en-US" sz="2200" smtClean="0">
                <a:solidFill>
                  <a:srgbClr val="000000"/>
                </a:solidFill>
                <a:latin typeface="Palatino" pitchFamily="-128" charset="0"/>
              </a:rPr>
              <a:t>9.	Continuous attention to technical excellence and good design enhances agility.  </a:t>
            </a:r>
          </a:p>
          <a:p>
            <a:pPr algn="just" eaLnBrk="1" hangingPunct="1">
              <a:lnSpc>
                <a:spcPct val="90000"/>
              </a:lnSpc>
              <a:spcBef>
                <a:spcPts val="600"/>
              </a:spcBef>
              <a:buFont typeface="Wingdings" pitchFamily="2" charset="2"/>
              <a:buNone/>
            </a:pPr>
            <a:r>
              <a:rPr lang="en-US" sz="2200" smtClean="0">
                <a:solidFill>
                  <a:srgbClr val="000000"/>
                </a:solidFill>
                <a:latin typeface="Palatino" pitchFamily="-128" charset="0"/>
              </a:rPr>
              <a:t>10. Simplicity – the art of maximizing the amount of work not done – is essential.  </a:t>
            </a:r>
          </a:p>
          <a:p>
            <a:pPr algn="just" eaLnBrk="1" hangingPunct="1">
              <a:lnSpc>
                <a:spcPct val="90000"/>
              </a:lnSpc>
              <a:spcBef>
                <a:spcPts val="600"/>
              </a:spcBef>
              <a:buFont typeface="Wingdings" pitchFamily="2" charset="2"/>
              <a:buNone/>
            </a:pPr>
            <a:r>
              <a:rPr lang="en-US" sz="2200" smtClean="0">
                <a:solidFill>
                  <a:srgbClr val="000000"/>
                </a:solidFill>
                <a:latin typeface="Palatino" pitchFamily="-128" charset="0"/>
              </a:rPr>
              <a:t>11. The best architectures, requirements, and designs emerge from self–organizing teams. </a:t>
            </a:r>
          </a:p>
          <a:p>
            <a:pPr algn="just" eaLnBrk="1" hangingPunct="1">
              <a:lnSpc>
                <a:spcPct val="90000"/>
              </a:lnSpc>
              <a:spcBef>
                <a:spcPts val="600"/>
              </a:spcBef>
              <a:buFont typeface="Wingdings" pitchFamily="2" charset="2"/>
              <a:buNone/>
            </a:pPr>
            <a:r>
              <a:rPr lang="en-US" sz="2200" smtClean="0">
                <a:latin typeface="Palatino" pitchFamily="-128" charset="0"/>
              </a:rPr>
              <a:t>12. At regular intervals, the team reflects on how to become more effective, then tunes and adjusts its behavior accordingly.</a:t>
            </a:r>
          </a:p>
          <a:p>
            <a:pPr eaLnBrk="1" hangingPunct="1">
              <a:lnSpc>
                <a:spcPct val="90000"/>
              </a:lnSpc>
            </a:pPr>
            <a:endParaRPr lang="en-US" sz="2000" smtClean="0"/>
          </a:p>
        </p:txBody>
      </p:sp>
      <p:sp>
        <p:nvSpPr>
          <p:cNvPr id="5" name="Slide Number Placeholder 4"/>
          <p:cNvSpPr>
            <a:spLocks noGrp="1"/>
          </p:cNvSpPr>
          <p:nvPr>
            <p:ph type="sldNum" sz="quarter" idx="12"/>
          </p:nvPr>
        </p:nvSpPr>
        <p:spPr>
          <a:xfrm>
            <a:off x="3124200" y="6356350"/>
            <a:ext cx="2895600" cy="365125"/>
          </a:xfrm>
        </p:spPr>
        <p:txBody>
          <a:bodyPr/>
          <a:lstStyle/>
          <a:p>
            <a:pPr algn="ctr">
              <a:defRPr/>
            </a:pPr>
            <a:fld id="{4A85A0EA-7FBC-4E6B-A139-A80B9376B727}" type="slidenum">
              <a:rPr lang="en-US"/>
              <a:pPr algn="ct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28600" y="274638"/>
            <a:ext cx="6705600" cy="792162"/>
          </a:xfrm>
        </p:spPr>
        <p:txBody>
          <a:bodyPr/>
          <a:lstStyle/>
          <a:p>
            <a:pPr eaLnBrk="1" hangingPunct="1"/>
            <a:r>
              <a:rPr lang="en-US" b="1" smtClean="0">
                <a:solidFill>
                  <a:srgbClr val="FF0000"/>
                </a:solidFill>
              </a:rPr>
              <a:t>Agile Project Management</a:t>
            </a:r>
            <a:endParaRPr lang="en-US" smtClean="0"/>
          </a:p>
        </p:txBody>
      </p:sp>
      <p:sp>
        <p:nvSpPr>
          <p:cNvPr id="4" name="Slide Number Placeholder 3"/>
          <p:cNvSpPr>
            <a:spLocks noGrp="1"/>
          </p:cNvSpPr>
          <p:nvPr>
            <p:ph type="sldNum" sz="quarter" idx="12"/>
          </p:nvPr>
        </p:nvSpPr>
        <p:spPr/>
        <p:txBody>
          <a:bodyPr/>
          <a:lstStyle/>
          <a:p>
            <a:pPr>
              <a:defRPr/>
            </a:pPr>
            <a:fld id="{B9EA4BDA-72E4-463B-B3BC-05D89C604D9C}" type="slidenum">
              <a:rPr lang="en-US"/>
              <a:pPr>
                <a:defRPr/>
              </a:pPr>
              <a:t>15</a:t>
            </a:fld>
            <a:endParaRPr lang="en-US"/>
          </a:p>
        </p:txBody>
      </p:sp>
      <p:pic>
        <p:nvPicPr>
          <p:cNvPr id="13316" name="Picture 5"/>
          <p:cNvPicPr>
            <a:picLocks noChangeAspect="1" noChangeArrowheads="1"/>
          </p:cNvPicPr>
          <p:nvPr/>
        </p:nvPicPr>
        <p:blipFill>
          <a:blip r:embed="rId2"/>
          <a:srcRect/>
          <a:stretch>
            <a:fillRect/>
          </a:stretch>
        </p:blipFill>
        <p:spPr bwMode="auto">
          <a:xfrm>
            <a:off x="381000" y="2590800"/>
            <a:ext cx="8362950" cy="4019550"/>
          </a:xfrm>
          <a:prstGeom prst="rect">
            <a:avLst/>
          </a:prstGeom>
          <a:noFill/>
          <a:ln w="9525">
            <a:noFill/>
            <a:miter lim="800000"/>
            <a:headEnd/>
            <a:tailEnd/>
          </a:ln>
        </p:spPr>
      </p:pic>
      <p:sp>
        <p:nvSpPr>
          <p:cNvPr id="13317" name="Rectangle 6"/>
          <p:cNvSpPr>
            <a:spLocks noChangeArrowheads="1"/>
          </p:cNvSpPr>
          <p:nvPr/>
        </p:nvSpPr>
        <p:spPr bwMode="auto">
          <a:xfrm>
            <a:off x="533400" y="1760538"/>
            <a:ext cx="8077200" cy="830262"/>
          </a:xfrm>
          <a:prstGeom prst="rect">
            <a:avLst/>
          </a:prstGeom>
          <a:noFill/>
          <a:ln w="9525">
            <a:noFill/>
            <a:miter lim="800000"/>
            <a:headEnd/>
            <a:tailEnd/>
          </a:ln>
        </p:spPr>
        <p:txBody>
          <a:bodyPr>
            <a:spAutoFit/>
          </a:bodyPr>
          <a:lstStyle/>
          <a:p>
            <a:pPr algn="just"/>
            <a:r>
              <a:rPr lang="en-US" sz="2400"/>
              <a:t>Agile Project Management (APM) is an iterative approach to planning and guiding project processes.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229600" cy="5257800"/>
          </a:xfrm>
        </p:spPr>
        <p:txBody>
          <a:bodyPr rtlCol="0">
            <a:normAutofit/>
          </a:bodyPr>
          <a:lstStyle/>
          <a:p>
            <a:pPr eaLnBrk="1" fontAlgn="auto" hangingPunct="1">
              <a:spcAft>
                <a:spcPts val="0"/>
              </a:spcAft>
              <a:buFont typeface="Arial" charset="0"/>
              <a:buNone/>
              <a:defRPr/>
            </a:pPr>
            <a:r>
              <a:rPr lang="en-US" sz="2200" dirty="0" smtClean="0"/>
              <a:t>Jim </a:t>
            </a:r>
            <a:r>
              <a:rPr lang="en-US" sz="2200" dirty="0" err="1" smtClean="0"/>
              <a:t>Highsmith</a:t>
            </a:r>
            <a:r>
              <a:rPr lang="en-US" sz="2200" dirty="0" smtClean="0"/>
              <a:t>, an Agile Alliance founder and creator of the        Adaptive Software Development method, summarizes nine principles for the agile project manager [Highsmith02]:</a:t>
            </a:r>
          </a:p>
          <a:p>
            <a:pPr marL="514350" indent="-514350" algn="just" eaLnBrk="1" fontAlgn="auto" hangingPunct="1">
              <a:spcAft>
                <a:spcPts val="0"/>
              </a:spcAft>
              <a:buFont typeface="Arial" charset="0"/>
              <a:buAutoNum type="arabicPeriod"/>
              <a:defRPr/>
            </a:pPr>
            <a:r>
              <a:rPr lang="en-US" sz="2200" dirty="0" smtClean="0"/>
              <a:t>Deliver something useful to the client; check what they value. </a:t>
            </a:r>
          </a:p>
          <a:p>
            <a:pPr marL="514350" indent="-514350" algn="just" eaLnBrk="1" fontAlgn="auto" hangingPunct="1">
              <a:spcAft>
                <a:spcPts val="0"/>
              </a:spcAft>
              <a:buFont typeface="Arial" charset="0"/>
              <a:buAutoNum type="arabicPeriod"/>
              <a:defRPr/>
            </a:pPr>
            <a:r>
              <a:rPr lang="en-US" sz="2200" dirty="0" smtClean="0"/>
              <a:t>Cultivate committed stakeholders.</a:t>
            </a:r>
          </a:p>
          <a:p>
            <a:pPr marL="514350" indent="-514350" algn="just" eaLnBrk="1" fontAlgn="auto" hangingPunct="1">
              <a:spcAft>
                <a:spcPts val="0"/>
              </a:spcAft>
              <a:buFont typeface="Arial" charset="0"/>
              <a:buAutoNum type="arabicPeriod"/>
              <a:defRPr/>
            </a:pPr>
            <a:r>
              <a:rPr lang="en-US" sz="2200" dirty="0" smtClean="0"/>
              <a:t>Employ a leadership-collaboration style.</a:t>
            </a:r>
          </a:p>
          <a:p>
            <a:pPr marL="514350" indent="-514350" algn="just" eaLnBrk="1" fontAlgn="auto" hangingPunct="1">
              <a:spcAft>
                <a:spcPts val="0"/>
              </a:spcAft>
              <a:buFont typeface="Arial" charset="0"/>
              <a:buAutoNum type="arabicPeriod"/>
              <a:defRPr/>
            </a:pPr>
            <a:r>
              <a:rPr lang="en-US" sz="2200" dirty="0" smtClean="0"/>
              <a:t>Build competent, collaborative teams. </a:t>
            </a:r>
          </a:p>
          <a:p>
            <a:pPr marL="514350" indent="-514350" algn="just" eaLnBrk="1" fontAlgn="auto" hangingPunct="1">
              <a:spcAft>
                <a:spcPts val="0"/>
              </a:spcAft>
              <a:buFont typeface="Arial" charset="0"/>
              <a:buAutoNum type="arabicPeriod"/>
              <a:defRPr/>
            </a:pPr>
            <a:r>
              <a:rPr lang="en-US" sz="2200" dirty="0" smtClean="0"/>
              <a:t>Enable team decision making.</a:t>
            </a:r>
          </a:p>
          <a:p>
            <a:pPr marL="514350" indent="-514350" algn="just" eaLnBrk="1" fontAlgn="auto" hangingPunct="1">
              <a:spcAft>
                <a:spcPts val="0"/>
              </a:spcAft>
              <a:buFont typeface="Arial" charset="0"/>
              <a:buAutoNum type="arabicPeriod"/>
              <a:defRPr/>
            </a:pPr>
            <a:r>
              <a:rPr lang="en-US" sz="2200" dirty="0" smtClean="0"/>
              <a:t>Use short time boxed iterations to quickly deliver features.</a:t>
            </a:r>
          </a:p>
          <a:p>
            <a:pPr marL="514350" indent="-514350" algn="just" eaLnBrk="1" fontAlgn="auto" hangingPunct="1">
              <a:spcAft>
                <a:spcPts val="0"/>
              </a:spcAft>
              <a:buFont typeface="Arial" charset="0"/>
              <a:buAutoNum type="arabicPeriod"/>
              <a:defRPr/>
            </a:pPr>
            <a:r>
              <a:rPr lang="en-US" sz="2200" dirty="0" smtClean="0"/>
              <a:t>Encourage adaptability.</a:t>
            </a:r>
          </a:p>
          <a:p>
            <a:pPr marL="514350" indent="-514350" algn="just" eaLnBrk="1" fontAlgn="auto" hangingPunct="1">
              <a:spcAft>
                <a:spcPts val="0"/>
              </a:spcAft>
              <a:buFont typeface="Arial" charset="0"/>
              <a:buAutoNum type="arabicPeriod"/>
              <a:defRPr/>
            </a:pPr>
            <a:r>
              <a:rPr lang="en-US" sz="2200" dirty="0" smtClean="0"/>
              <a:t>Champion technical excellence.</a:t>
            </a:r>
          </a:p>
          <a:p>
            <a:pPr marL="514350" indent="-514350" algn="just" eaLnBrk="1" fontAlgn="auto" hangingPunct="1">
              <a:spcAft>
                <a:spcPts val="0"/>
              </a:spcAft>
              <a:buFont typeface="Arial" charset="0"/>
              <a:buAutoNum type="arabicPeriod"/>
              <a:defRPr/>
            </a:pPr>
            <a:r>
              <a:rPr lang="en-US" sz="2200" dirty="0" smtClean="0"/>
              <a:t>Focus on delivery activities, not process-compliance activities.</a:t>
            </a:r>
            <a:endParaRPr lang="en-US" sz="2200" dirty="0"/>
          </a:p>
        </p:txBody>
      </p:sp>
      <p:sp>
        <p:nvSpPr>
          <p:cNvPr id="4" name="Slide Number Placeholder 3"/>
          <p:cNvSpPr>
            <a:spLocks noGrp="1"/>
          </p:cNvSpPr>
          <p:nvPr>
            <p:ph type="sldNum" sz="quarter" idx="12"/>
          </p:nvPr>
        </p:nvSpPr>
        <p:spPr/>
        <p:txBody>
          <a:bodyPr/>
          <a:lstStyle/>
          <a:p>
            <a:pPr>
              <a:defRPr/>
            </a:pPr>
            <a:fld id="{F982734C-6015-4C50-9BCA-6C23493CCE88}" type="slidenum">
              <a:rPr lang="en-US"/>
              <a:pPr>
                <a:defRPr/>
              </a:pPr>
              <a:t>16</a:t>
            </a:fld>
            <a:endParaRPr lang="en-US"/>
          </a:p>
        </p:txBody>
      </p:sp>
      <p:sp>
        <p:nvSpPr>
          <p:cNvPr id="6" name="Title 1"/>
          <p:cNvSpPr txBox="1">
            <a:spLocks/>
          </p:cNvSpPr>
          <p:nvPr/>
        </p:nvSpPr>
        <p:spPr bwMode="auto">
          <a:xfrm>
            <a:off x="228600" y="274638"/>
            <a:ext cx="6705600" cy="792162"/>
          </a:xfrm>
          <a:prstGeom prst="rect">
            <a:avLst/>
          </a:prstGeom>
          <a:noFill/>
          <a:ln w="9525">
            <a:noFill/>
            <a:miter lim="800000"/>
            <a:headEnd/>
            <a:tailEnd/>
          </a:ln>
        </p:spPr>
        <p:txBody>
          <a:bodyPr anchor="ctr"/>
          <a:lstStyle/>
          <a:p>
            <a:pPr algn="ctr" eaLnBrk="0" hangingPunct="0">
              <a:defRPr/>
            </a:pPr>
            <a:r>
              <a:rPr lang="en-US" sz="4400" b="1" dirty="0">
                <a:solidFill>
                  <a:srgbClr val="FF0000"/>
                </a:solidFill>
                <a:latin typeface="+mj-lt"/>
                <a:ea typeface="+mj-ea"/>
                <a:cs typeface="+mj-cs"/>
              </a:rPr>
              <a:t>Agile Project Management</a:t>
            </a:r>
            <a:endParaRPr lang="en-US" sz="4400" dirty="0">
              <a:latin typeface="+mj-lt"/>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Agile Testing Methods:</a:t>
            </a:r>
            <a:br>
              <a:rPr lang="en-US" b="1" dirty="0" smtClean="0">
                <a:solidFill>
                  <a:srgbClr val="C00000"/>
                </a:solidFill>
              </a:rPr>
            </a:br>
            <a:endParaRPr lang="en-US" b="1" dirty="0">
              <a:solidFill>
                <a:srgbClr val="C00000"/>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Scrum</a:t>
            </a:r>
            <a:endParaRPr lang="en-US" dirty="0" smtClean="0"/>
          </a:p>
          <a:p>
            <a:pPr marL="514350" indent="-514350">
              <a:buFont typeface="+mj-lt"/>
              <a:buAutoNum type="arabicPeriod"/>
            </a:pPr>
            <a:r>
              <a:rPr lang="en-US" dirty="0" smtClean="0"/>
              <a:t>Crystal</a:t>
            </a:r>
          </a:p>
          <a:p>
            <a:pPr marL="514350" indent="-514350">
              <a:buFont typeface="+mj-lt"/>
              <a:buAutoNum type="arabicPeriod"/>
            </a:pPr>
            <a:r>
              <a:rPr lang="en-US" dirty="0" smtClean="0"/>
              <a:t>Dynamic Software Development Method(DSDM)</a:t>
            </a:r>
          </a:p>
          <a:p>
            <a:pPr marL="514350" indent="-514350">
              <a:buFont typeface="+mj-lt"/>
              <a:buAutoNum type="arabicPeriod"/>
            </a:pPr>
            <a:r>
              <a:rPr lang="en-US" dirty="0" smtClean="0"/>
              <a:t>Feature Driven Development(FDD)</a:t>
            </a:r>
          </a:p>
          <a:p>
            <a:pPr marL="514350" indent="-514350">
              <a:buFont typeface="+mj-lt"/>
              <a:buAutoNum type="arabicPeriod"/>
            </a:pPr>
            <a:r>
              <a:rPr lang="en-US" dirty="0" smtClean="0"/>
              <a:t>Lean Software Development</a:t>
            </a:r>
          </a:p>
          <a:p>
            <a:pPr marL="514350" indent="-514350">
              <a:buFont typeface="+mj-lt"/>
              <a:buAutoNum type="arabicPeriod"/>
            </a:pPr>
            <a:r>
              <a:rPr lang="en-US" dirty="0" err="1" smtClean="0"/>
              <a:t>eXtreme</a:t>
            </a:r>
            <a:r>
              <a:rPr lang="en-US" dirty="0" smtClean="0"/>
              <a:t> Programming(XP)</a:t>
            </a:r>
          </a:p>
          <a:p>
            <a:endParaRPr lang="en-US" dirty="0"/>
          </a:p>
        </p:txBody>
      </p:sp>
      <p:sp>
        <p:nvSpPr>
          <p:cNvPr id="4" name="Slide Number Placeholder 3"/>
          <p:cNvSpPr>
            <a:spLocks noGrp="1"/>
          </p:cNvSpPr>
          <p:nvPr>
            <p:ph type="sldNum" sz="quarter" idx="12"/>
          </p:nvPr>
        </p:nvSpPr>
        <p:spPr/>
        <p:txBody>
          <a:bodyPr/>
          <a:lstStyle/>
          <a:p>
            <a:pPr>
              <a:defRPr/>
            </a:pPr>
            <a:fld id="{7F88E896-03F4-46A9-8F1D-CAE65D20D005}"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Agile Testing Methods (Cont…)</a:t>
            </a:r>
            <a:br>
              <a:rPr lang="en-US" b="1" dirty="0" smtClean="0">
                <a:solidFill>
                  <a:srgbClr val="C00000"/>
                </a:solidFill>
              </a:rPr>
            </a:br>
            <a:endParaRPr lang="en-US" dirty="0"/>
          </a:p>
        </p:txBody>
      </p:sp>
      <p:sp>
        <p:nvSpPr>
          <p:cNvPr id="3" name="Content Placeholder 2"/>
          <p:cNvSpPr>
            <a:spLocks noGrp="1"/>
          </p:cNvSpPr>
          <p:nvPr>
            <p:ph idx="1"/>
          </p:nvPr>
        </p:nvSpPr>
        <p:spPr/>
        <p:txBody>
          <a:bodyPr/>
          <a:lstStyle/>
          <a:p>
            <a:pPr>
              <a:buNone/>
            </a:pPr>
            <a:r>
              <a:rPr lang="en-US" sz="2400" b="1" dirty="0" smtClean="0">
                <a:solidFill>
                  <a:srgbClr val="0070C0"/>
                </a:solidFill>
              </a:rPr>
              <a:t>1.Scrum</a:t>
            </a:r>
            <a:endParaRPr lang="en-US" sz="2400" b="1" dirty="0" smtClean="0">
              <a:solidFill>
                <a:srgbClr val="0070C0"/>
              </a:solidFill>
            </a:endParaRPr>
          </a:p>
          <a:p>
            <a:r>
              <a:rPr lang="en-US" sz="2400" dirty="0" smtClean="0"/>
              <a:t>SCRUM is an agile development process focused primarily on ways to manage tasks in team-based development conditions.</a:t>
            </a:r>
          </a:p>
          <a:p>
            <a:r>
              <a:rPr lang="en-US" sz="2400" dirty="0" smtClean="0"/>
              <a:t>There are three roles in it, and their responsibilities are:</a:t>
            </a:r>
          </a:p>
          <a:p>
            <a:r>
              <a:rPr lang="en-US" sz="2400" b="1" dirty="0" smtClean="0"/>
              <a:t>Scrum Master:</a:t>
            </a:r>
            <a:r>
              <a:rPr lang="en-US" sz="2400" dirty="0" smtClean="0"/>
              <a:t> The scrum can set up the master team, arrange the meeting and remove obstacles for the process</a:t>
            </a:r>
          </a:p>
          <a:p>
            <a:r>
              <a:rPr lang="en-US" sz="2400" b="1" dirty="0" smtClean="0"/>
              <a:t>Product owner:</a:t>
            </a:r>
            <a:r>
              <a:rPr lang="en-US" sz="2400" dirty="0" smtClean="0"/>
              <a:t> The product owner makes the product backlog, prioritizes the delay and is responsible for the distribution of functionality on each repetition.</a:t>
            </a:r>
          </a:p>
          <a:p>
            <a:r>
              <a:rPr lang="en-US" sz="2400" b="1" dirty="0" smtClean="0"/>
              <a:t>Scrum Team:</a:t>
            </a:r>
            <a:r>
              <a:rPr lang="en-US" sz="2400" dirty="0" smtClean="0"/>
              <a:t> The team manages its work and organizes the work to complete the sprint or cycle.</a:t>
            </a:r>
          </a:p>
          <a:p>
            <a:endParaRPr lang="en-US" sz="2400" dirty="0"/>
          </a:p>
        </p:txBody>
      </p:sp>
      <p:sp>
        <p:nvSpPr>
          <p:cNvPr id="4" name="Slide Number Placeholder 3"/>
          <p:cNvSpPr>
            <a:spLocks noGrp="1"/>
          </p:cNvSpPr>
          <p:nvPr>
            <p:ph type="sldNum" sz="quarter" idx="12"/>
          </p:nvPr>
        </p:nvSpPr>
        <p:spPr/>
        <p:txBody>
          <a:bodyPr/>
          <a:lstStyle/>
          <a:p>
            <a:pPr>
              <a:defRPr/>
            </a:pPr>
            <a:fld id="{7F88E896-03F4-46A9-8F1D-CAE65D20D005}"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Agile Testing Methods (Cont…)</a:t>
            </a:r>
            <a:br>
              <a:rPr lang="en-US" b="1" dirty="0" smtClean="0">
                <a:solidFill>
                  <a:srgbClr val="C00000"/>
                </a:solidFill>
              </a:rPr>
            </a:br>
            <a:endParaRPr lang="en-US" dirty="0"/>
          </a:p>
        </p:txBody>
      </p:sp>
      <p:sp>
        <p:nvSpPr>
          <p:cNvPr id="3" name="Content Placeholder 2"/>
          <p:cNvSpPr>
            <a:spLocks noGrp="1"/>
          </p:cNvSpPr>
          <p:nvPr>
            <p:ph idx="1"/>
          </p:nvPr>
        </p:nvSpPr>
        <p:spPr/>
        <p:txBody>
          <a:bodyPr/>
          <a:lstStyle/>
          <a:p>
            <a:pPr>
              <a:buNone/>
            </a:pPr>
            <a:r>
              <a:rPr lang="en-US" sz="2200" b="1" dirty="0" smtClean="0">
                <a:solidFill>
                  <a:srgbClr val="0070C0"/>
                </a:solidFill>
              </a:rPr>
              <a:t>2. Crystal</a:t>
            </a:r>
            <a:r>
              <a:rPr lang="en-US" sz="2200" b="1" dirty="0" smtClean="0">
                <a:solidFill>
                  <a:srgbClr val="0070C0"/>
                </a:solidFill>
              </a:rPr>
              <a:t>:</a:t>
            </a:r>
          </a:p>
          <a:p>
            <a:r>
              <a:rPr lang="en-US" sz="2200" dirty="0" smtClean="0"/>
              <a:t>There are three concepts of this method-</a:t>
            </a:r>
          </a:p>
          <a:p>
            <a:r>
              <a:rPr lang="en-US" sz="2200" dirty="0" smtClean="0"/>
              <a:t>Chartering: Multi activities are involved in this phase such as making a development team, performing feasibility analysis, developing plans, etc.</a:t>
            </a:r>
          </a:p>
          <a:p>
            <a:r>
              <a:rPr lang="en-US" sz="2200" dirty="0" smtClean="0"/>
              <a:t>Cyclic delivery: under this, two more cycles consist, these are:</a:t>
            </a:r>
          </a:p>
          <a:p>
            <a:pPr lvl="1"/>
            <a:r>
              <a:rPr lang="en-US" sz="2200" dirty="0" smtClean="0"/>
              <a:t>Team updates the release plan.</a:t>
            </a:r>
          </a:p>
          <a:p>
            <a:pPr lvl="1"/>
            <a:r>
              <a:rPr lang="en-US" sz="2200" dirty="0" smtClean="0"/>
              <a:t>Integrated product delivers to the users.</a:t>
            </a:r>
          </a:p>
          <a:p>
            <a:r>
              <a:rPr lang="en-US" sz="2200" dirty="0" smtClean="0"/>
              <a:t>Wrap up: According to the user environment, this phase performs deployment, post-deployment.</a:t>
            </a:r>
          </a:p>
          <a:p>
            <a:endParaRPr lang="en-US" sz="2200" dirty="0"/>
          </a:p>
        </p:txBody>
      </p:sp>
      <p:sp>
        <p:nvSpPr>
          <p:cNvPr id="4" name="Slide Number Placeholder 3"/>
          <p:cNvSpPr>
            <a:spLocks noGrp="1"/>
          </p:cNvSpPr>
          <p:nvPr>
            <p:ph type="sldNum" sz="quarter" idx="12"/>
          </p:nvPr>
        </p:nvSpPr>
        <p:spPr/>
        <p:txBody>
          <a:bodyPr/>
          <a:lstStyle/>
          <a:p>
            <a:pPr>
              <a:defRPr/>
            </a:pPr>
            <a:fld id="{7F88E896-03F4-46A9-8F1D-CAE65D20D005}"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533400" y="0"/>
            <a:ext cx="8229600" cy="685800"/>
          </a:xfrm>
        </p:spPr>
        <p:txBody>
          <a:bodyPr/>
          <a:lstStyle/>
          <a:p>
            <a:r>
              <a:rPr lang="en-IN" altLang="en-US" dirty="0" smtClean="0"/>
              <a:t>Recap </a:t>
            </a:r>
            <a:r>
              <a:rPr lang="en-IN" altLang="en-US" dirty="0" smtClean="0"/>
              <a:t>for session </a:t>
            </a:r>
            <a:r>
              <a:rPr lang="en-IN" altLang="en-US" dirty="0" smtClean="0"/>
              <a:t>10</a:t>
            </a:r>
            <a:endParaRPr lang="en-IN" altLang="en-US" dirty="0" smtClean="0"/>
          </a:p>
        </p:txBody>
      </p:sp>
      <p:sp>
        <p:nvSpPr>
          <p:cNvPr id="4099" name="Content Placeholder 2"/>
          <p:cNvSpPr>
            <a:spLocks noGrp="1"/>
          </p:cNvSpPr>
          <p:nvPr>
            <p:ph idx="1"/>
          </p:nvPr>
        </p:nvSpPr>
        <p:spPr>
          <a:xfrm>
            <a:off x="533400" y="762000"/>
            <a:ext cx="8229600" cy="4525963"/>
          </a:xfrm>
        </p:spPr>
        <p:txBody>
          <a:bodyPr/>
          <a:lstStyle/>
          <a:p>
            <a:pPr eaLnBrk="1" hangingPunct="1">
              <a:buFont typeface="Arial" panose="020B0604020202020204" pitchFamily="34" charset="0"/>
              <a:buChar char="•"/>
              <a:defRPr/>
            </a:pPr>
            <a:r>
              <a:rPr lang="en-US" altLang="en-US" sz="2600" dirty="0" smtClean="0"/>
              <a:t>Elements of the Requirements Model</a:t>
            </a:r>
            <a:endParaRPr lang="en-US" altLang="en-US" sz="2600" dirty="0" smtClean="0"/>
          </a:p>
          <a:p>
            <a:pPr eaLnBrk="1" hangingPunct="1">
              <a:buFont typeface="Arial" panose="020B0604020202020204" pitchFamily="34" charset="0"/>
              <a:buChar char="•"/>
              <a:defRPr/>
            </a:pPr>
            <a:r>
              <a:rPr lang="en-US" altLang="en-US" sz="2600" dirty="0" smtClean="0"/>
              <a:t>Types </a:t>
            </a:r>
            <a:r>
              <a:rPr lang="en-US" altLang="en-US" sz="2600" dirty="0"/>
              <a:t>of </a:t>
            </a:r>
            <a:r>
              <a:rPr lang="en-US" altLang="en-US" sz="2600" dirty="0" smtClean="0"/>
              <a:t>Elements </a:t>
            </a:r>
            <a:r>
              <a:rPr lang="en-US" altLang="en-US" sz="2600" dirty="0" smtClean="0"/>
              <a:t>of the requirements</a:t>
            </a:r>
            <a:endParaRPr lang="en-US" altLang="en-US" sz="2600" dirty="0"/>
          </a:p>
          <a:p>
            <a:pPr algn="ctr" eaLnBrk="1" hangingPunct="1"/>
            <a:r>
              <a:rPr lang="en-US" altLang="en-US" sz="2600" b="1" dirty="0" smtClean="0">
                <a:solidFill>
                  <a:srgbClr val="0070C0"/>
                </a:solidFill>
              </a:rPr>
              <a:t>Scenario-based elements</a:t>
            </a:r>
          </a:p>
          <a:p>
            <a:pPr algn="ctr" eaLnBrk="1" hangingPunct="1"/>
            <a:r>
              <a:rPr lang="en-US" altLang="en-US" sz="2600" b="1" dirty="0" smtClean="0">
                <a:solidFill>
                  <a:srgbClr val="0070C0"/>
                </a:solidFill>
              </a:rPr>
              <a:t>Class-based elements</a:t>
            </a:r>
          </a:p>
          <a:p>
            <a:pPr algn="ctr" eaLnBrk="1" hangingPunct="1"/>
            <a:r>
              <a:rPr lang="en-US" altLang="en-US" sz="2600" b="1" dirty="0" smtClean="0">
                <a:solidFill>
                  <a:srgbClr val="0070C0"/>
                </a:solidFill>
              </a:rPr>
              <a:t>Behavioral elements</a:t>
            </a:r>
          </a:p>
          <a:p>
            <a:pPr algn="ctr" eaLnBrk="1" hangingPunct="1"/>
            <a:r>
              <a:rPr lang="en-US" altLang="en-US" sz="2600" b="1" dirty="0" smtClean="0">
                <a:solidFill>
                  <a:srgbClr val="0070C0"/>
                </a:solidFill>
              </a:rPr>
              <a:t>Flow-oriented elements</a:t>
            </a:r>
          </a:p>
          <a:p>
            <a:pPr algn="ctr" eaLnBrk="1" hangingPunct="1"/>
            <a:r>
              <a:rPr lang="en-US" altLang="en-US" sz="2600" b="1" dirty="0" smtClean="0">
                <a:solidFill>
                  <a:srgbClr val="0070C0"/>
                </a:solidFill>
              </a:rPr>
              <a:t>Analysis Patterns</a:t>
            </a:r>
            <a:endParaRPr lang="en-US" altLang="en-US" sz="2600" dirty="0" smtClean="0">
              <a:solidFill>
                <a:srgbClr val="0070C0"/>
              </a:solidFill>
            </a:endParaRPr>
          </a:p>
          <a:p>
            <a:pPr eaLnBrk="1" hangingPunct="1">
              <a:buFont typeface="Arial" panose="020B0604020202020204" pitchFamily="34" charset="0"/>
              <a:buChar char="•"/>
              <a:defRPr/>
            </a:pPr>
            <a:r>
              <a:rPr lang="en-US" altLang="en-US" sz="2600" b="1" dirty="0" smtClean="0">
                <a:solidFill>
                  <a:srgbClr val="FF0000"/>
                </a:solidFill>
              </a:rPr>
              <a:t>Negotiating </a:t>
            </a:r>
            <a:r>
              <a:rPr lang="en-US" altLang="en-US" sz="2600" b="1" dirty="0" smtClean="0">
                <a:solidFill>
                  <a:srgbClr val="FF0000"/>
                </a:solidFill>
              </a:rPr>
              <a:t>Requirements</a:t>
            </a:r>
          </a:p>
          <a:p>
            <a:pPr eaLnBrk="1" hangingPunct="1">
              <a:buFont typeface="Arial" panose="020B0604020202020204" pitchFamily="34" charset="0"/>
              <a:buChar char="•"/>
              <a:defRPr/>
            </a:pPr>
            <a:r>
              <a:rPr lang="en-US" altLang="en-US" sz="2600" b="1" dirty="0" smtClean="0">
                <a:solidFill>
                  <a:srgbClr val="FF0000"/>
                </a:solidFill>
              </a:rPr>
              <a:t>Validating </a:t>
            </a:r>
            <a:r>
              <a:rPr lang="en-US" altLang="en-US" sz="2600" b="1" dirty="0" smtClean="0">
                <a:solidFill>
                  <a:srgbClr val="FF0000"/>
                </a:solidFill>
              </a:rPr>
              <a:t>Requirements</a:t>
            </a:r>
          </a:p>
          <a:p>
            <a:pPr eaLnBrk="1" hangingPunct="1">
              <a:buFont typeface="Arial" panose="020B0604020202020204" pitchFamily="34" charset="0"/>
              <a:buChar char="•"/>
              <a:defRPr/>
            </a:pPr>
            <a:r>
              <a:rPr lang="en-US" altLang="en-US" sz="2600" dirty="0" smtClean="0"/>
              <a:t>Software requirements </a:t>
            </a:r>
            <a:r>
              <a:rPr lang="en-US" altLang="en-US" sz="2600" dirty="0" smtClean="0"/>
              <a:t>specification (SRS)</a:t>
            </a:r>
          </a:p>
          <a:p>
            <a:pPr eaLnBrk="1" hangingPunct="1">
              <a:buFont typeface="Arial" panose="020B0604020202020204" pitchFamily="34" charset="0"/>
              <a:buChar char="•"/>
              <a:defRPr/>
            </a:pPr>
            <a:r>
              <a:rPr lang="en-US" altLang="en-US" sz="2800" b="1" dirty="0" smtClean="0">
                <a:solidFill>
                  <a:srgbClr val="FF0000"/>
                </a:solidFill>
              </a:rPr>
              <a:t>SRS Vs User Stories</a:t>
            </a:r>
            <a:endParaRPr lang="en-US" altLang="en-US" sz="2600" dirty="0"/>
          </a:p>
          <a:p>
            <a:pPr eaLnBrk="1" hangingPunct="1">
              <a:buFont typeface="Arial" panose="020B0604020202020204" pitchFamily="34" charset="0"/>
              <a:buChar char="•"/>
              <a:defRPr/>
            </a:pPr>
            <a:endParaRPr lang="en-US" altLang="en-US" dirty="0"/>
          </a:p>
          <a:p>
            <a:pPr eaLnBrk="1" hangingPunct="1">
              <a:buFont typeface="Arial" panose="020B0604020202020204" pitchFamily="34" charset="0"/>
              <a:buChar char="•"/>
              <a:defRPr/>
            </a:pPr>
            <a:endParaRPr lang="en-US" altLang="en-US" dirty="0"/>
          </a:p>
          <a:p>
            <a:pPr eaLnBrk="1" hangingPunct="1">
              <a:buFont typeface="Arial" panose="020B0604020202020204" pitchFamily="34" charset="0"/>
              <a:buChar char="•"/>
              <a:defRPr/>
            </a:pPr>
            <a:endParaRPr lang="en-US" altLang="en-US" dirty="0"/>
          </a:p>
          <a:p>
            <a:pPr>
              <a:buFont typeface="Arial" panose="020B0604020202020204" pitchFamily="34" charset="0"/>
              <a:buChar char="•"/>
              <a:defRPr/>
            </a:pPr>
            <a:endParaRPr lang="en-IN" altLang="en-US" dirty="0"/>
          </a:p>
        </p:txBody>
      </p:sp>
      <p:sp>
        <p:nvSpPr>
          <p:cNvPr id="3076" name="Slide Number Placeholder 1"/>
          <p:cNvSpPr>
            <a:spLocks noGrp="1"/>
          </p:cNvSpPr>
          <p:nvPr>
            <p:ph type="sldNum" sz="quarter" idx="12"/>
          </p:nvPr>
        </p:nvSpPr>
        <p:spPr bwMode="auto">
          <a:noFill/>
          <a:ln>
            <a:miter lim="800000"/>
            <a:headEnd/>
            <a:tailEnd/>
          </a:ln>
        </p:spPr>
        <p:txBody>
          <a:bodyPr/>
          <a:lstStyle/>
          <a:p>
            <a:fld id="{E5668B40-8A3E-4013-8467-62738DFDDCAE}" type="slidenum">
              <a:rPr lang="en-US" altLang="en-US" smtClean="0"/>
              <a:pPr/>
              <a:t>2</a:t>
            </a:fld>
            <a:endParaRPr lang="en-US" alt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Agile Testing Methods (Cont…)</a:t>
            </a:r>
            <a:br>
              <a:rPr lang="en-US" b="1" dirty="0" smtClean="0">
                <a:solidFill>
                  <a:srgbClr val="C00000"/>
                </a:solidFill>
              </a:rPr>
            </a:br>
            <a:endParaRPr lang="en-US" dirty="0"/>
          </a:p>
        </p:txBody>
      </p:sp>
      <p:sp>
        <p:nvSpPr>
          <p:cNvPr id="3" name="Content Placeholder 2"/>
          <p:cNvSpPr>
            <a:spLocks noGrp="1"/>
          </p:cNvSpPr>
          <p:nvPr>
            <p:ph idx="1"/>
          </p:nvPr>
        </p:nvSpPr>
        <p:spPr/>
        <p:txBody>
          <a:bodyPr/>
          <a:lstStyle/>
          <a:p>
            <a:pPr>
              <a:buNone/>
            </a:pPr>
            <a:r>
              <a:rPr lang="en-US" sz="1800" dirty="0" smtClean="0"/>
              <a:t>3</a:t>
            </a:r>
            <a:r>
              <a:rPr lang="en-US" sz="1800" b="1" dirty="0" smtClean="0">
                <a:solidFill>
                  <a:srgbClr val="0070C0"/>
                </a:solidFill>
              </a:rPr>
              <a:t>. Dynamic </a:t>
            </a:r>
            <a:r>
              <a:rPr lang="en-US" sz="1800" b="1" dirty="0" smtClean="0">
                <a:solidFill>
                  <a:srgbClr val="0070C0"/>
                </a:solidFill>
              </a:rPr>
              <a:t>Software Development Method(DSDM</a:t>
            </a:r>
            <a:r>
              <a:rPr lang="en-US" sz="1800" dirty="0" smtClean="0"/>
              <a:t>):</a:t>
            </a:r>
          </a:p>
          <a:p>
            <a:r>
              <a:rPr lang="en-US" sz="1800" dirty="0" smtClean="0"/>
              <a:t>DSDM is a rapid application development strategy for software development and gives an agile project distribution structure. The essential features of DSDM are that users must be actively connected, and teams have been given the right to make decisions. The techniques used in DSDM are:</a:t>
            </a:r>
          </a:p>
          <a:p>
            <a:r>
              <a:rPr lang="en-US" sz="1800" dirty="0" smtClean="0"/>
              <a:t>Time Boxing</a:t>
            </a:r>
          </a:p>
          <a:p>
            <a:r>
              <a:rPr lang="en-US" sz="1800" dirty="0" err="1" smtClean="0"/>
              <a:t>MoSCoW</a:t>
            </a:r>
            <a:r>
              <a:rPr lang="en-US" sz="1800" dirty="0" smtClean="0"/>
              <a:t> Rules</a:t>
            </a:r>
          </a:p>
          <a:p>
            <a:r>
              <a:rPr lang="en-US" sz="1800" dirty="0" smtClean="0"/>
              <a:t>Prototyping</a:t>
            </a:r>
          </a:p>
          <a:p>
            <a:r>
              <a:rPr lang="en-US" sz="1800" b="1" dirty="0" smtClean="0"/>
              <a:t>The DSDM project contains seven stages:</a:t>
            </a:r>
            <a:endParaRPr lang="en-US" sz="1800" dirty="0" smtClean="0"/>
          </a:p>
          <a:p>
            <a:r>
              <a:rPr lang="en-US" sz="1800" dirty="0" smtClean="0"/>
              <a:t>Pre-project</a:t>
            </a:r>
          </a:p>
          <a:p>
            <a:r>
              <a:rPr lang="en-US" sz="1800" dirty="0" smtClean="0"/>
              <a:t>Feasibility Study</a:t>
            </a:r>
          </a:p>
          <a:p>
            <a:r>
              <a:rPr lang="en-US" sz="1800" dirty="0" smtClean="0"/>
              <a:t>Business Study</a:t>
            </a:r>
          </a:p>
          <a:p>
            <a:r>
              <a:rPr lang="en-US" sz="1800" dirty="0" smtClean="0"/>
              <a:t>Functional Model Iteration</a:t>
            </a:r>
          </a:p>
          <a:p>
            <a:r>
              <a:rPr lang="en-US" sz="1800" dirty="0" smtClean="0"/>
              <a:t>Design and build Iteration</a:t>
            </a:r>
          </a:p>
          <a:p>
            <a:r>
              <a:rPr lang="en-US" sz="1800" dirty="0" smtClean="0"/>
              <a:t>Implementation</a:t>
            </a:r>
          </a:p>
          <a:p>
            <a:r>
              <a:rPr lang="en-US" sz="1800" dirty="0" smtClean="0"/>
              <a:t>Post-project</a:t>
            </a:r>
          </a:p>
          <a:p>
            <a:endParaRPr lang="en-US" sz="1800" dirty="0"/>
          </a:p>
        </p:txBody>
      </p:sp>
      <p:sp>
        <p:nvSpPr>
          <p:cNvPr id="4" name="Slide Number Placeholder 3"/>
          <p:cNvSpPr>
            <a:spLocks noGrp="1"/>
          </p:cNvSpPr>
          <p:nvPr>
            <p:ph type="sldNum" sz="quarter" idx="12"/>
          </p:nvPr>
        </p:nvSpPr>
        <p:spPr/>
        <p:txBody>
          <a:bodyPr/>
          <a:lstStyle/>
          <a:p>
            <a:pPr>
              <a:defRPr/>
            </a:pPr>
            <a:fld id="{7F88E896-03F4-46A9-8F1D-CAE65D20D005}"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Agile Testing Methods (Cont…)</a:t>
            </a:r>
            <a:br>
              <a:rPr lang="en-US" b="1" dirty="0" smtClean="0">
                <a:solidFill>
                  <a:srgbClr val="C00000"/>
                </a:solidFill>
              </a:rPr>
            </a:br>
            <a:endParaRPr lang="en-US" dirty="0"/>
          </a:p>
        </p:txBody>
      </p:sp>
      <p:sp>
        <p:nvSpPr>
          <p:cNvPr id="3" name="Content Placeholder 2"/>
          <p:cNvSpPr>
            <a:spLocks noGrp="1"/>
          </p:cNvSpPr>
          <p:nvPr>
            <p:ph idx="1"/>
          </p:nvPr>
        </p:nvSpPr>
        <p:spPr/>
        <p:txBody>
          <a:bodyPr/>
          <a:lstStyle/>
          <a:p>
            <a:pPr>
              <a:buNone/>
            </a:pPr>
            <a:r>
              <a:rPr lang="en-US" b="1" dirty="0" smtClean="0">
                <a:solidFill>
                  <a:srgbClr val="0070C0"/>
                </a:solidFill>
              </a:rPr>
              <a:t>4. Feature </a:t>
            </a:r>
            <a:r>
              <a:rPr lang="en-US" b="1" dirty="0" smtClean="0">
                <a:solidFill>
                  <a:srgbClr val="0070C0"/>
                </a:solidFill>
              </a:rPr>
              <a:t>Driven Development(FDD):</a:t>
            </a:r>
          </a:p>
          <a:p>
            <a:r>
              <a:rPr lang="en-US" dirty="0" smtClean="0"/>
              <a:t>This method focuses on "Designing and Building" features. In contrast to other smart methods, FDD describes the small steps of the work that should be obtained separately per function.</a:t>
            </a:r>
          </a:p>
          <a:p>
            <a:endParaRPr lang="en-US" dirty="0"/>
          </a:p>
        </p:txBody>
      </p:sp>
      <p:sp>
        <p:nvSpPr>
          <p:cNvPr id="4" name="Slide Number Placeholder 3"/>
          <p:cNvSpPr>
            <a:spLocks noGrp="1"/>
          </p:cNvSpPr>
          <p:nvPr>
            <p:ph type="sldNum" sz="quarter" idx="12"/>
          </p:nvPr>
        </p:nvSpPr>
        <p:spPr/>
        <p:txBody>
          <a:bodyPr/>
          <a:lstStyle/>
          <a:p>
            <a:pPr>
              <a:defRPr/>
            </a:pPr>
            <a:fld id="{7F88E896-03F4-46A9-8F1D-CAE65D20D005}"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Agile Testing Methods (Cont…)</a:t>
            </a:r>
            <a:br>
              <a:rPr lang="en-US" b="1" dirty="0" smtClean="0">
                <a:solidFill>
                  <a:srgbClr val="C00000"/>
                </a:solidFill>
              </a:rPr>
            </a:br>
            <a:endParaRPr lang="en-US" dirty="0"/>
          </a:p>
        </p:txBody>
      </p:sp>
      <p:sp>
        <p:nvSpPr>
          <p:cNvPr id="3" name="Content Placeholder 2"/>
          <p:cNvSpPr>
            <a:spLocks noGrp="1"/>
          </p:cNvSpPr>
          <p:nvPr>
            <p:ph idx="1"/>
          </p:nvPr>
        </p:nvSpPr>
        <p:spPr/>
        <p:txBody>
          <a:bodyPr/>
          <a:lstStyle/>
          <a:p>
            <a:pPr>
              <a:buNone/>
            </a:pPr>
            <a:r>
              <a:rPr lang="en-US" sz="2500" dirty="0" smtClean="0">
                <a:solidFill>
                  <a:srgbClr val="C00000"/>
                </a:solidFill>
              </a:rPr>
              <a:t>5.Lean </a:t>
            </a:r>
            <a:r>
              <a:rPr lang="en-US" sz="2500" dirty="0" smtClean="0">
                <a:solidFill>
                  <a:srgbClr val="C00000"/>
                </a:solidFill>
              </a:rPr>
              <a:t>Software Development</a:t>
            </a:r>
            <a:r>
              <a:rPr lang="en-US" sz="2500" dirty="0" smtClean="0"/>
              <a:t>:</a:t>
            </a:r>
          </a:p>
          <a:p>
            <a:r>
              <a:rPr lang="en-US" sz="2500" dirty="0" smtClean="0"/>
              <a:t>Lean software development methodology follows the principle "just in time production." The lean method indicates the increasing speed of software development and reducing costs. Lean development can be summarized in seven phases</a:t>
            </a:r>
            <a:r>
              <a:rPr lang="en-US" sz="2500" dirty="0" smtClean="0"/>
              <a:t>.</a:t>
            </a:r>
          </a:p>
          <a:p>
            <a:pPr>
              <a:buNone/>
            </a:pPr>
            <a:r>
              <a:rPr lang="en-US" sz="2500" dirty="0" smtClean="0">
                <a:solidFill>
                  <a:srgbClr val="C00000"/>
                </a:solidFill>
              </a:rPr>
              <a:t>6.eXtreme </a:t>
            </a:r>
            <a:r>
              <a:rPr lang="en-US" sz="2500" dirty="0" smtClean="0">
                <a:solidFill>
                  <a:srgbClr val="C00000"/>
                </a:solidFill>
              </a:rPr>
              <a:t>Programming(XP)</a:t>
            </a:r>
          </a:p>
          <a:p>
            <a:r>
              <a:rPr lang="en-US" sz="2500" dirty="0" smtClean="0"/>
              <a:t>This type of methodology is used when customers are constantly changing demands or requirements, or when they are not sure about the system's performance.</a:t>
            </a:r>
          </a:p>
          <a:p>
            <a:endParaRPr lang="en-US" sz="2500" dirty="0" smtClean="0"/>
          </a:p>
          <a:p>
            <a:endParaRPr lang="en-US" sz="2500" dirty="0"/>
          </a:p>
        </p:txBody>
      </p:sp>
      <p:sp>
        <p:nvSpPr>
          <p:cNvPr id="4" name="Slide Number Placeholder 3"/>
          <p:cNvSpPr>
            <a:spLocks noGrp="1"/>
          </p:cNvSpPr>
          <p:nvPr>
            <p:ph type="sldNum" sz="quarter" idx="12"/>
          </p:nvPr>
        </p:nvSpPr>
        <p:spPr/>
        <p:txBody>
          <a:bodyPr/>
          <a:lstStyle/>
          <a:p>
            <a:pPr>
              <a:defRPr/>
            </a:pPr>
            <a:fld id="{7F88E896-03F4-46A9-8F1D-CAE65D20D005}"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When to use the Agile Model?</a:t>
            </a:r>
            <a:br>
              <a:rPr lang="en-US"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When </a:t>
            </a:r>
            <a:r>
              <a:rPr lang="en-US" dirty="0" smtClean="0"/>
              <a:t>frequent changes are required.</a:t>
            </a:r>
          </a:p>
          <a:p>
            <a:r>
              <a:rPr lang="en-US" dirty="0" smtClean="0"/>
              <a:t>When a highly qualified and experienced team is available.</a:t>
            </a:r>
          </a:p>
          <a:p>
            <a:r>
              <a:rPr lang="en-US" dirty="0" smtClean="0"/>
              <a:t>When a customer is ready to have a meeting with a software team all the time.</a:t>
            </a:r>
          </a:p>
          <a:p>
            <a:r>
              <a:rPr lang="en-US" dirty="0" smtClean="0"/>
              <a:t>When project size is small.</a:t>
            </a:r>
          </a:p>
          <a:p>
            <a:endParaRPr lang="en-US" dirty="0"/>
          </a:p>
        </p:txBody>
      </p:sp>
      <p:sp>
        <p:nvSpPr>
          <p:cNvPr id="4" name="Slide Number Placeholder 3"/>
          <p:cNvSpPr>
            <a:spLocks noGrp="1"/>
          </p:cNvSpPr>
          <p:nvPr>
            <p:ph type="sldNum" sz="quarter" idx="12"/>
          </p:nvPr>
        </p:nvSpPr>
        <p:spPr/>
        <p:txBody>
          <a:bodyPr/>
          <a:lstStyle/>
          <a:p>
            <a:pPr>
              <a:defRPr/>
            </a:pPr>
            <a:fld id="{7F88E896-03F4-46A9-8F1D-CAE65D20D005}"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5715000" cy="1143000"/>
          </a:xfrm>
        </p:spPr>
        <p:txBody>
          <a:bodyPr/>
          <a:lstStyle/>
          <a:p>
            <a:pPr eaLnBrk="1" hangingPunct="1"/>
            <a:r>
              <a:rPr lang="en-US" b="1" smtClean="0">
                <a:solidFill>
                  <a:srgbClr val="FF0000"/>
                </a:solidFill>
              </a:rPr>
              <a:t>Questions</a:t>
            </a:r>
          </a:p>
        </p:txBody>
      </p:sp>
      <p:sp>
        <p:nvSpPr>
          <p:cNvPr id="15363" name="Content Placeholder 2"/>
          <p:cNvSpPr>
            <a:spLocks noGrp="1"/>
          </p:cNvSpPr>
          <p:nvPr>
            <p:ph idx="1"/>
          </p:nvPr>
        </p:nvSpPr>
        <p:spPr>
          <a:xfrm>
            <a:off x="533400" y="1447800"/>
            <a:ext cx="8229600" cy="4525963"/>
          </a:xfrm>
        </p:spPr>
        <p:txBody>
          <a:bodyPr/>
          <a:lstStyle/>
          <a:p>
            <a:pPr marL="514350" indent="-514350" algn="just" eaLnBrk="1" hangingPunct="1">
              <a:buFont typeface="Arial" charset="0"/>
              <a:buAutoNum type="arabicPeriod"/>
            </a:pPr>
            <a:r>
              <a:rPr lang="en-US" smtClean="0"/>
              <a:t>Define Agility? Explain Agile process.</a:t>
            </a:r>
          </a:p>
          <a:p>
            <a:pPr marL="514350" indent="-514350" algn="just" eaLnBrk="1" hangingPunct="1">
              <a:buFont typeface="Arial" charset="0"/>
              <a:buAutoNum type="arabicPeriod"/>
            </a:pPr>
            <a:r>
              <a:rPr lang="en-US" smtClean="0"/>
              <a:t>Explain Classification of methods in agile development.</a:t>
            </a:r>
          </a:p>
          <a:p>
            <a:pPr marL="514350" indent="-514350" algn="just" eaLnBrk="1" hangingPunct="1">
              <a:buFont typeface="Arial" charset="0"/>
              <a:buAutoNum type="arabicPeriod"/>
            </a:pPr>
            <a:r>
              <a:rPr lang="en-US" smtClean="0"/>
              <a:t>List out Agile principles.</a:t>
            </a:r>
          </a:p>
          <a:p>
            <a:pPr marL="514350" indent="-514350" algn="just" eaLnBrk="1" hangingPunct="1">
              <a:buFont typeface="Arial" charset="0"/>
              <a:buAutoNum type="arabicPeriod"/>
            </a:pPr>
            <a:r>
              <a:rPr lang="en-US" smtClean="0"/>
              <a:t>Illustrate the agile manifesto.</a:t>
            </a:r>
          </a:p>
          <a:p>
            <a:pPr marL="514350" indent="-514350" algn="just" eaLnBrk="1" hangingPunct="1">
              <a:buFont typeface="Arial" charset="0"/>
              <a:buAutoNum type="arabicPeriod"/>
            </a:pPr>
            <a:r>
              <a:rPr lang="en-US" smtClean="0"/>
              <a:t>explain agile project management with help of Safe Home application</a:t>
            </a:r>
          </a:p>
        </p:txBody>
      </p:sp>
      <p:sp>
        <p:nvSpPr>
          <p:cNvPr id="4" name="Slide Number Placeholder 3"/>
          <p:cNvSpPr>
            <a:spLocks noGrp="1"/>
          </p:cNvSpPr>
          <p:nvPr>
            <p:ph type="sldNum" sz="quarter" idx="12"/>
          </p:nvPr>
        </p:nvSpPr>
        <p:spPr/>
        <p:txBody>
          <a:bodyPr/>
          <a:lstStyle/>
          <a:p>
            <a:pPr>
              <a:defRPr/>
            </a:pPr>
            <a:fld id="{8CAB4288-8355-457D-8A36-ACF24F9E5F8B}" type="slidenum">
              <a:rPr lang="en-US"/>
              <a:pPr>
                <a:defRPr/>
              </a:pPr>
              <a:t>24</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533400" y="0"/>
            <a:ext cx="8229600" cy="685800"/>
          </a:xfrm>
        </p:spPr>
        <p:txBody>
          <a:bodyPr/>
          <a:lstStyle/>
          <a:p>
            <a:r>
              <a:rPr lang="en-IN" altLang="en-US" dirty="0" smtClean="0"/>
              <a:t>Agenda for session </a:t>
            </a:r>
            <a:r>
              <a:rPr lang="en-IN" altLang="en-US" dirty="0" smtClean="0"/>
              <a:t>11</a:t>
            </a:r>
            <a:endParaRPr lang="en-IN" altLang="en-US" dirty="0" smtClean="0"/>
          </a:p>
        </p:txBody>
      </p:sp>
      <p:sp>
        <p:nvSpPr>
          <p:cNvPr id="4099" name="Content Placeholder 2"/>
          <p:cNvSpPr>
            <a:spLocks noGrp="1"/>
          </p:cNvSpPr>
          <p:nvPr>
            <p:ph idx="1"/>
          </p:nvPr>
        </p:nvSpPr>
        <p:spPr>
          <a:xfrm>
            <a:off x="457200" y="838200"/>
            <a:ext cx="8229600" cy="4525963"/>
          </a:xfrm>
        </p:spPr>
        <p:txBody>
          <a:bodyPr/>
          <a:lstStyle/>
          <a:p>
            <a:pPr eaLnBrk="1" hangingPunct="1">
              <a:buFont typeface="Arial" panose="020B0604020202020204" pitchFamily="34" charset="0"/>
              <a:buChar char="•"/>
              <a:defRPr/>
            </a:pPr>
            <a:r>
              <a:rPr lang="en-US" sz="2800" b="1" dirty="0" smtClean="0">
                <a:solidFill>
                  <a:srgbClr val="FF0000"/>
                </a:solidFill>
              </a:rPr>
              <a:t>Agile </a:t>
            </a:r>
            <a:r>
              <a:rPr lang="en-US" sz="2800" b="1" dirty="0" smtClean="0">
                <a:solidFill>
                  <a:srgbClr val="FF0000"/>
                </a:solidFill>
              </a:rPr>
              <a:t>Development</a:t>
            </a:r>
            <a:endParaRPr lang="en-US" sz="2800" dirty="0" smtClean="0"/>
          </a:p>
          <a:p>
            <a:pPr eaLnBrk="1" hangingPunct="1">
              <a:buFont typeface="Arial" panose="020B0604020202020204" pitchFamily="34" charset="0"/>
              <a:buChar char="•"/>
              <a:defRPr/>
            </a:pPr>
            <a:r>
              <a:rPr lang="en-US" sz="2800" b="1" dirty="0" smtClean="0">
                <a:solidFill>
                  <a:srgbClr val="FF0000"/>
                </a:solidFill>
              </a:rPr>
              <a:t>An Agile </a:t>
            </a:r>
            <a:r>
              <a:rPr lang="en-US" sz="2800" b="1" dirty="0" smtClean="0">
                <a:solidFill>
                  <a:srgbClr val="FF0000"/>
                </a:solidFill>
              </a:rPr>
              <a:t>Process</a:t>
            </a:r>
          </a:p>
          <a:p>
            <a:pPr eaLnBrk="1" hangingPunct="1">
              <a:buFont typeface="Arial" panose="020B0604020202020204" pitchFamily="34" charset="0"/>
              <a:buChar char="•"/>
              <a:defRPr/>
            </a:pPr>
            <a:r>
              <a:rPr lang="en-US" sz="2800" dirty="0" smtClean="0"/>
              <a:t>Agile Model - Pros and </a:t>
            </a:r>
            <a:r>
              <a:rPr lang="en-US" sz="2800" dirty="0" smtClean="0"/>
              <a:t>Cons</a:t>
            </a:r>
          </a:p>
          <a:p>
            <a:pPr eaLnBrk="1" hangingPunct="1">
              <a:buFont typeface="Arial" panose="020B0604020202020204" pitchFamily="34" charset="0"/>
              <a:buChar char="•"/>
              <a:defRPr/>
            </a:pPr>
            <a:r>
              <a:rPr lang="en-US" sz="2800" b="1" dirty="0" smtClean="0">
                <a:solidFill>
                  <a:srgbClr val="FF0000"/>
                </a:solidFill>
              </a:rPr>
              <a:t>The Manifesto for Agile Software </a:t>
            </a:r>
            <a:r>
              <a:rPr lang="en-US" sz="2800" b="1" dirty="0" smtClean="0">
                <a:solidFill>
                  <a:srgbClr val="FF0000"/>
                </a:solidFill>
              </a:rPr>
              <a:t>Development</a:t>
            </a:r>
          </a:p>
          <a:p>
            <a:pPr eaLnBrk="1" hangingPunct="1">
              <a:buFont typeface="Arial" panose="020B0604020202020204" pitchFamily="34" charset="0"/>
              <a:buChar char="•"/>
              <a:defRPr/>
            </a:pPr>
            <a:r>
              <a:rPr lang="en-US" sz="2800" b="1" dirty="0" smtClean="0">
                <a:solidFill>
                  <a:srgbClr val="FF0000"/>
                </a:solidFill>
              </a:rPr>
              <a:t>Agility Principles </a:t>
            </a:r>
            <a:r>
              <a:rPr lang="en-US" sz="2800" b="1" dirty="0" smtClean="0">
                <a:solidFill>
                  <a:srgbClr val="FF0000"/>
                </a:solidFill>
              </a:rPr>
              <a:t>– I</a:t>
            </a:r>
          </a:p>
          <a:p>
            <a:pPr eaLnBrk="1" hangingPunct="1">
              <a:buFont typeface="Arial" panose="020B0604020202020204" pitchFamily="34" charset="0"/>
              <a:buChar char="•"/>
              <a:defRPr/>
            </a:pPr>
            <a:r>
              <a:rPr lang="en-US" sz="2800" b="1" dirty="0" smtClean="0">
                <a:solidFill>
                  <a:srgbClr val="FF0000"/>
                </a:solidFill>
              </a:rPr>
              <a:t>Agility Principles </a:t>
            </a:r>
            <a:r>
              <a:rPr lang="en-US" sz="2800" b="1" dirty="0" smtClean="0">
                <a:solidFill>
                  <a:srgbClr val="FF0000"/>
                </a:solidFill>
              </a:rPr>
              <a:t>– II</a:t>
            </a:r>
          </a:p>
          <a:p>
            <a:pPr eaLnBrk="1" hangingPunct="1">
              <a:buFont typeface="Arial" panose="020B0604020202020204" pitchFamily="34" charset="0"/>
              <a:buChar char="•"/>
              <a:defRPr/>
            </a:pPr>
            <a:r>
              <a:rPr lang="en-US" sz="2800" b="1" dirty="0" smtClean="0">
                <a:solidFill>
                  <a:srgbClr val="FF0000"/>
                </a:solidFill>
              </a:rPr>
              <a:t>Agile Project Management</a:t>
            </a:r>
            <a:endParaRPr lang="en-US" sz="2800" dirty="0" smtClean="0"/>
          </a:p>
          <a:p>
            <a:pPr eaLnBrk="1" hangingPunct="1">
              <a:buFont typeface="Arial" panose="020B0604020202020204" pitchFamily="34" charset="0"/>
              <a:buChar char="•"/>
              <a:defRPr/>
            </a:pPr>
            <a:r>
              <a:rPr lang="en-US" sz="2800" b="1" dirty="0" smtClean="0">
                <a:solidFill>
                  <a:srgbClr val="FF0000"/>
                </a:solidFill>
              </a:rPr>
              <a:t>Agile </a:t>
            </a:r>
            <a:r>
              <a:rPr lang="en-US" sz="2800" b="1" dirty="0" smtClean="0">
                <a:solidFill>
                  <a:srgbClr val="FF0000"/>
                </a:solidFill>
              </a:rPr>
              <a:t>Testing Methods</a:t>
            </a:r>
          </a:p>
          <a:p>
            <a:pPr eaLnBrk="1" hangingPunct="1">
              <a:buFont typeface="Arial" panose="020B0604020202020204" pitchFamily="34" charset="0"/>
              <a:buChar char="•"/>
              <a:defRPr/>
            </a:pPr>
            <a:r>
              <a:rPr lang="en-US" sz="2800" dirty="0" smtClean="0">
                <a:solidFill>
                  <a:srgbClr val="C00000"/>
                </a:solidFill>
              </a:rPr>
              <a:t>When to use the Agile Model?</a:t>
            </a:r>
            <a:br>
              <a:rPr lang="en-US" sz="2800" dirty="0" smtClean="0">
                <a:solidFill>
                  <a:srgbClr val="C00000"/>
                </a:solidFill>
              </a:rPr>
            </a:br>
            <a:endParaRPr lang="en-US" sz="2800" dirty="0" smtClean="0"/>
          </a:p>
          <a:p>
            <a:pPr eaLnBrk="1" hangingPunct="1">
              <a:buNone/>
              <a:defRPr/>
            </a:pPr>
            <a:endParaRPr lang="en-US" altLang="en-US" sz="2600" b="1" dirty="0" smtClean="0"/>
          </a:p>
          <a:p>
            <a:pPr eaLnBrk="1" hangingPunct="1">
              <a:buFont typeface="Arial" panose="020B0604020202020204" pitchFamily="34" charset="0"/>
              <a:buChar char="•"/>
              <a:defRPr/>
            </a:pPr>
            <a:endParaRPr lang="en-US" altLang="en-US" dirty="0"/>
          </a:p>
          <a:p>
            <a:pPr eaLnBrk="1" hangingPunct="1">
              <a:buFont typeface="Arial" panose="020B0604020202020204" pitchFamily="34" charset="0"/>
              <a:buChar char="•"/>
              <a:defRPr/>
            </a:pPr>
            <a:endParaRPr lang="en-US" altLang="en-US" dirty="0"/>
          </a:p>
          <a:p>
            <a:pPr eaLnBrk="1" hangingPunct="1">
              <a:buFont typeface="Arial" panose="020B0604020202020204" pitchFamily="34" charset="0"/>
              <a:buChar char="•"/>
              <a:defRPr/>
            </a:pPr>
            <a:endParaRPr lang="en-US" altLang="en-US" dirty="0"/>
          </a:p>
          <a:p>
            <a:pPr>
              <a:buFont typeface="Arial" panose="020B0604020202020204" pitchFamily="34" charset="0"/>
              <a:buChar char="•"/>
              <a:defRPr/>
            </a:pPr>
            <a:endParaRPr lang="en-IN" altLang="en-US" dirty="0"/>
          </a:p>
        </p:txBody>
      </p:sp>
      <p:sp>
        <p:nvSpPr>
          <p:cNvPr id="3076" name="Slide Number Placeholder 1"/>
          <p:cNvSpPr>
            <a:spLocks noGrp="1"/>
          </p:cNvSpPr>
          <p:nvPr>
            <p:ph type="sldNum" sz="quarter" idx="12"/>
          </p:nvPr>
        </p:nvSpPr>
        <p:spPr bwMode="auto">
          <a:noFill/>
          <a:ln>
            <a:miter lim="800000"/>
            <a:headEnd/>
            <a:tailEnd/>
          </a:ln>
        </p:spPr>
        <p:txBody>
          <a:bodyPr/>
          <a:lstStyle/>
          <a:p>
            <a:fld id="{E5668B40-8A3E-4013-8467-62738DFDDCAE}" type="slidenum">
              <a:rPr lang="en-US" altLang="en-US" smtClean="0"/>
              <a:pPr/>
              <a:t>3</a:t>
            </a:fld>
            <a:endParaRPr lang="en-US" alt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1295400" y="1143000"/>
            <a:ext cx="4876800" cy="633413"/>
          </a:xfrm>
        </p:spPr>
        <p:txBody>
          <a:bodyPr rtlCol="0">
            <a:normAutofit fontScale="90000"/>
          </a:bodyPr>
          <a:lstStyle/>
          <a:p>
            <a:pPr eaLnBrk="1" fontAlgn="auto" hangingPunct="1">
              <a:spcAft>
                <a:spcPts val="0"/>
              </a:spcAft>
              <a:defRPr/>
            </a:pPr>
            <a:r>
              <a:rPr lang="en-US" smtClean="0"/>
              <a:t>What is “Agility”?</a:t>
            </a:r>
          </a:p>
        </p:txBody>
      </p:sp>
      <p:sp>
        <p:nvSpPr>
          <p:cNvPr id="3076" name="Rectangle 3"/>
          <p:cNvSpPr>
            <a:spLocks noGrp="1" noChangeArrowheads="1"/>
          </p:cNvSpPr>
          <p:nvPr>
            <p:ph idx="1"/>
          </p:nvPr>
        </p:nvSpPr>
        <p:spPr>
          <a:xfrm>
            <a:off x="533400" y="1981200"/>
            <a:ext cx="8229600" cy="3200400"/>
          </a:xfrm>
        </p:spPr>
        <p:txBody>
          <a:bodyPr rtlCol="0">
            <a:normAutofit fontScale="92500" lnSpcReduction="10000"/>
          </a:bodyPr>
          <a:lstStyle/>
          <a:p>
            <a:pPr eaLnBrk="1" fontAlgn="auto" hangingPunct="1">
              <a:lnSpc>
                <a:spcPct val="90000"/>
              </a:lnSpc>
              <a:spcAft>
                <a:spcPts val="0"/>
              </a:spcAft>
              <a:buFont typeface="Arial" pitchFamily="34" charset="0"/>
              <a:buChar char="•"/>
              <a:defRPr/>
            </a:pPr>
            <a:r>
              <a:rPr lang="en-US" dirty="0" smtClean="0"/>
              <a:t>Effective (rapid and adaptive) response to change</a:t>
            </a:r>
          </a:p>
          <a:p>
            <a:pPr eaLnBrk="1" fontAlgn="auto" hangingPunct="1">
              <a:lnSpc>
                <a:spcPct val="90000"/>
              </a:lnSpc>
              <a:spcAft>
                <a:spcPts val="0"/>
              </a:spcAft>
              <a:buFont typeface="Arial" pitchFamily="34" charset="0"/>
              <a:buChar char="•"/>
              <a:defRPr/>
            </a:pPr>
            <a:r>
              <a:rPr lang="en-US" dirty="0" smtClean="0"/>
              <a:t>Effective communication among all stakeholders</a:t>
            </a:r>
          </a:p>
          <a:p>
            <a:pPr eaLnBrk="1" fontAlgn="auto" hangingPunct="1">
              <a:lnSpc>
                <a:spcPct val="90000"/>
              </a:lnSpc>
              <a:spcAft>
                <a:spcPts val="0"/>
              </a:spcAft>
              <a:buFont typeface="Arial" pitchFamily="34" charset="0"/>
              <a:buChar char="•"/>
              <a:defRPr/>
            </a:pPr>
            <a:r>
              <a:rPr lang="en-US" dirty="0" smtClean="0"/>
              <a:t>Drawing the customer onto the team</a:t>
            </a:r>
          </a:p>
          <a:p>
            <a:pPr eaLnBrk="1" fontAlgn="auto" hangingPunct="1">
              <a:lnSpc>
                <a:spcPct val="90000"/>
              </a:lnSpc>
              <a:spcAft>
                <a:spcPts val="0"/>
              </a:spcAft>
              <a:buFont typeface="Arial" pitchFamily="34" charset="0"/>
              <a:buChar char="•"/>
              <a:defRPr/>
            </a:pPr>
            <a:r>
              <a:rPr lang="en-US" dirty="0" smtClean="0"/>
              <a:t>Organizing a team so that it is in control of the work performed</a:t>
            </a:r>
          </a:p>
          <a:p>
            <a:pPr eaLnBrk="1" fontAlgn="auto" hangingPunct="1">
              <a:lnSpc>
                <a:spcPct val="90000"/>
              </a:lnSpc>
              <a:spcAft>
                <a:spcPts val="0"/>
              </a:spcAft>
              <a:buFont typeface="Wingdings" pitchFamily="-128" charset="2"/>
              <a:buNone/>
              <a:defRPr/>
            </a:pPr>
            <a:r>
              <a:rPr lang="en-US" i="1" dirty="0" smtClean="0">
                <a:solidFill>
                  <a:schemeClr val="folHlink"/>
                </a:solidFill>
              </a:rPr>
              <a:t>Yielding …</a:t>
            </a:r>
            <a:endParaRPr lang="en-US" dirty="0" smtClean="0"/>
          </a:p>
          <a:p>
            <a:pPr eaLnBrk="1" fontAlgn="auto" hangingPunct="1">
              <a:lnSpc>
                <a:spcPct val="90000"/>
              </a:lnSpc>
              <a:spcAft>
                <a:spcPts val="0"/>
              </a:spcAft>
              <a:buFont typeface="Arial" pitchFamily="34" charset="0"/>
              <a:buChar char="•"/>
              <a:defRPr/>
            </a:pPr>
            <a:r>
              <a:rPr lang="en-US" dirty="0" smtClean="0"/>
              <a:t>Rapid, incremental delivery of software</a:t>
            </a:r>
          </a:p>
        </p:txBody>
      </p:sp>
      <p:sp>
        <p:nvSpPr>
          <p:cNvPr id="5" name="Slide Number Placeholder 4"/>
          <p:cNvSpPr>
            <a:spLocks noGrp="1"/>
          </p:cNvSpPr>
          <p:nvPr>
            <p:ph type="sldNum" sz="quarter" idx="12"/>
          </p:nvPr>
        </p:nvSpPr>
        <p:spPr>
          <a:xfrm>
            <a:off x="3124200" y="6356350"/>
            <a:ext cx="2895600" cy="365125"/>
          </a:xfrm>
        </p:spPr>
        <p:txBody>
          <a:bodyPr/>
          <a:lstStyle/>
          <a:p>
            <a:pPr algn="ctr">
              <a:defRPr/>
            </a:pPr>
            <a:fld id="{9CB8B60D-493D-4C3F-9EEB-5ABACB3B1021}" type="slidenum">
              <a:rPr lang="en-US"/>
              <a:pPr algn="ctr">
                <a:defRPr/>
              </a:pPr>
              <a:t>4</a:t>
            </a:fld>
            <a:endParaRPr lang="en-US"/>
          </a:p>
        </p:txBody>
      </p:sp>
      <p:sp>
        <p:nvSpPr>
          <p:cNvPr id="6" name="Title 1"/>
          <p:cNvSpPr txBox="1">
            <a:spLocks/>
          </p:cNvSpPr>
          <p:nvPr/>
        </p:nvSpPr>
        <p:spPr bwMode="auto">
          <a:xfrm>
            <a:off x="457200" y="274638"/>
            <a:ext cx="5410200" cy="639762"/>
          </a:xfrm>
          <a:prstGeom prst="rect">
            <a:avLst/>
          </a:prstGeom>
          <a:noFill/>
          <a:ln w="9525">
            <a:noFill/>
            <a:miter lim="800000"/>
            <a:headEnd/>
            <a:tailEnd/>
          </a:ln>
        </p:spPr>
        <p:txBody>
          <a:bodyPr anchor="ctr"/>
          <a:lstStyle/>
          <a:p>
            <a:pPr algn="ctr" eaLnBrk="0" hangingPunct="0">
              <a:defRPr/>
            </a:pPr>
            <a:r>
              <a:rPr lang="en-US" sz="4400" b="1" dirty="0">
                <a:solidFill>
                  <a:srgbClr val="FF0000"/>
                </a:solidFill>
                <a:latin typeface="+mj-lt"/>
                <a:ea typeface="+mj-ea"/>
                <a:cs typeface="+mj-cs"/>
              </a:rPr>
              <a:t>Agile Development</a:t>
            </a:r>
            <a:endParaRPr lang="en-US" sz="4400" dirty="0">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b="1" dirty="0" smtClean="0">
                <a:solidFill>
                  <a:srgbClr val="FF0000"/>
                </a:solidFill>
              </a:rPr>
              <a:t>Agile </a:t>
            </a:r>
            <a:r>
              <a:rPr lang="en-US" b="1" dirty="0" smtClean="0">
                <a:solidFill>
                  <a:srgbClr val="FF0000"/>
                </a:solidFill>
              </a:rPr>
              <a:t>Development (cont…)</a:t>
            </a:r>
            <a:r>
              <a:rPr lang="en-US" dirty="0" smtClean="0"/>
              <a:t/>
            </a:r>
            <a:br>
              <a:rPr lang="en-US" dirty="0" smtClean="0"/>
            </a:br>
            <a:endParaRPr lang="en-US" dirty="0" smtClean="0"/>
          </a:p>
        </p:txBody>
      </p:sp>
      <p:sp>
        <p:nvSpPr>
          <p:cNvPr id="4" name="Slide Number Placeholder 3"/>
          <p:cNvSpPr>
            <a:spLocks noGrp="1"/>
          </p:cNvSpPr>
          <p:nvPr>
            <p:ph type="sldNum" sz="quarter" idx="12"/>
          </p:nvPr>
        </p:nvSpPr>
        <p:spPr/>
        <p:txBody>
          <a:bodyPr/>
          <a:lstStyle/>
          <a:p>
            <a:pPr>
              <a:defRPr/>
            </a:pPr>
            <a:fld id="{02565A78-6AEF-4268-BFF0-E716062F1EBF}" type="slidenum">
              <a:rPr lang="en-US" smtClean="0"/>
              <a:pPr>
                <a:defRPr/>
              </a:pPr>
              <a:t>5</a:t>
            </a:fld>
            <a:endParaRPr lang="en-US"/>
          </a:p>
        </p:txBody>
      </p:sp>
      <p:pic>
        <p:nvPicPr>
          <p:cNvPr id="4100" name="Picture 2" descr="C:\Users\hp-pc\Downloads\agile1.png"/>
          <p:cNvPicPr>
            <a:picLocks noGrp="1" noChangeAspect="1" noChangeArrowheads="1"/>
          </p:cNvPicPr>
          <p:nvPr>
            <p:ph idx="1"/>
          </p:nvPr>
        </p:nvPicPr>
        <p:blipFill>
          <a:blip r:embed="rId2"/>
          <a:srcRect/>
          <a:stretch>
            <a:fillRect/>
          </a:stretch>
        </p:blipFill>
        <p:spPr>
          <a:xfrm>
            <a:off x="152400" y="2819400"/>
            <a:ext cx="4343400" cy="3352800"/>
          </a:xfrm>
          <a:noFill/>
        </p:spPr>
      </p:pic>
      <p:sp>
        <p:nvSpPr>
          <p:cNvPr id="5" name="Rectangle 4"/>
          <p:cNvSpPr/>
          <p:nvPr/>
        </p:nvSpPr>
        <p:spPr>
          <a:xfrm>
            <a:off x="304800" y="1066800"/>
            <a:ext cx="7848600" cy="1477328"/>
          </a:xfrm>
          <a:prstGeom prst="rect">
            <a:avLst/>
          </a:prstGeom>
        </p:spPr>
        <p:txBody>
          <a:bodyPr wrap="square">
            <a:spAutoFit/>
          </a:bodyPr>
          <a:lstStyle/>
          <a:p>
            <a:pPr algn="just"/>
            <a:r>
              <a:rPr lang="en-US" dirty="0"/>
              <a:t>Agile SDLC model is </a:t>
            </a:r>
            <a:r>
              <a:rPr lang="en-US" b="1" dirty="0"/>
              <a:t>a combination of iterative and incremental process models with focus on process adaptability and customer satisfaction by rapid delivery of working software product</a:t>
            </a:r>
            <a:r>
              <a:rPr lang="en-US" dirty="0"/>
              <a:t>. Agile Methods break the product into small incremental builds. These builds are provided in iterations.</a:t>
            </a:r>
          </a:p>
        </p:txBody>
      </p:sp>
      <p:pic>
        <p:nvPicPr>
          <p:cNvPr id="6" name="Picture 2" descr="C:\Users\hp-pc\Downloads\agile2.jpg"/>
          <p:cNvPicPr>
            <a:picLocks noChangeAspect="1" noChangeArrowheads="1"/>
          </p:cNvPicPr>
          <p:nvPr/>
        </p:nvPicPr>
        <p:blipFill>
          <a:blip r:embed="rId3"/>
          <a:srcRect l="12500" r="14286"/>
          <a:stretch>
            <a:fillRect/>
          </a:stretch>
        </p:blipFill>
        <p:spPr bwMode="auto">
          <a:xfrm>
            <a:off x="5715000" y="2743200"/>
            <a:ext cx="3124200" cy="3600450"/>
          </a:xfrm>
          <a:prstGeom prst="rect">
            <a:avLst/>
          </a:prstGeom>
          <a:noFill/>
          <a:ln w="9525">
            <a:noFill/>
            <a:miter lim="800000"/>
            <a:headEnd/>
            <a:tailEnd/>
          </a:ln>
        </p:spPr>
      </p:pic>
      <p:cxnSp>
        <p:nvCxnSpPr>
          <p:cNvPr id="8" name="Straight Connector 7"/>
          <p:cNvCxnSpPr/>
          <p:nvPr/>
        </p:nvCxnSpPr>
        <p:spPr>
          <a:xfrm rot="5400000">
            <a:off x="3200400" y="4419600"/>
            <a:ext cx="3657600" cy="1588"/>
          </a:xfrm>
          <a:prstGeom prst="line">
            <a:avLst/>
          </a:prstGeom>
          <a:ln w="57150"/>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a:buFont typeface="+mj-lt"/>
              <a:buAutoNum type="arabicPeriod"/>
            </a:pPr>
            <a:r>
              <a:rPr lang="en-US" sz="2200" b="1" dirty="0" smtClean="0"/>
              <a:t>Requirements </a:t>
            </a:r>
            <a:r>
              <a:rPr lang="en-US" sz="2200" b="1" dirty="0" smtClean="0"/>
              <a:t>gathering:</a:t>
            </a:r>
            <a:r>
              <a:rPr lang="en-US" sz="2200" dirty="0" smtClean="0"/>
              <a:t> In this phase, you must define the requirements. You should explain business opportunities and plan the time and effort needed to build the project. Based on this information, you can evaluate technical and economic feasibility.</a:t>
            </a:r>
          </a:p>
          <a:p>
            <a:pPr marL="457200" indent="-457200">
              <a:buFont typeface="+mj-lt"/>
              <a:buAutoNum type="arabicPeriod"/>
            </a:pPr>
            <a:r>
              <a:rPr lang="en-US" sz="2200" b="1" dirty="0" smtClean="0"/>
              <a:t>Design </a:t>
            </a:r>
            <a:r>
              <a:rPr lang="en-US" sz="2200" b="1" dirty="0" smtClean="0"/>
              <a:t>the requirements:</a:t>
            </a:r>
            <a:r>
              <a:rPr lang="en-US" sz="2200" dirty="0" smtClean="0"/>
              <a:t> When you have identified the project, work with stakeholders to define requirements. You can use the user flow diagram or the high-level UML diagram to show the work of new features and show how it will apply to your existing system.</a:t>
            </a:r>
          </a:p>
          <a:p>
            <a:pPr marL="457200" indent="-457200">
              <a:buFont typeface="+mj-lt"/>
              <a:buAutoNum type="arabicPeriod"/>
            </a:pPr>
            <a:r>
              <a:rPr lang="en-US" sz="2200" b="1" dirty="0" smtClean="0"/>
              <a:t>Construction</a:t>
            </a:r>
            <a:r>
              <a:rPr lang="en-US" sz="2200" b="1" dirty="0" smtClean="0"/>
              <a:t>/ iteration:</a:t>
            </a:r>
            <a:r>
              <a:rPr lang="en-US" sz="2200" dirty="0" smtClean="0"/>
              <a:t> When the team defines the requirements, the work begins. Designers and developers start working on their project, which aims to deploy a working product. The product will undergo various stages of improvement, so it includes simple, minimal functionality.</a:t>
            </a:r>
          </a:p>
          <a:p>
            <a:endParaRPr lang="en-US" sz="2200" dirty="0"/>
          </a:p>
        </p:txBody>
      </p:sp>
      <p:sp>
        <p:nvSpPr>
          <p:cNvPr id="4" name="Slide Number Placeholder 3"/>
          <p:cNvSpPr>
            <a:spLocks noGrp="1"/>
          </p:cNvSpPr>
          <p:nvPr>
            <p:ph type="sldNum" sz="quarter" idx="12"/>
          </p:nvPr>
        </p:nvSpPr>
        <p:spPr/>
        <p:txBody>
          <a:bodyPr/>
          <a:lstStyle/>
          <a:p>
            <a:pPr>
              <a:defRPr/>
            </a:pPr>
            <a:fld id="{7F88E896-03F4-46A9-8F1D-CAE65D20D005}" type="slidenum">
              <a:rPr lang="en-US" smtClean="0"/>
              <a:pPr>
                <a:defRPr/>
              </a:pPr>
              <a:t>6</a:t>
            </a:fld>
            <a:endParaRPr lang="en-US"/>
          </a:p>
        </p:txBody>
      </p:sp>
      <p:sp>
        <p:nvSpPr>
          <p:cNvPr id="5" name="Title 1"/>
          <p:cNvSpPr>
            <a:spLocks noGrp="1"/>
          </p:cNvSpPr>
          <p:nvPr>
            <p:ph type="title"/>
          </p:nvPr>
        </p:nvSpPr>
        <p:spPr>
          <a:xfrm>
            <a:off x="457200" y="533400"/>
            <a:ext cx="8229600" cy="639762"/>
          </a:xfrm>
        </p:spPr>
        <p:txBody>
          <a:bodyPr/>
          <a:lstStyle/>
          <a:p>
            <a:pPr eaLnBrk="1" hangingPunct="1"/>
            <a:r>
              <a:rPr lang="en-US" b="1" dirty="0" smtClean="0">
                <a:solidFill>
                  <a:srgbClr val="FF0000"/>
                </a:solidFill>
              </a:rPr>
              <a:t>Agile </a:t>
            </a:r>
            <a:r>
              <a:rPr lang="en-US" b="1" dirty="0" smtClean="0">
                <a:solidFill>
                  <a:srgbClr val="FF0000"/>
                </a:solidFill>
              </a:rPr>
              <a:t>Development (cont..)</a:t>
            </a:r>
            <a:r>
              <a:rPr lang="en-US" dirty="0" smtClean="0"/>
              <a:t/>
            </a:r>
            <a:br>
              <a:rPr lang="en-US" dirty="0" smtClean="0"/>
            </a:b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solidFill>
                  <a:srgbClr val="FF0000"/>
                </a:solidFill>
              </a:rPr>
              <a:t>Agile Development (cont..)</a:t>
            </a:r>
            <a:r>
              <a:rPr lang="en-US" dirty="0" smtClean="0"/>
              <a:t/>
            </a:r>
            <a:br>
              <a:rPr lang="en-US" dirty="0" smtClean="0"/>
            </a:br>
            <a:endParaRPr lang="en-US" dirty="0"/>
          </a:p>
        </p:txBody>
      </p:sp>
      <p:sp>
        <p:nvSpPr>
          <p:cNvPr id="3" name="Content Placeholder 2"/>
          <p:cNvSpPr>
            <a:spLocks noGrp="1"/>
          </p:cNvSpPr>
          <p:nvPr>
            <p:ph idx="1"/>
          </p:nvPr>
        </p:nvSpPr>
        <p:spPr>
          <a:xfrm>
            <a:off x="457200" y="762000"/>
            <a:ext cx="8229600" cy="4525963"/>
          </a:xfrm>
        </p:spPr>
        <p:txBody>
          <a:bodyPr/>
          <a:lstStyle/>
          <a:p>
            <a:pPr marL="514350" indent="-514350">
              <a:buNone/>
            </a:pPr>
            <a:r>
              <a:rPr lang="en-US" b="1" dirty="0" smtClean="0"/>
              <a:t>4.</a:t>
            </a:r>
            <a:r>
              <a:rPr lang="en-US" b="1" dirty="0" smtClean="0"/>
              <a:t> Testing:</a:t>
            </a:r>
            <a:r>
              <a:rPr lang="en-US" dirty="0" smtClean="0"/>
              <a:t> In this phase, the Quality Assurance team examines the product's performance and looks for the bug.</a:t>
            </a:r>
          </a:p>
          <a:p>
            <a:pPr marL="514350" indent="-514350">
              <a:buAutoNum type="arabicPeriod" startAt="5"/>
            </a:pPr>
            <a:r>
              <a:rPr lang="en-US" b="1" dirty="0" smtClean="0"/>
              <a:t>Deployment:</a:t>
            </a:r>
            <a:r>
              <a:rPr lang="en-US" dirty="0" smtClean="0"/>
              <a:t> In this phase, the team issues a product for the user's work environment.</a:t>
            </a:r>
          </a:p>
          <a:p>
            <a:pPr marL="514350" indent="-514350">
              <a:buAutoNum type="arabicPeriod" startAt="5"/>
            </a:pPr>
            <a:r>
              <a:rPr lang="en-US" b="1" dirty="0" smtClean="0"/>
              <a:t> Feedback:</a:t>
            </a:r>
            <a:r>
              <a:rPr lang="en-US" dirty="0" smtClean="0"/>
              <a:t> After releasing the product, the last step is feedback. In this, the team receives feedback about the product and works through the feedback.</a:t>
            </a:r>
          </a:p>
          <a:p>
            <a:endParaRPr lang="en-US" dirty="0"/>
          </a:p>
        </p:txBody>
      </p:sp>
      <p:sp>
        <p:nvSpPr>
          <p:cNvPr id="4" name="Slide Number Placeholder 3"/>
          <p:cNvSpPr>
            <a:spLocks noGrp="1"/>
          </p:cNvSpPr>
          <p:nvPr>
            <p:ph type="sldNum" sz="quarter" idx="12"/>
          </p:nvPr>
        </p:nvSpPr>
        <p:spPr/>
        <p:txBody>
          <a:bodyPr/>
          <a:lstStyle/>
          <a:p>
            <a:pPr>
              <a:defRPr/>
            </a:pPr>
            <a:fld id="{7F88E896-03F4-46A9-8F1D-CAE65D20D005}"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219200" y="0"/>
            <a:ext cx="5032375" cy="633413"/>
          </a:xfrm>
        </p:spPr>
        <p:txBody>
          <a:bodyPr rtlCol="0">
            <a:normAutofit fontScale="90000"/>
          </a:bodyPr>
          <a:lstStyle/>
          <a:p>
            <a:pPr eaLnBrk="1" fontAlgn="auto" hangingPunct="1">
              <a:spcAft>
                <a:spcPts val="0"/>
              </a:spcAft>
              <a:defRPr/>
            </a:pPr>
            <a:r>
              <a:rPr lang="en-US" b="1" dirty="0" smtClean="0">
                <a:solidFill>
                  <a:srgbClr val="FF0000"/>
                </a:solidFill>
              </a:rPr>
              <a:t>An Agile Process</a:t>
            </a:r>
          </a:p>
        </p:txBody>
      </p:sp>
      <p:sp>
        <p:nvSpPr>
          <p:cNvPr id="7171" name="Rectangle 3"/>
          <p:cNvSpPr>
            <a:spLocks noGrp="1" noChangeArrowheads="1"/>
          </p:cNvSpPr>
          <p:nvPr>
            <p:ph idx="1"/>
          </p:nvPr>
        </p:nvSpPr>
        <p:spPr>
          <a:xfrm>
            <a:off x="304800" y="533400"/>
            <a:ext cx="8305800" cy="2438400"/>
          </a:xfrm>
        </p:spPr>
        <p:txBody>
          <a:bodyPr/>
          <a:lstStyle/>
          <a:p>
            <a:pPr algn="just" eaLnBrk="1" hangingPunct="1"/>
            <a:r>
              <a:rPr lang="en-US" dirty="0" smtClean="0"/>
              <a:t>Is driven by customer descriptions of what is required (scenarios)</a:t>
            </a:r>
          </a:p>
          <a:p>
            <a:pPr algn="just" eaLnBrk="1" hangingPunct="1"/>
            <a:r>
              <a:rPr lang="en-US" dirty="0" smtClean="0"/>
              <a:t>Recognizes that plans are short-lived</a:t>
            </a:r>
          </a:p>
          <a:p>
            <a:pPr algn="just" eaLnBrk="1" hangingPunct="1"/>
            <a:r>
              <a:rPr lang="en-US" dirty="0" smtClean="0"/>
              <a:t>Develops software iteratively with a heavy emphasis on construction activities</a:t>
            </a:r>
          </a:p>
          <a:p>
            <a:pPr algn="just" eaLnBrk="1" hangingPunct="1"/>
            <a:r>
              <a:rPr lang="en-US" dirty="0" smtClean="0"/>
              <a:t>Delivers multiple ‘software increments’</a:t>
            </a:r>
          </a:p>
          <a:p>
            <a:pPr algn="just" eaLnBrk="1" hangingPunct="1"/>
            <a:r>
              <a:rPr lang="en-US" dirty="0" smtClean="0"/>
              <a:t>Adapts as changes occur</a:t>
            </a:r>
          </a:p>
        </p:txBody>
      </p:sp>
      <p:sp>
        <p:nvSpPr>
          <p:cNvPr id="5" name="Slide Number Placeholder 4"/>
          <p:cNvSpPr>
            <a:spLocks noGrp="1"/>
          </p:cNvSpPr>
          <p:nvPr>
            <p:ph type="sldNum" sz="quarter" idx="12"/>
          </p:nvPr>
        </p:nvSpPr>
        <p:spPr>
          <a:xfrm>
            <a:off x="3124200" y="6356350"/>
            <a:ext cx="2895600" cy="365125"/>
          </a:xfrm>
        </p:spPr>
        <p:txBody>
          <a:bodyPr/>
          <a:lstStyle/>
          <a:p>
            <a:pPr algn="ctr">
              <a:defRPr/>
            </a:pPr>
            <a:fld id="{0466EFBC-C88B-4064-9D70-4C68996598A9}" type="slidenum">
              <a:rPr lang="en-US"/>
              <a:pPr algn="ct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r>
              <a:rPr lang="en-US" dirty="0" smtClean="0"/>
              <a:t>Agile Model - Pros and Cons</a:t>
            </a:r>
            <a:endParaRPr lang="en-US" dirty="0"/>
          </a:p>
        </p:txBody>
      </p:sp>
      <p:sp>
        <p:nvSpPr>
          <p:cNvPr id="3" name="Content Placeholder 2"/>
          <p:cNvSpPr>
            <a:spLocks noGrp="1"/>
          </p:cNvSpPr>
          <p:nvPr>
            <p:ph idx="1"/>
          </p:nvPr>
        </p:nvSpPr>
        <p:spPr>
          <a:xfrm>
            <a:off x="381000" y="838200"/>
            <a:ext cx="8229600" cy="4525963"/>
          </a:xfrm>
        </p:spPr>
        <p:txBody>
          <a:bodyPr/>
          <a:lstStyle/>
          <a:p>
            <a:pPr>
              <a:buNone/>
            </a:pPr>
            <a:r>
              <a:rPr lang="en-US" sz="1800" dirty="0" smtClean="0"/>
              <a:t>Agile </a:t>
            </a:r>
            <a:r>
              <a:rPr lang="en-US" sz="1800" dirty="0" smtClean="0"/>
              <a:t>methods are being widely accepted in the software world recently. However, </a:t>
            </a:r>
            <a:r>
              <a:rPr lang="en-US" sz="1800" dirty="0" smtClean="0"/>
              <a:t>this method </a:t>
            </a:r>
            <a:r>
              <a:rPr lang="en-US" sz="1800" dirty="0" smtClean="0"/>
              <a:t>may not always be suitable for all products. Here are some pros and cons of the Agile model.</a:t>
            </a:r>
          </a:p>
          <a:p>
            <a:pPr>
              <a:buNone/>
            </a:pPr>
            <a:r>
              <a:rPr lang="en-US" sz="1800" b="1" dirty="0" smtClean="0">
                <a:solidFill>
                  <a:srgbClr val="FF0000"/>
                </a:solidFill>
              </a:rPr>
              <a:t>The advantages of the Agile Model are as follows </a:t>
            </a:r>
            <a:r>
              <a:rPr lang="en-US" sz="1800" dirty="0" smtClean="0"/>
              <a:t>−</a:t>
            </a:r>
          </a:p>
          <a:p>
            <a:r>
              <a:rPr lang="en-US" sz="1800" dirty="0" smtClean="0"/>
              <a:t>Is a very realistic approach to software development.</a:t>
            </a:r>
          </a:p>
          <a:p>
            <a:r>
              <a:rPr lang="en-US" sz="1800" dirty="0" smtClean="0"/>
              <a:t>Promotes teamwork and cross training.</a:t>
            </a:r>
          </a:p>
          <a:p>
            <a:r>
              <a:rPr lang="en-US" sz="1800" dirty="0" smtClean="0"/>
              <a:t>Functionality can be developed rapidly and demonstrated.</a:t>
            </a:r>
          </a:p>
          <a:p>
            <a:r>
              <a:rPr lang="en-US" sz="1800" dirty="0" smtClean="0"/>
              <a:t>Resource requirements are minimum.</a:t>
            </a:r>
          </a:p>
          <a:p>
            <a:r>
              <a:rPr lang="en-US" sz="1800" dirty="0" smtClean="0"/>
              <a:t>Suitable for fixed or changing requirements</a:t>
            </a:r>
          </a:p>
          <a:p>
            <a:r>
              <a:rPr lang="en-US" sz="1800" dirty="0" smtClean="0"/>
              <a:t>Delivers early partial working solutions.</a:t>
            </a:r>
          </a:p>
          <a:p>
            <a:r>
              <a:rPr lang="en-US" sz="1800" dirty="0" smtClean="0"/>
              <a:t>Good model for environments that change steadily.</a:t>
            </a:r>
          </a:p>
          <a:p>
            <a:r>
              <a:rPr lang="en-US" sz="1800" dirty="0" smtClean="0"/>
              <a:t>Minimal rules, documentation easily employed.</a:t>
            </a:r>
          </a:p>
          <a:p>
            <a:r>
              <a:rPr lang="en-US" sz="1800" dirty="0" smtClean="0"/>
              <a:t>Enables concurrent development and delivery within an overall planned context.</a:t>
            </a:r>
          </a:p>
          <a:p>
            <a:r>
              <a:rPr lang="en-US" sz="1800" dirty="0" smtClean="0"/>
              <a:t>Little or no planning required.</a:t>
            </a:r>
          </a:p>
          <a:p>
            <a:r>
              <a:rPr lang="en-US" sz="1800" dirty="0" smtClean="0"/>
              <a:t>Easy to manage.</a:t>
            </a:r>
          </a:p>
          <a:p>
            <a:r>
              <a:rPr lang="en-US" sz="1800" dirty="0" smtClean="0"/>
              <a:t>Gives flexibility to developers.</a:t>
            </a:r>
          </a:p>
          <a:p>
            <a:endParaRPr lang="en-US" sz="1800" dirty="0"/>
          </a:p>
        </p:txBody>
      </p:sp>
      <p:sp>
        <p:nvSpPr>
          <p:cNvPr id="4" name="Slide Number Placeholder 3"/>
          <p:cNvSpPr>
            <a:spLocks noGrp="1"/>
          </p:cNvSpPr>
          <p:nvPr>
            <p:ph type="sldNum" sz="quarter" idx="12"/>
          </p:nvPr>
        </p:nvSpPr>
        <p:spPr/>
        <p:txBody>
          <a:bodyPr/>
          <a:lstStyle/>
          <a:p>
            <a:pPr>
              <a:defRPr/>
            </a:pPr>
            <a:fld id="{7F88E896-03F4-46A9-8F1D-CAE65D20D005}"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E7F5D65A69C44389C55C262CDEFAAC" ma:contentTypeVersion="2" ma:contentTypeDescription="Create a new document." ma:contentTypeScope="" ma:versionID="a7d7561f95f51e34407486afd1a5268e">
  <xsd:schema xmlns:xsd="http://www.w3.org/2001/XMLSchema" xmlns:xs="http://www.w3.org/2001/XMLSchema" xmlns:p="http://schemas.microsoft.com/office/2006/metadata/properties" xmlns:ns2="a2f04920-872b-4698-bbdc-25c8960186b8" targetNamespace="http://schemas.microsoft.com/office/2006/metadata/properties" ma:root="true" ma:fieldsID="84c2835159b118212959d8e5d388e310" ns2:_="">
    <xsd:import namespace="a2f04920-872b-4698-bbdc-25c8960186b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f04920-872b-4698-bbdc-25c8960186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C74DF9-8FA4-49D5-98B6-2F7EB149CF51}"/>
</file>

<file path=customXml/itemProps2.xml><?xml version="1.0" encoding="utf-8"?>
<ds:datastoreItem xmlns:ds="http://schemas.openxmlformats.org/officeDocument/2006/customXml" ds:itemID="{1254905F-7BD0-4277-A39B-13C92C662FF2}"/>
</file>

<file path=customXml/itemProps3.xml><?xml version="1.0" encoding="utf-8"?>
<ds:datastoreItem xmlns:ds="http://schemas.openxmlformats.org/officeDocument/2006/customXml" ds:itemID="{96EC1590-9698-49AF-B264-1BCBC40F39DF}"/>
</file>

<file path=docProps/app.xml><?xml version="1.0" encoding="utf-8"?>
<Properties xmlns="http://schemas.openxmlformats.org/officeDocument/2006/extended-properties" xmlns:vt="http://schemas.openxmlformats.org/officeDocument/2006/docPropsVTypes">
  <Template/>
  <TotalTime>336</TotalTime>
  <Words>1101</Words>
  <Application>Microsoft Office PowerPoint</Application>
  <PresentationFormat>On-screen Show (4:3)</PresentationFormat>
  <Paragraphs>194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Wingdings</vt:lpstr>
      <vt:lpstr>Palatino</vt:lpstr>
      <vt:lpstr>Office Theme</vt:lpstr>
      <vt:lpstr>Session – 11  Agile Modelling</vt:lpstr>
      <vt:lpstr>Recap for session 10</vt:lpstr>
      <vt:lpstr>Agenda for session 11</vt:lpstr>
      <vt:lpstr>What is “Agility”?</vt:lpstr>
      <vt:lpstr>Agile Development (cont…) </vt:lpstr>
      <vt:lpstr>Agile Development (cont..) </vt:lpstr>
      <vt:lpstr>Agile Development (cont..) </vt:lpstr>
      <vt:lpstr>An Agile Process</vt:lpstr>
      <vt:lpstr>Agile Model - Pros and Cons</vt:lpstr>
      <vt:lpstr>Agile Model - Pros and Cons</vt:lpstr>
      <vt:lpstr>The Manifesto for Agile Software Development</vt:lpstr>
      <vt:lpstr>Agility and the Cost of Change</vt:lpstr>
      <vt:lpstr>Agility Principles - I</vt:lpstr>
      <vt:lpstr>Agility Principles - II</vt:lpstr>
      <vt:lpstr>Agile Project Management</vt:lpstr>
      <vt:lpstr>Slide 16</vt:lpstr>
      <vt:lpstr>Agile Testing Methods: </vt:lpstr>
      <vt:lpstr>Agile Testing Methods (Cont…) </vt:lpstr>
      <vt:lpstr>Agile Testing Methods (Cont…) </vt:lpstr>
      <vt:lpstr>Agile Testing Methods (Cont…) </vt:lpstr>
      <vt:lpstr>Agile Testing Methods (Cont…) </vt:lpstr>
      <vt:lpstr>Agile Testing Methods (Cont…) </vt:lpstr>
      <vt:lpstr>When to use the Agile Model? </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 4  Understanding Requirements</dc:title>
  <dc:creator>klu</dc:creator>
  <cp:lastModifiedBy>klu</cp:lastModifiedBy>
  <cp:revision>56</cp:revision>
  <dcterms:created xsi:type="dcterms:W3CDTF">2019-07-27T16:18:01Z</dcterms:created>
  <dcterms:modified xsi:type="dcterms:W3CDTF">2022-07-12T05:21:10Z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0x010100E1E7F5D65A69C44389C55C262CDEFAAC</vt:lpwstr>
  </property>
</Properties>
</file>