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508509-3510-42CE-9340-214576EE2FA0}">
  <a:tblStyle styleId="{10508509-3510-42CE-9340-214576EE2FA0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354" autoAdjust="0"/>
  </p:normalViewPr>
  <p:slideViewPr>
    <p:cSldViewPr snapToGrid="0">
      <p:cViewPr varScale="1">
        <p:scale>
          <a:sx n="105" d="100"/>
          <a:sy n="105" d="100"/>
        </p:scale>
        <p:origin x="1794" y="96"/>
      </p:cViewPr>
      <p:guideLst/>
    </p:cSldViewPr>
  </p:slideViewPr>
  <p:notesTextViewPr>
    <p:cViewPr>
      <p:scale>
        <a:sx n="3" d="2"/>
        <a:sy n="3" d="2"/>
      </p:scale>
      <p:origin x="0" y="-5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18760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58750" lvl="0" indent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None/>
            </a:pPr>
            <a:r>
              <a:rPr lang="en" dirty="0"/>
              <a:t>I am Thomas, this is John, and we are the Honey Badgers.</a:t>
            </a:r>
          </a:p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" dirty="0" smtClean="0"/>
          </a:p>
          <a:p>
            <a:pPr marL="158750" lvl="0" indent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None/>
            </a:pPr>
            <a:r>
              <a:rPr lang="en" dirty="0" smtClean="0"/>
              <a:t>Like </a:t>
            </a:r>
            <a:r>
              <a:rPr lang="en" dirty="0"/>
              <a:t>any good project team, we came up with an acronym first and decided to fill in the meaning later.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" dirty="0" smtClean="0"/>
          </a:p>
          <a:p>
            <a:pPr marL="15875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None/>
            </a:pPr>
            <a:r>
              <a:rPr lang="en" dirty="0" smtClean="0"/>
              <a:t>We’d </a:t>
            </a:r>
            <a:r>
              <a:rPr lang="en" dirty="0"/>
              <a:t>like to present project ALIN, or the automatic lawn irrigation network.</a:t>
            </a:r>
          </a:p>
        </p:txBody>
      </p:sp>
    </p:spTree>
    <p:extLst>
      <p:ext uri="{BB962C8B-B14F-4D97-AF65-F5344CB8AC3E}">
        <p14:creationId xmlns:p14="http://schemas.microsoft.com/office/powerpoint/2010/main" val="2663703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Or more simply, recommend irrigation when the following conditions </a:t>
            </a:r>
            <a:r>
              <a:rPr lang="en" dirty="0" smtClean="0"/>
              <a:t>persist:</a:t>
            </a:r>
          </a:p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 smtClean="0"/>
              <a:t>Dry </a:t>
            </a:r>
            <a:r>
              <a:rPr lang="en" dirty="0"/>
              <a:t>air and dry soil, </a:t>
            </a:r>
            <a:r>
              <a:rPr lang="en" dirty="0" smtClean="0"/>
              <a:t>or</a:t>
            </a:r>
          </a:p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 smtClean="0"/>
              <a:t>Sunny </a:t>
            </a:r>
            <a:r>
              <a:rPr lang="en" dirty="0"/>
              <a:t>day and dry soil, </a:t>
            </a:r>
            <a:r>
              <a:rPr lang="en" dirty="0" smtClean="0"/>
              <a:t>or</a:t>
            </a:r>
          </a:p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 smtClean="0"/>
              <a:t>Hot </a:t>
            </a:r>
            <a:r>
              <a:rPr lang="en" dirty="0"/>
              <a:t>air and dry soil, </a:t>
            </a:r>
            <a:r>
              <a:rPr lang="en" dirty="0" smtClean="0"/>
              <a:t>or</a:t>
            </a:r>
          </a:p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 smtClean="0"/>
              <a:t>Hot </a:t>
            </a:r>
            <a:r>
              <a:rPr lang="en" dirty="0"/>
              <a:t>and dry air, and sunny.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endParaRPr lang="en" dirty="0" smtClean="0"/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 smtClean="0"/>
              <a:t>Sensor </a:t>
            </a:r>
            <a:r>
              <a:rPr lang="en" dirty="0"/>
              <a:t>readings are collected during a range of daytime hours.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endParaRPr lang="en" dirty="0" smtClean="0"/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 smtClean="0"/>
              <a:t>When </a:t>
            </a:r>
            <a:r>
              <a:rPr lang="en" dirty="0"/>
              <a:t>enough recommendations are made to water during that polling period, a final irrigation schedule is sent to the controller to water in the evening.</a:t>
            </a:r>
          </a:p>
        </p:txBody>
      </p:sp>
    </p:spTree>
    <p:extLst>
      <p:ext uri="{BB962C8B-B14F-4D97-AF65-F5344CB8AC3E}">
        <p14:creationId xmlns:p14="http://schemas.microsoft.com/office/powerpoint/2010/main" val="471090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That brings us to the meat of this project:  the radio functionality</a:t>
            </a:r>
            <a:r>
              <a:rPr lang="en" dirty="0" smtClean="0"/>
              <a:t>.</a:t>
            </a:r>
          </a:p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endParaRPr lang="en" dirty="0"/>
          </a:p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There are 14 total implemented radio command codes.</a:t>
            </a:r>
          </a:p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endParaRPr lang="en" dirty="0" smtClean="0"/>
          </a:p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 smtClean="0"/>
              <a:t>This </a:t>
            </a:r>
            <a:r>
              <a:rPr lang="en" dirty="0"/>
              <a:t>system </a:t>
            </a:r>
            <a:r>
              <a:rPr lang="en" dirty="0" smtClean="0"/>
              <a:t>sends:</a:t>
            </a:r>
          </a:p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 smtClean="0"/>
              <a:t>Acknowledgements </a:t>
            </a:r>
            <a:r>
              <a:rPr lang="en" dirty="0"/>
              <a:t>of unrecognized </a:t>
            </a:r>
            <a:r>
              <a:rPr lang="en" dirty="0" smtClean="0"/>
              <a:t>commands</a:t>
            </a:r>
          </a:p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 smtClean="0"/>
              <a:t>Acknowledgement </a:t>
            </a:r>
            <a:r>
              <a:rPr lang="en" dirty="0"/>
              <a:t>of command success or </a:t>
            </a:r>
            <a:r>
              <a:rPr lang="en" dirty="0" smtClean="0"/>
              <a:t>failure</a:t>
            </a:r>
          </a:p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 smtClean="0"/>
              <a:t>Request </a:t>
            </a:r>
            <a:r>
              <a:rPr lang="en" dirty="0"/>
              <a:t>for a zone’s valve </a:t>
            </a:r>
            <a:r>
              <a:rPr lang="en" dirty="0" smtClean="0"/>
              <a:t>state</a:t>
            </a:r>
          </a:p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 smtClean="0"/>
              <a:t>Request </a:t>
            </a:r>
            <a:r>
              <a:rPr lang="en" dirty="0"/>
              <a:t>for on demand sensor </a:t>
            </a:r>
            <a:r>
              <a:rPr lang="en" dirty="0" smtClean="0"/>
              <a:t>data</a:t>
            </a:r>
          </a:p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 smtClean="0"/>
              <a:t>And </a:t>
            </a:r>
            <a:r>
              <a:rPr lang="en" dirty="0"/>
              <a:t>handles automatic retransmission of a message on delivery failure.</a:t>
            </a:r>
          </a:p>
        </p:txBody>
      </p:sp>
    </p:spTree>
    <p:extLst>
      <p:ext uri="{BB962C8B-B14F-4D97-AF65-F5344CB8AC3E}">
        <p14:creationId xmlns:p14="http://schemas.microsoft.com/office/powerpoint/2010/main" val="421574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Likewise, the system </a:t>
            </a:r>
            <a:r>
              <a:rPr lang="en" dirty="0" smtClean="0"/>
              <a:t>handles:</a:t>
            </a:r>
          </a:p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 smtClean="0"/>
              <a:t>Commands </a:t>
            </a:r>
            <a:r>
              <a:rPr lang="en" dirty="0"/>
              <a:t>to evaluate a zone’s valve </a:t>
            </a:r>
            <a:r>
              <a:rPr lang="en" dirty="0" smtClean="0"/>
              <a:t>state</a:t>
            </a:r>
          </a:p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 smtClean="0"/>
              <a:t>Distinct </a:t>
            </a:r>
            <a:r>
              <a:rPr lang="en" dirty="0"/>
              <a:t>commands for opening, closing, or toggling an individual </a:t>
            </a:r>
            <a:r>
              <a:rPr lang="en" dirty="0" smtClean="0"/>
              <a:t>valve</a:t>
            </a:r>
          </a:p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 smtClean="0"/>
              <a:t>Demand </a:t>
            </a:r>
            <a:r>
              <a:rPr lang="en" dirty="0"/>
              <a:t>polling for a specific </a:t>
            </a:r>
            <a:r>
              <a:rPr lang="en" dirty="0" smtClean="0"/>
              <a:t>zone</a:t>
            </a:r>
          </a:p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 smtClean="0"/>
              <a:t>Demand </a:t>
            </a:r>
            <a:r>
              <a:rPr lang="en" dirty="0"/>
              <a:t>polling for all </a:t>
            </a:r>
            <a:r>
              <a:rPr lang="en" dirty="0" smtClean="0"/>
              <a:t>zones</a:t>
            </a:r>
          </a:p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 smtClean="0"/>
              <a:t>Setting </a:t>
            </a:r>
            <a:r>
              <a:rPr lang="en" dirty="0"/>
              <a:t>the irrigation schedule for a zone</a:t>
            </a:r>
          </a:p>
        </p:txBody>
      </p:sp>
    </p:spTree>
    <p:extLst>
      <p:ext uri="{BB962C8B-B14F-4D97-AF65-F5344CB8AC3E}">
        <p14:creationId xmlns:p14="http://schemas.microsoft.com/office/powerpoint/2010/main" val="2906874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Message payloads are delivered inside XBee frames as comma delimited values</a:t>
            </a:r>
          </a:p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endParaRPr lang="en" dirty="0" smtClean="0"/>
          </a:p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 smtClean="0"/>
              <a:t>We </a:t>
            </a:r>
            <a:r>
              <a:rPr lang="en" dirty="0"/>
              <a:t>devised a structured communication protocol where the payload begins with a command code and then supplies additional parameters as necessary.</a:t>
            </a:r>
          </a:p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endParaRPr lang="en" dirty="0" smtClean="0"/>
          </a:p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 smtClean="0"/>
              <a:t>For </a:t>
            </a:r>
            <a:r>
              <a:rPr lang="en" dirty="0"/>
              <a:t>example, the payload 50,1,138,22,45,1023 </a:t>
            </a:r>
            <a:r>
              <a:rPr lang="en" dirty="0" smtClean="0"/>
              <a:t>describes:</a:t>
            </a:r>
          </a:p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 smtClean="0"/>
              <a:t>Sensor </a:t>
            </a:r>
            <a:r>
              <a:rPr lang="en" dirty="0"/>
              <a:t>data for zone </a:t>
            </a:r>
            <a:r>
              <a:rPr lang="en" dirty="0" smtClean="0"/>
              <a:t>1</a:t>
            </a:r>
          </a:p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 smtClean="0"/>
              <a:t>Brightness </a:t>
            </a:r>
            <a:r>
              <a:rPr lang="en" dirty="0"/>
              <a:t>is 138 lux, temperature is 22 C, humidity is 45%, and the soil is completely dry.</a:t>
            </a:r>
          </a:p>
        </p:txBody>
      </p:sp>
    </p:spTree>
    <p:extLst>
      <p:ext uri="{BB962C8B-B14F-4D97-AF65-F5344CB8AC3E}">
        <p14:creationId xmlns:p14="http://schemas.microsoft.com/office/powerpoint/2010/main" val="1309487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This is a partial list of the data specification.</a:t>
            </a:r>
          </a:p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endParaRPr lang="en" dirty="0" smtClean="0"/>
          </a:p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 smtClean="0"/>
              <a:t>Types </a:t>
            </a:r>
            <a:r>
              <a:rPr lang="en" dirty="0"/>
              <a:t>of data are grouped together with their HEX command codes, leaving gaps for expansion.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endParaRPr lang="en" dirty="0" smtClean="0"/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 smtClean="0"/>
              <a:t>For </a:t>
            </a:r>
            <a:r>
              <a:rPr lang="en" dirty="0"/>
              <a:t>example, C_GET_VALVE_STATE requests the valve state for some </a:t>
            </a:r>
            <a:r>
              <a:rPr lang="en" dirty="0" smtClean="0"/>
              <a:t>zone.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endParaRPr lang="en" dirty="0" smtClean="0"/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 smtClean="0"/>
              <a:t>After </a:t>
            </a:r>
            <a:r>
              <a:rPr lang="en" dirty="0"/>
              <a:t>sending this command, a C_VALVE_DATA response is generated by the other half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1692304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This was not an inexpensive project.</a:t>
            </a:r>
          </a:p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endParaRPr lang="en" dirty="0" smtClean="0"/>
          </a:p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 smtClean="0"/>
              <a:t>Most </a:t>
            </a:r>
            <a:r>
              <a:rPr lang="en" dirty="0"/>
              <a:t>of the materials are provided through the school, but John and I picked up the construction material costs and an RTC we didn’t realize we wanted </a:t>
            </a:r>
            <a:r>
              <a:rPr lang="en" dirty="0" smtClean="0"/>
              <a:t>until</a:t>
            </a:r>
            <a:r>
              <a:rPr lang="en" baseline="0" dirty="0" smtClean="0"/>
              <a:t> </a:t>
            </a:r>
            <a:r>
              <a:rPr lang="en" dirty="0" smtClean="0"/>
              <a:t>the </a:t>
            </a:r>
            <a:r>
              <a:rPr lang="en" dirty="0"/>
              <a:t>last minute.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endParaRPr lang="en" dirty="0" smtClean="0"/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 smtClean="0"/>
              <a:t>If </a:t>
            </a:r>
            <a:r>
              <a:rPr lang="en" dirty="0"/>
              <a:t>all materials were purchased through normal retail channels, the approximate cost is $402, which may justify the reason why commercial irrigation systems are so expensive.</a:t>
            </a:r>
          </a:p>
        </p:txBody>
      </p:sp>
    </p:spTree>
    <p:extLst>
      <p:ext uri="{BB962C8B-B14F-4D97-AF65-F5344CB8AC3E}">
        <p14:creationId xmlns:p14="http://schemas.microsoft.com/office/powerpoint/2010/main" val="15546656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Normally, this system would be collecting sensor readings throughout the day and making a decision to water or not in the evening.</a:t>
            </a:r>
          </a:p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endParaRPr lang="en" dirty="0" smtClean="0"/>
          </a:p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 smtClean="0"/>
              <a:t>For </a:t>
            </a:r>
            <a:r>
              <a:rPr lang="en" dirty="0"/>
              <a:t>a 15 minute in-class demonstration, that’s not possible.</a:t>
            </a:r>
          </a:p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endParaRPr lang="en" dirty="0" smtClean="0"/>
          </a:p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 smtClean="0"/>
              <a:t>We’ve </a:t>
            </a:r>
            <a:r>
              <a:rPr lang="en" dirty="0"/>
              <a:t>revised our scheduling algorithm with that in mind for this </a:t>
            </a:r>
            <a:r>
              <a:rPr lang="en" dirty="0" smtClean="0"/>
              <a:t>demonstration.</a:t>
            </a:r>
          </a:p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 smtClean="0"/>
              <a:t>We’re </a:t>
            </a:r>
            <a:r>
              <a:rPr lang="en" dirty="0"/>
              <a:t>only evaluating the average of the last four sensor </a:t>
            </a:r>
            <a:r>
              <a:rPr lang="en" dirty="0" smtClean="0"/>
              <a:t>readings</a:t>
            </a:r>
          </a:p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 smtClean="0"/>
              <a:t>From </a:t>
            </a:r>
            <a:r>
              <a:rPr lang="en" dirty="0"/>
              <a:t>those, we’re comparing those averages against thresholds for each sensor </a:t>
            </a:r>
            <a:r>
              <a:rPr lang="en" dirty="0" smtClean="0"/>
              <a:t>type.</a:t>
            </a:r>
          </a:p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 smtClean="0"/>
              <a:t>We </a:t>
            </a:r>
            <a:r>
              <a:rPr lang="en" dirty="0"/>
              <a:t>don’t have control over temperature and humidity in the room, so we’ll only be messing with soil moisture readings and brightness levels for the automated </a:t>
            </a:r>
            <a:r>
              <a:rPr lang="en" dirty="0" smtClean="0"/>
              <a:t>scheduler.</a:t>
            </a:r>
          </a:p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 smtClean="0"/>
              <a:t>Irrigation </a:t>
            </a:r>
            <a:r>
              <a:rPr lang="en" dirty="0"/>
              <a:t>is scheduled one minute in the future, with a duration also of one minute.</a:t>
            </a:r>
          </a:p>
        </p:txBody>
      </p:sp>
    </p:spTree>
    <p:extLst>
      <p:ext uri="{BB962C8B-B14F-4D97-AF65-F5344CB8AC3E}">
        <p14:creationId xmlns:p14="http://schemas.microsoft.com/office/powerpoint/2010/main" val="2472959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&lt;Perform</a:t>
            </a:r>
            <a:r>
              <a:rPr lang="en-US" baseline="0" dirty="0" smtClean="0"/>
              <a:t> demo&gt;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5235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58750" lvl="0" indent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None/>
            </a:pPr>
            <a:r>
              <a:rPr lang="en" dirty="0"/>
              <a:t>This project started as a request by someone that John knows to build a “smart” sprinkler controller that would water plants only when it was necessary.</a:t>
            </a:r>
          </a:p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" dirty="0" smtClean="0"/>
          </a:p>
          <a:p>
            <a:pPr marL="158750" lvl="0" indent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None/>
            </a:pPr>
            <a:r>
              <a:rPr lang="en" dirty="0" smtClean="0"/>
              <a:t>As </a:t>
            </a:r>
            <a:r>
              <a:rPr lang="en" dirty="0"/>
              <a:t>a homeowner, I was also interested in something that would cut down the water bill.</a:t>
            </a:r>
          </a:p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" dirty="0" smtClean="0"/>
          </a:p>
          <a:p>
            <a:pPr marL="158750" lvl="0" indent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None/>
            </a:pPr>
            <a:r>
              <a:rPr lang="en" dirty="0" smtClean="0"/>
              <a:t>The </a:t>
            </a:r>
            <a:r>
              <a:rPr lang="en" dirty="0"/>
              <a:t>challenge we faced is that different parts of a yard have different watering requirements.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" dirty="0" smtClean="0"/>
          </a:p>
          <a:p>
            <a:pPr marL="15875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None/>
            </a:pPr>
            <a:r>
              <a:rPr lang="en" dirty="0" smtClean="0"/>
              <a:t>We </a:t>
            </a:r>
            <a:r>
              <a:rPr lang="en" dirty="0"/>
              <a:t>needed to sense these differences and independently schedule watering for each of these unique zones.</a:t>
            </a:r>
          </a:p>
        </p:txBody>
      </p:sp>
    </p:spTree>
    <p:extLst>
      <p:ext uri="{BB962C8B-B14F-4D97-AF65-F5344CB8AC3E}">
        <p14:creationId xmlns:p14="http://schemas.microsoft.com/office/powerpoint/2010/main" val="1810101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58750" lvl="0" indent="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>
                <a:solidFill>
                  <a:schemeClr val="dk1"/>
                </a:solidFill>
              </a:rPr>
              <a:t>Our system works like </a:t>
            </a:r>
            <a:r>
              <a:rPr lang="en" dirty="0" smtClean="0">
                <a:solidFill>
                  <a:schemeClr val="dk1"/>
                </a:solidFill>
              </a:rPr>
              <a:t>this:</a:t>
            </a:r>
          </a:p>
          <a:p>
            <a:pPr marL="330200" lvl="0" indent="-17145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 smtClean="0">
                <a:solidFill>
                  <a:schemeClr val="dk1"/>
                </a:solidFill>
              </a:rPr>
              <a:t>A </a:t>
            </a:r>
            <a:r>
              <a:rPr lang="en" dirty="0">
                <a:solidFill>
                  <a:schemeClr val="dk1"/>
                </a:solidFill>
              </a:rPr>
              <a:t>single command station houses all schedule logic and provides a user </a:t>
            </a:r>
            <a:r>
              <a:rPr lang="en" dirty="0" smtClean="0">
                <a:solidFill>
                  <a:schemeClr val="dk1"/>
                </a:solidFill>
              </a:rPr>
              <a:t>interface.</a:t>
            </a:r>
          </a:p>
          <a:p>
            <a:pPr marL="330200" lvl="0" indent="-17145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 smtClean="0">
                <a:solidFill>
                  <a:schemeClr val="dk1"/>
                </a:solidFill>
              </a:rPr>
              <a:t>Users </a:t>
            </a:r>
            <a:r>
              <a:rPr lang="en" dirty="0">
                <a:solidFill>
                  <a:schemeClr val="dk1"/>
                </a:solidFill>
              </a:rPr>
              <a:t>can configure the system or do on-demand actions through a web interface, connecting over </a:t>
            </a:r>
            <a:r>
              <a:rPr lang="en" dirty="0" smtClean="0">
                <a:solidFill>
                  <a:schemeClr val="dk1"/>
                </a:solidFill>
              </a:rPr>
              <a:t>WiFi.</a:t>
            </a:r>
          </a:p>
          <a:p>
            <a:pPr marL="330200" lvl="0" indent="-17145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 smtClean="0">
                <a:solidFill>
                  <a:schemeClr val="dk1"/>
                </a:solidFill>
              </a:rPr>
              <a:t>The </a:t>
            </a:r>
            <a:r>
              <a:rPr lang="en" dirty="0">
                <a:solidFill>
                  <a:schemeClr val="dk1"/>
                </a:solidFill>
              </a:rPr>
              <a:t>command station talks to some arbitrary number of controllers, more remotely located, over XBee </a:t>
            </a:r>
            <a:r>
              <a:rPr lang="en" dirty="0" smtClean="0">
                <a:solidFill>
                  <a:schemeClr val="dk1"/>
                </a:solidFill>
              </a:rPr>
              <a:t>radios.</a:t>
            </a:r>
          </a:p>
          <a:p>
            <a:pPr marL="330200" lvl="0" indent="-17145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 smtClean="0">
                <a:solidFill>
                  <a:schemeClr val="dk1"/>
                </a:solidFill>
              </a:rPr>
              <a:t>Each </a:t>
            </a:r>
            <a:r>
              <a:rPr lang="en" dirty="0">
                <a:solidFill>
                  <a:schemeClr val="dk1"/>
                </a:solidFill>
              </a:rPr>
              <a:t>controller gathers sensor data from any number of zones and reports that to the command </a:t>
            </a:r>
            <a:r>
              <a:rPr lang="en" dirty="0" smtClean="0">
                <a:solidFill>
                  <a:schemeClr val="dk1"/>
                </a:solidFill>
              </a:rPr>
              <a:t>station.</a:t>
            </a:r>
          </a:p>
          <a:p>
            <a:pPr marL="330200" lvl="0" indent="-171450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 smtClean="0">
                <a:solidFill>
                  <a:schemeClr val="dk1"/>
                </a:solidFill>
              </a:rPr>
              <a:t>The </a:t>
            </a:r>
            <a:r>
              <a:rPr lang="en" dirty="0">
                <a:solidFill>
                  <a:schemeClr val="dk1"/>
                </a:solidFill>
              </a:rPr>
              <a:t>controller also opens valves to control irrigation when the command station sends an irrigation schedule.</a:t>
            </a:r>
          </a:p>
        </p:txBody>
      </p:sp>
    </p:spTree>
    <p:extLst>
      <p:ext uri="{BB962C8B-B14F-4D97-AF65-F5344CB8AC3E}">
        <p14:creationId xmlns:p14="http://schemas.microsoft.com/office/powerpoint/2010/main" val="3497990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The controller is Arduino-based and designed to be wall mounted outdoors.</a:t>
            </a:r>
          </a:p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endParaRPr lang="en" dirty="0" smtClean="0"/>
          </a:p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 smtClean="0"/>
              <a:t>It </a:t>
            </a:r>
            <a:r>
              <a:rPr lang="en" dirty="0"/>
              <a:t>has three </a:t>
            </a:r>
            <a:r>
              <a:rPr lang="en" dirty="0" smtClean="0"/>
              <a:t>responsibilities:</a:t>
            </a:r>
          </a:p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 smtClean="0"/>
              <a:t>Transmits </a:t>
            </a:r>
            <a:r>
              <a:rPr lang="en" dirty="0"/>
              <a:t>sensor data both periodically and on </a:t>
            </a:r>
            <a:r>
              <a:rPr lang="en" dirty="0" smtClean="0"/>
              <a:t>demand</a:t>
            </a:r>
          </a:p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 smtClean="0"/>
              <a:t>Receives </a:t>
            </a:r>
            <a:r>
              <a:rPr lang="en" dirty="0"/>
              <a:t>scheduled irrigation </a:t>
            </a:r>
            <a:r>
              <a:rPr lang="en" dirty="0" smtClean="0"/>
              <a:t>events</a:t>
            </a:r>
          </a:p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 smtClean="0"/>
              <a:t>And </a:t>
            </a:r>
            <a:r>
              <a:rPr lang="en" dirty="0"/>
              <a:t>opens, closes, or toggles the valve state for a zone.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endParaRPr lang="en" dirty="0" smtClean="0"/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 smtClean="0"/>
              <a:t>Automatic </a:t>
            </a:r>
            <a:r>
              <a:rPr lang="en" dirty="0"/>
              <a:t>valve control is handled through a real-time clock powered scheduler, but all functionality has manual controls through the web interface.</a:t>
            </a:r>
          </a:p>
        </p:txBody>
      </p:sp>
    </p:spTree>
    <p:extLst>
      <p:ext uri="{BB962C8B-B14F-4D97-AF65-F5344CB8AC3E}">
        <p14:creationId xmlns:p14="http://schemas.microsoft.com/office/powerpoint/2010/main" val="972795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One controller handles multiple zones where relay controlled electric valves handle water flow to the irrigation heads.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endParaRPr lang="en" dirty="0" smtClean="0"/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 smtClean="0"/>
              <a:t>Since </a:t>
            </a:r>
            <a:r>
              <a:rPr lang="en" dirty="0"/>
              <a:t>the user defines how zones are configured, the granularity of control with irrigation is </a:t>
            </a:r>
            <a:r>
              <a:rPr lang="en" dirty="0" smtClean="0"/>
              <a:t>dependent </a:t>
            </a:r>
            <a:r>
              <a:rPr lang="en" dirty="0"/>
              <a:t>on how fancy you get with your plumbing.</a:t>
            </a:r>
          </a:p>
        </p:txBody>
      </p:sp>
    </p:spTree>
    <p:extLst>
      <p:ext uri="{BB962C8B-B14F-4D97-AF65-F5344CB8AC3E}">
        <p14:creationId xmlns:p14="http://schemas.microsoft.com/office/powerpoint/2010/main" val="567400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These sensor pods are designed to be remotely located inside the zone you’re watering</a:t>
            </a:r>
            <a:r>
              <a:rPr lang="en" dirty="0" smtClean="0"/>
              <a:t>.</a:t>
            </a:r>
          </a:p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endParaRPr lang="en" dirty="0"/>
          </a:p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Each contains four sensors, </a:t>
            </a:r>
            <a:r>
              <a:rPr lang="en" dirty="0" smtClean="0"/>
              <a:t>collecting:</a:t>
            </a:r>
          </a:p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 smtClean="0"/>
              <a:t>Temperature</a:t>
            </a:r>
            <a:endParaRPr lang="en" dirty="0"/>
          </a:p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 smtClean="0"/>
              <a:t>Humidity</a:t>
            </a:r>
            <a:endParaRPr lang="en" dirty="0"/>
          </a:p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 smtClean="0"/>
              <a:t>Light</a:t>
            </a:r>
            <a:endParaRPr lang="en" dirty="0"/>
          </a:p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 smtClean="0"/>
              <a:t>Moisture</a:t>
            </a:r>
            <a:endParaRPr lang="en" dirty="0"/>
          </a:p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endParaRPr lang="en" dirty="0" smtClean="0"/>
          </a:p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 smtClean="0"/>
              <a:t>These </a:t>
            </a:r>
            <a:r>
              <a:rPr lang="en" dirty="0"/>
              <a:t>pods have to be relatively waterproof, but also need to be ventilated for accurate temperature and humidity readings.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endParaRPr lang="en" dirty="0" smtClean="0"/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 smtClean="0"/>
              <a:t>The </a:t>
            </a:r>
            <a:r>
              <a:rPr lang="en" dirty="0"/>
              <a:t>light sensor also needs a clean lens, which is why we opted to go with a glass enclosure that would not discolor with UV, and is easy to clean.</a:t>
            </a:r>
          </a:p>
        </p:txBody>
      </p:sp>
    </p:spTree>
    <p:extLst>
      <p:ext uri="{BB962C8B-B14F-4D97-AF65-F5344CB8AC3E}">
        <p14:creationId xmlns:p14="http://schemas.microsoft.com/office/powerpoint/2010/main" val="6612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In comparison, the hardware for the command station is simple.</a:t>
            </a:r>
          </a:p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endParaRPr lang="en" dirty="0" smtClean="0"/>
          </a:p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 smtClean="0"/>
              <a:t>It </a:t>
            </a:r>
            <a:r>
              <a:rPr lang="en" dirty="0"/>
              <a:t>is designed for indoor use as a low power, internet connected embedded system.</a:t>
            </a:r>
          </a:p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endParaRPr lang="en" dirty="0" smtClean="0"/>
          </a:p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 smtClean="0"/>
              <a:t>It </a:t>
            </a:r>
            <a:r>
              <a:rPr lang="en" dirty="0"/>
              <a:t>also has three </a:t>
            </a:r>
            <a:r>
              <a:rPr lang="en" dirty="0" smtClean="0"/>
              <a:t>responsibilities:</a:t>
            </a:r>
          </a:p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 smtClean="0"/>
              <a:t>Receives </a:t>
            </a:r>
            <a:r>
              <a:rPr lang="en" dirty="0"/>
              <a:t>sensor data from controllers for all </a:t>
            </a:r>
            <a:r>
              <a:rPr lang="en" dirty="0" smtClean="0"/>
              <a:t>zones</a:t>
            </a:r>
          </a:p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 smtClean="0"/>
              <a:t>Evaluates </a:t>
            </a:r>
            <a:r>
              <a:rPr lang="en" dirty="0"/>
              <a:t>sensor data and sends out irrigation schedules when </a:t>
            </a:r>
            <a:r>
              <a:rPr lang="en" dirty="0" smtClean="0"/>
              <a:t>necessary</a:t>
            </a:r>
          </a:p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 smtClean="0"/>
              <a:t>Provides </a:t>
            </a:r>
            <a:r>
              <a:rPr lang="en" dirty="0"/>
              <a:t>direct user interaction to configure and control the system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endParaRPr lang="en" dirty="0" smtClean="0"/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 smtClean="0"/>
              <a:t>Based </a:t>
            </a:r>
            <a:r>
              <a:rPr lang="en" dirty="0"/>
              <a:t>off of the scheduling algorithm, irrigation is automatic when conditions warrant it; however, manual control is also possible.</a:t>
            </a:r>
          </a:p>
        </p:txBody>
      </p:sp>
    </p:spTree>
    <p:extLst>
      <p:ext uri="{BB962C8B-B14F-4D97-AF65-F5344CB8AC3E}">
        <p14:creationId xmlns:p14="http://schemas.microsoft.com/office/powerpoint/2010/main" val="294884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To make this a useful system, we needed to clearly define how the scheduling algorithm works.</a:t>
            </a:r>
          </a:p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endParaRPr lang="en" dirty="0" smtClean="0"/>
          </a:p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 smtClean="0"/>
              <a:t>Algorithm </a:t>
            </a:r>
            <a:r>
              <a:rPr lang="en" dirty="0"/>
              <a:t>aside, consideration to water is generally decided </a:t>
            </a:r>
            <a:r>
              <a:rPr lang="en" dirty="0" smtClean="0"/>
              <a:t>by:</a:t>
            </a:r>
          </a:p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 smtClean="0"/>
              <a:t>Time </a:t>
            </a:r>
            <a:r>
              <a:rPr lang="en" dirty="0"/>
              <a:t>of </a:t>
            </a:r>
            <a:r>
              <a:rPr lang="en" dirty="0" smtClean="0"/>
              <a:t>day</a:t>
            </a:r>
          </a:p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 smtClean="0"/>
              <a:t>Amount </a:t>
            </a:r>
            <a:r>
              <a:rPr lang="en" dirty="0"/>
              <a:t>of sunlight being </a:t>
            </a:r>
            <a:r>
              <a:rPr lang="en" dirty="0" smtClean="0"/>
              <a:t>received</a:t>
            </a:r>
          </a:p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 smtClean="0"/>
              <a:t>Temperature </a:t>
            </a:r>
            <a:r>
              <a:rPr lang="en" dirty="0"/>
              <a:t>and </a:t>
            </a:r>
            <a:r>
              <a:rPr lang="en" dirty="0" smtClean="0"/>
              <a:t>humidity</a:t>
            </a:r>
          </a:p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 smtClean="0"/>
              <a:t>Soil </a:t>
            </a:r>
            <a:r>
              <a:rPr lang="en" dirty="0"/>
              <a:t>conditions</a:t>
            </a:r>
          </a:p>
        </p:txBody>
      </p:sp>
    </p:spTree>
    <p:extLst>
      <p:ext uri="{BB962C8B-B14F-4D97-AF65-F5344CB8AC3E}">
        <p14:creationId xmlns:p14="http://schemas.microsoft.com/office/powerpoint/2010/main" val="750023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 smtClean="0"/>
              <a:t>For </a:t>
            </a:r>
            <a:r>
              <a:rPr lang="en" dirty="0"/>
              <a:t>our scheduler, we broke down the scheduler into a logic problem.</a:t>
            </a:r>
          </a:p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endParaRPr lang="en" dirty="0" smtClean="0"/>
          </a:p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 smtClean="0"/>
              <a:t>Based </a:t>
            </a:r>
            <a:r>
              <a:rPr lang="en" dirty="0"/>
              <a:t>on our four sensor inputs, determine the watering output for various combinations.</a:t>
            </a:r>
          </a:p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endParaRPr lang="en" dirty="0" smtClean="0"/>
          </a:p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 smtClean="0"/>
              <a:t>Each </a:t>
            </a:r>
            <a:r>
              <a:rPr lang="en" dirty="0"/>
              <a:t>sensor type has an A or B reading with a threshold that separates the </a:t>
            </a:r>
            <a:r>
              <a:rPr lang="en" dirty="0" smtClean="0"/>
              <a:t>two.</a:t>
            </a:r>
          </a:p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 smtClean="0"/>
              <a:t>For </a:t>
            </a:r>
            <a:r>
              <a:rPr lang="en" dirty="0"/>
              <a:t>instance, it’s either hot, or not hot (cold).  Or humid, or not humid.</a:t>
            </a:r>
          </a:p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endParaRPr lang="en" dirty="0" smtClean="0"/>
          </a:p>
          <a:p>
            <a:pPr marL="457200" lvl="0" indent="-29845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 smtClean="0"/>
              <a:t>We </a:t>
            </a:r>
            <a:r>
              <a:rPr lang="en" dirty="0"/>
              <a:t>looked at every combination of inputs and determined whether watering was necessary under those specific circumstances.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endParaRPr lang="en" dirty="0" smtClean="0"/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 smtClean="0"/>
              <a:t>That </a:t>
            </a:r>
            <a:r>
              <a:rPr lang="en" dirty="0"/>
              <a:t>built a truth table, and from that, we were able to simplify a </a:t>
            </a:r>
            <a:r>
              <a:rPr lang="en" dirty="0" smtClean="0"/>
              <a:t>Boolean </a:t>
            </a:r>
            <a:r>
              <a:rPr lang="en" dirty="0"/>
              <a:t>equation describing our scheduling algorithm.</a:t>
            </a:r>
          </a:p>
        </p:txBody>
      </p:sp>
    </p:spTree>
    <p:extLst>
      <p:ext uri="{BB962C8B-B14F-4D97-AF65-F5344CB8AC3E}">
        <p14:creationId xmlns:p14="http://schemas.microsoft.com/office/powerpoint/2010/main" val="20394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975589"/>
            <a:ext cx="6517482" cy="188191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1"/>
            <a:ext cx="6517482" cy="1028699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7804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3217030"/>
            <a:ext cx="7773324" cy="60870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523696"/>
            <a:ext cx="7366899" cy="2410602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831546"/>
            <a:ext cx="7773339" cy="511854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0886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2570434"/>
          </a:xfrm>
        </p:spPr>
        <p:txBody>
          <a:bodyPr anchor="ctr"/>
          <a:lstStyle>
            <a:lvl1pPr algn="ctr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153616"/>
            <a:ext cx="7773339" cy="1189785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4495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4460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279597"/>
            <a:ext cx="7773339" cy="10657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1116" y="56562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18169" y="22451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823769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1604041"/>
            <a:ext cx="7773339" cy="1883876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496751"/>
            <a:ext cx="777333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43966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12038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2474232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207517"/>
            <a:ext cx="2474232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1775320"/>
            <a:ext cx="246864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207517"/>
            <a:ext cx="2477513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775320"/>
            <a:ext cx="24786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207517"/>
            <a:ext cx="2478696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32265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458079"/>
            <a:ext cx="7773339" cy="12029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3153615"/>
            <a:ext cx="247230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1775320"/>
            <a:ext cx="2472307" cy="1143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3585811"/>
            <a:ext cx="2472307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3153615"/>
            <a:ext cx="247637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1775320"/>
            <a:ext cx="2477514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85811"/>
            <a:ext cx="2477514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3153615"/>
            <a:ext cx="247551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1775320"/>
            <a:ext cx="2478696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3585809"/>
            <a:ext cx="2478790" cy="757591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44194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1775320"/>
            <a:ext cx="7773339" cy="2568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10415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1"/>
            <a:ext cx="1914995" cy="38861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457201"/>
            <a:ext cx="5744043" cy="38861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39806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362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7772870" cy="2568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68176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21423"/>
            <a:ext cx="7763814" cy="2052614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743093"/>
            <a:ext cx="7763814" cy="1026137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66441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3829520" cy="2568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1775320"/>
            <a:ext cx="3829050" cy="2568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46072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1778263"/>
            <a:ext cx="3655106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2288260"/>
            <a:ext cx="3829520" cy="20551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1778263"/>
            <a:ext cx="3661353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2288260"/>
            <a:ext cx="3829051" cy="20551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71231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77661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29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2951766" cy="1517439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457201"/>
            <a:ext cx="4650122" cy="38861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1974639"/>
            <a:ext cx="2951767" cy="2368761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52832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4451227" cy="1517441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2" y="457201"/>
            <a:ext cx="2441519" cy="38862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974639"/>
            <a:ext cx="4451212" cy="2368760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0484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7773339" cy="256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4412457"/>
            <a:ext cx="500466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7316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7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15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3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ALIN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346357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Honey Badgers</a:t>
            </a:r>
          </a:p>
        </p:txBody>
      </p:sp>
      <p:graphicFrame>
        <p:nvGraphicFramePr>
          <p:cNvPr id="56" name="Shape 56"/>
          <p:cNvGraphicFramePr/>
          <p:nvPr/>
        </p:nvGraphicFramePr>
        <p:xfrm>
          <a:off x="952500" y="3589425"/>
          <a:ext cx="7239000" cy="388590"/>
        </p:xfrm>
        <a:graphic>
          <a:graphicData uri="http://schemas.openxmlformats.org/drawingml/2006/table">
            <a:tbl>
              <a:tblPr>
                <a:noFill/>
                <a:tableStyleId>{10508509-3510-42CE-9340-214576EE2FA0}</a:tableStyleId>
              </a:tblPr>
              <a:tblGrid>
                <a:gridCol w="3619500"/>
                <a:gridCol w="3619500"/>
              </a:tblGrid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Thomas Dye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John Walter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Final Scheduling Algorithm</a:t>
            </a:r>
            <a:endParaRPr lang="en"/>
          </a:p>
        </p:txBody>
      </p:sp>
      <p:sp>
        <p:nvSpPr>
          <p:cNvPr id="112" name="Shape 112"/>
          <p:cNvSpPr txBox="1"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cap="none" dirty="0" smtClean="0"/>
              <a:t>Thus, recommend irrigation any time when the following conditions persist:</a:t>
            </a:r>
          </a:p>
          <a:p>
            <a:pPr lvl="1"/>
            <a:r>
              <a:rPr lang="en-US" cap="none" dirty="0" smtClean="0"/>
              <a:t>Dry air and dry soil, or</a:t>
            </a:r>
          </a:p>
          <a:p>
            <a:pPr lvl="1"/>
            <a:r>
              <a:rPr lang="en-US" cap="none" dirty="0" smtClean="0"/>
              <a:t>Sunny day and dry soil, or</a:t>
            </a:r>
          </a:p>
          <a:p>
            <a:pPr lvl="1"/>
            <a:r>
              <a:rPr lang="en-US" cap="none" dirty="0" smtClean="0"/>
              <a:t>Hot air and dry soil, or</a:t>
            </a:r>
          </a:p>
          <a:p>
            <a:pPr lvl="1"/>
            <a:r>
              <a:rPr lang="en-US" cap="none" dirty="0" smtClean="0"/>
              <a:t>Hot and dry air, and sunny</a:t>
            </a:r>
          </a:p>
          <a:p>
            <a:pPr marL="0" lvl="0" indent="0">
              <a:buNone/>
            </a:pPr>
            <a:r>
              <a:rPr lang="en-US" cap="none" dirty="0" smtClean="0"/>
              <a:t>Sensor readings are collected over a period of time to determine if irrigation should be scheduled.</a:t>
            </a:r>
          </a:p>
          <a:p>
            <a:pPr lvl="0"/>
            <a:endParaRPr lang="en-US" dirty="0"/>
          </a:p>
        </p:txBody>
      </p:sp>
      <p:pic>
        <p:nvPicPr>
          <p:cNvPr id="6" name="Shape 113"/>
          <p:cNvPicPr preferRelativeResize="0">
            <a:picLocks noGrp="1"/>
          </p:cNvPicPr>
          <p:nvPr>
            <p:ph sz="quarter" idx="14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2857" y="2449427"/>
            <a:ext cx="2581635" cy="121937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Radio Communication:  Sending</a:t>
            </a:r>
            <a:endParaRPr lang="en"/>
          </a:p>
        </p:txBody>
      </p:sp>
      <p:sp>
        <p:nvSpPr>
          <p:cNvPr id="119" name="Shape 119"/>
          <p:cNvSpPr txBox="1"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cap="none" dirty="0" smtClean="0"/>
              <a:t>14 implemented radio command codes</a:t>
            </a:r>
          </a:p>
          <a:p>
            <a:pPr marL="0" lvl="0" indent="0">
              <a:buNone/>
            </a:pPr>
            <a:r>
              <a:rPr lang="en-US" cap="none" dirty="0" smtClean="0"/>
              <a:t>Sends:</a:t>
            </a:r>
          </a:p>
          <a:p>
            <a:pPr lvl="1"/>
            <a:r>
              <a:rPr lang="en-US" cap="none" dirty="0" smtClean="0"/>
              <a:t>Acknowledgement of unrecognized commands</a:t>
            </a:r>
          </a:p>
          <a:p>
            <a:pPr lvl="1"/>
            <a:r>
              <a:rPr lang="en-US" cap="none" dirty="0" smtClean="0"/>
              <a:t>Acknowledgement of remote command success or failure.</a:t>
            </a:r>
          </a:p>
          <a:p>
            <a:pPr lvl="1"/>
            <a:r>
              <a:rPr lang="en-US" cap="none" dirty="0" smtClean="0"/>
              <a:t>Status of a zone’s valve (open or closed)</a:t>
            </a:r>
          </a:p>
          <a:p>
            <a:pPr lvl="1"/>
            <a:r>
              <a:rPr lang="en-US" cap="none" dirty="0" smtClean="0"/>
              <a:t>Sensor data for a zone</a:t>
            </a:r>
          </a:p>
          <a:p>
            <a:pPr lvl="1"/>
            <a:r>
              <a:rPr lang="en-US" cap="none" dirty="0" smtClean="0"/>
              <a:t>Automatic retransmission on failure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Radio Communication:  Receiving</a:t>
            </a:r>
            <a:endParaRPr lang="en"/>
          </a:p>
        </p:txBody>
      </p:sp>
      <p:sp>
        <p:nvSpPr>
          <p:cNvPr id="125" name="Shape 125"/>
          <p:cNvSpPr txBox="1"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cap="none" dirty="0"/>
              <a:t>Receives:</a:t>
            </a:r>
          </a:p>
          <a:p>
            <a:pPr lvl="1"/>
            <a:r>
              <a:rPr lang="en-US" cap="none" dirty="0"/>
              <a:t>Command to evaluate and report on a zone’s valve state (open or closed)</a:t>
            </a:r>
          </a:p>
          <a:p>
            <a:pPr lvl="1"/>
            <a:r>
              <a:rPr lang="en-US" cap="none" dirty="0"/>
              <a:t>Open, close, or toggle the valve state for a zone</a:t>
            </a:r>
          </a:p>
          <a:p>
            <a:pPr lvl="1"/>
            <a:r>
              <a:rPr lang="en-US" cap="none" dirty="0"/>
              <a:t>Command to poll sensor data on demand for a zone</a:t>
            </a:r>
          </a:p>
          <a:p>
            <a:pPr lvl="1"/>
            <a:r>
              <a:rPr lang="en-US" cap="none" dirty="0"/>
              <a:t>Command to poll all sensors on demand</a:t>
            </a:r>
          </a:p>
          <a:p>
            <a:pPr lvl="1"/>
            <a:r>
              <a:rPr lang="en-US" cap="none" dirty="0"/>
              <a:t>Command to set irrigation schedule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Radio Communication:  Payload</a:t>
            </a:r>
            <a:endParaRPr lang="en"/>
          </a:p>
        </p:txBody>
      </p:sp>
      <p:sp>
        <p:nvSpPr>
          <p:cNvPr id="131" name="Shape 131"/>
          <p:cNvSpPr txBox="1"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cap="none" dirty="0" smtClean="0"/>
              <a:t>Format:</a:t>
            </a:r>
          </a:p>
          <a:p>
            <a:pPr lvl="1"/>
            <a:r>
              <a:rPr lang="en-US" cap="none" dirty="0" smtClean="0"/>
              <a:t>Payload information is transmitted as literal values</a:t>
            </a:r>
          </a:p>
          <a:p>
            <a:pPr lvl="2"/>
            <a:r>
              <a:rPr lang="en-US" cap="none" dirty="0" smtClean="0"/>
              <a:t>Example:  1023 is four bytes long, sent as characters ‘1’ ‘0’ ‘2’ ‘3’</a:t>
            </a:r>
          </a:p>
          <a:p>
            <a:pPr marL="0" lvl="0" indent="0">
              <a:buNone/>
            </a:pPr>
            <a:r>
              <a:rPr lang="en-US" cap="none" dirty="0" smtClean="0"/>
              <a:t>Structure:</a:t>
            </a:r>
          </a:p>
          <a:p>
            <a:pPr lvl="1"/>
            <a:r>
              <a:rPr lang="en-US" cap="none" dirty="0" smtClean="0"/>
              <a:t>The first element is the identifier code.</a:t>
            </a:r>
          </a:p>
          <a:p>
            <a:pPr lvl="1"/>
            <a:r>
              <a:rPr lang="en-US" cap="none" dirty="0" smtClean="0"/>
              <a:t>Additional elements are necessary when the code format requires them.</a:t>
            </a:r>
          </a:p>
          <a:p>
            <a:pPr lvl="1"/>
            <a:r>
              <a:rPr lang="en-US" cap="none" dirty="0" smtClean="0"/>
              <a:t>Data elements are delimited with a comma</a:t>
            </a:r>
          </a:p>
          <a:p>
            <a:pPr lvl="2"/>
            <a:r>
              <a:rPr lang="en-US" cap="none" dirty="0" smtClean="0"/>
              <a:t>Example:  50,1,138,22,45,1023</a:t>
            </a:r>
            <a:endParaRPr lang="en-US" cap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Radio Communication:  Data Specification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480050"/>
            <a:ext cx="5943600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Hardware Costs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cap="none" dirty="0">
                <a:solidFill>
                  <a:srgbClr val="000000"/>
                </a:solidFill>
              </a:rPr>
              <a:t>UWB provided:</a:t>
            </a:r>
          </a:p>
          <a:p>
            <a:pPr lvl="0" rtl="0">
              <a:spcBef>
                <a:spcPts val="0"/>
              </a:spcBef>
              <a:buNone/>
            </a:pPr>
            <a:endParaRPr cap="none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cap="none" dirty="0" smtClean="0">
                <a:solidFill>
                  <a:srgbClr val="000000"/>
                </a:solidFill>
              </a:rPr>
              <a:t>Additional </a:t>
            </a:r>
            <a:r>
              <a:rPr lang="en" cap="none" dirty="0">
                <a:solidFill>
                  <a:srgbClr val="000000"/>
                </a:solidFill>
              </a:rPr>
              <a:t>purchases:</a:t>
            </a:r>
          </a:p>
        </p:txBody>
      </p:sp>
      <p:graphicFrame>
        <p:nvGraphicFramePr>
          <p:cNvPr id="144" name="Shape 144"/>
          <p:cNvGraphicFramePr/>
          <p:nvPr>
            <p:extLst>
              <p:ext uri="{D42A27DB-BD31-4B8C-83A1-F6EECF244321}">
                <p14:modId xmlns:p14="http://schemas.microsoft.com/office/powerpoint/2010/main" val="2982426583"/>
              </p:ext>
            </p:extLst>
          </p:nvPr>
        </p:nvGraphicFramePr>
        <p:xfrm>
          <a:off x="685330" y="2074117"/>
          <a:ext cx="7343625" cy="388590"/>
        </p:xfrm>
        <a:graphic>
          <a:graphicData uri="http://schemas.openxmlformats.org/drawingml/2006/table">
            <a:tbl>
              <a:tblPr>
                <a:noFill/>
                <a:tableStyleId>{10508509-3510-42CE-9340-214576EE2FA0}</a:tableStyleId>
              </a:tblPr>
              <a:tblGrid>
                <a:gridCol w="4582550"/>
                <a:gridCol w="2761075"/>
              </a:tblGrid>
              <a:tr h="381000">
                <a:tc>
                  <a:txBody>
                    <a:bodyPr/>
                    <a:lstStyle/>
                    <a:p>
                      <a:pPr marL="228600" lvl="0" indent="0">
                        <a:spcBef>
                          <a:spcPts val="0"/>
                        </a:spcBef>
                        <a:buNone/>
                      </a:pPr>
                      <a:r>
                        <a:rPr lang="en" sz="1350" kern="1200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Controller, command station, sensors: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$315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5" name="Shape 145"/>
          <p:cNvGraphicFramePr/>
          <p:nvPr>
            <p:extLst>
              <p:ext uri="{D42A27DB-BD31-4B8C-83A1-F6EECF244321}">
                <p14:modId xmlns:p14="http://schemas.microsoft.com/office/powerpoint/2010/main" val="1451866724"/>
              </p:ext>
            </p:extLst>
          </p:nvPr>
        </p:nvGraphicFramePr>
        <p:xfrm>
          <a:off x="685330" y="2652426"/>
          <a:ext cx="7350375" cy="1622940"/>
        </p:xfrm>
        <a:graphic>
          <a:graphicData uri="http://schemas.openxmlformats.org/drawingml/2006/table">
            <a:tbl>
              <a:tblPr>
                <a:noFill/>
                <a:tableStyleId>{10508509-3510-42CE-9340-214576EE2FA0}</a:tableStyleId>
              </a:tblPr>
              <a:tblGrid>
                <a:gridCol w="4593600"/>
                <a:gridCol w="2756775"/>
              </a:tblGrid>
              <a:tr h="381000">
                <a:tc>
                  <a:txBody>
                    <a:bodyPr/>
                    <a:lstStyle/>
                    <a:p>
                      <a:pPr marL="228600" lvl="0" indent="0">
                        <a:spcBef>
                          <a:spcPts val="0"/>
                        </a:spcBef>
                        <a:buNone/>
                      </a:pPr>
                      <a:r>
                        <a:rPr lang="en" sz="1350" kern="1200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Construction materials (Home Depot)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$29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228600" lvl="0" indent="0">
                        <a:spcBef>
                          <a:spcPts val="0"/>
                        </a:spcBef>
                        <a:buNone/>
                      </a:pPr>
                      <a:r>
                        <a:rPr lang="en" sz="1350" kern="1200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Enclosures (Fred Meyer)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$11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228600" lvl="0" indent="0">
                        <a:spcBef>
                          <a:spcPts val="0"/>
                        </a:spcBef>
                        <a:buNone/>
                      </a:pPr>
                      <a:r>
                        <a:rPr lang="en" sz="1350" kern="1200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RTC and additional electrical materials (Amazon)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$47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/>
                        <a:t>Total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/>
                        <a:t>$402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Scheduling Algorithm: Demo</a:t>
            </a:r>
            <a:endParaRPr lang="en"/>
          </a:p>
        </p:txBody>
      </p:sp>
      <p:sp>
        <p:nvSpPr>
          <p:cNvPr id="151" name="Shape 151"/>
          <p:cNvSpPr txBox="1"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" cap="none" dirty="0" smtClean="0"/>
              <a:t>Normally, conditions are collected throughout the day.</a:t>
            </a:r>
          </a:p>
          <a:p>
            <a:pPr marL="0" lvl="0" indent="0">
              <a:buNone/>
            </a:pPr>
            <a:endParaRPr lang="en" cap="none" dirty="0" smtClean="0"/>
          </a:p>
          <a:p>
            <a:pPr marL="0" lvl="0" indent="0">
              <a:buNone/>
            </a:pPr>
            <a:r>
              <a:rPr lang="en" cap="none" dirty="0" smtClean="0"/>
              <a:t>Revised algorithm for demonstration:</a:t>
            </a:r>
          </a:p>
          <a:p>
            <a:pPr lvl="1"/>
            <a:r>
              <a:rPr lang="en" cap="none" dirty="0" smtClean="0"/>
              <a:t>Evaluates the average of the last four sensor readings</a:t>
            </a:r>
          </a:p>
          <a:p>
            <a:pPr lvl="1"/>
            <a:r>
              <a:rPr lang="en" cap="none" dirty="0" smtClean="0"/>
              <a:t>Compares averages against sensor thresholds</a:t>
            </a:r>
          </a:p>
          <a:p>
            <a:pPr lvl="1"/>
            <a:r>
              <a:rPr lang="en" cap="none" dirty="0" smtClean="0"/>
              <a:t>Concentrating on soil moisture and brightness</a:t>
            </a:r>
          </a:p>
          <a:p>
            <a:pPr lvl="1"/>
            <a:r>
              <a:rPr lang="en" cap="none" dirty="0" smtClean="0"/>
              <a:t>Schedules irrigation one minute in the future</a:t>
            </a:r>
            <a:endParaRPr lang="en" cap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 descr="badgerprimar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00124"/>
            <a:ext cx="9144000" cy="614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Automatic Lawn Irrigation Network</a:t>
            </a:r>
            <a:endParaRPr lang="en"/>
          </a:p>
        </p:txBody>
      </p:sp>
      <p:sp>
        <p:nvSpPr>
          <p:cNvPr id="62" name="Shape 62"/>
          <p:cNvSpPr txBox="1"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" cap="none" dirty="0" smtClean="0"/>
              <a:t>Background and Goal</a:t>
            </a:r>
          </a:p>
          <a:p>
            <a:pPr lvl="1"/>
            <a:r>
              <a:rPr lang="en" cap="none" dirty="0" smtClean="0"/>
              <a:t>System to monitor environment to activate sprinkling when needed</a:t>
            </a:r>
          </a:p>
          <a:p>
            <a:pPr lvl="1"/>
            <a:r>
              <a:rPr lang="en" cap="none" dirty="0" smtClean="0"/>
              <a:t>Soil moisture sensor to alert system when to water</a:t>
            </a:r>
          </a:p>
          <a:p>
            <a:pPr lvl="1"/>
            <a:r>
              <a:rPr lang="en" cap="none" dirty="0" smtClean="0"/>
              <a:t>Multiple zones that could individually dictate their own watering needs</a:t>
            </a:r>
          </a:p>
          <a:p>
            <a:pPr lvl="1"/>
            <a:r>
              <a:rPr lang="en" cap="none" dirty="0" smtClean="0"/>
              <a:t>Additional sensors (light, temperature, humidity) to better inform the system</a:t>
            </a:r>
          </a:p>
          <a:p>
            <a:pPr lvl="1"/>
            <a:r>
              <a:rPr lang="en" cap="none" dirty="0" smtClean="0"/>
              <a:t>Web based interface to allow user interaction with the system</a:t>
            </a:r>
            <a:endParaRPr lang="en" cap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System Overview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287" y="1116800"/>
            <a:ext cx="5383418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Hardware:  Controller</a:t>
            </a:r>
            <a:endParaRPr lang="en"/>
          </a:p>
        </p:txBody>
      </p:sp>
      <p:sp>
        <p:nvSpPr>
          <p:cNvPr id="74" name="Shape 74"/>
          <p:cNvSpPr txBox="1"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" cap="none" dirty="0" smtClean="0"/>
              <a:t>Basics:</a:t>
            </a:r>
          </a:p>
          <a:p>
            <a:pPr lvl="1"/>
            <a:r>
              <a:rPr lang="en" cap="none" dirty="0" smtClean="0"/>
              <a:t>Arduino-based</a:t>
            </a:r>
          </a:p>
          <a:p>
            <a:pPr lvl="1"/>
            <a:r>
              <a:rPr lang="en" cap="none" dirty="0" smtClean="0"/>
              <a:t>Transmits sensor data periodically and on demand</a:t>
            </a:r>
          </a:p>
          <a:p>
            <a:pPr lvl="1"/>
            <a:r>
              <a:rPr lang="en" cap="none" dirty="0" smtClean="0"/>
              <a:t>Receives scheduled irrigation events</a:t>
            </a:r>
          </a:p>
          <a:p>
            <a:pPr lvl="1"/>
            <a:r>
              <a:rPr lang="en" cap="none" dirty="0" smtClean="0"/>
              <a:t>Opens, closes, or toggles valve states on demand, or by schedule</a:t>
            </a:r>
          </a:p>
          <a:p>
            <a:pPr marL="0" lvl="0" indent="0">
              <a:buNone/>
            </a:pPr>
            <a:r>
              <a:rPr lang="en" cap="none" dirty="0" smtClean="0"/>
              <a:t>Features:</a:t>
            </a:r>
          </a:p>
          <a:p>
            <a:pPr lvl="1"/>
            <a:r>
              <a:rPr lang="en" cap="none" dirty="0" smtClean="0"/>
              <a:t>Wall-mounted weatherproof enclosure</a:t>
            </a:r>
          </a:p>
          <a:p>
            <a:pPr lvl="1"/>
            <a:r>
              <a:rPr lang="en" cap="none" dirty="0" smtClean="0"/>
              <a:t>Battery backed real-time clock for accurate scheduling</a:t>
            </a:r>
          </a:p>
          <a:p>
            <a:pPr lvl="1"/>
            <a:r>
              <a:rPr lang="en" cap="none" dirty="0" smtClean="0"/>
              <a:t>XBee 900MHz radio (zigbee) connection to command station</a:t>
            </a:r>
            <a:endParaRPr lang="en" cap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Hardware:  Valve Manifold</a:t>
            </a:r>
            <a:endParaRPr lang="en"/>
          </a:p>
        </p:txBody>
      </p:sp>
      <p:sp>
        <p:nvSpPr>
          <p:cNvPr id="80" name="Shape 80"/>
          <p:cNvSpPr txBox="1"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" cap="none" dirty="0" smtClean="0"/>
              <a:t>Basics:</a:t>
            </a:r>
          </a:p>
          <a:p>
            <a:pPr lvl="1"/>
            <a:r>
              <a:rPr lang="en" cap="none" dirty="0" smtClean="0"/>
              <a:t>One controller handles multiple zones</a:t>
            </a:r>
          </a:p>
          <a:p>
            <a:pPr lvl="1"/>
            <a:r>
              <a:rPr lang="en" cap="none" dirty="0" smtClean="0"/>
              <a:t>One valve per zone</a:t>
            </a:r>
          </a:p>
          <a:p>
            <a:pPr lvl="1"/>
            <a:r>
              <a:rPr lang="en" cap="none" dirty="0" smtClean="0"/>
              <a:t>Relay controlled</a:t>
            </a:r>
            <a:endParaRPr lang="en" cap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Hardware:  Sensor Pod</a:t>
            </a:r>
            <a:endParaRPr lang="en"/>
          </a:p>
        </p:txBody>
      </p:sp>
      <p:sp>
        <p:nvSpPr>
          <p:cNvPr id="86" name="Shape 86"/>
          <p:cNvSpPr txBox="1"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" cap="none" dirty="0" smtClean="0"/>
              <a:t>Basics:</a:t>
            </a:r>
          </a:p>
          <a:p>
            <a:pPr lvl="1"/>
            <a:r>
              <a:rPr lang="en" cap="none" dirty="0" smtClean="0"/>
              <a:t>Four sensors for each zone</a:t>
            </a:r>
          </a:p>
          <a:p>
            <a:pPr lvl="1"/>
            <a:r>
              <a:rPr lang="en" cap="none" dirty="0" smtClean="0"/>
              <a:t>Temperature</a:t>
            </a:r>
          </a:p>
          <a:p>
            <a:pPr lvl="1"/>
            <a:r>
              <a:rPr lang="en" cap="none" dirty="0" smtClean="0"/>
              <a:t>Humidity</a:t>
            </a:r>
          </a:p>
          <a:p>
            <a:pPr lvl="1"/>
            <a:r>
              <a:rPr lang="en" cap="none" dirty="0" smtClean="0"/>
              <a:t>Light</a:t>
            </a:r>
          </a:p>
          <a:p>
            <a:pPr lvl="1"/>
            <a:r>
              <a:rPr lang="en" cap="none" dirty="0" smtClean="0"/>
              <a:t>Moisture</a:t>
            </a:r>
          </a:p>
          <a:p>
            <a:pPr marL="0" lvl="0" indent="0">
              <a:buNone/>
            </a:pPr>
            <a:r>
              <a:rPr lang="en" cap="none" dirty="0" smtClean="0"/>
              <a:t>Features:</a:t>
            </a:r>
          </a:p>
          <a:p>
            <a:pPr lvl="1"/>
            <a:r>
              <a:rPr lang="en" cap="none" dirty="0" smtClean="0"/>
              <a:t>Ventilated weatherproof enclosure</a:t>
            </a:r>
          </a:p>
          <a:p>
            <a:pPr lvl="1"/>
            <a:r>
              <a:rPr lang="en" cap="none" dirty="0" smtClean="0"/>
              <a:t>Glass lid to prevent UV discoloration for optical sensor</a:t>
            </a:r>
            <a:endParaRPr lang="en" cap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Hardware:  Command Station</a:t>
            </a:r>
            <a:endParaRPr lang="en"/>
          </a:p>
        </p:txBody>
      </p:sp>
      <p:sp>
        <p:nvSpPr>
          <p:cNvPr id="92" name="Shape 92"/>
          <p:cNvSpPr txBox="1"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cap="none" dirty="0" smtClean="0"/>
              <a:t>Basics:</a:t>
            </a:r>
          </a:p>
          <a:p>
            <a:pPr lvl="1"/>
            <a:r>
              <a:rPr lang="en-US" cap="none" dirty="0" smtClean="0"/>
              <a:t>Raspberry Pi based</a:t>
            </a:r>
          </a:p>
          <a:p>
            <a:pPr lvl="1"/>
            <a:r>
              <a:rPr lang="en-US" cap="none" dirty="0" smtClean="0"/>
              <a:t>Receives sensor data from all zones and interprets results</a:t>
            </a:r>
          </a:p>
          <a:p>
            <a:pPr lvl="1"/>
            <a:r>
              <a:rPr lang="en-US" cap="none" dirty="0" smtClean="0"/>
              <a:t>Sends out irrigation schedules</a:t>
            </a:r>
          </a:p>
          <a:p>
            <a:pPr lvl="1"/>
            <a:r>
              <a:rPr lang="en-US" cap="none" dirty="0" smtClean="0"/>
              <a:t>Allows direct user interaction to configure and control system</a:t>
            </a:r>
          </a:p>
          <a:p>
            <a:pPr marL="0" lvl="0" indent="0">
              <a:buNone/>
            </a:pPr>
            <a:r>
              <a:rPr lang="en-US" cap="none" dirty="0" smtClean="0"/>
              <a:t>Features:</a:t>
            </a:r>
          </a:p>
          <a:p>
            <a:pPr lvl="1"/>
            <a:r>
              <a:rPr lang="en-US" cap="none" dirty="0" smtClean="0"/>
              <a:t>Provides a web interface over </a:t>
            </a:r>
            <a:r>
              <a:rPr lang="en-US" cap="none" dirty="0" err="1" smtClean="0"/>
              <a:t>WiFi</a:t>
            </a:r>
            <a:endParaRPr lang="en-US" cap="none" dirty="0" smtClean="0"/>
          </a:p>
          <a:p>
            <a:pPr lvl="1"/>
            <a:r>
              <a:rPr lang="en-US" cap="none" dirty="0" smtClean="0"/>
              <a:t>Irrigation algorithm tuning, sensor readings, and schedule history</a:t>
            </a:r>
          </a:p>
          <a:p>
            <a:pPr lvl="1"/>
            <a:r>
              <a:rPr lang="en-US" cap="none" dirty="0" err="1" smtClean="0"/>
              <a:t>XBee</a:t>
            </a:r>
            <a:r>
              <a:rPr lang="en-US" cap="none" dirty="0" smtClean="0"/>
              <a:t> 900MHz radio (</a:t>
            </a:r>
            <a:r>
              <a:rPr lang="en-US" cap="none" dirty="0" err="1" smtClean="0"/>
              <a:t>zigbee</a:t>
            </a:r>
            <a:r>
              <a:rPr lang="en-US" cap="none" dirty="0" smtClean="0"/>
              <a:t>) to potentially multiple controllers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smtClean="0"/>
              <a:t>Command Station:  Scheduling Algorithm</a:t>
            </a:r>
            <a:endParaRPr lang="en"/>
          </a:p>
        </p:txBody>
      </p:sp>
      <p:sp>
        <p:nvSpPr>
          <p:cNvPr id="98" name="Shape 98"/>
          <p:cNvSpPr txBox="1"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cap="none" dirty="0" smtClean="0"/>
              <a:t>The watering schedule is affected by the following conditions:</a:t>
            </a:r>
          </a:p>
          <a:p>
            <a:pPr lvl="1"/>
            <a:r>
              <a:rPr lang="en-US" cap="none" dirty="0" smtClean="0"/>
              <a:t>Time of day</a:t>
            </a:r>
          </a:p>
          <a:p>
            <a:pPr lvl="1"/>
            <a:r>
              <a:rPr lang="en-US" cap="none" dirty="0" smtClean="0"/>
              <a:t>Amount of direct sunlight being received</a:t>
            </a:r>
          </a:p>
          <a:p>
            <a:pPr lvl="1"/>
            <a:r>
              <a:rPr lang="en-US" cap="none" dirty="0" smtClean="0"/>
              <a:t>Temperature and humidity</a:t>
            </a:r>
          </a:p>
          <a:p>
            <a:pPr lvl="1"/>
            <a:r>
              <a:rPr lang="en-US" cap="none" dirty="0" smtClean="0"/>
              <a:t>Soil conditions</a:t>
            </a:r>
          </a:p>
          <a:p>
            <a:pPr marL="0" lvl="0" indent="0">
              <a:buNone/>
            </a:pPr>
            <a:endParaRPr lang="en-US" cap="none" dirty="0" smtClean="0"/>
          </a:p>
          <a:p>
            <a:pPr marL="0" lvl="0" indent="0">
              <a:buNone/>
            </a:pPr>
            <a:r>
              <a:rPr lang="en-US" cap="none" dirty="0" smtClean="0"/>
              <a:t>Under what conditions should we irrigate?</a:t>
            </a:r>
            <a:endParaRPr lang="en-US" cap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Scheduling Algorithm Cont.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sz="quarter" idx="13"/>
          </p:nvPr>
        </p:nvSpPr>
        <p:spPr>
          <a:xfrm>
            <a:off x="685330" y="3144482"/>
            <a:ext cx="3829520" cy="11989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61111"/>
              <a:buNone/>
            </a:pPr>
            <a:r>
              <a:rPr lang="en" dirty="0">
                <a:solidFill>
                  <a:schemeClr val="dk1"/>
                </a:solidFill>
              </a:rPr>
              <a:t>X = ~B~D + C~D + A~D + </a:t>
            </a:r>
            <a:r>
              <a:rPr lang="en" dirty="0" smtClean="0">
                <a:solidFill>
                  <a:schemeClr val="dk1"/>
                </a:solidFill>
              </a:rPr>
              <a:t>A~BC</a:t>
            </a:r>
            <a:endParaRPr lang="en" dirty="0">
              <a:solidFill>
                <a:schemeClr val="dk1"/>
              </a:solidFill>
            </a:endParaRPr>
          </a:p>
        </p:txBody>
      </p:sp>
      <p:pic>
        <p:nvPicPr>
          <p:cNvPr id="7" name="Shape 105"/>
          <p:cNvPicPr preferRelativeResize="0">
            <a:picLocks noGrp="1"/>
          </p:cNvPicPr>
          <p:nvPr>
            <p:ph sz="quarter" idx="14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1519" y="1774825"/>
            <a:ext cx="1924312" cy="256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7096" y="1774825"/>
            <a:ext cx="3245987" cy="89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31</TotalTime>
  <Words>1742</Words>
  <Application>Microsoft Office PowerPoint</Application>
  <PresentationFormat>On-screen Show (16:9)</PresentationFormat>
  <Paragraphs>232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Tw Cen MT</vt:lpstr>
      <vt:lpstr>Droplet</vt:lpstr>
      <vt:lpstr>Project ALIN</vt:lpstr>
      <vt:lpstr>Automatic Lawn Irrigation Network</vt:lpstr>
      <vt:lpstr>System Overview</vt:lpstr>
      <vt:lpstr>Hardware:  Controller</vt:lpstr>
      <vt:lpstr>Hardware:  Valve Manifold</vt:lpstr>
      <vt:lpstr>Hardware:  Sensor Pod</vt:lpstr>
      <vt:lpstr>Hardware:  Command Station</vt:lpstr>
      <vt:lpstr>Command Station:  Scheduling Algorithm</vt:lpstr>
      <vt:lpstr>Scheduling Algorithm Cont.</vt:lpstr>
      <vt:lpstr>Final Scheduling Algorithm</vt:lpstr>
      <vt:lpstr>Radio Communication:  Sending</vt:lpstr>
      <vt:lpstr>Radio Communication:  Receiving</vt:lpstr>
      <vt:lpstr>Radio Communication:  Payload</vt:lpstr>
      <vt:lpstr>Radio Communication:  Data Specification</vt:lpstr>
      <vt:lpstr>Hardware Costs</vt:lpstr>
      <vt:lpstr>Scheduling Algorithm: Demo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ALIN</dc:title>
  <dc:creator>Thomas Dye</dc:creator>
  <cp:lastModifiedBy>Thomas Dye</cp:lastModifiedBy>
  <cp:revision>10</cp:revision>
  <dcterms:modified xsi:type="dcterms:W3CDTF">2016-12-09T07:43:45Z</dcterms:modified>
</cp:coreProperties>
</file>