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2" r:id="rId2"/>
    <p:sldId id="270" r:id="rId3"/>
    <p:sldId id="273" r:id="rId4"/>
    <p:sldId id="287" r:id="rId5"/>
    <p:sldId id="288" r:id="rId6"/>
    <p:sldId id="296" r:id="rId7"/>
    <p:sldId id="297" r:id="rId8"/>
    <p:sldId id="298" r:id="rId9"/>
    <p:sldId id="299" r:id="rId10"/>
    <p:sldId id="304" r:id="rId11"/>
    <p:sldId id="300" r:id="rId12"/>
    <p:sldId id="303" r:id="rId13"/>
    <p:sldId id="305" r:id="rId14"/>
    <p:sldId id="301" r:id="rId15"/>
    <p:sldId id="302" r:id="rId16"/>
    <p:sldId id="275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6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134"/>
    <a:srgbClr val="42E28A"/>
    <a:srgbClr val="054B28"/>
    <a:srgbClr val="148246"/>
    <a:srgbClr val="149B55"/>
    <a:srgbClr val="1ACC6F"/>
    <a:srgbClr val="199B55"/>
    <a:srgbClr val="158949"/>
    <a:srgbClr val="158C4C"/>
    <a:srgbClr val="C3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1117"/>
        <p:guide pos="6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28CC1-B90E-47D8-99C5-6BAA1811C342}" type="datetimeFigureOut">
              <a:rPr lang="pt-BR" smtClean="0"/>
              <a:t>23/06/2022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D351C-CD6A-4EE7-B691-C83BC0E42D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44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23/06/2022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28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23/06/2022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6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23/06/2022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64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23/06/2022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73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23/06/2022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04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23/06/2022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703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23/06/2022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55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23/06/2022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24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23/06/2022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159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23/06/2022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11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23/06/2022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44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4B977-AD5C-4F3D-992F-860711DBDA8C}" type="datetimeFigureOut">
              <a:rPr lang="pt-BR" smtClean="0"/>
              <a:t>23/06/2022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090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06" y="5708679"/>
            <a:ext cx="2195698" cy="74886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788024" y="2962165"/>
            <a:ext cx="4254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Calculo Numérico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067945" y="4150688"/>
            <a:ext cx="487811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Mayara Camilo de Oliveira</a:t>
            </a:r>
          </a:p>
          <a:p>
            <a:pPr algn="r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 Pacheco </a:t>
            </a:r>
          </a:p>
          <a:p>
            <a:pPr algn="r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Pedro Guilherme Laurentino Gonçalves </a:t>
            </a:r>
          </a:p>
          <a:p>
            <a:pPr algn="r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Professor Eduardo Paiva </a:t>
            </a:r>
          </a:p>
          <a:p>
            <a:pPr algn="r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24/06/2022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3043840" y="1253873"/>
            <a:ext cx="601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Interpolação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669180" y="167034"/>
            <a:ext cx="4449092" cy="669674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10"/>
          <a:stretch/>
        </p:blipFill>
        <p:spPr>
          <a:xfrm flipH="1">
            <a:off x="3779912" y="0"/>
            <a:ext cx="5904657" cy="9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14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287015" y="250362"/>
            <a:ext cx="796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Exercício 04 – Letra (b) 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C191AE8-3C44-F380-9015-E356AC9A07E5}"/>
              </a:ext>
            </a:extLst>
          </p:cNvPr>
          <p:cNvSpPr txBox="1"/>
          <p:nvPr/>
        </p:nvSpPr>
        <p:spPr>
          <a:xfrm>
            <a:off x="277717" y="1412776"/>
            <a:ext cx="8588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Como não há uma uniformidade na distribuição do espaçamento entre os pontos, devemos pegar pontos centrados e mais próximos para aumentar a acurácia do resultado. </a:t>
            </a:r>
            <a:endParaRPr lang="pt-BR" b="0" i="0" u="none" strike="noStrike" baseline="0" dirty="0"/>
          </a:p>
          <a:p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endParaRPr lang="pt-BR" sz="1800" b="0" i="0" u="none" strike="noStrike" baseline="0" dirty="0">
              <a:solidFill>
                <a:srgbClr val="FF0066"/>
              </a:solidFill>
              <a:latin typeface="Courier New" panose="02070309020205020404" pitchFamily="49" charset="0"/>
            </a:endParaRPr>
          </a:p>
          <a:p>
            <a:endParaRPr lang="pt-BR" sz="180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5F4F878-C5B0-5D70-4DC0-1360BF7FC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492896"/>
            <a:ext cx="7200800" cy="80708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CEABA73-E49B-906B-4F97-A0DD46BA5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3436306"/>
            <a:ext cx="3187229" cy="308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34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03914" y="333523"/>
            <a:ext cx="796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Exercício 04 – Letra (c) 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C191AE8-3C44-F380-9015-E356AC9A07E5}"/>
              </a:ext>
            </a:extLst>
          </p:cNvPr>
          <p:cNvSpPr txBox="1"/>
          <p:nvPr/>
        </p:nvSpPr>
        <p:spPr>
          <a:xfrm>
            <a:off x="291820" y="979854"/>
            <a:ext cx="85885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80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endParaRPr lang="pt-BR" b="0" i="0" u="none" strike="noStrike" baseline="0" dirty="0"/>
          </a:p>
          <a:p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endParaRPr lang="pt-BR" sz="1800" b="0" i="0" u="none" strike="noStrike" baseline="0" dirty="0">
              <a:solidFill>
                <a:srgbClr val="FF0066"/>
              </a:solidFill>
              <a:latin typeface="Courier New" panose="02070309020205020404" pitchFamily="49" charset="0"/>
            </a:endParaRPr>
          </a:p>
          <a:p>
            <a:endParaRPr lang="pt-BR" sz="180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C7AFDC9-E837-837D-E17C-0706640D6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20" y="2314786"/>
            <a:ext cx="8855069" cy="222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9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03914" y="333523"/>
            <a:ext cx="796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Exercício 04 – Letra (c) 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C191AE8-3C44-F380-9015-E356AC9A07E5}"/>
              </a:ext>
            </a:extLst>
          </p:cNvPr>
          <p:cNvSpPr txBox="1"/>
          <p:nvPr/>
        </p:nvSpPr>
        <p:spPr>
          <a:xfrm>
            <a:off x="375922" y="2276872"/>
            <a:ext cx="85885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80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endParaRPr lang="pt-BR" b="0" i="0" u="none" strike="noStrike" baseline="0" dirty="0"/>
          </a:p>
          <a:p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endParaRPr lang="pt-BR" sz="1800" b="0" i="0" u="none" strike="noStrike" baseline="0" dirty="0">
              <a:solidFill>
                <a:srgbClr val="FF0066"/>
              </a:solidFill>
              <a:latin typeface="Courier New" panose="02070309020205020404" pitchFamily="49" charset="0"/>
            </a:endParaRPr>
          </a:p>
          <a:p>
            <a:endParaRPr lang="pt-BR" sz="180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443C8D3-39B3-643D-84B6-797C7AECFD41}"/>
              </a:ext>
            </a:extLst>
          </p:cNvPr>
          <p:cNvSpPr txBox="1"/>
          <p:nvPr/>
        </p:nvSpPr>
        <p:spPr>
          <a:xfrm>
            <a:off x="287015" y="1196752"/>
            <a:ext cx="873258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Entradas MAIN-C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 =[0 1 2.5 3 4.5 5 6];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 = [2 5.4375 7.3516 7.5625 8.4453 9.1875 12];</a:t>
            </a:r>
          </a:p>
          <a:p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xx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3.5; </a:t>
            </a:r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Valor a ser estimado</a:t>
            </a:r>
          </a:p>
          <a:p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Grau 1 (2 pontos)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x=[3 4.5]';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y=[7.5625 8.4453]';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yn1=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lagrangeLetraC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x,y,xx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Grau 2 (3 pontos)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x=[2.5 3 4.5]';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y=[7.3516 7.5625 8.4453]';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yn2=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lagrangeLetraC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x,y,xx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Grau 3 (4 pontos)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x=[2.5 3 4.5 5]';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y=[7.3516 7.5625 8.4453 9.1875]';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yn3=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lagrangeLetraC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x,y,xx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pt-BR" b="0" i="0" u="none" strike="noStrike" baseline="0" dirty="0"/>
          </a:p>
          <a:p>
            <a:endParaRPr lang="pt-BR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pt-BR" sz="1800" b="0" i="0" u="none" strike="noStrike" baseline="0" dirty="0">
              <a:solidFill>
                <a:srgbClr val="FF0066"/>
              </a:solidFill>
              <a:latin typeface="Courier New" panose="02070309020205020404" pitchFamily="49" charset="0"/>
            </a:endParaRPr>
          </a:p>
          <a:p>
            <a:endParaRPr lang="pt-BR" b="0" i="0" u="none" strike="noStrike" baseline="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4880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03914" y="333523"/>
            <a:ext cx="796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Exercício 04 – Letra (c) 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C191AE8-3C44-F380-9015-E356AC9A07E5}"/>
              </a:ext>
            </a:extLst>
          </p:cNvPr>
          <p:cNvSpPr txBox="1"/>
          <p:nvPr/>
        </p:nvSpPr>
        <p:spPr>
          <a:xfrm>
            <a:off x="375922" y="2276872"/>
            <a:ext cx="85885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80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endParaRPr lang="pt-BR" b="0" i="0" u="none" strike="noStrike" baseline="0" dirty="0"/>
          </a:p>
          <a:p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endParaRPr lang="pt-BR" sz="1800" b="0" i="0" u="none" strike="noStrike" baseline="0" dirty="0">
              <a:solidFill>
                <a:srgbClr val="FF0066"/>
              </a:solidFill>
              <a:latin typeface="Courier New" panose="02070309020205020404" pitchFamily="49" charset="0"/>
            </a:endParaRPr>
          </a:p>
          <a:p>
            <a:endParaRPr lang="pt-BR" sz="180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443C8D3-39B3-643D-84B6-797C7AECFD41}"/>
              </a:ext>
            </a:extLst>
          </p:cNvPr>
          <p:cNvSpPr txBox="1"/>
          <p:nvPr/>
        </p:nvSpPr>
        <p:spPr>
          <a:xfrm>
            <a:off x="287015" y="1196752"/>
            <a:ext cx="873258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Grau 4 (5 pontos)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x=[1 2.5 3 4.5 5]';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y=[5.4375 7.3516 7.5625 8.4453 9.1875]';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yn4=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lagrangeLetraC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x,y,xx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Grau 5 (6 pontos)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x=[0 1 2.5 3 4.5 5]';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y=[2 5.4375 7.3516 7.5625 8.4453 9.1875]';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yn5=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lagrangeLetraC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x,y,xx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</a:t>
            </a:r>
            <a:r>
              <a:rPr lang="pt-BR" sz="18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Grafico</a:t>
            </a:r>
            <a:endParaRPr lang="pt-BR" sz="180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RowNames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=[{</a:t>
            </a:r>
            <a:r>
              <a:rPr lang="pt-B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'Grau 1'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};{</a:t>
            </a:r>
            <a:r>
              <a:rPr lang="pt-B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'Grau 2'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};{</a:t>
            </a:r>
            <a:r>
              <a:rPr lang="pt-B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'Grau 3'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};{</a:t>
            </a:r>
            <a:r>
              <a:rPr lang="pt-B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'Grau 4'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};{</a:t>
            </a:r>
            <a:r>
              <a:rPr lang="pt-B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'Grau 5'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}];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Lagrange=[yn1;yn2;yn3;yn4;yn5];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T=table(Lagrange,</a:t>
            </a:r>
            <a:r>
              <a:rPr lang="fr-F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'RowName'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,RowNames)</a:t>
            </a:r>
          </a:p>
          <a:p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(3.5,7.7422,</a:t>
            </a:r>
            <a:r>
              <a:rPr lang="pt-B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'o'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pt-B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'MarkerEdgeColor'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pt-B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'k'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pt-B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'MarkerFaceColor'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'b'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pt-B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'MarkerSize'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,8)</a:t>
            </a:r>
          </a:p>
          <a:p>
            <a:endParaRPr lang="pt-BR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t-BR" b="0" i="0" u="none" strike="noStrike" baseline="0" dirty="0"/>
          </a:p>
          <a:p>
            <a:endParaRPr lang="pt-BR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pt-BR" sz="1800" b="0" i="0" u="none" strike="noStrike" baseline="0" dirty="0">
              <a:solidFill>
                <a:srgbClr val="FF0066"/>
              </a:solidFill>
              <a:latin typeface="Courier New" panose="02070309020205020404" pitchFamily="49" charset="0"/>
            </a:endParaRPr>
          </a:p>
          <a:p>
            <a:endParaRPr lang="pt-BR" b="0" i="0" u="none" strike="noStrike" baseline="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7079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03914" y="333523"/>
            <a:ext cx="796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Exercício 04 – Letra (c) 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C191AE8-3C44-F380-9015-E356AC9A07E5}"/>
              </a:ext>
            </a:extLst>
          </p:cNvPr>
          <p:cNvSpPr txBox="1"/>
          <p:nvPr/>
        </p:nvSpPr>
        <p:spPr>
          <a:xfrm>
            <a:off x="375922" y="2276872"/>
            <a:ext cx="85885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80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endParaRPr lang="pt-BR" b="0" i="0" u="none" strike="noStrike" baseline="0" dirty="0"/>
          </a:p>
          <a:p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endParaRPr lang="pt-BR" sz="1800" b="0" i="0" u="none" strike="noStrike" baseline="0" dirty="0">
              <a:solidFill>
                <a:srgbClr val="FF0066"/>
              </a:solidFill>
              <a:latin typeface="Courier New" panose="02070309020205020404" pitchFamily="49" charset="0"/>
            </a:endParaRPr>
          </a:p>
          <a:p>
            <a:endParaRPr lang="pt-BR" sz="180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443C8D3-39B3-643D-84B6-797C7AECFD41}"/>
              </a:ext>
            </a:extLst>
          </p:cNvPr>
          <p:cNvSpPr txBox="1"/>
          <p:nvPr/>
        </p:nvSpPr>
        <p:spPr>
          <a:xfrm>
            <a:off x="303914" y="1582340"/>
            <a:ext cx="87325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0" i="0" u="none" strike="noStrike" baseline="0" dirty="0" err="1">
                <a:solidFill>
                  <a:srgbClr val="FF0066"/>
                </a:solidFill>
                <a:latin typeface="Courier New" panose="02070309020205020404" pitchFamily="49" charset="0"/>
              </a:rPr>
              <a:t>function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resp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lagrangeLetraC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x,y,xx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Interpolação de Lagrange</a:t>
            </a:r>
          </a:p>
          <a:p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x = vetor de </a:t>
            </a:r>
            <a:r>
              <a:rPr lang="pt-BR" sz="18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variaveis</a:t>
            </a:r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independentes</a:t>
            </a:r>
          </a:p>
          <a:p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y = vetor de </a:t>
            </a:r>
            <a:r>
              <a:rPr lang="pt-BR" sz="18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variaveis</a:t>
            </a:r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dependentes</a:t>
            </a:r>
          </a:p>
          <a:p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</a:t>
            </a:r>
            <a:r>
              <a:rPr lang="pt-BR" sz="18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xx</a:t>
            </a:r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= valor de x onde se quer encontrar o valor de y</a:t>
            </a:r>
          </a:p>
          <a:p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n=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(y); </a:t>
            </a:r>
          </a:p>
          <a:p>
            <a:r>
              <a:rPr lang="pt-BR" sz="1800" b="0" i="0" u="none" strike="noStrike" baseline="0" dirty="0" err="1">
                <a:solidFill>
                  <a:srgbClr val="FF0066"/>
                </a:solidFill>
                <a:latin typeface="Courier New" panose="02070309020205020404" pitchFamily="49" charset="0"/>
              </a:rPr>
              <a:t>if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(y)~=n,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error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'x e y devem ter obrigatoriamente o mesmo tamanho!'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r>
              <a:rPr lang="pt-BR" sz="1800" b="0" i="0" u="none" strike="noStrike" baseline="0" dirty="0" err="1">
                <a:solidFill>
                  <a:srgbClr val="FF0066"/>
                </a:solidFill>
                <a:latin typeface="Courier New" panose="02070309020205020404" pitchFamily="49" charset="0"/>
              </a:rPr>
              <a:t>end</a:t>
            </a:r>
            <a:endParaRPr lang="pt-BR" sz="1800" b="0" i="0" u="none" strike="noStrike" baseline="0" dirty="0">
              <a:solidFill>
                <a:srgbClr val="FF0066"/>
              </a:solidFill>
              <a:latin typeface="Courier New" panose="02070309020205020404" pitchFamily="49" charset="0"/>
            </a:endParaRPr>
          </a:p>
          <a:p>
            <a:r>
              <a:rPr lang="pt-BR" sz="1800" b="0" i="0" u="none" strike="noStrike" baseline="0" dirty="0">
                <a:solidFill>
                  <a:srgbClr val="FF0066"/>
                </a:solidFill>
                <a:latin typeface="Courier New" panose="02070309020205020404" pitchFamily="49" charset="0"/>
              </a:rPr>
              <a:t> </a:t>
            </a:r>
          </a:p>
          <a:p>
            <a:endParaRPr lang="pt-BR" b="0" i="0" u="none" strike="noStrike" baseline="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3995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03914" y="333523"/>
            <a:ext cx="796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Exercício 04 – Letra (c) 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C191AE8-3C44-F380-9015-E356AC9A07E5}"/>
              </a:ext>
            </a:extLst>
          </p:cNvPr>
          <p:cNvSpPr txBox="1"/>
          <p:nvPr/>
        </p:nvSpPr>
        <p:spPr>
          <a:xfrm>
            <a:off x="375922" y="2276872"/>
            <a:ext cx="85885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80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endParaRPr lang="pt-BR" b="0" i="0" u="none" strike="noStrike" baseline="0" dirty="0"/>
          </a:p>
          <a:p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endParaRPr lang="pt-BR" sz="1800" b="0" i="0" u="none" strike="noStrike" baseline="0" dirty="0">
              <a:solidFill>
                <a:srgbClr val="FF0066"/>
              </a:solidFill>
              <a:latin typeface="Courier New" panose="02070309020205020404" pitchFamily="49" charset="0"/>
            </a:endParaRPr>
          </a:p>
          <a:p>
            <a:endParaRPr lang="pt-BR" sz="180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443C8D3-39B3-643D-84B6-797C7AECFD41}"/>
              </a:ext>
            </a:extLst>
          </p:cNvPr>
          <p:cNvSpPr txBox="1"/>
          <p:nvPr/>
        </p:nvSpPr>
        <p:spPr>
          <a:xfrm>
            <a:off x="303914" y="1321067"/>
            <a:ext cx="873258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resp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lang="pt-BR" sz="1800" b="0" i="0" u="none" strike="noStrike" baseline="0" dirty="0">
                <a:solidFill>
                  <a:srgbClr val="FF0066"/>
                </a:solidFill>
                <a:latin typeface="Courier New" panose="02070309020205020404" pitchFamily="49" charset="0"/>
              </a:rPr>
              <a:t>for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i = 1:n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fdeX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y(i);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pt-BR" sz="1800" b="0" i="0" u="none" strike="noStrike" baseline="0" dirty="0">
                <a:solidFill>
                  <a:srgbClr val="FF0066"/>
                </a:solidFill>
                <a:latin typeface="Courier New" panose="02070309020205020404" pitchFamily="49" charset="0"/>
              </a:rPr>
              <a:t>for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j = 1:n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pt-BR" sz="1800" b="0" i="0" u="none" strike="noStrike" baseline="0" dirty="0" err="1">
                <a:solidFill>
                  <a:srgbClr val="FF0066"/>
                </a:solidFill>
                <a:latin typeface="Courier New" panose="02070309020205020404" pitchFamily="49" charset="0"/>
              </a:rPr>
              <a:t>if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i ~= j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fdeX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fdeX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*(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xx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- x(j))/(x(i) - x(j));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pt-BR" sz="1800" b="0" i="0" u="none" strike="noStrike" baseline="0" dirty="0" err="1">
                <a:solidFill>
                  <a:srgbClr val="FF0066"/>
                </a:solidFill>
                <a:latin typeface="Courier New" panose="02070309020205020404" pitchFamily="49" charset="0"/>
              </a:rPr>
              <a:t>end</a:t>
            </a:r>
            <a:endParaRPr lang="pt-BR" sz="1800" b="0" i="0" u="none" strike="noStrike" baseline="0" dirty="0">
              <a:solidFill>
                <a:srgbClr val="FF0066"/>
              </a:solidFill>
              <a:latin typeface="Courier New" panose="02070309020205020404" pitchFamily="49" charset="0"/>
            </a:endParaRP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pt-BR" sz="1800" b="0" i="0" u="none" strike="noStrike" baseline="0" dirty="0" err="1">
                <a:solidFill>
                  <a:srgbClr val="FF0066"/>
                </a:solidFill>
                <a:latin typeface="Courier New" panose="02070309020205020404" pitchFamily="49" charset="0"/>
              </a:rPr>
              <a:t>end</a:t>
            </a:r>
            <a:endParaRPr lang="pt-BR" sz="1800" b="0" i="0" u="none" strike="noStrike" baseline="0" dirty="0">
              <a:solidFill>
                <a:srgbClr val="FF0066"/>
              </a:solidFill>
              <a:latin typeface="Courier New" panose="02070309020205020404" pitchFamily="49" charset="0"/>
            </a:endParaRP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resp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resp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fdeX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t-BR" sz="1800" b="0" i="0" u="none" strike="noStrike" baseline="0" dirty="0" err="1">
                <a:solidFill>
                  <a:srgbClr val="FF0066"/>
                </a:solidFill>
                <a:latin typeface="Courier New" panose="02070309020205020404" pitchFamily="49" charset="0"/>
              </a:rPr>
              <a:t>end</a:t>
            </a:r>
            <a:endParaRPr lang="pt-BR" sz="1800" b="0" i="0" u="none" strike="noStrike" baseline="0" dirty="0">
              <a:solidFill>
                <a:srgbClr val="FF0066"/>
              </a:solidFill>
              <a:latin typeface="Courier New" panose="02070309020205020404" pitchFamily="49" charset="0"/>
            </a:endParaRPr>
          </a:p>
          <a:p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</a:t>
            </a:r>
            <a:r>
              <a:rPr lang="pt-BR" sz="18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Grafico</a:t>
            </a:r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dos pontos</a:t>
            </a:r>
          </a:p>
          <a:p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(x,y,</a:t>
            </a:r>
            <a:r>
              <a:rPr lang="pt-B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'o'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pt-B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pt-BR" sz="18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MarkerEdgeColor</a:t>
            </a:r>
            <a:r>
              <a:rPr lang="pt-B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pt-B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'k'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pt-B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pt-BR" sz="18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MarkerFaceColor</a:t>
            </a:r>
            <a:r>
              <a:rPr lang="pt-B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pt-B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'c'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1800" b="0" i="0" u="none" strike="noStrike" baseline="0" dirty="0">
                <a:solidFill>
                  <a:srgbClr val="FF0066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'MarkerSize'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,8),hold </a:t>
            </a:r>
            <a:r>
              <a:rPr lang="en-US" sz="18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,grid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</a:t>
            </a:r>
            <a:r>
              <a:rPr lang="en-US" sz="18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Pontos</a:t>
            </a:r>
            <a:endParaRPr lang="en-US" sz="180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'x'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'y’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                    SEGUINDO PARA O MATLAB!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pt-BR" sz="1800" b="0" i="0" u="none" strike="noStrike" baseline="0" dirty="0">
              <a:solidFill>
                <a:srgbClr val="FF0066"/>
              </a:solidFill>
              <a:latin typeface="Courier New" panose="02070309020205020404" pitchFamily="49" charset="0"/>
            </a:endParaRPr>
          </a:p>
          <a:p>
            <a:endParaRPr lang="pt-BR" b="0" i="0" u="none" strike="noStrike" baseline="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2234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644008" y="836712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Gratidão! 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751513" y="1986453"/>
            <a:ext cx="37809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UDESC – Universidade do Estado de Santa Catarina</a:t>
            </a: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1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/>
          <p:nvPr/>
        </p:nvSpPr>
        <p:spPr>
          <a:xfrm>
            <a:off x="971600" y="1700808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>
                <a:latin typeface="Verdana" panose="020B0604030504040204" pitchFamily="34" charset="0"/>
                <a:ea typeface="Verdana" panose="020B0604030504040204" pitchFamily="34" charset="0"/>
              </a:rPr>
              <a:t>“Engenheiros gostam de resolver problemas, se não tem problemas disponíveis, eles criam seus próprios problemas</a:t>
            </a:r>
            <a:r>
              <a:rPr lang="pt-BR" sz="1600" b="0" i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.“ </a:t>
            </a:r>
          </a:p>
          <a:p>
            <a:r>
              <a:rPr lang="pt-BR" sz="1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—  </a:t>
            </a:r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</a:rPr>
              <a:t>Scott Adams </a:t>
            </a:r>
            <a:br>
              <a:rPr lang="pt-BR" sz="1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1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741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Interpolação de Newton  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F2DE6FF-5472-85A0-6C54-8E3D1F8A95F6}"/>
              </a:ext>
            </a:extLst>
          </p:cNvPr>
          <p:cNvSpPr txBox="1"/>
          <p:nvPr/>
        </p:nvSpPr>
        <p:spPr>
          <a:xfrm>
            <a:off x="125252" y="1951672"/>
            <a:ext cx="8839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Interpolação de Newton é uma técnica de interpolação polinomial de análise numérica. Os coeficientes dos polinômios que vamos encontrar, vão ser calculados usando diferença dividida, esse método de interpolação também é conhecido como polinômio de interpolação de diferenças divididas de Newton. 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DE5EE0F-B3B7-CE66-5112-20D4FE861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3562138"/>
            <a:ext cx="82105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0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796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Exercício 04 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7527145-8053-36E8-4E2A-16C8BB98C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49" y="1844824"/>
            <a:ext cx="8332516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3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03914" y="333523"/>
            <a:ext cx="796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Exercício 04 – Letra (a) 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C191AE8-3C44-F380-9015-E356AC9A07E5}"/>
              </a:ext>
            </a:extLst>
          </p:cNvPr>
          <p:cNvSpPr txBox="1"/>
          <p:nvPr/>
        </p:nvSpPr>
        <p:spPr>
          <a:xfrm>
            <a:off x="303914" y="1124744"/>
            <a:ext cx="858856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clearvars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Entrada de dados</a:t>
            </a:r>
          </a:p>
          <a:p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x=input('Entre com os valores(independentes) do vetor X');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x= [0 1 2.5 3 4.5 5 6];</a:t>
            </a:r>
          </a:p>
          <a:p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y=input('Entre com os valores(dependentes) do vetor Y');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 =[2 5.4375 7.3516 7.5625 8.4453 9.1875 12];</a:t>
            </a:r>
          </a:p>
          <a:p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Processamento do problema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n=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(y); </a:t>
            </a:r>
          </a:p>
          <a:p>
            <a:r>
              <a:rPr lang="pt-BR" sz="1800" b="0" i="0" u="none" strike="noStrike" baseline="0" dirty="0" err="1">
                <a:solidFill>
                  <a:srgbClr val="FF0066"/>
                </a:solidFill>
                <a:latin typeface="Courier New" panose="02070309020205020404" pitchFamily="49" charset="0"/>
              </a:rPr>
              <a:t>if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(y)~=n,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error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'x e y devem ter obrigatoriamente o mesmo tamanho!'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r>
              <a:rPr lang="pt-BR" sz="1800" b="0" i="0" u="none" strike="noStrike" baseline="0" dirty="0" err="1">
                <a:solidFill>
                  <a:srgbClr val="FF0066"/>
                </a:solidFill>
                <a:latin typeface="Courier New" panose="02070309020205020404" pitchFamily="49" charset="0"/>
              </a:rPr>
              <a:t>end</a:t>
            </a:r>
            <a:endParaRPr lang="pt-BR" sz="1800" b="0" i="0" u="none" strike="noStrike" baseline="0" dirty="0">
              <a:solidFill>
                <a:srgbClr val="FF0066"/>
              </a:solidFill>
              <a:latin typeface="Courier New" panose="02070309020205020404" pitchFamily="49" charset="0"/>
            </a:endParaRPr>
          </a:p>
          <a:p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</a:t>
            </a:r>
            <a:r>
              <a:rPr lang="pt-BR" sz="18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xf</a:t>
            </a:r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=input('Digite o valor de x onde se quer encontrar o valor de f(x): ');</a:t>
            </a:r>
          </a:p>
          <a:p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xf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3.5;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L=zeros(n);</a:t>
            </a:r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Fazendo pra diferenças divididas </a:t>
            </a:r>
          </a:p>
          <a:p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L cria uma matriz quadrada do tamanho do vetor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959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03914" y="333523"/>
            <a:ext cx="796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Exercício 04 – Letra (a) 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C191AE8-3C44-F380-9015-E356AC9A07E5}"/>
              </a:ext>
            </a:extLst>
          </p:cNvPr>
          <p:cNvSpPr txBox="1"/>
          <p:nvPr/>
        </p:nvSpPr>
        <p:spPr>
          <a:xfrm>
            <a:off x="291820" y="979854"/>
            <a:ext cx="858856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0" i="0" u="none" strike="noStrike" baseline="0" dirty="0">
                <a:solidFill>
                  <a:srgbClr val="FF0066"/>
                </a:solidFill>
                <a:latin typeface="Courier New" panose="02070309020205020404" pitchFamily="49" charset="0"/>
              </a:rPr>
              <a:t>for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k=1:n </a:t>
            </a:r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%vetor varrendo o tamanho da matriz de vetores x independentes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L(k,1)=y(k); </a:t>
            </a:r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%preenchendo o  vetor L, espelho de y transposto (ORDEM ZERO!)</a:t>
            </a:r>
          </a:p>
          <a:p>
            <a:r>
              <a:rPr lang="pt-BR" sz="1800" b="0" i="0" u="none" strike="noStrike" baseline="0" dirty="0" err="1">
                <a:solidFill>
                  <a:srgbClr val="FF0066"/>
                </a:solidFill>
                <a:latin typeface="Courier New" panose="02070309020205020404" pitchFamily="49" charset="0"/>
              </a:rPr>
              <a:t>end</a:t>
            </a:r>
            <a:endParaRPr lang="pt-BR" sz="1800" b="0" i="0" u="none" strike="noStrike" baseline="0" dirty="0">
              <a:solidFill>
                <a:srgbClr val="FF0066"/>
              </a:solidFill>
              <a:latin typeface="Courier New" panose="02070309020205020404" pitchFamily="49" charset="0"/>
            </a:endParaRPr>
          </a:p>
          <a:p>
            <a:r>
              <a:rPr lang="pt-BR" sz="1800" b="0" i="0" u="none" strike="noStrike" baseline="0" dirty="0">
                <a:solidFill>
                  <a:srgbClr val="FF0066"/>
                </a:solidFill>
                <a:latin typeface="Courier New" panose="02070309020205020404" pitchFamily="49" charset="0"/>
              </a:rPr>
              <a:t>for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k=2:n </a:t>
            </a:r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%segurando a segunda coluna da matriz L e fazendo a quantidade de linhas tamanho de n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t-BR" sz="1800" b="0" i="0" u="none" strike="noStrike" baseline="0" dirty="0">
                <a:solidFill>
                  <a:srgbClr val="FF0066"/>
                </a:solidFill>
                <a:latin typeface="Courier New" panose="02070309020205020404" pitchFamily="49" charset="0"/>
              </a:rPr>
              <a:t>for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m=1:n-k                     </a:t>
            </a:r>
          </a:p>
          <a:p>
            <a:r>
              <a:rPr lang="nn-NO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L(m,k)=(L(m,k-1)-L(m+1,k-1))/(x(m)-x(m+(k-1)));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t-BR" sz="1800" b="0" i="0" u="none" strike="noStrike" baseline="0" dirty="0" err="1">
                <a:solidFill>
                  <a:srgbClr val="FF0066"/>
                </a:solidFill>
                <a:latin typeface="Courier New" panose="02070309020205020404" pitchFamily="49" charset="0"/>
              </a:rPr>
              <a:t>end</a:t>
            </a:r>
            <a:endParaRPr lang="pt-BR" sz="1800" b="0" i="0" u="none" strike="noStrike" baseline="0" dirty="0">
              <a:solidFill>
                <a:srgbClr val="FF0066"/>
              </a:solidFill>
              <a:latin typeface="Courier New" panose="02070309020205020404" pitchFamily="49" charset="0"/>
            </a:endParaRPr>
          </a:p>
          <a:p>
            <a:r>
              <a:rPr lang="pt-BR" sz="1800" b="0" i="0" u="none" strike="noStrike" baseline="0" dirty="0" err="1">
                <a:solidFill>
                  <a:srgbClr val="FF0066"/>
                </a:solidFill>
                <a:latin typeface="Courier New" panose="02070309020205020404" pitchFamily="49" charset="0"/>
              </a:rPr>
              <a:t>end</a:t>
            </a:r>
            <a:endParaRPr lang="pt-BR" sz="1800" b="0" i="0" u="none" strike="noStrike" baseline="0" dirty="0">
              <a:solidFill>
                <a:srgbClr val="FF0066"/>
              </a:solidFill>
              <a:latin typeface="Courier New" panose="02070309020205020404" pitchFamily="49" charset="0"/>
            </a:endParaRP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tabela= [x' L]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xt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1;</a:t>
            </a:r>
          </a:p>
          <a:p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resp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L(1,1);</a:t>
            </a:r>
          </a:p>
          <a:p>
            <a:r>
              <a:rPr lang="pt-BR" sz="1800" b="0" i="0" u="none" strike="noStrike" baseline="0" dirty="0">
                <a:solidFill>
                  <a:srgbClr val="FF0066"/>
                </a:solidFill>
                <a:latin typeface="Courier New" panose="02070309020205020404" pitchFamily="49" charset="0"/>
              </a:rPr>
              <a:t>for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p = 1:n-1                  SEGUINDO PARA O MATLAB!</a:t>
            </a:r>
          </a:p>
          <a:p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xt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xt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*(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xf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-x(p));</a:t>
            </a:r>
          </a:p>
          <a:p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resp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resp+L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(1,p+1)*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xt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       </a:t>
            </a:r>
          </a:p>
          <a:p>
            <a:r>
              <a:rPr lang="pt-BR" sz="1800" b="0" i="0" u="none" strike="noStrike" baseline="0" dirty="0" err="1">
                <a:solidFill>
                  <a:srgbClr val="FF0066"/>
                </a:solidFill>
                <a:latin typeface="Courier New" panose="02070309020205020404" pitchFamily="49" charset="0"/>
              </a:rPr>
              <a:t>end</a:t>
            </a:r>
            <a:endParaRPr lang="pt-BR" sz="1800" b="0" i="0" u="none" strike="noStrike" baseline="0" dirty="0">
              <a:solidFill>
                <a:srgbClr val="FF0066"/>
              </a:solidFill>
              <a:latin typeface="Courier New" panose="02070309020205020404" pitchFamily="49" charset="0"/>
            </a:endParaRPr>
          </a:p>
          <a:p>
            <a:endParaRPr lang="pt-BR" sz="180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143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03914" y="333523"/>
            <a:ext cx="796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Exercício 04 – Letra (a) 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C191AE8-3C44-F380-9015-E356AC9A07E5}"/>
              </a:ext>
            </a:extLst>
          </p:cNvPr>
          <p:cNvSpPr txBox="1"/>
          <p:nvPr/>
        </p:nvSpPr>
        <p:spPr>
          <a:xfrm>
            <a:off x="291820" y="979854"/>
            <a:ext cx="858856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Introdução ao problema 4...</a:t>
            </a:r>
          </a:p>
          <a:p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clc;clearvars</a:t>
            </a:r>
            <a:endParaRPr lang="pt-BR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x= [0 1 2.5 3 4.5 5 6]; </a:t>
            </a:r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variável independente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f=[2 5.4375 7.3516 7.5625 8.4453 9.1875 12]; </a:t>
            </a:r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variável dependente </a:t>
            </a:r>
          </a:p>
          <a:p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xx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linspace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(0,6); </a:t>
            </a:r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dados finamente espaçados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p1=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polyfit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(x,f,1); </a:t>
            </a:r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ajusta o conjunto de dados a um </a:t>
            </a:r>
            <a:r>
              <a:rPr lang="pt-BR" sz="18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polinomio</a:t>
            </a:r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de grau 1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p2=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polyfit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(x,f,2); </a:t>
            </a:r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ajusta o conjunto de dados a um </a:t>
            </a:r>
            <a:r>
              <a:rPr lang="pt-BR" sz="18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polinomio</a:t>
            </a:r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de grau 2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p3=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polyfit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(x,f,3); </a:t>
            </a:r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ajusta o conjunto de dados a um </a:t>
            </a:r>
            <a:r>
              <a:rPr lang="pt-BR" sz="18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polinomio</a:t>
            </a:r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de grau 3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p4=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polyfit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(x,f,4); </a:t>
            </a:r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ajusta o conjunto de dados a um </a:t>
            </a:r>
            <a:r>
              <a:rPr lang="pt-BR" sz="18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polinomio</a:t>
            </a:r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de grau 4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p5=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polyfit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(x,f,5); </a:t>
            </a:r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ajusta o conjunto de dados a um </a:t>
            </a:r>
            <a:r>
              <a:rPr lang="pt-BR" sz="18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polinomio</a:t>
            </a:r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de grau 5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p6=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polyfit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(x,f,6); </a:t>
            </a:r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ajusta o conjunto de dados a um </a:t>
            </a:r>
            <a:r>
              <a:rPr lang="pt-BR" sz="18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polinomio</a:t>
            </a:r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de grau 6</a:t>
            </a:r>
          </a:p>
          <a:p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endParaRPr lang="pt-BR" sz="1800" b="0" i="0" u="none" strike="noStrike" baseline="0" dirty="0">
              <a:solidFill>
                <a:srgbClr val="FF0066"/>
              </a:solidFill>
              <a:latin typeface="Courier New" panose="02070309020205020404" pitchFamily="49" charset="0"/>
            </a:endParaRPr>
          </a:p>
          <a:p>
            <a:endParaRPr lang="pt-BR" sz="180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5425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03914" y="333523"/>
            <a:ext cx="796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Exercício 04 – Letra (a) 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C191AE8-3C44-F380-9015-E356AC9A07E5}"/>
              </a:ext>
            </a:extLst>
          </p:cNvPr>
          <p:cNvSpPr txBox="1"/>
          <p:nvPr/>
        </p:nvSpPr>
        <p:spPr>
          <a:xfrm>
            <a:off x="291820" y="979854"/>
            <a:ext cx="858856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y1=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polyval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(p1,3.5); </a:t>
            </a:r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valor de f(3.5) para o </a:t>
            </a:r>
            <a:r>
              <a:rPr lang="pt-BR" sz="18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polinomio</a:t>
            </a:r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de grau 1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y2=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polyval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(p2,3.5); </a:t>
            </a:r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valor de f(3.5) para o </a:t>
            </a:r>
            <a:r>
              <a:rPr lang="pt-BR" sz="18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polinomio</a:t>
            </a:r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de grau 2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y3=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polyval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(p3,3.5); </a:t>
            </a:r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valor de f(3.5) para o </a:t>
            </a:r>
            <a:r>
              <a:rPr lang="pt-BR" sz="18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polinomio</a:t>
            </a:r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de grau 3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y4=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polyval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(p4,3.5); </a:t>
            </a:r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valor de f(3.5) para o </a:t>
            </a:r>
            <a:r>
              <a:rPr lang="pt-BR" sz="18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polinomio</a:t>
            </a:r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de grau 4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y5=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polyval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(p5,3.5); </a:t>
            </a:r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valor de f(3.5) para o </a:t>
            </a:r>
            <a:r>
              <a:rPr lang="pt-BR" sz="18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polinomio</a:t>
            </a:r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de grau 5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y6=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polyval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(p6,3.5); </a:t>
            </a:r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valor de f(3.5) para o </a:t>
            </a:r>
            <a:r>
              <a:rPr lang="pt-BR" sz="18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polinomio</a:t>
            </a:r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de grau 6</a:t>
            </a:r>
          </a:p>
          <a:p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yy1=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polyval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(p1,xx); </a:t>
            </a:r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curva de grau 1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yy2=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polyval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(p2,xx); </a:t>
            </a:r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curva de grau 2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yy3=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polyval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(p3,xx); </a:t>
            </a:r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curva de grau 3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yy4=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polyval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(p4,xx); </a:t>
            </a:r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curva de grau 4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yy5=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polyval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(p5,xx); </a:t>
            </a:r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curva de grau 5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yy6=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polyval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(p6,xx); </a:t>
            </a:r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curva de grau 6</a:t>
            </a:r>
          </a:p>
          <a:p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endParaRPr lang="pt-BR" b="0" i="0" u="none" strike="noStrike" baseline="0" dirty="0"/>
          </a:p>
          <a:p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endParaRPr lang="pt-BR" sz="1800" b="0" i="0" u="none" strike="noStrike" baseline="0" dirty="0">
              <a:solidFill>
                <a:srgbClr val="FF0066"/>
              </a:solidFill>
              <a:latin typeface="Courier New" panose="02070309020205020404" pitchFamily="49" charset="0"/>
            </a:endParaRPr>
          </a:p>
          <a:p>
            <a:endParaRPr lang="pt-BR" sz="180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2316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03914" y="333523"/>
            <a:ext cx="796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Exercício 04 – Letra (a) 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C191AE8-3C44-F380-9015-E356AC9A07E5}"/>
              </a:ext>
            </a:extLst>
          </p:cNvPr>
          <p:cNvSpPr txBox="1"/>
          <p:nvPr/>
        </p:nvSpPr>
        <p:spPr>
          <a:xfrm>
            <a:off x="291820" y="979854"/>
            <a:ext cx="858856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(x,f,</a:t>
            </a:r>
            <a:r>
              <a:rPr lang="pt-B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'o'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,xx,yy1,</a:t>
            </a:r>
            <a:r>
              <a:rPr lang="pt-B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'r'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,xx,yy2,</a:t>
            </a:r>
            <a:r>
              <a:rPr lang="pt-B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'g'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,xx,yy3,</a:t>
            </a:r>
            <a:r>
              <a:rPr lang="pt-B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'b'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,xx,yy4,</a:t>
            </a:r>
            <a:r>
              <a:rPr lang="pt-B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'c'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,xx,yy5,</a:t>
            </a:r>
            <a:r>
              <a:rPr lang="pt-B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'k'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,xx,yy6,</a:t>
            </a:r>
            <a:r>
              <a:rPr lang="pt-B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'y'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'variável independente'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pt-B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'variável dependente'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grid </a:t>
            </a:r>
            <a:r>
              <a:rPr lang="pt-BR" sz="18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  <a:endParaRPr lang="pt-BR" sz="1800" b="0" i="0" u="none" strike="noStrike" baseline="0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E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vet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=[y1 y2 y3 y4 y5 y6]’;</a:t>
            </a:r>
          </a:p>
          <a:p>
            <a:endParaRPr 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t-BR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SEGUINDO PARA O MATLAB!</a:t>
            </a:r>
            <a:endParaRPr lang="pt-BR" sz="180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endParaRPr lang="pt-BR" b="0" i="0" u="none" strike="noStrike" baseline="0" dirty="0"/>
          </a:p>
          <a:p>
            <a:r>
              <a:rPr lang="pt-BR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</a:p>
          <a:p>
            <a:endParaRPr lang="pt-BR" sz="1800" b="0" i="0" u="none" strike="noStrike" baseline="0" dirty="0">
              <a:solidFill>
                <a:srgbClr val="FF0066"/>
              </a:solidFill>
              <a:latin typeface="Courier New" panose="02070309020205020404" pitchFamily="49" charset="0"/>
            </a:endParaRPr>
          </a:p>
          <a:p>
            <a:endParaRPr lang="pt-BR" sz="180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29672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1391</Words>
  <Application>Microsoft Office PowerPoint</Application>
  <PresentationFormat>Apresentação na tela (4:3)</PresentationFormat>
  <Paragraphs>194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Times New Roman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Colebrusco Peres</dc:creator>
  <cp:lastModifiedBy>MAYARA CAMILO DE OLIVEIRA</cp:lastModifiedBy>
  <cp:revision>128</cp:revision>
  <dcterms:created xsi:type="dcterms:W3CDTF">2016-08-30T17:34:40Z</dcterms:created>
  <dcterms:modified xsi:type="dcterms:W3CDTF">2022-06-23T23:32:04Z</dcterms:modified>
</cp:coreProperties>
</file>