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2" r:id="rId2"/>
    <p:sldId id="413" r:id="rId3"/>
    <p:sldId id="417" r:id="rId4"/>
    <p:sldId id="441" r:id="rId5"/>
    <p:sldId id="442" r:id="rId6"/>
    <p:sldId id="275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134"/>
    <a:srgbClr val="42E28A"/>
    <a:srgbClr val="054B28"/>
    <a:srgbClr val="148246"/>
    <a:srgbClr val="149B55"/>
    <a:srgbClr val="1ACC6F"/>
    <a:srgbClr val="199B55"/>
    <a:srgbClr val="158949"/>
    <a:srgbClr val="158C4C"/>
    <a:srgbClr val="C3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0AB1CA-6FB7-42E1-AE31-405624EF6E52}" v="2" dt="2021-10-27T12:12:40.3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/>
    <p:restoredTop sz="78527"/>
  </p:normalViewPr>
  <p:slideViewPr>
    <p:cSldViewPr>
      <p:cViewPr varScale="1">
        <p:scale>
          <a:sx n="58" d="100"/>
          <a:sy n="58" d="100"/>
        </p:scale>
        <p:origin x="1350" y="66"/>
      </p:cViewPr>
      <p:guideLst>
        <p:guide orient="horz" pos="1117"/>
        <p:guide pos="6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15/11/2021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D351C-CD6A-4EE7-B691-C83BC0E42DF7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035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5BD3-83FE-4E0B-B993-3E15D4BC40D6}" type="datetime1">
              <a:rPr lang="pt-BR" smtClean="0"/>
              <a:t>15/11/2021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E7B6-C76F-4D33-92BF-EC925B0964D8}" type="datetime1">
              <a:rPr lang="pt-BR" smtClean="0"/>
              <a:t>15/11/2021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1A3A-7375-4647-B793-98BDBF33A42D}" type="datetime1">
              <a:rPr lang="pt-BR" smtClean="0"/>
              <a:t>15/11/2021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D311-A26D-45EF-AC98-AB13E0F90FE7}" type="datetime1">
              <a:rPr lang="pt-BR" smtClean="0"/>
              <a:t>15/11/2021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12A7-5EC8-48C9-B858-7DCC0FE398F2}" type="datetime1">
              <a:rPr lang="pt-BR" smtClean="0"/>
              <a:t>15/11/2021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5A30-05EB-41BA-BCB9-A3D9F45757A0}" type="datetime1">
              <a:rPr lang="pt-BR" smtClean="0"/>
              <a:t>15/11/2021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FBF9-BDCF-42EE-9EBC-2DD6D943E0FE}" type="datetime1">
              <a:rPr lang="pt-BR" smtClean="0"/>
              <a:t>15/11/2021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5666E-E8F7-4F63-A613-E0A04A9540D3}" type="datetime1">
              <a:rPr lang="pt-BR" smtClean="0"/>
              <a:t>15/11/2021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A722-C4E9-4FBF-BFFF-5261A9697EF3}" type="datetime1">
              <a:rPr lang="pt-BR" smtClean="0"/>
              <a:t>15/11/2021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5BE8-6728-40A3-804A-726A4FFBB398}" type="datetime1">
              <a:rPr lang="pt-BR" smtClean="0"/>
              <a:t>15/11/2021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E215-4EA0-48B2-8787-62C7E7DA22D4}" type="datetime1">
              <a:rPr lang="pt-BR" smtClean="0"/>
              <a:t>15/11/2021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3BD8C-C11C-491A-9A26-B7D440B0FEA2}" type="datetime1">
              <a:rPr lang="pt-BR" smtClean="0"/>
              <a:t>15/11/2021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06" y="5708679"/>
            <a:ext cx="2195698" cy="74886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58107" y="2499743"/>
            <a:ext cx="4254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APE02 – Tabela Black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Oil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r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Prof. Dr. </a:t>
            </a:r>
            <a:r>
              <a:rPr lang="pt-BR" sz="2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Antonio</a:t>
            </a:r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Marinho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754912" y="3853960"/>
            <a:ext cx="406148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GRUPO B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Bruno Bazzo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Douglas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Schu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Mayara Oliveira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Pedro Guilherme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211651" y="1299414"/>
            <a:ext cx="460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Escoamento em tubulações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792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Estudo de Caso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1683296-DFA6-4480-B59E-3530349F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2</a:t>
            </a:fld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0D2B109-FF0B-458E-B4C3-7DB62FD63B3A}"/>
              </a:ext>
            </a:extLst>
          </p:cNvPr>
          <p:cNvSpPr txBox="1"/>
          <p:nvPr/>
        </p:nvSpPr>
        <p:spPr>
          <a:xfrm>
            <a:off x="393548" y="1053830"/>
            <a:ext cx="77068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As propriedades do fluido de um reservatório são fornecidas na tabela a seguir. A temperatura no reservatório é constante. Elabore uma tabela PVT modelo Black </a:t>
            </a:r>
            <a:r>
              <a:rPr lang="pt-BR" dirty="0" err="1"/>
              <a:t>Oil</a:t>
            </a:r>
            <a:r>
              <a:rPr lang="pt-BR" dirty="0"/>
              <a:t> que contemple as variáveis para a fase óleo: pressão de saturação, razão de solubilidade </a:t>
            </a:r>
            <a:r>
              <a:rPr lang="pt-BR" dirty="0" err="1"/>
              <a:t>gás-óleo</a:t>
            </a:r>
            <a:r>
              <a:rPr lang="pt-BR" dirty="0"/>
              <a:t>, fator volume-formação do óleo, compressibilidade do óleo e a viscosidade do óleo. Para a fase gás: Fator Z, densidade do gás,  fator volume-formação do gás, compressibilidade do gás e a viscosidade do gás.</a:t>
            </a:r>
          </a:p>
          <a:p>
            <a:pPr algn="just"/>
            <a:r>
              <a:rPr lang="pt-BR" dirty="0"/>
              <a:t>A tabela deve conter 20 variações de pressão e deve ser desenvolvida de modo que as variáveis possam ser alteradas.</a:t>
            </a:r>
          </a:p>
        </p:txBody>
      </p:sp>
      <p:graphicFrame>
        <p:nvGraphicFramePr>
          <p:cNvPr id="9" name="Tabela 9">
            <a:extLst>
              <a:ext uri="{FF2B5EF4-FFF2-40B4-BE49-F238E27FC236}">
                <a16:creationId xmlns:a16="http://schemas.microsoft.com/office/drawing/2014/main" id="{759B7D2D-C65C-42A0-A7C3-BA544712C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161392"/>
              </p:ext>
            </p:extLst>
          </p:nvPr>
        </p:nvGraphicFramePr>
        <p:xfrm>
          <a:off x="958275" y="3585683"/>
          <a:ext cx="6793412" cy="2590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396706">
                  <a:extLst>
                    <a:ext uri="{9D8B030D-6E8A-4147-A177-3AD203B41FA5}">
                      <a16:colId xmlns:a16="http://schemas.microsoft.com/office/drawing/2014/main" val="2167826149"/>
                    </a:ext>
                  </a:extLst>
                </a:gridCol>
                <a:gridCol w="3396706">
                  <a:extLst>
                    <a:ext uri="{9D8B030D-6E8A-4147-A177-3AD203B41FA5}">
                      <a16:colId xmlns:a16="http://schemas.microsoft.com/office/drawing/2014/main" val="4046265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Pressão mínima (</a:t>
                      </a:r>
                      <a:r>
                        <a:rPr lang="pt-BR" b="0" dirty="0" err="1"/>
                        <a:t>psi</a:t>
                      </a:r>
                      <a:r>
                        <a:rPr lang="pt-BR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729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Pressão máxima (</a:t>
                      </a:r>
                      <a:r>
                        <a:rPr lang="pt-BR" b="0" dirty="0" err="1"/>
                        <a:t>psi</a:t>
                      </a:r>
                      <a:r>
                        <a:rPr lang="pt-BR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3200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233763"/>
                  </a:ext>
                </a:extLst>
              </a:tr>
              <a:tr h="343602"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Pressão de ponto de bolha (</a:t>
                      </a:r>
                      <a:r>
                        <a:rPr lang="pt-BR" b="0" dirty="0" err="1"/>
                        <a:t>psi</a:t>
                      </a:r>
                      <a:r>
                        <a:rPr lang="pt-BR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342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Densidade do gás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56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Densidade do óleo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34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API 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37.9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430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Temperatura (Fahrenheit)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595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87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792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Tabela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1683296-DFA6-4480-B59E-3530349F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3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B673946-761F-4363-9234-354412840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324" y="1050511"/>
            <a:ext cx="5725314" cy="529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3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792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Tabela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1683296-DFA6-4480-B59E-3530349F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4</a:t>
            </a:fld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F31705-3468-4645-B2C3-465833C73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517" y="905374"/>
            <a:ext cx="6372898" cy="566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1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792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Tabela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1683296-DFA6-4480-B59E-3530349F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5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8057C80-3A79-4753-84E0-DDD4ADB80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1" y="707629"/>
            <a:ext cx="5122106" cy="583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7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751513" y="1986453"/>
            <a:ext cx="37809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UDESC – Universidade do Estado de Santa Catarina</a:t>
            </a:r>
          </a:p>
          <a:p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GRUPO B 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7F68655-40AC-4EE2-B89A-979232D9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5828</TotalTime>
  <Words>191</Words>
  <Application>Microsoft Office PowerPoint</Application>
  <PresentationFormat>Apresentação na tela (4:3)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Colebrusco Peres</dc:creator>
  <cp:lastModifiedBy>MAYARA CAMILO DE OLIVEIRA</cp:lastModifiedBy>
  <cp:revision>143</cp:revision>
  <dcterms:created xsi:type="dcterms:W3CDTF">2016-08-30T17:34:40Z</dcterms:created>
  <dcterms:modified xsi:type="dcterms:W3CDTF">2021-11-15T13:46:49Z</dcterms:modified>
</cp:coreProperties>
</file>