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481" r:id="rId3"/>
    <p:sldId id="482" r:id="rId4"/>
    <p:sldId id="479" r:id="rId5"/>
    <p:sldId id="472" r:id="rId6"/>
    <p:sldId id="471" r:id="rId7"/>
    <p:sldId id="473" r:id="rId8"/>
    <p:sldId id="474" r:id="rId9"/>
    <p:sldId id="475" r:id="rId10"/>
    <p:sldId id="483" r:id="rId11"/>
    <p:sldId id="484" r:id="rId12"/>
    <p:sldId id="485" r:id="rId13"/>
    <p:sldId id="486" r:id="rId14"/>
    <p:sldId id="487" r:id="rId15"/>
    <p:sldId id="476" r:id="rId16"/>
    <p:sldId id="477" r:id="rId17"/>
    <p:sldId id="478" r:id="rId18"/>
    <p:sldId id="488" r:id="rId19"/>
    <p:sldId id="489" r:id="rId20"/>
    <p:sldId id="480" r:id="rId21"/>
    <p:sldId id="490" r:id="rId22"/>
    <p:sldId id="491" r:id="rId23"/>
    <p:sldId id="470" r:id="rId24"/>
    <p:sldId id="492" r:id="rId25"/>
    <p:sldId id="493" r:id="rId26"/>
    <p:sldId id="469" r:id="rId27"/>
    <p:sldId id="275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65" autoAdjust="0"/>
    <p:restoredTop sz="94291" autoAdjust="0"/>
  </p:normalViewPr>
  <p:slideViewPr>
    <p:cSldViewPr>
      <p:cViewPr varScale="1">
        <p:scale>
          <a:sx n="74" d="100"/>
          <a:sy n="74" d="100"/>
        </p:scale>
        <p:origin x="912" y="60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15/02/2022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351C-CD6A-4EE7-B691-C83BC0E42DF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3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5BD3-83FE-4E0B-B993-3E15D4BC40D6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E7B6-C76F-4D33-92BF-EC925B0964D8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1A3A-7375-4647-B793-98BDBF33A42D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311-A26D-45EF-AC98-AB13E0F90FE7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12A7-5EC8-48C9-B858-7DCC0FE398F2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5A30-05EB-41BA-BCB9-A3D9F45757A0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BF9-BDCF-42EE-9EBC-2DD6D943E0FE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666E-E8F7-4F63-A613-E0A04A9540D3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A722-C4E9-4FBF-BFFF-5261A9697EF3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5BE8-6728-40A3-804A-726A4FFBB398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215-4EA0-48B2-8787-62C7E7DA22D4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BD8C-C11C-491A-9A26-B7D440B0FEA2}" type="datetime1">
              <a:rPr lang="pt-BR" smtClean="0"/>
              <a:t>15/02/2022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96653" y="1938434"/>
            <a:ext cx="424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Transferência de calor l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30311" y="4284409"/>
            <a:ext cx="406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Eduardo Paiva</a:t>
            </a:r>
          </a:p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Mayara Oliveira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771800" y="1299414"/>
            <a:ext cx="604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Diferenças Finitas</a:t>
            </a:r>
            <a:endParaRPr lang="pt-B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Solução (a)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10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0C9338-3115-44A3-AB2F-5F6E4CE084C9}"/>
              </a:ext>
            </a:extLst>
          </p:cNvPr>
          <p:cNvSpPr txBox="1"/>
          <p:nvPr/>
        </p:nvSpPr>
        <p:spPr>
          <a:xfrm>
            <a:off x="125252" y="1052736"/>
            <a:ext cx="9018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 de Gauss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989FB3-723C-4352-992F-7203E97CB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901"/>
            <a:ext cx="9144000" cy="23756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D540501-7570-495C-B28E-304C0E7F0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9432"/>
            <a:ext cx="90011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0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Solução (a)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11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0C9338-3115-44A3-AB2F-5F6E4CE084C9}"/>
              </a:ext>
            </a:extLst>
          </p:cNvPr>
          <p:cNvSpPr txBox="1"/>
          <p:nvPr/>
        </p:nvSpPr>
        <p:spPr>
          <a:xfrm>
            <a:off x="125252" y="1052736"/>
            <a:ext cx="9018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 de Gauss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B5186B-3E7B-4490-826E-15C84E5D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" y="1513108"/>
            <a:ext cx="8991600" cy="2514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F937ED-7E8C-4450-9F8D-2BF7A8F2F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08" y="4052687"/>
            <a:ext cx="8907282" cy="25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0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Solução (a)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12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0C9338-3115-44A3-AB2F-5F6E4CE084C9}"/>
              </a:ext>
            </a:extLst>
          </p:cNvPr>
          <p:cNvSpPr txBox="1"/>
          <p:nvPr/>
        </p:nvSpPr>
        <p:spPr>
          <a:xfrm>
            <a:off x="125252" y="1052736"/>
            <a:ext cx="9018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 de Gauss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7D13CF-7DC9-4B1E-8B4D-862E6C4B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2" y="1698625"/>
            <a:ext cx="8763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5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Solução (a)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13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0C9338-3115-44A3-AB2F-5F6E4CE084C9}"/>
              </a:ext>
            </a:extLst>
          </p:cNvPr>
          <p:cNvSpPr txBox="1"/>
          <p:nvPr/>
        </p:nvSpPr>
        <p:spPr>
          <a:xfrm>
            <a:off x="125252" y="1052736"/>
            <a:ext cx="9018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 de Gauss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847550-E0A6-4B40-82D0-AD3101F1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81" y="1484784"/>
            <a:ext cx="78200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4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Solução (a)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14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0C9338-3115-44A3-AB2F-5F6E4CE084C9}"/>
              </a:ext>
            </a:extLst>
          </p:cNvPr>
          <p:cNvSpPr txBox="1"/>
          <p:nvPr/>
        </p:nvSpPr>
        <p:spPr>
          <a:xfrm>
            <a:off x="125252" y="1052736"/>
            <a:ext cx="9018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 de Gauss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366833-3F05-49AD-9484-C311FC3F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4" y="1495844"/>
            <a:ext cx="6013177" cy="2531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5BF01AA-D71D-4F0C-89BA-50B618D3EC8D}"/>
                  </a:ext>
                </a:extLst>
              </p:cNvPr>
              <p:cNvSpPr txBox="1"/>
              <p:nvPr/>
            </p:nvSpPr>
            <p:spPr>
              <a:xfrm>
                <a:off x="971600" y="4409050"/>
                <a:ext cx="415056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=−25 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−3,75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+0,25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=−6,25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−3,467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+0,133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+0,533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=−3,333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−3,731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+1,07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=−56,731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−2,763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+0,577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=−35,588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−3,343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=−188,06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5BF01AA-D71D-4F0C-89BA-50B618D3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409050"/>
                <a:ext cx="4150560" cy="1661993"/>
              </a:xfrm>
              <a:prstGeom prst="rect">
                <a:avLst/>
              </a:prstGeom>
              <a:blipFill>
                <a:blip r:embed="rId4"/>
                <a:stretch>
                  <a:fillRect r="-2203" b="-18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50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 (a)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15</a:t>
            </a:fld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FF5AF8-C105-406F-9055-2F1CAF6E79AC}"/>
              </a:ext>
            </a:extLst>
          </p:cNvPr>
          <p:cNvSpPr txBox="1"/>
          <p:nvPr/>
        </p:nvSpPr>
        <p:spPr>
          <a:xfrm>
            <a:off x="285160" y="1052736"/>
            <a:ext cx="5511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 equação 6 do sistema: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C3FE85E-492F-4C87-A2F9-06B5307BE8FA}"/>
                  </a:ext>
                </a:extLst>
              </p:cNvPr>
              <p:cNvSpPr txBox="1"/>
              <p:nvPr/>
            </p:nvSpPr>
            <p:spPr>
              <a:xfrm>
                <a:off x="-336265" y="1416257"/>
                <a:ext cx="45913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−3,343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=−188,06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=56,25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C3FE85E-492F-4C87-A2F9-06B5307BE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6265" y="1416257"/>
                <a:ext cx="459131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4C073B-3C6E-42CC-95DE-AA3DAFDBB0FC}"/>
              </a:ext>
            </a:extLst>
          </p:cNvPr>
          <p:cNvSpPr txBox="1"/>
          <p:nvPr/>
        </p:nvSpPr>
        <p:spPr>
          <a:xfrm>
            <a:off x="389345" y="2114812"/>
            <a:ext cx="473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 equação 5 do sistema: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5E30B76-C83C-4390-8CA1-2AA31F85BCD1}"/>
                  </a:ext>
                </a:extLst>
              </p:cNvPr>
              <p:cNvSpPr txBox="1"/>
              <p:nvPr/>
            </p:nvSpPr>
            <p:spPr>
              <a:xfrm>
                <a:off x="109876" y="2937381"/>
                <a:ext cx="4739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−2,763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+0,577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(56,25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)=−35,588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5E30B76-C83C-4390-8CA1-2AA31F85B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6" y="2937381"/>
                <a:ext cx="473942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8E097F9-B39B-4DE3-96FF-70AF628DCC6C}"/>
                  </a:ext>
                </a:extLst>
              </p:cNvPr>
              <p:cNvSpPr txBox="1"/>
              <p:nvPr/>
            </p:nvSpPr>
            <p:spPr>
              <a:xfrm>
                <a:off x="-180946" y="2536368"/>
                <a:ext cx="4739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−2,763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+0,577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=−35,588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8E097F9-B39B-4DE3-96FF-70AF628D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946" y="2536368"/>
                <a:ext cx="4739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C7DB019-7007-4083-A355-E23A89297AB6}"/>
                  </a:ext>
                </a:extLst>
              </p:cNvPr>
              <p:cNvSpPr txBox="1"/>
              <p:nvPr/>
            </p:nvSpPr>
            <p:spPr>
              <a:xfrm>
                <a:off x="1139956" y="3274389"/>
                <a:ext cx="4739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pt-BR" dirty="0"/>
                  <a:t>=25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C7DB019-7007-4083-A355-E23A89297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56" y="3274389"/>
                <a:ext cx="473942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70C4372C-91DE-4449-A8FB-C87E2FD18EE6}"/>
              </a:ext>
            </a:extLst>
          </p:cNvPr>
          <p:cNvSpPr txBox="1"/>
          <p:nvPr/>
        </p:nvSpPr>
        <p:spPr>
          <a:xfrm>
            <a:off x="424990" y="3645253"/>
            <a:ext cx="5106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 equação 4 do sistema: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1ACFE2B-EC24-465E-99D9-3F35B96BF54A}"/>
                  </a:ext>
                </a:extLst>
              </p:cNvPr>
              <p:cNvSpPr txBox="1"/>
              <p:nvPr/>
            </p:nvSpPr>
            <p:spPr>
              <a:xfrm>
                <a:off x="-225945" y="4112590"/>
                <a:ext cx="5106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−3,731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+1,07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=−56,731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1ACFE2B-EC24-465E-99D9-3F35B96BF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5945" y="4112590"/>
                <a:ext cx="51064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0BE52DD-09BE-40B3-AD7E-19356F16BD00}"/>
                  </a:ext>
                </a:extLst>
              </p:cNvPr>
              <p:cNvSpPr txBox="1"/>
              <p:nvPr/>
            </p:nvSpPr>
            <p:spPr>
              <a:xfrm>
                <a:off x="-180318" y="4534146"/>
                <a:ext cx="5711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−3,731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+1,07(25)+(56,25)=−56,731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0BE52DD-09BE-40B3-AD7E-19356F16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18" y="4534146"/>
                <a:ext cx="571178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D6ABDEE-9880-42AA-879D-A230578D42FD}"/>
                  </a:ext>
                </a:extLst>
              </p:cNvPr>
              <p:cNvSpPr txBox="1"/>
              <p:nvPr/>
            </p:nvSpPr>
            <p:spPr>
              <a:xfrm>
                <a:off x="-1139780" y="4871154"/>
                <a:ext cx="5711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=37,5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D6ABDEE-9880-42AA-879D-A230578D4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9780" y="4871154"/>
                <a:ext cx="57117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16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Solução (a)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DF984A-0A30-4EE2-97D4-E42A410DB681}"/>
                  </a:ext>
                </a:extLst>
              </p:cNvPr>
              <p:cNvSpPr txBox="1"/>
              <p:nvPr/>
            </p:nvSpPr>
            <p:spPr>
              <a:xfrm>
                <a:off x="150367" y="1556792"/>
                <a:ext cx="45913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−3,467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+0,133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+0,533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=−3,333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DF984A-0A30-4EE2-97D4-E42A410D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7" y="1556792"/>
                <a:ext cx="4591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83F84D6E-4501-45B1-8697-A885608873E8}"/>
              </a:ext>
            </a:extLst>
          </p:cNvPr>
          <p:cNvSpPr txBox="1"/>
          <p:nvPr/>
        </p:nvSpPr>
        <p:spPr>
          <a:xfrm>
            <a:off x="393548" y="1146547"/>
            <a:ext cx="4591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 equação 3 do sistema: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2839D7-DA37-4989-B265-E8851DCEF942}"/>
              </a:ext>
            </a:extLst>
          </p:cNvPr>
          <p:cNvSpPr txBox="1"/>
          <p:nvPr/>
        </p:nvSpPr>
        <p:spPr>
          <a:xfrm>
            <a:off x="393548" y="2819354"/>
            <a:ext cx="4848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 equação 2 do sistema: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845A1F-E06F-44E0-9BB3-B1645C9F8401}"/>
              </a:ext>
            </a:extLst>
          </p:cNvPr>
          <p:cNvSpPr txBox="1"/>
          <p:nvPr/>
        </p:nvSpPr>
        <p:spPr>
          <a:xfrm>
            <a:off x="393548" y="4458443"/>
            <a:ext cx="4848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 equação 1 do sistema: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C9128F4-572A-4922-A293-8DC8F2106D23}"/>
                  </a:ext>
                </a:extLst>
              </p:cNvPr>
              <p:cNvSpPr txBox="1"/>
              <p:nvPr/>
            </p:nvSpPr>
            <p:spPr>
              <a:xfrm>
                <a:off x="0" y="1926124"/>
                <a:ext cx="55081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−,3467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=−3,333 −0,1333∙37,5−0,533∙25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C9128F4-572A-4922-A293-8DC8F210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26124"/>
                <a:ext cx="5508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62CDF82-F68C-46FC-9F71-1889B6D3DA8D}"/>
                  </a:ext>
                </a:extLst>
              </p:cNvPr>
              <p:cNvSpPr txBox="1"/>
              <p:nvPr/>
            </p:nvSpPr>
            <p:spPr>
              <a:xfrm>
                <a:off x="1002998" y="2235247"/>
                <a:ext cx="4848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6,25</a:t>
                </a: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62CDF82-F68C-46FC-9F71-1889B6D3D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98" y="2235247"/>
                <a:ext cx="484889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1FED862-83F2-470B-8010-363088F8EBD5}"/>
                  </a:ext>
                </a:extLst>
              </p:cNvPr>
              <p:cNvSpPr txBox="1"/>
              <p:nvPr/>
            </p:nvSpPr>
            <p:spPr>
              <a:xfrm>
                <a:off x="-275191" y="3223400"/>
                <a:ext cx="4848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−3,75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+0,25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=−6,25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1FED862-83F2-470B-8010-363088F8E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191" y="3223400"/>
                <a:ext cx="4848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A232C1B-155D-4653-B019-800F27FF5E0A}"/>
                  </a:ext>
                </a:extLst>
              </p:cNvPr>
              <p:cNvSpPr txBox="1"/>
              <p:nvPr/>
            </p:nvSpPr>
            <p:spPr>
              <a:xfrm>
                <a:off x="-3013" y="3592732"/>
                <a:ext cx="49648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−3,75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=−6,25−6,25−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0,25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37,5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−25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A232C1B-155D-4653-B019-800F27FF5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3" y="3592732"/>
                <a:ext cx="496480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DB20FF2-49C3-4A8B-9D5C-53C3FC5C83B8}"/>
                  </a:ext>
                </a:extLst>
              </p:cNvPr>
              <p:cNvSpPr txBox="1"/>
              <p:nvPr/>
            </p:nvSpPr>
            <p:spPr>
              <a:xfrm>
                <a:off x="-1062865" y="3902570"/>
                <a:ext cx="49648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DB20FF2-49C3-4A8B-9D5C-53C3FC5C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2865" y="3902570"/>
                <a:ext cx="49648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2B8CC0D-3867-48BF-904B-A6B88B0C23D3}"/>
                  </a:ext>
                </a:extLst>
              </p:cNvPr>
              <p:cNvSpPr txBox="1"/>
              <p:nvPr/>
            </p:nvSpPr>
            <p:spPr>
              <a:xfrm>
                <a:off x="-1262488" y="4909000"/>
                <a:ext cx="5364050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=−25 </m:t>
                      </m:r>
                    </m:oMath>
                  </m:oMathPara>
                </a14:m>
                <a:br>
                  <a:rPr lang="pt-BR" b="0" dirty="0"/>
                </a:br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2B8CC0D-3867-48BF-904B-A6B88B0C2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2488" y="4909000"/>
                <a:ext cx="5364050" cy="3693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00E3DA7-1A28-465A-8839-581B5CB0784A}"/>
                  </a:ext>
                </a:extLst>
              </p:cNvPr>
              <p:cNvSpPr txBox="1"/>
              <p:nvPr/>
            </p:nvSpPr>
            <p:spPr>
              <a:xfrm>
                <a:off x="-1062865" y="5301208"/>
                <a:ext cx="5364050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=−25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12,5−37,5</m:t>
                      </m:r>
                    </m:oMath>
                  </m:oMathPara>
                </a14:m>
                <a:br>
                  <a:rPr lang="pt-BR" b="0" dirty="0"/>
                </a:br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00E3DA7-1A28-465A-8839-581B5CB07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2865" y="5301208"/>
                <a:ext cx="5364050" cy="3693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D4C531B-145D-4757-8F79-27AF71CEFEA1}"/>
                  </a:ext>
                </a:extLst>
              </p:cNvPr>
              <p:cNvSpPr txBox="1"/>
              <p:nvPr/>
            </p:nvSpPr>
            <p:spPr>
              <a:xfrm>
                <a:off x="-1607117" y="5711453"/>
                <a:ext cx="54606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=18,75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D4C531B-145D-4757-8F79-27AF71CEF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7117" y="5711453"/>
                <a:ext cx="54606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58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 numérica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17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AF07D4-B3E9-4C2C-AE98-65D7AFCF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8" y="2274806"/>
            <a:ext cx="3888432" cy="153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B68B7AE-B737-4126-B692-8A7C02566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650" y="1214426"/>
            <a:ext cx="2636548" cy="51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 numérica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18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BD3973-748E-4CF0-9788-D2EEF025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2776"/>
            <a:ext cx="3419872" cy="11494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6830BA3-F86C-4D3F-ACC3-6C913E255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77" y="2373923"/>
            <a:ext cx="6799623" cy="13654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D5A9751-8519-416D-99ED-105C2A31A6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219"/>
          <a:stretch/>
        </p:blipFill>
        <p:spPr>
          <a:xfrm>
            <a:off x="758676" y="3704019"/>
            <a:ext cx="6687786" cy="267730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01845E-E17A-4B76-8F20-3C0B594EF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123" y="6363546"/>
            <a:ext cx="6043317" cy="4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9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 numérica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8DBA95-97B4-4416-AD19-E7791276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2" y="1412776"/>
            <a:ext cx="8922730" cy="1800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E91C804-EB88-4483-B27C-556C0A6C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267" y="3078658"/>
            <a:ext cx="48387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5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B4BF7-D300-477B-AF3C-8A02DB27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9441"/>
            <a:ext cx="7772400" cy="3051770"/>
          </a:xfrm>
        </p:spPr>
        <p:txBody>
          <a:bodyPr>
            <a:no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O calor é energia térmica em trânsito que se tem como resultado, devido a uma diferença de temperaturas no espaço </a:t>
            </a:r>
            <a:b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pt-B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Çengel</a:t>
            </a: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 &amp; </a:t>
            </a:r>
            <a:r>
              <a:rPr lang="pt-B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Ghajar</a:t>
            </a: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, 2012, p. 2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295C49-0401-460E-98BC-A74B3A5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775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20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B4E8BB-3914-4D31-AB67-99747943D8B7}"/>
              </a:ext>
            </a:extLst>
          </p:cNvPr>
          <p:cNvSpPr txBox="1"/>
          <p:nvPr/>
        </p:nvSpPr>
        <p:spPr>
          <a:xfrm>
            <a:off x="527752" y="364301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Solução (b)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30E343-5421-4E8B-A48B-A87479EE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52" y="1052736"/>
            <a:ext cx="5677121" cy="29830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71495D-2A9C-478A-BB3A-7F440ADD62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14"/>
          <a:stretch/>
        </p:blipFill>
        <p:spPr>
          <a:xfrm>
            <a:off x="469510" y="3789040"/>
            <a:ext cx="8067675" cy="3260601"/>
          </a:xfrm>
          <a:prstGeom prst="rect">
            <a:avLst/>
          </a:prstGeom>
        </p:spPr>
      </p:pic>
      <p:pic>
        <p:nvPicPr>
          <p:cNvPr id="1026" name="Picture 2" descr="Chloe adulta? Mãe se fantasia de meme da menina e estoura a web - Vogue |  celebridade">
            <a:extLst>
              <a:ext uri="{FF2B5EF4-FFF2-40B4-BE49-F238E27FC236}">
                <a16:creationId xmlns:a16="http://schemas.microsoft.com/office/drawing/2014/main" id="{052C13B9-F130-4089-A286-4D7098E6C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13" y="364301"/>
            <a:ext cx="2056587" cy="205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7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F3D71EB-24C9-49D5-A66E-83556963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21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4F1A5-6F32-443B-AE05-A8A3A342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9671"/>
            <a:ext cx="6610350" cy="2324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BC04BD-103B-450D-98BD-33DC4B7A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645547"/>
            <a:ext cx="3048000" cy="40481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756F92A-9627-4C01-BBE0-860D7EFC5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750970"/>
            <a:ext cx="3305175" cy="383727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7EF8FF3-B8CA-4F32-836F-B08932B59024}"/>
              </a:ext>
            </a:extLst>
          </p:cNvPr>
          <p:cNvSpPr txBox="1"/>
          <p:nvPr/>
        </p:nvSpPr>
        <p:spPr>
          <a:xfrm>
            <a:off x="142308" y="29638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Solução (b)</a:t>
            </a:r>
          </a:p>
        </p:txBody>
      </p:sp>
    </p:spTree>
    <p:extLst>
      <p:ext uri="{BB962C8B-B14F-4D97-AF65-F5344CB8AC3E}">
        <p14:creationId xmlns:p14="http://schemas.microsoft.com/office/powerpoint/2010/main" val="283205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8BBBF1-C1E0-43AF-BF16-A245131A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22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AD1E2B-F22A-4C6C-9EA8-A6FBA563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091"/>
            <a:ext cx="9144000" cy="50178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3376F7-4237-40EB-9562-17ABC4116882}"/>
              </a:ext>
            </a:extLst>
          </p:cNvPr>
          <p:cNvSpPr txBox="1"/>
          <p:nvPr/>
        </p:nvSpPr>
        <p:spPr>
          <a:xfrm>
            <a:off x="3995936" y="61716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 = </a:t>
            </a:r>
            <a:r>
              <a:rPr lang="pt-BR" dirty="0" err="1"/>
              <a:t>mt</a:t>
            </a:r>
            <a:r>
              <a:rPr lang="pt-BR" dirty="0"/>
              <a:t> + 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D157D3-4E23-4EF1-97DA-2C8EE6600097}"/>
              </a:ext>
            </a:extLst>
          </p:cNvPr>
          <p:cNvSpPr txBox="1"/>
          <p:nvPr/>
        </p:nvSpPr>
        <p:spPr>
          <a:xfrm>
            <a:off x="323528" y="13936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Solução (b)</a:t>
            </a:r>
          </a:p>
        </p:txBody>
      </p:sp>
    </p:spTree>
    <p:extLst>
      <p:ext uri="{BB962C8B-B14F-4D97-AF65-F5344CB8AC3E}">
        <p14:creationId xmlns:p14="http://schemas.microsoft.com/office/powerpoint/2010/main" val="2598444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Solução (b)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23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4009B7-D904-4331-B496-4C0EF09B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9" y="1176337"/>
            <a:ext cx="83915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7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Solução (b)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24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4EB4BC-3228-436E-86D8-3E21D353C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394" y="1538287"/>
            <a:ext cx="4895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76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9E345C-99B6-4AF1-8F91-CB2C548E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25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6EE954-215A-469B-A54A-F8874002D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6353175" cy="2314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610D11-346A-4064-A05D-6A9A03BEA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7" y="3429000"/>
            <a:ext cx="8377725" cy="17281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15798D-9D18-4846-80D5-77D85ACF8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73" y="5524657"/>
            <a:ext cx="8450751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91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26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D7935C-9B90-4F0A-85A1-B3DF16E0DE3C}"/>
              </a:ext>
            </a:extLst>
          </p:cNvPr>
          <p:cNvSpPr txBox="1"/>
          <p:nvPr/>
        </p:nvSpPr>
        <p:spPr>
          <a:xfrm>
            <a:off x="313146" y="1340768"/>
            <a:ext cx="80283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[1] ANTON, H., &amp; RORRES, C.. Álgebra linear com aplicações. Porto Alegre: Bookman, 2001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[2] ÇENGEL, Y. A., &amp; GHAJAR, A. J..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Transfência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 de Calor e Massa. AMGH EDITORA LTDA, 2012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[3] INCROPERA, F. P., DEWITT, D. P., BERGMAN, T. L., &amp; LAVINE, A. S.. Fundamentos de Transferência de Calor e Massa. Rio De Janeiro: LTC, 2008.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[4] RUGGIERO, M. A., &amp; LOPES, V. L.. Cálculo numérico: aspectos teóricos e computacionais. São Paulo: Pearson Makron Books, 1996. 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[5] STEINBRUCH, A., &amp; WINTERLE, P.. Álgebra Linear (2ª ed.). São Paulo: PEARSON MAKRON BOOKS, 2010.</a:t>
            </a:r>
          </a:p>
        </p:txBody>
      </p:sp>
    </p:spTree>
    <p:extLst>
      <p:ext uri="{BB962C8B-B14F-4D97-AF65-F5344CB8AC3E}">
        <p14:creationId xmlns:p14="http://schemas.microsoft.com/office/powerpoint/2010/main" val="176096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7F68655-40AC-4EE2-B89A-979232D9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B4BF7-D300-477B-AF3C-8A02DB27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9441"/>
            <a:ext cx="7772400" cy="3051770"/>
          </a:xfrm>
        </p:spPr>
        <p:txBody>
          <a:bodyPr>
            <a:no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Como o calor é movimentação térmica, então ele obedece um dos enunciados propostos pela termodinâmica que diz que o calor sempre é transferido de um meio de alta concentração para um meio de baixa concentração de calor </a:t>
            </a:r>
            <a:b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-INCROPERA, et al, 2008, p. 3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295C49-0401-460E-98BC-A74B3A5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49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403302" y="364301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Lei de Fourier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4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C94C2F-E8E7-4A0A-8C0A-DD178459F131}"/>
              </a:ext>
            </a:extLst>
          </p:cNvPr>
          <p:cNvSpPr txBox="1"/>
          <p:nvPr/>
        </p:nvSpPr>
        <p:spPr>
          <a:xfrm>
            <a:off x="366068" y="2522946"/>
            <a:ext cx="7706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Se for considerado um sistema unidimensional onde pode haver possíveis fontes internas de geração ou sumidouros de calor, a temperatura variando em função do tempo, pois para essa determinada situação é necessário primeiro estabelecer um balanço de energia </a:t>
            </a:r>
          </a:p>
          <a:p>
            <a:pPr algn="just"/>
            <a:r>
              <a:rPr lang="pt-BR" dirty="0"/>
              <a:t>-HOLMAN, 1983, p.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065D54B-8E01-4ED5-9B2D-296B1721AA2F}"/>
                  </a:ext>
                </a:extLst>
              </p:cNvPr>
              <p:cNvSpPr txBox="1"/>
              <p:nvPr/>
            </p:nvSpPr>
            <p:spPr>
              <a:xfrm>
                <a:off x="1123204" y="1052736"/>
                <a:ext cx="5725616" cy="105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065D54B-8E01-4ED5-9B2D-296B1721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04" y="1052736"/>
                <a:ext cx="5725616" cy="105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AC73DD5F-ECDC-44FB-87F1-DCF7826F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000274"/>
            <a:ext cx="2219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2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Diferenças Finitas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5</a:t>
            </a:fld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D2B109-FF0B-458E-B4C3-7DB62FD63B3A}"/>
              </a:ext>
            </a:extLst>
          </p:cNvPr>
          <p:cNvSpPr txBox="1"/>
          <p:nvPr/>
        </p:nvSpPr>
        <p:spPr>
          <a:xfrm>
            <a:off x="393548" y="1520095"/>
            <a:ext cx="77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De acordo com Ruggiero &amp; Lopes (1996, p. 357)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487086-8491-48EA-B38F-731E5B752659}"/>
              </a:ext>
            </a:extLst>
          </p:cNvPr>
          <p:cNvSpPr txBox="1"/>
          <p:nvPr/>
        </p:nvSpPr>
        <p:spPr>
          <a:xfrm>
            <a:off x="2411759" y="1951430"/>
            <a:ext cx="65643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dirty="0"/>
              <a:t>A ideia básica do método de diferenças finitas é transformar o problema de resolver uma equação diferencial num problema de resolver um sistema de equações </a:t>
            </a:r>
            <a:r>
              <a:rPr lang="pt-BR" sz="1600" dirty="0" err="1"/>
              <a:t>álgebricas</a:t>
            </a:r>
            <a:r>
              <a:rPr lang="pt-BR" sz="1600" dirty="0"/>
              <a:t>, usando para isso aproximações das derivadas que aparecem na equação, por diferenças finitas.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DDC642-D112-417F-8BB4-C6E812A0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3" y="3363838"/>
            <a:ext cx="4714875" cy="20478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9368B66-6CD4-473F-BB79-6DFB0AFF3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949" y="3525762"/>
            <a:ext cx="2247900" cy="17240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392A9F-82A1-4F83-BB24-CA29216F41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8" t="3723" r="21523" b="3723"/>
          <a:stretch/>
        </p:blipFill>
        <p:spPr>
          <a:xfrm>
            <a:off x="3688167" y="5411713"/>
            <a:ext cx="3332105" cy="11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Diferenças Finitas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6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605E8B-6CBE-4748-87F2-D6BE4966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135" y="603720"/>
            <a:ext cx="2733675" cy="252412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88E872-874D-4E21-A386-9E86185A076C}"/>
              </a:ext>
            </a:extLst>
          </p:cNvPr>
          <p:cNvSpPr txBox="1"/>
          <p:nvPr/>
        </p:nvSpPr>
        <p:spPr>
          <a:xfrm>
            <a:off x="287014" y="1219452"/>
            <a:ext cx="5581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Calor conduzido para o interior do nó (m, n) através dos nós adjacentes a ele.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1A2F88F-B75C-4F81-AC12-CFA5447ED069}"/>
              </a:ext>
            </a:extLst>
          </p:cNvPr>
          <p:cNvSpPr txBox="1"/>
          <p:nvPr/>
        </p:nvSpPr>
        <p:spPr>
          <a:xfrm>
            <a:off x="266447" y="2248526"/>
            <a:ext cx="4591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Mecanismo de solução para as equações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0F2D69D-039E-41FD-8238-AC1647B30D33}"/>
              </a:ext>
            </a:extLst>
          </p:cNvPr>
          <p:cNvSpPr txBox="1"/>
          <p:nvPr/>
        </p:nvSpPr>
        <p:spPr>
          <a:xfrm>
            <a:off x="287014" y="3165033"/>
            <a:ext cx="739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BC4E257D-20BA-4392-8792-370E9BB9D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4" y="3000601"/>
            <a:ext cx="3724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PROBLEMA 4.6 - </a:t>
            </a:r>
            <a:r>
              <a:rPr lang="pt-BR" sz="3200" b="1" dirty="0" err="1"/>
              <a:t>Incropera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7</a:t>
            </a:fld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1EE458-961E-416B-A2E7-4C8900108C8B}"/>
              </a:ext>
            </a:extLst>
          </p:cNvPr>
          <p:cNvSpPr txBox="1"/>
          <p:nvPr/>
        </p:nvSpPr>
        <p:spPr>
          <a:xfrm>
            <a:off x="393548" y="1415975"/>
            <a:ext cx="8750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a)Utilizando a rede nodal, determinar o fator de forma e comparar com a Tabela 4.1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93788C-28CD-4F52-8B9D-073B6A30D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08" y="1916832"/>
            <a:ext cx="8419392" cy="38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Solução (a)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8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701A99-782F-4E69-8D37-247E3DE17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71" y="279357"/>
            <a:ext cx="3781425" cy="3362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79A9CD5-4649-4FE7-8472-B3173CCFB7C7}"/>
                  </a:ext>
                </a:extLst>
              </p:cNvPr>
              <p:cNvSpPr txBox="1"/>
              <p:nvPr/>
            </p:nvSpPr>
            <p:spPr>
              <a:xfrm>
                <a:off x="-8406" y="977491"/>
                <a:ext cx="4970540" cy="10906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  <a:p>
                <a:endParaRPr lang="pt-BR" sz="1600" dirty="0"/>
              </a:p>
              <a:p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79A9CD5-4649-4FE7-8472-B3173CCFB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06" y="977491"/>
                <a:ext cx="4970540" cy="10906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238B8B8-0BD0-4E9C-ADE9-A20282E21887}"/>
                  </a:ext>
                </a:extLst>
              </p:cNvPr>
              <p:cNvSpPr txBox="1"/>
              <p:nvPr/>
            </p:nvSpPr>
            <p:spPr>
              <a:xfrm>
                <a:off x="287015" y="1445568"/>
                <a:ext cx="4591318" cy="498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b="0" i="0" smtClean="0">
                                  <a:latin typeface="Cambria Math" panose="02040503050406030204" pitchFamily="18" charset="0"/>
                                </a:rPr>
                                <m:t>vizinhos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238B8B8-0BD0-4E9C-ADE9-A20282E2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5" y="1445568"/>
                <a:ext cx="4591318" cy="498983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7819F74-3C36-4CD5-BCCC-2F79E174DBA5}"/>
                  </a:ext>
                </a:extLst>
              </p:cNvPr>
              <p:cNvSpPr txBox="1"/>
              <p:nvPr/>
            </p:nvSpPr>
            <p:spPr>
              <a:xfrm>
                <a:off x="314578" y="2345430"/>
                <a:ext cx="2842677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7819F74-3C36-4CD5-BCCC-2F79E174D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8" y="2345430"/>
                <a:ext cx="2842677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C0ADA04-6D8D-4B1E-B3A1-3C18F4227101}"/>
                  </a:ext>
                </a:extLst>
              </p:cNvPr>
              <p:cNvSpPr txBox="1"/>
              <p:nvPr/>
            </p:nvSpPr>
            <p:spPr>
              <a:xfrm>
                <a:off x="-559743" y="2734864"/>
                <a:ext cx="45913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C0ADA04-6D8D-4B1E-B3A1-3C18F4227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9743" y="2734864"/>
                <a:ext cx="459131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84FB932-4DEF-4175-B5BD-3B4BE3CC2A91}"/>
                  </a:ext>
                </a:extLst>
              </p:cNvPr>
              <p:cNvSpPr txBox="1"/>
              <p:nvPr/>
            </p:nvSpPr>
            <p:spPr>
              <a:xfrm>
                <a:off x="-1033224" y="3083326"/>
                <a:ext cx="4848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84FB932-4DEF-4175-B5BD-3B4BE3CC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3224" y="3083326"/>
                <a:ext cx="484889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9690929-3D56-4497-B510-3E42E90771C7}"/>
                  </a:ext>
                </a:extLst>
              </p:cNvPr>
              <p:cNvSpPr txBox="1"/>
              <p:nvPr/>
            </p:nvSpPr>
            <p:spPr>
              <a:xfrm>
                <a:off x="-807661" y="3428611"/>
                <a:ext cx="5087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9690929-3D56-4497-B510-3E42E907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7661" y="3428611"/>
                <a:ext cx="50871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092707E-5758-4E40-86A9-65E2FB11F940}"/>
                  </a:ext>
                </a:extLst>
              </p:cNvPr>
              <p:cNvSpPr txBox="1"/>
              <p:nvPr/>
            </p:nvSpPr>
            <p:spPr>
              <a:xfrm>
                <a:off x="-1152353" y="3781600"/>
                <a:ext cx="5087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092707E-5758-4E40-86A9-65E2FB11F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2353" y="3781600"/>
                <a:ext cx="50871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3E3D598-B570-47AE-8B6D-3C1BF862F3B2}"/>
                  </a:ext>
                </a:extLst>
              </p:cNvPr>
              <p:cNvSpPr txBox="1"/>
              <p:nvPr/>
            </p:nvSpPr>
            <p:spPr>
              <a:xfrm>
                <a:off x="-1178185" y="4113841"/>
                <a:ext cx="51451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3E3D598-B570-47AE-8B6D-3C1BF862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8185" y="4113841"/>
                <a:ext cx="51451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m 30">
            <a:extLst>
              <a:ext uri="{FF2B5EF4-FFF2-40B4-BE49-F238E27FC236}">
                <a16:creationId xmlns:a16="http://schemas.microsoft.com/office/drawing/2014/main" id="{76881BD5-DF34-48A4-86D8-B5AEE2A239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752" y="4050185"/>
            <a:ext cx="6675884" cy="25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6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Solução (a)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9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0C9338-3115-44A3-AB2F-5F6E4CE084C9}"/>
              </a:ext>
            </a:extLst>
          </p:cNvPr>
          <p:cNvSpPr txBox="1"/>
          <p:nvPr/>
        </p:nvSpPr>
        <p:spPr>
          <a:xfrm>
            <a:off x="125252" y="1052736"/>
            <a:ext cx="9018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 de Gauss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5E9FA6-1B93-469F-9AEB-D24C638D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2" y="1369636"/>
            <a:ext cx="8569101" cy="23807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AB6FEF-A7B4-4A68-90E0-94E1771B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3" y="3750420"/>
            <a:ext cx="8893496" cy="24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37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840</Words>
  <Application>Microsoft Office PowerPoint</Application>
  <PresentationFormat>Apresentação na tela (4:3)</PresentationFormat>
  <Paragraphs>114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Verdana</vt:lpstr>
      <vt:lpstr>Tema do Office</vt:lpstr>
      <vt:lpstr>Apresentação do PowerPoint</vt:lpstr>
      <vt:lpstr>O calor é energia térmica em trânsito que se tem como resultado, devido a uma diferença de temperaturas no espaço  -Çengel &amp; Ghajar, 2012, p. 2 </vt:lpstr>
      <vt:lpstr>Como o calor é movimentação térmica, então ele obedece um dos enunciados propostos pela termodinâmica que diz que o calor sempre é transferido de um meio de alta concentração para um meio de baixa concentração de calor  -INCROPERA, et al, 2008, p. 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MAYARA CAMILO DE OLIVEIRA</cp:lastModifiedBy>
  <cp:revision>172</cp:revision>
  <dcterms:created xsi:type="dcterms:W3CDTF">2016-08-30T17:34:40Z</dcterms:created>
  <dcterms:modified xsi:type="dcterms:W3CDTF">2022-02-15T18:14:21Z</dcterms:modified>
</cp:coreProperties>
</file>