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85E34F-078D-470D-B1E5-C6ED3D03F43D}" v="7" dt="2023-10-23T04:04:23.988"/>
    <p1510:client id="{6B40611E-4D6A-4F36-B613-647EEBA727D0}" v="87" dt="2023-10-23T03:57:19.183"/>
    <p1510:client id="{6E0CAE72-481D-0BED-D755-BDC86C1C47DC}" v="100" dt="2023-10-22T21:41:48.243"/>
    <p1510:client id="{72C1522B-33EC-464F-B005-CD733B2BF9BC}" v="280" dt="2023-10-23T04:21:30.424"/>
    <p1510:client id="{930D68DD-6D37-4E35-BEF7-B5FD124CF51C}" v="452" dt="2023-10-23T02:36:38.157"/>
    <p1510:client id="{956E1F8C-D760-478B-8C2C-F523504D7B5E}" v="2" dt="2023-10-23T04:18:53.007"/>
    <p1510:client id="{A3586E59-B436-41ED-A311-FAD8A9064E78}" v="21" dt="2023-10-23T04:07:47.336"/>
    <p1510:client id="{A3B463FE-2B0B-48FE-BD53-220BD254504C}" v="14" dt="2023-10-23T04:19:00.236"/>
    <p1510:client id="{A41E90BA-9D94-4D3A-9750-A3C500A7106F}" v="6" dt="2023-10-23T04:31:34.310"/>
    <p1510:client id="{AF9B9454-AF4C-425B-A85C-B6BC39C45293}" v="344" dt="2023-10-23T04:00:11.814"/>
    <p1510:client id="{B1269E47-C0C2-4F25-AC65-3299EE0CF2A6}" v="7" dt="2023-10-23T04:26:42.439"/>
    <p1510:client id="{B78EBF73-F532-403B-996E-AB35768FFE38}" v="313" dt="2023-10-23T02:46:10.191"/>
    <p1510:client id="{C068B255-0B30-4EA8-BA22-6D227ED821EC}" v="1" dt="2023-10-23T03:39:43.459"/>
    <p1510:client id="{C0F42F60-2D0F-4739-8D11-CB2793A42DF6}" v="521" dt="2023-10-23T04:05:20.003"/>
    <p1510:client id="{DFF9EB67-8EA6-4AE6-A8C6-CE6B31062F15}" v="349" dt="2023-10-23T02:43:46.232"/>
    <p1510:client id="{E345B75B-4FC1-4A20-9574-3196634DF0D2}" v="77" dt="2023-10-23T02:42:07.862"/>
    <p1510:client id="{E68D810C-C30D-40F7-BF6C-3DF55B70791C}" v="3" dt="2023-10-23T02:41:36.886"/>
    <p1510:client id="{E8157FE5-096F-44E1-804E-C7386B5E9F0F}" v="118" dt="2023-10-23T04:20:12.120"/>
    <p1510:client id="{E9B60DCA-6E80-4AA0-BBA7-C2FDE30F4B4C}" v="1" dt="2023-10-23T04:21:48.102"/>
    <p1510:client id="{E9E6C2A2-E583-4E3B-93D2-B6220EB3EE76}" v="248" dt="2023-10-23T02:39:34.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2023/10/23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2023/10/23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2023/10/23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2023/10/23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2023/10/23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2023/10/23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2023/10/23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u="sng">
                <a:ea typeface="ＭＳ Ｐゴシック"/>
                <a:cs typeface="Calibri Light"/>
              </a:rPr>
              <a:t>片付けシステム　　　　　　　　　　　　</a:t>
            </a:r>
          </a:p>
        </p:txBody>
      </p:sp>
      <p:sp>
        <p:nvSpPr>
          <p:cNvPr id="3" name="サブタイトル 2"/>
          <p:cNvSpPr>
            <a:spLocks noGrp="1"/>
          </p:cNvSpPr>
          <p:nvPr>
            <p:ph idx="1"/>
          </p:nvPr>
        </p:nvSpPr>
        <p:spPr/>
        <p:txBody>
          <a:bodyPr vert="horz" lIns="91440" tIns="45720" rIns="91440" bIns="45720" rtlCol="0" anchor="t">
            <a:normAutofit fontScale="70000" lnSpcReduction="20000"/>
          </a:bodyPr>
          <a:lstStyle/>
          <a:p>
            <a:r>
              <a:rPr lang="ja-JP" altLang="en-US">
                <a:ea typeface="ＭＳ Ｐゴシック"/>
                <a:cs typeface="Calibri"/>
              </a:rPr>
              <a:t>どんな人が嬉しいシステム？</a:t>
            </a:r>
            <a:endParaRPr lang="ja-JP" altLang="en-US">
              <a:ea typeface="ＭＳ Ｐゴシック" panose="020B0600070205080204" pitchFamily="34" charset="-128"/>
              <a:cs typeface="Calibri"/>
            </a:endParaRPr>
          </a:p>
          <a:p>
            <a:pPr lvl="1"/>
            <a:r>
              <a:rPr lang="ja-JP" altLang="en-US">
                <a:ea typeface="ＭＳ Ｐゴシック"/>
                <a:cs typeface="Calibri"/>
              </a:rPr>
              <a:t>片付けが苦手な人、ものが多い人</a:t>
            </a:r>
          </a:p>
          <a:p>
            <a:r>
              <a:rPr lang="ja-JP" altLang="en-US">
                <a:ea typeface="ＭＳ Ｐゴシック"/>
                <a:cs typeface="Calibri"/>
              </a:rPr>
              <a:t>どんな場面で何のために使う？</a:t>
            </a:r>
          </a:p>
          <a:p>
            <a:pPr lvl="1"/>
            <a:r>
              <a:rPr lang="ja-JP" altLang="en-US">
                <a:ea typeface="ＭＳ Ｐゴシック"/>
                <a:cs typeface="Calibri"/>
              </a:rPr>
              <a:t>日常的に(登録)、ものを探すときに</a:t>
            </a:r>
          </a:p>
          <a:p>
            <a:r>
              <a:rPr lang="ja-JP" altLang="en-US">
                <a:ea typeface="ＭＳ Ｐゴシック"/>
                <a:cs typeface="Calibri"/>
              </a:rPr>
              <a:t>どんな機能が必要？</a:t>
            </a:r>
          </a:p>
          <a:p>
            <a:pPr lvl="1"/>
            <a:r>
              <a:rPr lang="ja-JP" altLang="en-US">
                <a:ea typeface="ＭＳ Ｐゴシック"/>
                <a:cs typeface="Calibri"/>
              </a:rPr>
              <a:t>検索　追加　場所の提案(難)</a:t>
            </a:r>
          </a:p>
          <a:p>
            <a:pPr lvl="1"/>
            <a:r>
              <a:rPr lang="ja-JP" altLang="en-US">
                <a:ea typeface="ＭＳ Ｐゴシック"/>
                <a:cs typeface="Calibri"/>
              </a:rPr>
              <a:t>物の名前振り</a:t>
            </a:r>
          </a:p>
          <a:p>
            <a:r>
              <a:rPr lang="ja-JP" altLang="en-US">
                <a:ea typeface="ＭＳ Ｐゴシック"/>
                <a:cs typeface="Calibri"/>
              </a:rPr>
              <a:t>どんな技術やデータが必要？</a:t>
            </a:r>
          </a:p>
          <a:p>
            <a:pPr lvl="1"/>
            <a:r>
              <a:rPr lang="ja-JP" altLang="en-US">
                <a:ea typeface="ＭＳ Ｐゴシック"/>
                <a:cs typeface="Calibri"/>
              </a:rPr>
              <a:t>検索&lt;-パターンマッチ　追加&lt;-グラフDB</a:t>
            </a:r>
          </a:p>
          <a:p>
            <a:pPr lvl="1"/>
            <a:r>
              <a:rPr lang="ja-JP" altLang="en-US">
                <a:ea typeface="ＭＳ Ｐゴシック"/>
                <a:cs typeface="Calibri"/>
              </a:rPr>
              <a:t>場所の提案&lt;-プランニング</a:t>
            </a:r>
          </a:p>
          <a:p>
            <a:pPr lvl="1"/>
            <a:r>
              <a:rPr lang="ja-JP" altLang="en-US">
                <a:ea typeface="ＭＳ Ｐゴシック"/>
                <a:cs typeface="Calibri"/>
              </a:rPr>
              <a:t>名前振り&lt;-どうする？</a:t>
            </a:r>
          </a:p>
          <a:p>
            <a:pPr lvl="1"/>
            <a:r>
              <a:rPr lang="ja-JP" altLang="en-US">
                <a:ea typeface="ＭＳ Ｐゴシック"/>
                <a:cs typeface="Calibri"/>
              </a:rPr>
              <a:t>データは基本ユーザが入力</a:t>
            </a:r>
          </a:p>
          <a:p>
            <a:pPr lvl="1"/>
            <a:r>
              <a:rPr lang="ja-JP" altLang="en-US">
                <a:ea typeface="ＭＳ Ｐゴシック"/>
                <a:cs typeface="Calibri"/>
              </a:rPr>
              <a:t>テンプレートがあるとよい</a:t>
            </a:r>
          </a:p>
          <a:p>
            <a:r>
              <a:rPr lang="ja-JP" altLang="en-US">
                <a:ea typeface="ＭＳ Ｐゴシック"/>
                <a:cs typeface="Calibri"/>
              </a:rPr>
              <a:t>最初の2週間で学んだ内容をどう使う？</a:t>
            </a:r>
          </a:p>
          <a:p>
            <a:pPr lvl="1"/>
            <a:r>
              <a:rPr lang="ja-JP" altLang="en-US">
                <a:ea typeface="ＭＳ Ｐゴシック"/>
                <a:cs typeface="Calibri"/>
              </a:rPr>
              <a:t>上記で使われている</a:t>
            </a:r>
          </a:p>
        </p:txBody>
      </p:sp>
      <p:sp>
        <p:nvSpPr>
          <p:cNvPr id="4" name="正方形/長方形 3">
            <a:extLst>
              <a:ext uri="{FF2B5EF4-FFF2-40B4-BE49-F238E27FC236}">
                <a16:creationId xmlns:a16="http://schemas.microsoft.com/office/drawing/2014/main" id="{965D543E-7671-4B33-8DFA-91027291764C}"/>
              </a:ext>
            </a:extLst>
          </p:cNvPr>
          <p:cNvSpPr/>
          <p:nvPr/>
        </p:nvSpPr>
        <p:spPr>
          <a:xfrm>
            <a:off x="7097790" y="1641230"/>
            <a:ext cx="4561341" cy="43055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できたらアイデアを表す絵や図を入れる</a:t>
            </a:r>
          </a:p>
          <a:p>
            <a:pPr algn="ctr"/>
            <a:r>
              <a:rPr lang="ja-JP" altLang="en-US">
                <a:ea typeface="ＭＳ Ｐゴシック"/>
                <a:cs typeface="Calibri"/>
              </a:rPr>
              <a:t>（絵心のある人がいないグループは</a:t>
            </a:r>
            <a:br>
              <a:rPr lang="ja-JP" altLang="en-US">
                <a:ea typeface="ＭＳ Ｐゴシック"/>
                <a:cs typeface="Calibri"/>
              </a:rPr>
            </a:br>
            <a:r>
              <a:rPr lang="ja-JP" altLang="en-US">
                <a:ea typeface="ＭＳ Ｐゴシック"/>
                <a:cs typeface="Calibri"/>
              </a:rPr>
              <a:t>「いらすとや」やお絵描きAIを活用するとよい）</a:t>
            </a:r>
          </a:p>
        </p:txBody>
      </p:sp>
      <p:pic>
        <p:nvPicPr>
          <p:cNvPr id="5" name="図 4" descr="食器を片付けている女の子のイラスト">
            <a:extLst>
              <a:ext uri="{FF2B5EF4-FFF2-40B4-BE49-F238E27FC236}">
                <a16:creationId xmlns:a16="http://schemas.microsoft.com/office/drawing/2014/main" id="{9A99E4B8-BE68-412B-01BC-BF0030FE52C0}"/>
              </a:ext>
            </a:extLst>
          </p:cNvPr>
          <p:cNvPicPr>
            <a:picLocks noChangeAspect="1"/>
          </p:cNvPicPr>
          <p:nvPr/>
        </p:nvPicPr>
        <p:blipFill>
          <a:blip r:embed="rId2"/>
          <a:stretch>
            <a:fillRect/>
          </a:stretch>
        </p:blipFill>
        <p:spPr>
          <a:xfrm>
            <a:off x="7210927" y="2133928"/>
            <a:ext cx="4440989" cy="3592776"/>
          </a:xfrm>
          <a:prstGeom prst="rect">
            <a:avLst/>
          </a:prstGeom>
        </p:spPr>
      </p:pic>
      <p:pic>
        <p:nvPicPr>
          <p:cNvPr id="6" name="図 5" descr="https://2.bp.blogspot.com/-jcYv-6E5yto/XAY5uKHUDnI/AAAAAAABQeE/_xHydB8nAe4Z6vztAUckresMpi6GOmpIQCLcBGAs/s800/computer01_smile.png">
            <a:extLst>
              <a:ext uri="{FF2B5EF4-FFF2-40B4-BE49-F238E27FC236}">
                <a16:creationId xmlns:a16="http://schemas.microsoft.com/office/drawing/2014/main" id="{00887156-234E-0179-FC0E-30DDAC589916}"/>
              </a:ext>
            </a:extLst>
          </p:cNvPr>
          <p:cNvPicPr>
            <a:picLocks noChangeAspect="1"/>
          </p:cNvPicPr>
          <p:nvPr/>
        </p:nvPicPr>
        <p:blipFill>
          <a:blip r:embed="rId3"/>
          <a:stretch>
            <a:fillRect/>
          </a:stretch>
        </p:blipFill>
        <p:spPr>
          <a:xfrm>
            <a:off x="7210926" y="2896880"/>
            <a:ext cx="1593515" cy="1492028"/>
          </a:xfrm>
          <a:prstGeom prst="rect">
            <a:avLst/>
          </a:prstGeom>
        </p:spPr>
      </p:pic>
    </p:spTree>
    <p:extLst>
      <p:ext uri="{BB962C8B-B14F-4D97-AF65-F5344CB8AC3E}">
        <p14:creationId xmlns:p14="http://schemas.microsoft.com/office/powerpoint/2010/main" val="212838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u="sng">
                <a:ea typeface="ＭＳ Ｐゴシック"/>
                <a:cs typeface="Calibri Light"/>
              </a:rPr>
              <a:t>レクリエーション提供システム　　　　　　　　　　　　</a:t>
            </a:r>
          </a:p>
        </p:txBody>
      </p:sp>
      <p:sp>
        <p:nvSpPr>
          <p:cNvPr id="3" name="サブタイトル 2"/>
          <p:cNvSpPr>
            <a:spLocks noGrp="1"/>
          </p:cNvSpPr>
          <p:nvPr>
            <p:ph idx="1"/>
          </p:nvPr>
        </p:nvSpPr>
        <p:spPr>
          <a:xfrm>
            <a:off x="838200" y="1643267"/>
            <a:ext cx="10515600" cy="4794208"/>
          </a:xfrm>
        </p:spPr>
        <p:txBody>
          <a:bodyPr vert="horz" lIns="91440" tIns="45720" rIns="91440" bIns="45720" rtlCol="0" anchor="t">
            <a:normAutofit fontScale="85000" lnSpcReduction="20000"/>
          </a:bodyPr>
          <a:lstStyle/>
          <a:p>
            <a:r>
              <a:rPr lang="ja-JP" altLang="en-US" sz="2400">
                <a:ea typeface="ＭＳ Ｐゴシック"/>
                <a:cs typeface="Calibri"/>
              </a:rPr>
              <a:t>どんな人が嬉しいシステム？</a:t>
            </a:r>
            <a:endParaRPr lang="ja-JP" altLang="en-US" sz="2400">
              <a:ea typeface="ＭＳ Ｐゴシック" panose="020B0600070205080204" pitchFamily="34" charset="-128"/>
              <a:cs typeface="Calibri"/>
            </a:endParaRPr>
          </a:p>
          <a:p>
            <a:pPr lvl="1"/>
            <a:r>
              <a:rPr lang="ja-JP" altLang="en-US" sz="1800">
                <a:ea typeface="ＭＳ Ｐゴシック"/>
                <a:cs typeface="Calibri"/>
              </a:rPr>
              <a:t>高齢者のレクリエーション満足度上昇</a:t>
            </a:r>
          </a:p>
          <a:p>
            <a:pPr lvl="1"/>
            <a:r>
              <a:rPr lang="ja-JP" altLang="en-US" sz="1800">
                <a:latin typeface="Arial"/>
                <a:ea typeface="ＭＳ Ｐゴシック"/>
                <a:cs typeface="Arial"/>
              </a:rPr>
              <a:t>介護者</a:t>
            </a:r>
            <a:r>
              <a:rPr lang="ja-JP" sz="1800">
                <a:latin typeface="Arial"/>
                <a:ea typeface="ＭＳ Ｐゴシック"/>
                <a:cs typeface="Arial"/>
              </a:rPr>
              <a:t>の負担軽減</a:t>
            </a:r>
          </a:p>
          <a:p>
            <a:r>
              <a:rPr lang="ja-JP" altLang="en-US" sz="2400">
                <a:ea typeface="ＭＳ Ｐゴシック"/>
                <a:cs typeface="Calibri"/>
              </a:rPr>
              <a:t>どんな場面で何のために使う？</a:t>
            </a:r>
          </a:p>
          <a:p>
            <a:pPr lvl="1"/>
            <a:r>
              <a:rPr lang="ja-JP" altLang="en-US" sz="1800">
                <a:latin typeface="Arial"/>
                <a:ea typeface="ＭＳ Ｐゴシック"/>
                <a:cs typeface="Arial"/>
              </a:rPr>
              <a:t>担当者がレクリエーションの内容が思いつかなかった時</a:t>
            </a:r>
            <a:endParaRPr lang="ja-JP" sz="1800">
              <a:latin typeface="Arial"/>
              <a:ea typeface="ＭＳ Ｐゴシック"/>
              <a:cs typeface="Arial"/>
            </a:endParaRPr>
          </a:p>
          <a:p>
            <a:r>
              <a:rPr lang="ja-JP" altLang="en-US">
                <a:ea typeface="ＭＳ Ｐゴシック"/>
                <a:cs typeface="Calibri"/>
              </a:rPr>
              <a:t>どんな機能が必要？</a:t>
            </a:r>
          </a:p>
          <a:p>
            <a:pPr lvl="1"/>
            <a:r>
              <a:rPr lang="ja-JP" sz="1800">
                <a:ea typeface="+mn-lt"/>
                <a:cs typeface="+mn-lt"/>
              </a:rPr>
              <a:t>入力（日付・参加人数・</a:t>
            </a:r>
            <a:r>
              <a:rPr lang="ja-JP" altLang="en-US" sz="1800">
                <a:ea typeface="+mn-lt"/>
                <a:cs typeface="+mn-lt"/>
              </a:rPr>
              <a:t>参加者の状態・</a:t>
            </a:r>
            <a:r>
              <a:rPr lang="ja-JP" sz="1800">
                <a:ea typeface="+mn-lt"/>
                <a:cs typeface="+mn-lt"/>
              </a:rPr>
              <a:t>地域</a:t>
            </a:r>
            <a:r>
              <a:rPr lang="ja-JP" altLang="en-US" sz="1800">
                <a:ea typeface="+mn-lt"/>
                <a:cs typeface="+mn-lt"/>
              </a:rPr>
              <a:t>等</a:t>
            </a:r>
            <a:r>
              <a:rPr lang="ja-JP" sz="1800">
                <a:ea typeface="+mn-lt"/>
                <a:cs typeface="+mn-lt"/>
              </a:rPr>
              <a:t>）</a:t>
            </a:r>
            <a:r>
              <a:rPr lang="ja-JP" altLang="en-US" sz="1800">
                <a:ea typeface="+mn-lt"/>
                <a:cs typeface="+mn-lt"/>
              </a:rPr>
              <a:t>から</a:t>
            </a:r>
            <a:endParaRPr lang="ja-JP" sz="1800">
              <a:latin typeface="Arial"/>
              <a:ea typeface="ＭＳ Ｐゴシック"/>
              <a:cs typeface="Arial"/>
            </a:endParaRPr>
          </a:p>
          <a:p>
            <a:pPr marL="457200" lvl="1" indent="0">
              <a:buNone/>
            </a:pPr>
            <a:r>
              <a:rPr lang="ja-JP" altLang="en-US" sz="1800">
                <a:ea typeface="ＭＳ Ｐゴシック"/>
                <a:cs typeface="Calibri"/>
              </a:rPr>
              <a:t>　適切なイベント・アクティビティを出力</a:t>
            </a:r>
          </a:p>
          <a:p>
            <a:r>
              <a:rPr lang="ja-JP" altLang="en-US">
                <a:ea typeface="ＭＳ Ｐゴシック"/>
                <a:cs typeface="Calibri"/>
              </a:rPr>
              <a:t>どんな技術やデータが必要？</a:t>
            </a:r>
            <a:endParaRPr lang="ja-JP" sz="1800">
              <a:latin typeface="Arial"/>
              <a:ea typeface="ＭＳ Ｐゴシック"/>
              <a:cs typeface="Arial"/>
            </a:endParaRPr>
          </a:p>
          <a:p>
            <a:pPr lvl="1"/>
            <a:r>
              <a:rPr lang="ja-JP" altLang="en-US" sz="1800">
                <a:latin typeface="Arial"/>
                <a:ea typeface="ＭＳ Ｐゴシック"/>
                <a:cs typeface="Arial"/>
              </a:rPr>
              <a:t>技術：マッチング・データベース</a:t>
            </a:r>
            <a:endParaRPr lang="ja-JP" sz="1800">
              <a:latin typeface="Arial"/>
              <a:ea typeface="ＭＳ Ｐゴシック"/>
              <a:cs typeface="Arial"/>
            </a:endParaRPr>
          </a:p>
          <a:p>
            <a:pPr lvl="1"/>
            <a:r>
              <a:rPr lang="ja-JP" altLang="en-US" sz="1800">
                <a:latin typeface="Arial"/>
                <a:ea typeface="ＭＳ Ｐゴシック"/>
                <a:cs typeface="Arial"/>
              </a:rPr>
              <a:t>データ：</a:t>
            </a:r>
          </a:p>
          <a:p>
            <a:pPr lvl="2"/>
            <a:r>
              <a:rPr lang="ja-JP" sz="1000">
                <a:ea typeface="+mn-lt"/>
                <a:cs typeface="+mn-lt"/>
              </a:rPr>
              <a:t>その日の情報（天気・曜日（平日or休祝日）・その日のイベント開催情報）</a:t>
            </a:r>
            <a:endParaRPr lang="ja-JP" altLang="en-US" sz="1000">
              <a:latin typeface="Arial"/>
              <a:ea typeface="ＭＳ Ｐゴシック"/>
              <a:cs typeface="Arial"/>
            </a:endParaRPr>
          </a:p>
          <a:p>
            <a:pPr lvl="2"/>
            <a:r>
              <a:rPr lang="ja-JP" sz="1400">
                <a:ea typeface="+mn-lt"/>
                <a:cs typeface="+mn-lt"/>
              </a:rPr>
              <a:t>曜日（平日or休祝日）</a:t>
            </a:r>
            <a:endParaRPr lang="ja-JP"/>
          </a:p>
          <a:p>
            <a:pPr lvl="2"/>
            <a:r>
              <a:rPr lang="ja-JP" sz="1400">
                <a:ea typeface="+mn-lt"/>
                <a:cs typeface="+mn-lt"/>
              </a:rPr>
              <a:t>人数（スタッフも含めて）</a:t>
            </a:r>
            <a:endParaRPr lang="ja-JP"/>
          </a:p>
          <a:p>
            <a:pPr lvl="2"/>
            <a:r>
              <a:rPr lang="ja-JP" sz="1400">
                <a:ea typeface="+mn-lt"/>
                <a:cs typeface="+mn-lt"/>
              </a:rPr>
              <a:t>参加者の状態</a:t>
            </a:r>
            <a:endParaRPr lang="ja-JP"/>
          </a:p>
          <a:p>
            <a:pPr lvl="2"/>
            <a:r>
              <a:rPr lang="ja-JP" sz="1400">
                <a:ea typeface="+mn-lt"/>
                <a:cs typeface="+mn-lt"/>
              </a:rPr>
              <a:t>参加者の趣向</a:t>
            </a:r>
            <a:endParaRPr lang="ja-JP"/>
          </a:p>
          <a:p>
            <a:pPr lvl="2"/>
            <a:r>
              <a:rPr lang="ja-JP" sz="1400">
                <a:ea typeface="+mn-lt"/>
                <a:cs typeface="+mn-lt"/>
              </a:rPr>
              <a:t>施設の利用できるアクティビティ（エレベータ、車いす対応なども含め）</a:t>
            </a:r>
            <a:endParaRPr lang="ja-JP"/>
          </a:p>
          <a:p>
            <a:r>
              <a:rPr lang="ja-JP" altLang="en-US">
                <a:ea typeface="ＭＳ Ｐゴシック"/>
                <a:cs typeface="Calibri"/>
              </a:rPr>
              <a:t>最初の2週間で学んだ内容をどう使う？</a:t>
            </a:r>
          </a:p>
          <a:p>
            <a:pPr lvl="1"/>
            <a:r>
              <a:rPr lang="ja-JP" sz="1800">
                <a:latin typeface="Arial"/>
                <a:ea typeface="ＭＳ Ｐゴシック"/>
                <a:cs typeface="Arial"/>
              </a:rPr>
              <a:t>マッチング・データベースの活用</a:t>
            </a:r>
            <a:endParaRPr lang="en-US" sz="1800">
              <a:latin typeface="Arial"/>
              <a:ea typeface="ＭＳ Ｐゴシック"/>
              <a:cs typeface="Arial"/>
            </a:endParaRPr>
          </a:p>
        </p:txBody>
      </p:sp>
      <p:grpSp>
        <p:nvGrpSpPr>
          <p:cNvPr id="18" name="グループ化 17">
            <a:extLst>
              <a:ext uri="{FF2B5EF4-FFF2-40B4-BE49-F238E27FC236}">
                <a16:creationId xmlns:a16="http://schemas.microsoft.com/office/drawing/2014/main" id="{D87B945B-9E5A-786E-9A67-78599CB783EE}"/>
              </a:ext>
            </a:extLst>
          </p:cNvPr>
          <p:cNvGrpSpPr/>
          <p:nvPr/>
        </p:nvGrpSpPr>
        <p:grpSpPr>
          <a:xfrm>
            <a:off x="7097790" y="1641230"/>
            <a:ext cx="4561341" cy="4318733"/>
            <a:chOff x="7097790" y="1641230"/>
            <a:chExt cx="4561341" cy="4318733"/>
          </a:xfrm>
        </p:grpSpPr>
        <p:sp>
          <p:nvSpPr>
            <p:cNvPr id="4" name="正方形/長方形 3">
              <a:extLst>
                <a:ext uri="{FF2B5EF4-FFF2-40B4-BE49-F238E27FC236}">
                  <a16:creationId xmlns:a16="http://schemas.microsoft.com/office/drawing/2014/main" id="{965D543E-7671-4B33-8DFA-91027291764C}"/>
                </a:ext>
              </a:extLst>
            </p:cNvPr>
            <p:cNvSpPr/>
            <p:nvPr/>
          </p:nvSpPr>
          <p:spPr>
            <a:xfrm>
              <a:off x="7097790" y="1641230"/>
              <a:ext cx="4561341" cy="43055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a:ea typeface="ＭＳ Ｐゴシック"/>
                <a:cs typeface="Calibri"/>
              </a:endParaRPr>
            </a:p>
          </p:txBody>
        </p:sp>
        <p:sp>
          <p:nvSpPr>
            <p:cNvPr id="9" name="吹き出し: 角を丸めた四角形 8">
              <a:extLst>
                <a:ext uri="{FF2B5EF4-FFF2-40B4-BE49-F238E27FC236}">
                  <a16:creationId xmlns:a16="http://schemas.microsoft.com/office/drawing/2014/main" id="{65BAB702-DD1C-52E0-EC39-88249C22DCC5}"/>
                </a:ext>
              </a:extLst>
            </p:cNvPr>
            <p:cNvSpPr/>
            <p:nvPr/>
          </p:nvSpPr>
          <p:spPr>
            <a:xfrm flipH="1">
              <a:off x="7170614" y="1712870"/>
              <a:ext cx="4435230" cy="2058051"/>
            </a:xfrm>
            <a:prstGeom prst="wedgeRect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5" name="Picture 4">
              <a:extLst>
                <a:ext uri="{FF2B5EF4-FFF2-40B4-BE49-F238E27FC236}">
                  <a16:creationId xmlns:a16="http://schemas.microsoft.com/office/drawing/2014/main" id="{730FB2BA-8450-8700-E4AB-63EEFB3DFC26}"/>
                </a:ext>
              </a:extLst>
            </p:cNvPr>
            <p:cNvPicPr>
              <a:picLocks noChangeAspect="1"/>
            </p:cNvPicPr>
            <p:nvPr/>
          </p:nvPicPr>
          <p:blipFill>
            <a:blip r:embed="rId2"/>
            <a:stretch>
              <a:fillRect/>
            </a:stretch>
          </p:blipFill>
          <p:spPr>
            <a:xfrm>
              <a:off x="7272367" y="4136503"/>
              <a:ext cx="683486" cy="1437290"/>
            </a:xfrm>
            <a:prstGeom prst="rect">
              <a:avLst/>
            </a:prstGeom>
          </p:spPr>
        </p:pic>
        <p:pic>
          <p:nvPicPr>
            <p:cNvPr id="6" name="Picture 5">
              <a:extLst>
                <a:ext uri="{FF2B5EF4-FFF2-40B4-BE49-F238E27FC236}">
                  <a16:creationId xmlns:a16="http://schemas.microsoft.com/office/drawing/2014/main" id="{1C675887-71CB-9C4A-4A36-27FE42129326}"/>
                </a:ext>
              </a:extLst>
            </p:cNvPr>
            <p:cNvPicPr>
              <a:picLocks noChangeAspect="1"/>
            </p:cNvPicPr>
            <p:nvPr/>
          </p:nvPicPr>
          <p:blipFill>
            <a:blip r:embed="rId3"/>
            <a:stretch>
              <a:fillRect/>
            </a:stretch>
          </p:blipFill>
          <p:spPr>
            <a:xfrm>
              <a:off x="7914392" y="4123402"/>
              <a:ext cx="682739" cy="1450391"/>
            </a:xfrm>
            <a:prstGeom prst="rect">
              <a:avLst/>
            </a:prstGeom>
          </p:spPr>
        </p:pic>
        <p:pic>
          <p:nvPicPr>
            <p:cNvPr id="7" name="Picture 6">
              <a:extLst>
                <a:ext uri="{FF2B5EF4-FFF2-40B4-BE49-F238E27FC236}">
                  <a16:creationId xmlns:a16="http://schemas.microsoft.com/office/drawing/2014/main" id="{A7D6AAD2-4950-CC45-52DF-7EAF174FBE3D}"/>
                </a:ext>
              </a:extLst>
            </p:cNvPr>
            <p:cNvPicPr>
              <a:picLocks noChangeAspect="1"/>
            </p:cNvPicPr>
            <p:nvPr/>
          </p:nvPicPr>
          <p:blipFill>
            <a:blip r:embed="rId4"/>
            <a:stretch>
              <a:fillRect/>
            </a:stretch>
          </p:blipFill>
          <p:spPr>
            <a:xfrm>
              <a:off x="10180055" y="2250275"/>
              <a:ext cx="796391" cy="1098730"/>
            </a:xfrm>
            <a:prstGeom prst="rect">
              <a:avLst/>
            </a:prstGeom>
          </p:spPr>
        </p:pic>
        <p:pic>
          <p:nvPicPr>
            <p:cNvPr id="8" name="Picture 7">
              <a:extLst>
                <a:ext uri="{FF2B5EF4-FFF2-40B4-BE49-F238E27FC236}">
                  <a16:creationId xmlns:a16="http://schemas.microsoft.com/office/drawing/2014/main" id="{7A079FAC-E683-1D5A-BF47-811D6B04CFC9}"/>
                </a:ext>
              </a:extLst>
            </p:cNvPr>
            <p:cNvPicPr>
              <a:picLocks noChangeAspect="1"/>
            </p:cNvPicPr>
            <p:nvPr/>
          </p:nvPicPr>
          <p:blipFill>
            <a:blip r:embed="rId5"/>
            <a:stretch>
              <a:fillRect/>
            </a:stretch>
          </p:blipFill>
          <p:spPr>
            <a:xfrm>
              <a:off x="10767323" y="2253293"/>
              <a:ext cx="792738" cy="1115251"/>
            </a:xfrm>
            <a:prstGeom prst="rect">
              <a:avLst/>
            </a:prstGeom>
          </p:spPr>
        </p:pic>
        <p:sp>
          <p:nvSpPr>
            <p:cNvPr id="10" name="TextBox 9">
              <a:extLst>
                <a:ext uri="{FF2B5EF4-FFF2-40B4-BE49-F238E27FC236}">
                  <a16:creationId xmlns:a16="http://schemas.microsoft.com/office/drawing/2014/main" id="{67EA63BD-2E11-A6EC-3C47-8CDE4E512397}"/>
                </a:ext>
              </a:extLst>
            </p:cNvPr>
            <p:cNvSpPr txBox="1"/>
            <p:nvPr/>
          </p:nvSpPr>
          <p:spPr>
            <a:xfrm>
              <a:off x="8400585" y="5030438"/>
              <a:ext cx="1945265" cy="9295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cs typeface="Calibri"/>
                </a:rPr>
                <a:t>検索</a:t>
              </a:r>
            </a:p>
            <a:p>
              <a:pPr algn="ctr"/>
              <a:r>
                <a:rPr lang="ja-JP" altLang="en-US">
                  <a:ea typeface="ＭＳ Ｐゴシック"/>
                  <a:cs typeface="Calibri" panose="020F0502020204030204"/>
                </a:rPr>
                <a:t>（日付・参加人数・参加者IDなど）</a:t>
              </a:r>
            </a:p>
          </p:txBody>
        </p:sp>
        <p:sp>
          <p:nvSpPr>
            <p:cNvPr id="11" name="TextBox 10">
              <a:extLst>
                <a:ext uri="{FF2B5EF4-FFF2-40B4-BE49-F238E27FC236}">
                  <a16:creationId xmlns:a16="http://schemas.microsoft.com/office/drawing/2014/main" id="{60EA5E47-03A0-4226-3CC7-9F9C93C95644}"/>
                </a:ext>
              </a:extLst>
            </p:cNvPr>
            <p:cNvSpPr txBox="1"/>
            <p:nvPr/>
          </p:nvSpPr>
          <p:spPr>
            <a:xfrm>
              <a:off x="7508487" y="5575609"/>
              <a:ext cx="8920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a:rPr>
                <a:t>介護士</a:t>
              </a:r>
            </a:p>
          </p:txBody>
        </p:sp>
        <p:pic>
          <p:nvPicPr>
            <p:cNvPr id="13" name="Picture 12">
              <a:extLst>
                <a:ext uri="{FF2B5EF4-FFF2-40B4-BE49-F238E27FC236}">
                  <a16:creationId xmlns:a16="http://schemas.microsoft.com/office/drawing/2014/main" id="{41C47439-4660-FDF7-309F-45040AE546F3}"/>
                </a:ext>
              </a:extLst>
            </p:cNvPr>
            <p:cNvPicPr>
              <a:picLocks noChangeAspect="1"/>
            </p:cNvPicPr>
            <p:nvPr/>
          </p:nvPicPr>
          <p:blipFill>
            <a:blip r:embed="rId6"/>
            <a:stretch>
              <a:fillRect/>
            </a:stretch>
          </p:blipFill>
          <p:spPr>
            <a:xfrm>
              <a:off x="10215137" y="4354551"/>
              <a:ext cx="1141142" cy="1141142"/>
            </a:xfrm>
            <a:prstGeom prst="rect">
              <a:avLst/>
            </a:prstGeom>
          </p:spPr>
        </p:pic>
        <p:sp>
          <p:nvSpPr>
            <p:cNvPr id="14" name="TextBox 13">
              <a:extLst>
                <a:ext uri="{FF2B5EF4-FFF2-40B4-BE49-F238E27FC236}">
                  <a16:creationId xmlns:a16="http://schemas.microsoft.com/office/drawing/2014/main" id="{C294CA76-B0C3-446D-BDFF-B15C92EE4D08}"/>
                </a:ext>
              </a:extLst>
            </p:cNvPr>
            <p:cNvSpPr txBox="1"/>
            <p:nvPr/>
          </p:nvSpPr>
          <p:spPr>
            <a:xfrm>
              <a:off x="10506926" y="5544633"/>
              <a:ext cx="675267" cy="367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a:rPr>
                <a:t>DB</a:t>
              </a:r>
              <a:endParaRPr lang="en-US">
                <a:cs typeface="Calibri" panose="020F0502020204030204"/>
              </a:endParaRPr>
            </a:p>
          </p:txBody>
        </p:sp>
        <p:cxnSp>
          <p:nvCxnSpPr>
            <p:cNvPr id="15" name="Straight Arrow Connector 14">
              <a:extLst>
                <a:ext uri="{FF2B5EF4-FFF2-40B4-BE49-F238E27FC236}">
                  <a16:creationId xmlns:a16="http://schemas.microsoft.com/office/drawing/2014/main" id="{25CC3575-BAAE-B330-93B1-0F31349C5E76}"/>
                </a:ext>
              </a:extLst>
            </p:cNvPr>
            <p:cNvCxnSpPr/>
            <p:nvPr/>
          </p:nvCxnSpPr>
          <p:spPr>
            <a:xfrm>
              <a:off x="8711968" y="4958120"/>
              <a:ext cx="1329471" cy="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ED3B74C-1392-A2E1-3806-BC03BCFEDEAA}"/>
                </a:ext>
              </a:extLst>
            </p:cNvPr>
            <p:cNvCxnSpPr/>
            <p:nvPr/>
          </p:nvCxnSpPr>
          <p:spPr>
            <a:xfrm flipH="1" flipV="1">
              <a:off x="8714800" y="4812747"/>
              <a:ext cx="1278675" cy="8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424F190-58AF-8F94-BDB9-CBBCE8E62D50}"/>
                </a:ext>
              </a:extLst>
            </p:cNvPr>
            <p:cNvSpPr txBox="1"/>
            <p:nvPr/>
          </p:nvSpPr>
          <p:spPr>
            <a:xfrm>
              <a:off x="8439662" y="3898478"/>
              <a:ext cx="182358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panose="020F0502020204030204"/>
                </a:rPr>
                <a:t>適切なイベント</a:t>
              </a:r>
              <a:r>
                <a:rPr lang="ja-JP">
                  <a:ea typeface="+mn-lt"/>
                  <a:cs typeface="+mn-lt"/>
                </a:rPr>
                <a:t>・アクティビティ</a:t>
              </a:r>
              <a:r>
                <a:rPr lang="ja-JP" altLang="en-US">
                  <a:ea typeface="ＭＳ Ｐゴシック"/>
                  <a:cs typeface="Calibri" panose="020F0502020204030204"/>
                </a:rPr>
                <a:t>を提供</a:t>
              </a:r>
            </a:p>
          </p:txBody>
        </p:sp>
        <p:pic>
          <p:nvPicPr>
            <p:cNvPr id="12" name="図 11" descr="おもちゃ が含まれている画像&#10;&#10;説明は自動で生成されたものです">
              <a:extLst>
                <a:ext uri="{FF2B5EF4-FFF2-40B4-BE49-F238E27FC236}">
                  <a16:creationId xmlns:a16="http://schemas.microsoft.com/office/drawing/2014/main" id="{D9AADBAE-5670-EA25-0D1D-83199E9D211B}"/>
                </a:ext>
              </a:extLst>
            </p:cNvPr>
            <p:cNvPicPr>
              <a:picLocks noChangeAspect="1"/>
            </p:cNvPicPr>
            <p:nvPr/>
          </p:nvPicPr>
          <p:blipFill>
            <a:blip r:embed="rId7"/>
            <a:stretch>
              <a:fillRect/>
            </a:stretch>
          </p:blipFill>
          <p:spPr>
            <a:xfrm>
              <a:off x="8371641" y="1781051"/>
              <a:ext cx="861559" cy="1047263"/>
            </a:xfrm>
            <a:prstGeom prst="rect">
              <a:avLst/>
            </a:prstGeom>
          </p:spPr>
        </p:pic>
        <p:cxnSp>
          <p:nvCxnSpPr>
            <p:cNvPr id="16" name="直線矢印コネクタ 15">
              <a:extLst>
                <a:ext uri="{FF2B5EF4-FFF2-40B4-BE49-F238E27FC236}">
                  <a16:creationId xmlns:a16="http://schemas.microsoft.com/office/drawing/2014/main" id="{E8FACB3D-DBD7-0600-53E2-A3A73AB3FCA4}"/>
                </a:ext>
              </a:extLst>
            </p:cNvPr>
            <p:cNvCxnSpPr/>
            <p:nvPr/>
          </p:nvCxnSpPr>
          <p:spPr>
            <a:xfrm flipH="1" flipV="1">
              <a:off x="9334174" y="2401277"/>
              <a:ext cx="791959" cy="36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EAF8C838-E2EC-2970-72FE-123DBDF8ABF2}"/>
                </a:ext>
              </a:extLst>
            </p:cNvPr>
            <p:cNvCxnSpPr>
              <a:cxnSpLocks/>
            </p:cNvCxnSpPr>
            <p:nvPr/>
          </p:nvCxnSpPr>
          <p:spPr>
            <a:xfrm flipH="1" flipV="1">
              <a:off x="8480994" y="3137225"/>
              <a:ext cx="1625600" cy="10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図 21">
              <a:extLst>
                <a:ext uri="{FF2B5EF4-FFF2-40B4-BE49-F238E27FC236}">
                  <a16:creationId xmlns:a16="http://schemas.microsoft.com/office/drawing/2014/main" id="{EC61F65E-D079-C0B8-7EB7-AC6F5F272E14}"/>
                </a:ext>
              </a:extLst>
            </p:cNvPr>
            <p:cNvPicPr>
              <a:picLocks noChangeAspect="1"/>
            </p:cNvPicPr>
            <p:nvPr/>
          </p:nvPicPr>
          <p:blipFill>
            <a:blip r:embed="rId8"/>
            <a:stretch>
              <a:fillRect/>
            </a:stretch>
          </p:blipFill>
          <p:spPr>
            <a:xfrm>
              <a:off x="7615713" y="2547165"/>
              <a:ext cx="777088" cy="1066801"/>
            </a:xfrm>
            <a:prstGeom prst="rect">
              <a:avLst/>
            </a:prstGeom>
          </p:spPr>
        </p:pic>
      </p:grpSp>
    </p:spTree>
    <p:extLst>
      <p:ext uri="{BB962C8B-B14F-4D97-AF65-F5344CB8AC3E}">
        <p14:creationId xmlns:p14="http://schemas.microsoft.com/office/powerpoint/2010/main" val="303851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u="sng">
                <a:ea typeface="ＭＳ Ｐゴシック"/>
                <a:cs typeface="Calibri Light"/>
              </a:rPr>
              <a:t>テスト勉強を管理するシステム　　　　　　　　　　　　</a:t>
            </a:r>
          </a:p>
        </p:txBody>
      </p:sp>
      <p:sp>
        <p:nvSpPr>
          <p:cNvPr id="3" name="サブタイトル 2"/>
          <p:cNvSpPr>
            <a:spLocks noGrp="1"/>
          </p:cNvSpPr>
          <p:nvPr>
            <p:ph idx="1"/>
          </p:nvPr>
        </p:nvSpPr>
        <p:spPr/>
        <p:txBody>
          <a:bodyPr vert="horz" lIns="91440" tIns="45720" rIns="91440" bIns="45720" rtlCol="0" anchor="t">
            <a:normAutofit fontScale="70000" lnSpcReduction="20000"/>
          </a:bodyPr>
          <a:lstStyle/>
          <a:p>
            <a:r>
              <a:rPr lang="ja-JP" altLang="en-US">
                <a:ea typeface="ＭＳ Ｐゴシック"/>
                <a:cs typeface="Calibri"/>
              </a:rPr>
              <a:t>どんな人が嬉しいシステム？</a:t>
            </a:r>
            <a:endParaRPr lang="ja-JP" altLang="en-US">
              <a:ea typeface="ＭＳ Ｐゴシック" panose="020B0600070205080204" pitchFamily="34" charset="-128"/>
              <a:cs typeface="Calibri"/>
            </a:endParaRPr>
          </a:p>
          <a:p>
            <a:pPr lvl="1"/>
            <a:r>
              <a:rPr lang="ja-JP" altLang="en-US">
                <a:ea typeface="ＭＳ Ｐゴシック"/>
                <a:cs typeface="Calibri"/>
              </a:rPr>
              <a:t>テストや課題があるすべての学生</a:t>
            </a:r>
          </a:p>
          <a:p>
            <a:r>
              <a:rPr lang="ja-JP" altLang="en-US">
                <a:ea typeface="ＭＳ Ｐゴシック"/>
                <a:cs typeface="Calibri"/>
              </a:rPr>
              <a:t>どんな場面で何のために使う？</a:t>
            </a:r>
          </a:p>
          <a:p>
            <a:pPr lvl="1"/>
            <a:r>
              <a:rPr lang="ja-JP" altLang="en-US">
                <a:ea typeface="ＭＳ Ｐゴシック"/>
                <a:cs typeface="Calibri"/>
              </a:rPr>
              <a:t>できるだけ良い成績を取る</a:t>
            </a:r>
          </a:p>
          <a:p>
            <a:r>
              <a:rPr lang="ja-JP" altLang="en-US">
                <a:ea typeface="ＭＳ Ｐゴシック"/>
                <a:cs typeface="Calibri"/>
              </a:rPr>
              <a:t>どんな機能が必要？</a:t>
            </a:r>
          </a:p>
          <a:p>
            <a:pPr lvl="1"/>
            <a:r>
              <a:rPr lang="ja-JP" altLang="en-US">
                <a:ea typeface="ＭＳ Ｐゴシック"/>
                <a:cs typeface="Calibri"/>
              </a:rPr>
              <a:t>取り組む順番を決める機能</a:t>
            </a:r>
          </a:p>
          <a:p>
            <a:pPr lvl="1"/>
            <a:r>
              <a:rPr lang="ja-JP" altLang="en-US">
                <a:ea typeface="ＭＳ Ｐゴシック"/>
                <a:cs typeface="Calibri"/>
              </a:rPr>
              <a:t>授業ごとに重みをつける機能</a:t>
            </a:r>
          </a:p>
          <a:p>
            <a:pPr lvl="1"/>
            <a:r>
              <a:rPr lang="ja-JP" altLang="en-US">
                <a:ea typeface="ＭＳ Ｐゴシック"/>
                <a:cs typeface="Calibri"/>
              </a:rPr>
              <a:t>テストや課題を記憶しておくデータベース</a:t>
            </a:r>
          </a:p>
          <a:p>
            <a:r>
              <a:rPr lang="ja-JP" altLang="en-US">
                <a:ea typeface="ＭＳ Ｐゴシック"/>
                <a:cs typeface="Calibri"/>
              </a:rPr>
              <a:t>どんな技術やデータが必要？</a:t>
            </a:r>
          </a:p>
          <a:p>
            <a:pPr lvl="1"/>
            <a:r>
              <a:rPr lang="ja-JP" altLang="en-US">
                <a:ea typeface="ＭＳ Ｐゴシック"/>
                <a:cs typeface="Calibri"/>
              </a:rPr>
              <a:t>プランニングシステム</a:t>
            </a:r>
          </a:p>
          <a:p>
            <a:pPr lvl="1"/>
            <a:r>
              <a:rPr lang="ja-JP" altLang="en-US">
                <a:ea typeface="ＭＳ Ｐゴシック"/>
                <a:cs typeface="Calibri"/>
              </a:rPr>
              <a:t>マッチング機能</a:t>
            </a:r>
          </a:p>
          <a:p>
            <a:pPr lvl="1"/>
            <a:r>
              <a:rPr lang="ja-JP" altLang="en-US">
                <a:ea typeface="ＭＳ Ｐゴシック"/>
                <a:cs typeface="Calibri"/>
              </a:rPr>
              <a:t>データベース機能</a:t>
            </a:r>
          </a:p>
          <a:p>
            <a:r>
              <a:rPr lang="ja-JP" altLang="en-US">
                <a:ea typeface="ＭＳ Ｐゴシック"/>
                <a:cs typeface="Calibri"/>
              </a:rPr>
              <a:t>最初の2週間で学んだ内容をどう使う？</a:t>
            </a:r>
          </a:p>
          <a:p>
            <a:pPr lvl="1"/>
            <a:r>
              <a:rPr lang="ja-JP" altLang="en-US">
                <a:ea typeface="ＭＳ Ｐゴシック"/>
                <a:cs typeface="Calibri"/>
              </a:rPr>
              <a:t>データベースに課題やテスト日程等を格納</a:t>
            </a:r>
          </a:p>
          <a:p>
            <a:pPr lvl="1"/>
            <a:r>
              <a:rPr lang="ja-JP" altLang="en-US">
                <a:ea typeface="ＭＳ Ｐゴシック"/>
                <a:cs typeface="Calibri"/>
              </a:rPr>
              <a:t>重みなどをもとにデータベース内を探索</a:t>
            </a:r>
          </a:p>
          <a:p>
            <a:pPr lvl="1"/>
            <a:endParaRPr lang="ja-JP" altLang="en-US">
              <a:ea typeface="ＭＳ Ｐゴシック"/>
              <a:cs typeface="Calibri"/>
            </a:endParaRPr>
          </a:p>
        </p:txBody>
      </p:sp>
      <p:sp>
        <p:nvSpPr>
          <p:cNvPr id="4" name="正方形/長方形 3">
            <a:extLst>
              <a:ext uri="{FF2B5EF4-FFF2-40B4-BE49-F238E27FC236}">
                <a16:creationId xmlns:a16="http://schemas.microsoft.com/office/drawing/2014/main" id="{965D543E-7671-4B33-8DFA-91027291764C}"/>
              </a:ext>
            </a:extLst>
          </p:cNvPr>
          <p:cNvSpPr/>
          <p:nvPr/>
        </p:nvSpPr>
        <p:spPr>
          <a:xfrm>
            <a:off x="7097790" y="1641230"/>
            <a:ext cx="4561341" cy="43055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できたらアイデアを表す絵や図を入れる</a:t>
            </a:r>
          </a:p>
          <a:p>
            <a:pPr algn="ctr"/>
            <a:r>
              <a:rPr lang="ja-JP" altLang="en-US">
                <a:ea typeface="ＭＳ Ｐゴシック"/>
                <a:cs typeface="Calibri"/>
              </a:rPr>
              <a:t>（絵心のある人がいないグループは</a:t>
            </a:r>
            <a:br>
              <a:rPr lang="ja-JP" altLang="en-US">
                <a:ea typeface="ＭＳ Ｐゴシック"/>
                <a:cs typeface="Calibri"/>
              </a:rPr>
            </a:br>
            <a:r>
              <a:rPr lang="ja-JP" altLang="en-US">
                <a:ea typeface="ＭＳ Ｐゴシック"/>
                <a:cs typeface="Calibri"/>
              </a:rPr>
              <a:t>「いらすとや」やお絵描きAIを活用するとよい）</a:t>
            </a:r>
          </a:p>
        </p:txBody>
      </p:sp>
      <p:grpSp>
        <p:nvGrpSpPr>
          <p:cNvPr id="16" name="グループ化 15">
            <a:extLst>
              <a:ext uri="{FF2B5EF4-FFF2-40B4-BE49-F238E27FC236}">
                <a16:creationId xmlns:a16="http://schemas.microsoft.com/office/drawing/2014/main" id="{0BFE8DF1-F772-B4A1-D141-3B9CC59B4593}"/>
              </a:ext>
            </a:extLst>
          </p:cNvPr>
          <p:cNvGrpSpPr/>
          <p:nvPr/>
        </p:nvGrpSpPr>
        <p:grpSpPr>
          <a:xfrm>
            <a:off x="4953000" y="1292678"/>
            <a:ext cx="3986892" cy="3986894"/>
            <a:chOff x="5578929" y="1864178"/>
            <a:chExt cx="3986892" cy="3986894"/>
          </a:xfrm>
        </p:grpSpPr>
        <p:pic>
          <p:nvPicPr>
            <p:cNvPr id="9" name="図 8">
              <a:extLst>
                <a:ext uri="{FF2B5EF4-FFF2-40B4-BE49-F238E27FC236}">
                  <a16:creationId xmlns:a16="http://schemas.microsoft.com/office/drawing/2014/main" id="{1350F1C7-FA5C-38C0-8FEE-FE5999289782}"/>
                </a:ext>
              </a:extLst>
            </p:cNvPr>
            <p:cNvPicPr>
              <a:picLocks noChangeAspect="1"/>
            </p:cNvPicPr>
            <p:nvPr/>
          </p:nvPicPr>
          <p:blipFill>
            <a:blip r:embed="rId2"/>
            <a:stretch>
              <a:fillRect/>
            </a:stretch>
          </p:blipFill>
          <p:spPr>
            <a:xfrm>
              <a:off x="5578929" y="1864180"/>
              <a:ext cx="3986892" cy="3986892"/>
            </a:xfrm>
            <a:prstGeom prst="rect">
              <a:avLst/>
            </a:prstGeom>
          </p:spPr>
        </p:pic>
        <p:pic>
          <p:nvPicPr>
            <p:cNvPr id="8" name="図 7" descr="グラフィカル ユーザー インターフェイス が含まれている画像&#10;&#10;説明は自動で生成されたものです">
              <a:extLst>
                <a:ext uri="{FF2B5EF4-FFF2-40B4-BE49-F238E27FC236}">
                  <a16:creationId xmlns:a16="http://schemas.microsoft.com/office/drawing/2014/main" id="{A1B9E330-0200-93FF-5D93-D4F987137BCC}"/>
                </a:ext>
              </a:extLst>
            </p:cNvPr>
            <p:cNvPicPr>
              <a:picLocks noChangeAspect="1"/>
            </p:cNvPicPr>
            <p:nvPr/>
          </p:nvPicPr>
          <p:blipFill>
            <a:blip r:embed="rId3"/>
            <a:stretch>
              <a:fillRect/>
            </a:stretch>
          </p:blipFill>
          <p:spPr>
            <a:xfrm>
              <a:off x="7300233" y="2682648"/>
              <a:ext cx="1469572" cy="1343025"/>
            </a:xfrm>
            <a:prstGeom prst="rect">
              <a:avLst/>
            </a:prstGeom>
          </p:spPr>
        </p:pic>
        <p:pic>
          <p:nvPicPr>
            <p:cNvPr id="7" name="図 6" descr="ランプ, 記号 が含まれている画像&#10;&#10;説明は自動で生成されたものです">
              <a:extLst>
                <a:ext uri="{FF2B5EF4-FFF2-40B4-BE49-F238E27FC236}">
                  <a16:creationId xmlns:a16="http://schemas.microsoft.com/office/drawing/2014/main" id="{94D1C24B-3F95-37DA-9B77-953DDDA9CC34}"/>
                </a:ext>
              </a:extLst>
            </p:cNvPr>
            <p:cNvPicPr>
              <a:picLocks noChangeAspect="1"/>
            </p:cNvPicPr>
            <p:nvPr/>
          </p:nvPicPr>
          <p:blipFill>
            <a:blip r:embed="rId4"/>
            <a:stretch>
              <a:fillRect/>
            </a:stretch>
          </p:blipFill>
          <p:spPr>
            <a:xfrm>
              <a:off x="6640286" y="1864178"/>
              <a:ext cx="1088572" cy="1088572"/>
            </a:xfrm>
            <a:prstGeom prst="rect">
              <a:avLst/>
            </a:prstGeom>
          </p:spPr>
        </p:pic>
        <p:pic>
          <p:nvPicPr>
            <p:cNvPr id="6" name="図 5">
              <a:extLst>
                <a:ext uri="{FF2B5EF4-FFF2-40B4-BE49-F238E27FC236}">
                  <a16:creationId xmlns:a16="http://schemas.microsoft.com/office/drawing/2014/main" id="{C89ECF9C-6BDA-B530-2A4D-42ABDA4580FF}"/>
                </a:ext>
              </a:extLst>
            </p:cNvPr>
            <p:cNvPicPr>
              <a:picLocks noChangeAspect="1"/>
            </p:cNvPicPr>
            <p:nvPr/>
          </p:nvPicPr>
          <p:blipFill>
            <a:blip r:embed="rId5"/>
            <a:stretch>
              <a:fillRect/>
            </a:stretch>
          </p:blipFill>
          <p:spPr>
            <a:xfrm>
              <a:off x="6068785" y="3007178"/>
              <a:ext cx="1156607" cy="1129393"/>
            </a:xfrm>
            <a:prstGeom prst="rect">
              <a:avLst/>
            </a:prstGeom>
          </p:spPr>
        </p:pic>
      </p:grpSp>
      <p:pic>
        <p:nvPicPr>
          <p:cNvPr id="12" name="図 11">
            <a:extLst>
              <a:ext uri="{FF2B5EF4-FFF2-40B4-BE49-F238E27FC236}">
                <a16:creationId xmlns:a16="http://schemas.microsoft.com/office/drawing/2014/main" id="{DD177C79-242E-0DA1-535B-8F7053EB4248}"/>
              </a:ext>
            </a:extLst>
          </p:cNvPr>
          <p:cNvPicPr>
            <a:picLocks noChangeAspect="1"/>
          </p:cNvPicPr>
          <p:nvPr/>
        </p:nvPicPr>
        <p:blipFill>
          <a:blip r:embed="rId2"/>
          <a:stretch>
            <a:fillRect/>
          </a:stretch>
        </p:blipFill>
        <p:spPr>
          <a:xfrm>
            <a:off x="8722178" y="1510393"/>
            <a:ext cx="3986892" cy="3986892"/>
          </a:xfrm>
          <a:prstGeom prst="rect">
            <a:avLst/>
          </a:prstGeom>
        </p:spPr>
      </p:pic>
      <p:pic>
        <p:nvPicPr>
          <p:cNvPr id="13" name="図 12" descr="グラフィカル ユーザー インターフェイス が含まれている画像&#10;&#10;説明は自動で生成されたものです">
            <a:extLst>
              <a:ext uri="{FF2B5EF4-FFF2-40B4-BE49-F238E27FC236}">
                <a16:creationId xmlns:a16="http://schemas.microsoft.com/office/drawing/2014/main" id="{7085E4FB-B4BD-0314-3318-4E5C381CE2A4}"/>
              </a:ext>
            </a:extLst>
          </p:cNvPr>
          <p:cNvPicPr>
            <a:picLocks noChangeAspect="1"/>
          </p:cNvPicPr>
          <p:nvPr/>
        </p:nvPicPr>
        <p:blipFill>
          <a:blip r:embed="rId3"/>
          <a:stretch>
            <a:fillRect/>
          </a:stretch>
        </p:blipFill>
        <p:spPr>
          <a:xfrm>
            <a:off x="10647589" y="2356076"/>
            <a:ext cx="1469572" cy="1343025"/>
          </a:xfrm>
          <a:prstGeom prst="rect">
            <a:avLst/>
          </a:prstGeom>
        </p:spPr>
      </p:pic>
      <p:pic>
        <p:nvPicPr>
          <p:cNvPr id="14" name="図 13" descr="ランプ, 記号 が含まれている画像&#10;&#10;説明は自動で生成されたものです">
            <a:extLst>
              <a:ext uri="{FF2B5EF4-FFF2-40B4-BE49-F238E27FC236}">
                <a16:creationId xmlns:a16="http://schemas.microsoft.com/office/drawing/2014/main" id="{9EAF9A29-5B31-E861-7D6F-29D0D42A6739}"/>
              </a:ext>
            </a:extLst>
          </p:cNvPr>
          <p:cNvPicPr>
            <a:picLocks noChangeAspect="1"/>
          </p:cNvPicPr>
          <p:nvPr/>
        </p:nvPicPr>
        <p:blipFill>
          <a:blip r:embed="rId4"/>
          <a:stretch>
            <a:fillRect/>
          </a:stretch>
        </p:blipFill>
        <p:spPr>
          <a:xfrm>
            <a:off x="9851571" y="1592034"/>
            <a:ext cx="1088572" cy="1088572"/>
          </a:xfrm>
          <a:prstGeom prst="rect">
            <a:avLst/>
          </a:prstGeom>
        </p:spPr>
      </p:pic>
      <p:pic>
        <p:nvPicPr>
          <p:cNvPr id="15" name="図 14">
            <a:extLst>
              <a:ext uri="{FF2B5EF4-FFF2-40B4-BE49-F238E27FC236}">
                <a16:creationId xmlns:a16="http://schemas.microsoft.com/office/drawing/2014/main" id="{5DD855C0-DF5B-CD14-0D3E-CDD26E4732DA}"/>
              </a:ext>
            </a:extLst>
          </p:cNvPr>
          <p:cNvPicPr>
            <a:picLocks noChangeAspect="1"/>
          </p:cNvPicPr>
          <p:nvPr/>
        </p:nvPicPr>
        <p:blipFill>
          <a:blip r:embed="rId5"/>
          <a:stretch>
            <a:fillRect/>
          </a:stretch>
        </p:blipFill>
        <p:spPr>
          <a:xfrm>
            <a:off x="9280070" y="2775856"/>
            <a:ext cx="1156607" cy="1129393"/>
          </a:xfrm>
          <a:prstGeom prst="rect">
            <a:avLst/>
          </a:prstGeom>
        </p:spPr>
      </p:pic>
      <p:pic>
        <p:nvPicPr>
          <p:cNvPr id="11" name="図 10">
            <a:extLst>
              <a:ext uri="{FF2B5EF4-FFF2-40B4-BE49-F238E27FC236}">
                <a16:creationId xmlns:a16="http://schemas.microsoft.com/office/drawing/2014/main" id="{54BB8BAF-6436-1B76-C842-96A6EEBF55EC}"/>
              </a:ext>
            </a:extLst>
          </p:cNvPr>
          <p:cNvPicPr>
            <a:picLocks noChangeAspect="1"/>
          </p:cNvPicPr>
          <p:nvPr/>
        </p:nvPicPr>
        <p:blipFill>
          <a:blip r:embed="rId6"/>
          <a:stretch>
            <a:fillRect/>
          </a:stretch>
        </p:blipFill>
        <p:spPr>
          <a:xfrm>
            <a:off x="9944780" y="3510643"/>
            <a:ext cx="2249261" cy="2435679"/>
          </a:xfrm>
          <a:prstGeom prst="rect">
            <a:avLst/>
          </a:prstGeom>
        </p:spPr>
      </p:pic>
      <p:sp>
        <p:nvSpPr>
          <p:cNvPr id="18" name="矢印: 右 17">
            <a:extLst>
              <a:ext uri="{FF2B5EF4-FFF2-40B4-BE49-F238E27FC236}">
                <a16:creationId xmlns:a16="http://schemas.microsoft.com/office/drawing/2014/main" id="{586E8B54-F9B8-3952-27DD-424589AB1BE8}"/>
              </a:ext>
            </a:extLst>
          </p:cNvPr>
          <p:cNvSpPr/>
          <p:nvPr/>
        </p:nvSpPr>
        <p:spPr>
          <a:xfrm>
            <a:off x="8177892" y="2694213"/>
            <a:ext cx="1088571" cy="5851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矢印: 右 20">
            <a:extLst>
              <a:ext uri="{FF2B5EF4-FFF2-40B4-BE49-F238E27FC236}">
                <a16:creationId xmlns:a16="http://schemas.microsoft.com/office/drawing/2014/main" id="{B71186FF-760B-81B1-A65B-C943AD5A060C}"/>
              </a:ext>
            </a:extLst>
          </p:cNvPr>
          <p:cNvSpPr/>
          <p:nvPr/>
        </p:nvSpPr>
        <p:spPr>
          <a:xfrm rot="-2520000">
            <a:off x="9511392" y="2503713"/>
            <a:ext cx="680357" cy="2993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矢印: 右 21">
            <a:extLst>
              <a:ext uri="{FF2B5EF4-FFF2-40B4-BE49-F238E27FC236}">
                <a16:creationId xmlns:a16="http://schemas.microsoft.com/office/drawing/2014/main" id="{B6B846CE-5801-C0A9-777D-667F4C944DE2}"/>
              </a:ext>
            </a:extLst>
          </p:cNvPr>
          <p:cNvSpPr/>
          <p:nvPr/>
        </p:nvSpPr>
        <p:spPr>
          <a:xfrm rot="2820000">
            <a:off x="10980963" y="2177141"/>
            <a:ext cx="680357" cy="2993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89467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u="sng">
                <a:ea typeface="ＭＳ Ｐゴシック"/>
                <a:cs typeface="Calibri Light"/>
              </a:rPr>
              <a:t>ニュース推薦　　　　　　　　　　　　</a:t>
            </a:r>
          </a:p>
        </p:txBody>
      </p:sp>
      <p:sp>
        <p:nvSpPr>
          <p:cNvPr id="3" name="サブタイトル 2"/>
          <p:cNvSpPr>
            <a:spLocks noGrp="1"/>
          </p:cNvSpPr>
          <p:nvPr>
            <p:ph idx="1"/>
          </p:nvPr>
        </p:nvSpPr>
        <p:spPr/>
        <p:txBody>
          <a:bodyPr vert="horz" lIns="91440" tIns="45720" rIns="91440" bIns="45720" rtlCol="0" anchor="t">
            <a:noAutofit/>
          </a:bodyPr>
          <a:lstStyle/>
          <a:p>
            <a:r>
              <a:rPr lang="ja-JP" altLang="en-US" sz="800">
                <a:ea typeface="ＭＳ Ｐゴシック"/>
                <a:cs typeface="Calibri"/>
              </a:rPr>
              <a:t>どんな人が嬉しいシステム？</a:t>
            </a:r>
            <a:endParaRPr lang="ja-JP" altLang="en-US" sz="800">
              <a:ea typeface="ＭＳ Ｐゴシック" panose="020B0600070205080204" pitchFamily="34" charset="-128"/>
              <a:cs typeface="Calibri"/>
            </a:endParaRPr>
          </a:p>
          <a:p>
            <a:pPr marL="457200" lvl="1" indent="0">
              <a:buNone/>
            </a:pPr>
            <a:r>
              <a:rPr lang="ja-JP" altLang="en-US" sz="700">
                <a:ea typeface="ＭＳ Ｐゴシック"/>
                <a:cs typeface="Calibri"/>
              </a:rPr>
              <a:t>忙しい人。電車の中で知りたいニュースだけ</a:t>
            </a:r>
          </a:p>
          <a:p>
            <a:pPr marL="457200" lvl="1" indent="0">
              <a:buNone/>
            </a:pPr>
            <a:r>
              <a:rPr lang="ja-JP" altLang="en-US" sz="700">
                <a:ea typeface="ＭＳ Ｐゴシック"/>
                <a:cs typeface="Calibri"/>
              </a:rPr>
              <a:t>見たい人</a:t>
            </a:r>
            <a:endParaRPr lang="ja-JP" altLang="en-US" sz="700">
              <a:ea typeface="ＭＳ Ｐゴシック"/>
              <a:cs typeface="+mn-lt"/>
            </a:endParaRPr>
          </a:p>
          <a:p>
            <a:r>
              <a:rPr lang="ja-JP" altLang="en-US" sz="800">
                <a:ea typeface="ＭＳ Ｐゴシック"/>
                <a:cs typeface="Calibri"/>
              </a:rPr>
              <a:t>どんな場面で何のために使う？</a:t>
            </a:r>
          </a:p>
          <a:p>
            <a:pPr marL="457200" lvl="1" indent="0">
              <a:buNone/>
            </a:pPr>
            <a:r>
              <a:rPr lang="ja-JP" altLang="en-US" sz="700">
                <a:ea typeface="ＭＳ Ｐゴシック"/>
                <a:cs typeface="Calibri"/>
              </a:rPr>
              <a:t>電車の中で知りたいニュースのみを</a:t>
            </a:r>
          </a:p>
          <a:p>
            <a:pPr marL="457200" lvl="1" indent="0">
              <a:buNone/>
            </a:pPr>
            <a:r>
              <a:rPr lang="ja-JP" altLang="en-US" sz="700">
                <a:ea typeface="ＭＳ Ｐゴシック"/>
                <a:cs typeface="Calibri"/>
              </a:rPr>
              <a:t>知りたいときに、ニュースを知るために使う</a:t>
            </a:r>
          </a:p>
          <a:p>
            <a:r>
              <a:rPr lang="ja-JP" altLang="en-US" sz="800">
                <a:ea typeface="ＭＳ Ｐゴシック"/>
                <a:cs typeface="Calibri"/>
              </a:rPr>
              <a:t>どんな機能が必要？</a:t>
            </a:r>
          </a:p>
          <a:p>
            <a:pPr lvl="1"/>
            <a:r>
              <a:rPr lang="ja-JP" altLang="en-US" sz="700">
                <a:ea typeface="ＭＳ Ｐゴシック"/>
                <a:cs typeface="Calibri"/>
              </a:rPr>
              <a:t>ニュース記事をヤフーからとってくる機能</a:t>
            </a:r>
          </a:p>
          <a:p>
            <a:pPr lvl="1"/>
            <a:r>
              <a:rPr lang="ja-JP" altLang="en-US" sz="700">
                <a:ea typeface="ＭＳ Ｐゴシック"/>
                <a:cs typeface="Calibri"/>
              </a:rPr>
              <a:t>とってきたニュースのトピックを推定する。</a:t>
            </a:r>
          </a:p>
          <a:p>
            <a:pPr lvl="1"/>
            <a:r>
              <a:rPr lang="ja-JP" altLang="en-US" sz="700">
                <a:ea typeface="ＭＳ Ｐゴシック"/>
                <a:cs typeface="Calibri"/>
              </a:rPr>
              <a:t>推定したら、セマンティックネットに自動で関連付ける（例えば、</a:t>
            </a:r>
          </a:p>
          <a:p>
            <a:pPr lvl="1"/>
            <a:r>
              <a:rPr lang="ja-JP" altLang="en-US" sz="700">
                <a:ea typeface="ＭＳ Ｐゴシック"/>
                <a:cs typeface="Calibri"/>
              </a:rPr>
              <a:t>Aという記事をスポーツに関連付ける）機能</a:t>
            </a:r>
          </a:p>
          <a:p>
            <a:pPr lvl="1"/>
            <a:r>
              <a:rPr lang="ja-JP" altLang="en-US" sz="700">
                <a:ea typeface="ＭＳ Ｐゴシック"/>
                <a:cs typeface="Calibri"/>
              </a:rPr>
              <a:t>ユーザに興味を入力させる機能</a:t>
            </a:r>
          </a:p>
          <a:p>
            <a:pPr lvl="1"/>
            <a:r>
              <a:rPr lang="ja-JP" altLang="en-US" sz="700">
                <a:ea typeface="ＭＳ Ｐゴシック"/>
                <a:cs typeface="Calibri"/>
              </a:rPr>
              <a:t>興味からセマンティックネットに関連付けられたニュース</a:t>
            </a:r>
          </a:p>
          <a:p>
            <a:pPr lvl="1"/>
            <a:r>
              <a:rPr lang="ja-JP" altLang="en-US" sz="700">
                <a:ea typeface="ＭＳ Ｐゴシック"/>
                <a:cs typeface="Calibri"/>
              </a:rPr>
              <a:t>を提示（あるいはurl)する機能</a:t>
            </a:r>
          </a:p>
          <a:p>
            <a:r>
              <a:rPr lang="ja-JP" altLang="en-US" sz="800">
                <a:ea typeface="ＭＳ Ｐゴシック"/>
                <a:cs typeface="Calibri"/>
              </a:rPr>
              <a:t>どんな技術やデータが必要？</a:t>
            </a:r>
          </a:p>
          <a:p>
            <a:pPr lvl="1"/>
            <a:r>
              <a:rPr lang="ja-JP" altLang="en-US" sz="700">
                <a:ea typeface="ＭＳ Ｐゴシック"/>
                <a:cs typeface="Calibri"/>
              </a:rPr>
              <a:t>Topic推定の自然言語処理API</a:t>
            </a:r>
          </a:p>
          <a:p>
            <a:pPr lvl="1"/>
            <a:r>
              <a:rPr lang="ja-JP" altLang="en-US" sz="700">
                <a:ea typeface="ＭＳ Ｐゴシック"/>
                <a:cs typeface="Calibri"/>
              </a:rPr>
              <a:t>ウェブインテリジェンスであったjsoup</a:t>
            </a:r>
          </a:p>
          <a:p>
            <a:pPr lvl="1"/>
            <a:r>
              <a:rPr lang="ja-JP" altLang="en-US" sz="700">
                <a:ea typeface="ＭＳ Ｐゴシック"/>
                <a:cs typeface="Calibri"/>
              </a:rPr>
              <a:t>セマンティックネットを使う</a:t>
            </a:r>
          </a:p>
          <a:p>
            <a:pPr lvl="1"/>
            <a:r>
              <a:rPr lang="ja-JP" altLang="en-US" sz="700">
                <a:ea typeface="ＭＳ Ｐゴシック"/>
                <a:cs typeface="Calibri"/>
              </a:rPr>
              <a:t>あらかじめ興味のあると書かれそうなトピックを事前にセマンティックネットに入れる。</a:t>
            </a:r>
          </a:p>
          <a:p>
            <a:pPr lvl="1"/>
            <a:endParaRPr lang="ja-JP" altLang="en-US" sz="700">
              <a:ea typeface="ＭＳ Ｐゴシック"/>
              <a:cs typeface="Calibri"/>
            </a:endParaRPr>
          </a:p>
          <a:p>
            <a:r>
              <a:rPr lang="ja-JP" altLang="en-US" sz="800">
                <a:ea typeface="ＭＳ Ｐゴシック"/>
                <a:cs typeface="Calibri"/>
              </a:rPr>
              <a:t>最初の2週間で学んだ内容をどう使う？</a:t>
            </a:r>
          </a:p>
          <a:p>
            <a:pPr marL="457200" lvl="1" indent="0">
              <a:buNone/>
            </a:pPr>
            <a:r>
              <a:rPr lang="ja-JP" altLang="en-US" sz="700">
                <a:ea typeface="ＭＳ Ｐゴシック"/>
                <a:cs typeface="Calibri"/>
              </a:rPr>
              <a:t>・　セマンティックネットでニュース記事を関連付ける</a:t>
            </a:r>
          </a:p>
          <a:p>
            <a:pPr marL="457200" lvl="1" indent="0">
              <a:buNone/>
            </a:pPr>
            <a:r>
              <a:rPr lang="ja-JP" sz="700">
                <a:latin typeface="ＭＳ Ｐゴシック"/>
                <a:ea typeface="ＭＳ Ｐゴシック"/>
                <a:cs typeface="Calibri"/>
              </a:rPr>
              <a:t>・「</a:t>
            </a:r>
            <a:r>
              <a:rPr lang="en-US" altLang="ja-JP" sz="700">
                <a:latin typeface="ＭＳ Ｐゴシック"/>
                <a:ea typeface="ＭＳ Ｐゴシック"/>
                <a:cs typeface="Calibri"/>
              </a:rPr>
              <a:t>?x</a:t>
            </a:r>
            <a:r>
              <a:rPr lang="ja-JP" sz="700">
                <a:latin typeface="ＭＳ Ｐゴシック"/>
                <a:ea typeface="ＭＳ Ｐゴシック"/>
                <a:cs typeface="Calibri"/>
              </a:rPr>
              <a:t> l</a:t>
            </a:r>
            <a:r>
              <a:rPr lang="en-US" altLang="ja-JP" sz="700" err="1">
                <a:latin typeface="ＭＳ Ｐゴシック"/>
                <a:ea typeface="ＭＳ Ｐゴシック"/>
                <a:cs typeface="Calibri"/>
              </a:rPr>
              <a:t>ikes</a:t>
            </a:r>
            <a:r>
              <a:rPr lang="ja-JP" altLang="en-US" sz="700">
                <a:latin typeface="ＭＳ Ｐゴシック"/>
                <a:ea typeface="ＭＳ Ｐゴシック"/>
                <a:cs typeface="Calibri"/>
              </a:rPr>
              <a:t> sports]などの暮利をパターンマッチすることで一致するスポーツの記事を出すなど。</a:t>
            </a:r>
            <a:endParaRPr lang="ja-JP" sz="700">
              <a:latin typeface="ＭＳ Ｐゴシック"/>
              <a:ea typeface="ＭＳ Ｐゴシック"/>
              <a:cs typeface="Calibri"/>
            </a:endParaRPr>
          </a:p>
          <a:p>
            <a:pPr marL="457200" lvl="1" indent="0">
              <a:buNone/>
            </a:pPr>
            <a:r>
              <a:rPr lang="ja-JP" altLang="en-US" sz="700">
                <a:latin typeface="ＭＳ Ｐゴシック"/>
                <a:ea typeface="ＭＳ Ｐゴシック"/>
                <a:cs typeface="Calibri"/>
              </a:rPr>
              <a:t>前向き推論とルールベースシステムからニュース記事のカテゴリ、キーワード、トピックに基づいてフィルタリングして、最適な記事を出す。</a:t>
            </a:r>
            <a:endParaRPr lang="ja-JP" sz="700">
              <a:latin typeface="Calibri" panose="020F0502020204030204"/>
              <a:ea typeface="ＭＳ Ｐゴシック" panose="020B0600070205080204" pitchFamily="34" charset="-128"/>
              <a:cs typeface="Calibri"/>
            </a:endParaRPr>
          </a:p>
          <a:p>
            <a:pPr marL="457200" lvl="1" indent="0">
              <a:buNone/>
            </a:pPr>
            <a:endParaRPr lang="ja-JP" altLang="en-US">
              <a:latin typeface="ＭＳ Ｐゴシック"/>
              <a:ea typeface="ＭＳ Ｐゴシック"/>
              <a:cs typeface="Calibri"/>
            </a:endParaRPr>
          </a:p>
        </p:txBody>
      </p:sp>
      <p:sp>
        <p:nvSpPr>
          <p:cNvPr id="4" name="正方形/長方形 3">
            <a:extLst>
              <a:ext uri="{FF2B5EF4-FFF2-40B4-BE49-F238E27FC236}">
                <a16:creationId xmlns:a16="http://schemas.microsoft.com/office/drawing/2014/main" id="{965D543E-7671-4B33-8DFA-91027291764C}"/>
              </a:ext>
            </a:extLst>
          </p:cNvPr>
          <p:cNvSpPr/>
          <p:nvPr/>
        </p:nvSpPr>
        <p:spPr>
          <a:xfrm>
            <a:off x="7393625" y="1605371"/>
            <a:ext cx="4561341" cy="43055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a:ea typeface="ＭＳ Ｐゴシック"/>
              <a:cs typeface="+mn-lt"/>
            </a:endParaRPr>
          </a:p>
        </p:txBody>
      </p:sp>
      <p:pic>
        <p:nvPicPr>
          <p:cNvPr id="5" name="図 4" descr="グラフィカル ユーザー インターフェイス&#10;&#10;説明は自動で生成されたものです">
            <a:extLst>
              <a:ext uri="{FF2B5EF4-FFF2-40B4-BE49-F238E27FC236}">
                <a16:creationId xmlns:a16="http://schemas.microsoft.com/office/drawing/2014/main" id="{9A98A9B0-F53F-FADB-D3E4-BF08D837F774}"/>
              </a:ext>
            </a:extLst>
          </p:cNvPr>
          <p:cNvPicPr>
            <a:picLocks noChangeAspect="1"/>
          </p:cNvPicPr>
          <p:nvPr/>
        </p:nvPicPr>
        <p:blipFill>
          <a:blip r:embed="rId2"/>
          <a:stretch>
            <a:fillRect/>
          </a:stretch>
        </p:blipFill>
        <p:spPr>
          <a:xfrm>
            <a:off x="7440707" y="1609166"/>
            <a:ext cx="4464423" cy="4464423"/>
          </a:xfrm>
          <a:prstGeom prst="rect">
            <a:avLst/>
          </a:prstGeom>
        </p:spPr>
      </p:pic>
    </p:spTree>
    <p:extLst>
      <p:ext uri="{BB962C8B-B14F-4D97-AF65-F5344CB8AC3E}">
        <p14:creationId xmlns:p14="http://schemas.microsoft.com/office/powerpoint/2010/main" val="389217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u="sng">
                <a:ea typeface="ＭＳ Ｐゴシック"/>
                <a:cs typeface="Calibri Light"/>
              </a:rPr>
              <a:t>本の値段・古本最安値・図書館蔵書検索システム　　　　　　　　　　　</a:t>
            </a:r>
          </a:p>
        </p:txBody>
      </p:sp>
      <p:sp>
        <p:nvSpPr>
          <p:cNvPr id="3" name="サブタイトル 2"/>
          <p:cNvSpPr>
            <a:spLocks noGrp="1"/>
          </p:cNvSpPr>
          <p:nvPr>
            <p:ph idx="1"/>
          </p:nvPr>
        </p:nvSpPr>
        <p:spPr/>
        <p:txBody>
          <a:bodyPr vert="horz" lIns="91440" tIns="45720" rIns="91440" bIns="45720" rtlCol="0" anchor="t">
            <a:normAutofit fontScale="40000" lnSpcReduction="20000"/>
          </a:bodyPr>
          <a:lstStyle/>
          <a:p>
            <a:r>
              <a:rPr lang="ja-JP" altLang="en-US">
                <a:ea typeface="ＭＳ Ｐゴシック"/>
                <a:cs typeface="Calibri"/>
              </a:rPr>
              <a:t>どんな人が嬉しいシステム？</a:t>
            </a:r>
            <a:endParaRPr lang="ja-JP" altLang="en-US">
              <a:ea typeface="ＭＳ Ｐゴシック" panose="020B0600070205080204" pitchFamily="34" charset="-128"/>
              <a:cs typeface="Calibri"/>
            </a:endParaRPr>
          </a:p>
          <a:p>
            <a:pPr marL="457200" lvl="1" indent="0">
              <a:buNone/>
            </a:pPr>
            <a:r>
              <a:rPr lang="ja-JP" altLang="en-US">
                <a:ea typeface="ＭＳ Ｐゴシック"/>
                <a:cs typeface="+mn-lt"/>
              </a:rPr>
              <a:t>本が欲しいけど、金は少ない大学生</a:t>
            </a:r>
          </a:p>
          <a:p>
            <a:r>
              <a:rPr lang="ja-JP" altLang="en-US">
                <a:ea typeface="ＭＳ Ｐゴシック"/>
                <a:cs typeface="Calibri"/>
              </a:rPr>
              <a:t>どんな場面で何のために使う？</a:t>
            </a:r>
          </a:p>
          <a:p>
            <a:pPr marL="457200" lvl="1" indent="0">
              <a:buNone/>
            </a:pPr>
            <a:r>
              <a:rPr lang="ja-JP" altLang="en-US">
                <a:ea typeface="ＭＳ Ｐゴシック"/>
                <a:cs typeface="Calibri"/>
              </a:rPr>
              <a:t>ある本が欲しくなったとき、その本の最安値を検索するためもしくは図書館で借りれば</a:t>
            </a:r>
          </a:p>
          <a:p>
            <a:pPr marL="457200" lvl="1" indent="0">
              <a:buNone/>
            </a:pPr>
            <a:r>
              <a:rPr lang="ja-JP" altLang="en-US">
                <a:ea typeface="ＭＳ Ｐゴシック"/>
                <a:cs typeface="Calibri"/>
              </a:rPr>
              <a:t>ただなのでどの図書館にその本があるのかを検索するため。</a:t>
            </a:r>
          </a:p>
          <a:p>
            <a:r>
              <a:rPr lang="ja-JP" altLang="en-US">
                <a:ea typeface="ＭＳ Ｐゴシック"/>
                <a:cs typeface="Calibri"/>
              </a:rPr>
              <a:t>どんな機能が必要？</a:t>
            </a:r>
          </a:p>
          <a:p>
            <a:pPr lvl="1"/>
            <a:r>
              <a:rPr lang="ja-JP" altLang="en-US">
                <a:ea typeface="ＭＳ Ｐゴシック"/>
                <a:cs typeface="Calibri"/>
              </a:rPr>
              <a:t>ユーザーに本の情報を入力する機能</a:t>
            </a:r>
          </a:p>
          <a:p>
            <a:pPr lvl="1"/>
            <a:r>
              <a:rPr lang="ja-JP" altLang="en-US">
                <a:ea typeface="ＭＳ Ｐゴシック"/>
                <a:cs typeface="Calibri"/>
              </a:rPr>
              <a:t>ユーザー入力から該当する本の一覧を表示する機能</a:t>
            </a:r>
          </a:p>
          <a:p>
            <a:pPr lvl="1"/>
            <a:r>
              <a:rPr lang="ja-JP" altLang="en-US">
                <a:ea typeface="ＭＳ Ｐゴシック"/>
                <a:cs typeface="Calibri"/>
              </a:rPr>
              <a:t>本の一覧から該当する本をユーザーに選ばせる機能</a:t>
            </a:r>
          </a:p>
          <a:p>
            <a:pPr lvl="1"/>
            <a:r>
              <a:rPr lang="ja-JP" altLang="en-US">
                <a:ea typeface="ＭＳ Ｐゴシック"/>
                <a:cs typeface="Calibri"/>
              </a:rPr>
              <a:t>選んだ本の中古本検索をやってくれるサイトに情報を入れる</a:t>
            </a:r>
          </a:p>
          <a:p>
            <a:pPr lvl="1"/>
            <a:r>
              <a:rPr lang="ja-JP" altLang="en-US">
                <a:ea typeface="ＭＳ Ｐゴシック"/>
                <a:cs typeface="Calibri"/>
              </a:rPr>
              <a:t>機能</a:t>
            </a:r>
          </a:p>
          <a:p>
            <a:pPr lvl="1"/>
            <a:r>
              <a:rPr lang="ja-JP" altLang="en-US">
                <a:ea typeface="ＭＳ Ｐゴシック"/>
                <a:cs typeface="Calibri"/>
              </a:rPr>
              <a:t>本が図書館にあるかをapiから情報をとってくる機能</a:t>
            </a:r>
          </a:p>
          <a:p>
            <a:pPr lvl="1"/>
            <a:endParaRPr lang="ja-JP" altLang="en-US">
              <a:ea typeface="ＭＳ Ｐゴシック"/>
              <a:cs typeface="Calibri"/>
            </a:endParaRPr>
          </a:p>
          <a:p>
            <a:pPr lvl="1"/>
            <a:endParaRPr lang="ja-JP" altLang="en-US">
              <a:ea typeface="ＭＳ Ｐゴシック"/>
              <a:cs typeface="Calibri"/>
            </a:endParaRPr>
          </a:p>
          <a:p>
            <a:r>
              <a:rPr lang="ja-JP" altLang="en-US">
                <a:ea typeface="ＭＳ Ｐゴシック"/>
                <a:cs typeface="Calibri"/>
              </a:rPr>
              <a:t>どんな技術やデータが必要？</a:t>
            </a:r>
          </a:p>
          <a:p>
            <a:pPr lvl="1"/>
            <a:r>
              <a:rPr lang="ja-JP" altLang="en-US">
                <a:ea typeface="ＭＳ Ｐゴシック"/>
                <a:cs typeface="Calibri"/>
              </a:rPr>
              <a:t>楽天booksAPI</a:t>
            </a:r>
          </a:p>
          <a:p>
            <a:pPr lvl="1"/>
            <a:r>
              <a:rPr lang="ja-JP" altLang="en-US">
                <a:ea typeface="ＭＳ Ｐゴシック"/>
                <a:cs typeface="Calibri"/>
              </a:rPr>
              <a:t>図書館api</a:t>
            </a:r>
          </a:p>
          <a:p>
            <a:pPr lvl="1"/>
            <a:r>
              <a:rPr lang="ja-JP" altLang="en-US">
                <a:ea typeface="ＭＳ Ｐゴシック"/>
                <a:cs typeface="Calibri"/>
              </a:rPr>
              <a:t>Bookgetというサイト</a:t>
            </a:r>
          </a:p>
          <a:p>
            <a:pPr lvl="1"/>
            <a:r>
              <a:rPr lang="ja-JP" altLang="en-US">
                <a:ea typeface="ＭＳ Ｐゴシック"/>
                <a:cs typeface="Calibri"/>
              </a:rPr>
              <a:t>GUIで操作する必要がある。</a:t>
            </a:r>
          </a:p>
          <a:p>
            <a:r>
              <a:rPr lang="ja-JP" altLang="en-US">
                <a:ea typeface="ＭＳ Ｐゴシック"/>
                <a:cs typeface="Calibri"/>
              </a:rPr>
              <a:t>最初の2週間で学んだ内容をどう使う？</a:t>
            </a:r>
          </a:p>
          <a:p>
            <a:r>
              <a:rPr lang="ja-JP" altLang="en-US">
                <a:latin typeface="Calibri"/>
                <a:ea typeface="ＭＳ Ｐゴシック"/>
                <a:cs typeface="Calibri"/>
              </a:rPr>
              <a:t>検索結果の情報をセマンティックネットで表現する。こうすることで</a:t>
            </a:r>
          </a:p>
          <a:p>
            <a:r>
              <a:rPr lang="ja-JP" altLang="en-US">
                <a:latin typeface="Calibri"/>
                <a:ea typeface="ＭＳ Ｐゴシック"/>
                <a:cs typeface="Calibri"/>
              </a:rPr>
              <a:t>検索履歴がわかりやすくなるはず</a:t>
            </a:r>
            <a:endParaRPr lang="ja-JP"/>
          </a:p>
          <a:p>
            <a:endParaRPr lang="ja-JP" altLang="en-US">
              <a:latin typeface="Calibri"/>
              <a:ea typeface="ＭＳ Ｐゴシック"/>
              <a:cs typeface="Calibri"/>
            </a:endParaRPr>
          </a:p>
          <a:p>
            <a:endParaRPr lang="ja-JP" altLang="en-US">
              <a:latin typeface="Calibri"/>
              <a:ea typeface="ＭＳ Ｐゴシック"/>
              <a:cs typeface="Calibri"/>
            </a:endParaRPr>
          </a:p>
          <a:p>
            <a:pPr marL="457200" lvl="1" indent="0">
              <a:buNone/>
            </a:pPr>
            <a:endParaRPr lang="ja-JP" altLang="en-US">
              <a:latin typeface="ＭＳ Ｐゴシック"/>
              <a:ea typeface="ＭＳ Ｐゴシック"/>
              <a:cs typeface="Calibri"/>
            </a:endParaRPr>
          </a:p>
        </p:txBody>
      </p:sp>
      <p:sp>
        <p:nvSpPr>
          <p:cNvPr id="4" name="正方形/長方形 3">
            <a:extLst>
              <a:ext uri="{FF2B5EF4-FFF2-40B4-BE49-F238E27FC236}">
                <a16:creationId xmlns:a16="http://schemas.microsoft.com/office/drawing/2014/main" id="{965D543E-7671-4B33-8DFA-91027291764C}"/>
              </a:ext>
            </a:extLst>
          </p:cNvPr>
          <p:cNvSpPr/>
          <p:nvPr/>
        </p:nvSpPr>
        <p:spPr>
          <a:xfrm>
            <a:off x="7393625" y="1605371"/>
            <a:ext cx="4561341" cy="43055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a:ea typeface="ＭＳ Ｐゴシック"/>
              <a:cs typeface="+mn-lt"/>
            </a:endParaRPr>
          </a:p>
        </p:txBody>
      </p:sp>
      <p:pic>
        <p:nvPicPr>
          <p:cNvPr id="6" name="図 5" descr="グラフィカル ユーザー インターフェイス&#10;&#10;説明は自動で生成されたものです">
            <a:extLst>
              <a:ext uri="{FF2B5EF4-FFF2-40B4-BE49-F238E27FC236}">
                <a16:creationId xmlns:a16="http://schemas.microsoft.com/office/drawing/2014/main" id="{6F7DB885-144E-99C1-7C9A-E1AE01B6BF36}"/>
              </a:ext>
            </a:extLst>
          </p:cNvPr>
          <p:cNvPicPr>
            <a:picLocks noChangeAspect="1"/>
          </p:cNvPicPr>
          <p:nvPr/>
        </p:nvPicPr>
        <p:blipFill>
          <a:blip r:embed="rId2"/>
          <a:stretch>
            <a:fillRect/>
          </a:stretch>
        </p:blipFill>
        <p:spPr>
          <a:xfrm>
            <a:off x="7395882" y="1604682"/>
            <a:ext cx="4518211" cy="4518211"/>
          </a:xfrm>
          <a:prstGeom prst="rect">
            <a:avLst/>
          </a:prstGeom>
        </p:spPr>
      </p:pic>
    </p:spTree>
    <p:extLst>
      <p:ext uri="{BB962C8B-B14F-4D97-AF65-F5344CB8AC3E}">
        <p14:creationId xmlns:p14="http://schemas.microsoft.com/office/powerpoint/2010/main" val="383579522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F8000516197E1848B1AAC7B643BB5CEA" ma:contentTypeVersion="9" ma:contentTypeDescription="新しいドキュメントを作成します。" ma:contentTypeScope="" ma:versionID="702aeceb030c5439c1e85a4b202f8367">
  <xsd:schema xmlns:xsd="http://www.w3.org/2001/XMLSchema" xmlns:xs="http://www.w3.org/2001/XMLSchema" xmlns:p="http://schemas.microsoft.com/office/2006/metadata/properties" xmlns:ns2="f00f653e-a2ab-4051-abec-2f7e9f604349" xmlns:ns3="12cef515-105a-4ec3-923a-a022ff52dbe2" targetNamespace="http://schemas.microsoft.com/office/2006/metadata/properties" ma:root="true" ma:fieldsID="b874d25b876f8741f83dfa6d50609f9c" ns2:_="" ns3:_="">
    <xsd:import namespace="f00f653e-a2ab-4051-abec-2f7e9f604349"/>
    <xsd:import namespace="12cef515-105a-4ec3-923a-a022ff52dbe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0f653e-a2ab-4051-abec-2f7e9f60434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画像タグ" ma:readOnly="false" ma:fieldId="{5cf76f15-5ced-4ddc-b409-7134ff3c332f}" ma:taxonomyMulti="true" ma:sspId="a1abd56f-78d4-4289-b5d3-ebb70d80254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cef515-105a-4ec3-923a-a022ff52dbe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3d92eb55-2ce6-4fef-af60-c22c396246b6}" ma:internalName="TaxCatchAll" ma:showField="CatchAllData" ma:web="12cef515-105a-4ec3-923a-a022ff52dbe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12cef515-105a-4ec3-923a-a022ff52dbe2" xsi:nil="true"/>
    <lcf76f155ced4ddcb4097134ff3c332f xmlns="f00f653e-a2ab-4051-abec-2f7e9f60434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12601BE-9888-4EF7-AAFB-36543921CE47}">
  <ds:schemaRefs>
    <ds:schemaRef ds:uri="http://schemas.microsoft.com/sharepoint/v3/contenttype/forms"/>
  </ds:schemaRefs>
</ds:datastoreItem>
</file>

<file path=customXml/itemProps2.xml><?xml version="1.0" encoding="utf-8"?>
<ds:datastoreItem xmlns:ds="http://schemas.openxmlformats.org/officeDocument/2006/customXml" ds:itemID="{02A4C345-CC0E-4DB7-8039-5E1EF51E6351}">
  <ds:schemaRefs>
    <ds:schemaRef ds:uri="12cef515-105a-4ec3-923a-a022ff52dbe2"/>
    <ds:schemaRef ds:uri="f00f653e-a2ab-4051-abec-2f7e9f6043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7CF8DFF-35BC-474B-A406-B4A4DDF2EF02}">
  <ds:schemaRefs>
    <ds:schemaRef ds:uri="12cef515-105a-4ec3-923a-a022ff52dbe2"/>
    <ds:schemaRef ds:uri="f00f653e-a2ab-4051-abec-2f7e9f604349"/>
    <ds:schemaRef ds:uri="http://schemas.microsoft.com/office/2006/metadata/properties"/>
    <ds:schemaRef ds:uri="http://schemas.microsoft.com/office/infopath/2007/PartnerControls"/>
  </ds:schemaRefs>
</ds:datastoreItem>
</file>

<file path=docMetadata/LabelInfo.xml><?xml version="1.0" encoding="utf-8"?>
<clbl:labelList xmlns:clbl="http://schemas.microsoft.com/office/2020/mipLabelMetadata">
  <clbl:label id="{41e161d0-5b65-430f-b842-a438aa5f1fd2}" enabled="0" method="" siteId="{41e161d0-5b65-430f-b842-a438aa5f1fd2}" removed="1"/>
</clbl:labelList>
</file>

<file path=docProps/app.xml><?xml version="1.0" encoding="utf-8"?>
<Properties xmlns="http://schemas.openxmlformats.org/officeDocument/2006/extended-properties" xmlns:vt="http://schemas.openxmlformats.org/officeDocument/2006/docPropsVTypes">
  <TotalTime>0</TotalTime>
  <Words>840</Words>
  <Application>Microsoft Office PowerPoint</Application>
  <PresentationFormat>ワイド画面</PresentationFormat>
  <Paragraphs>110</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Arial</vt:lpstr>
      <vt:lpstr>Calibri</vt:lpstr>
      <vt:lpstr>Calibri Light</vt:lpstr>
      <vt:lpstr>Office テーマ</vt:lpstr>
      <vt:lpstr>片付けシステム　　　　　　　　　　　　</vt:lpstr>
      <vt:lpstr>レクリエーション提供システム　　　　　　　　　　　　</vt:lpstr>
      <vt:lpstr>テスト勉強を管理するシステム　　　　　　　　　　　　</vt:lpstr>
      <vt:lpstr>ニュース推薦　　　　　　　　　　　　</vt:lpstr>
      <vt:lpstr>本の値段・古本最安値・図書館蔵書検索システム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田中雄大</dc:creator>
  <cp:lastModifiedBy>淺野　友紀</cp:lastModifiedBy>
  <cp:revision>2</cp:revision>
  <dcterms:created xsi:type="dcterms:W3CDTF">2023-10-22T21:37:49Z</dcterms:created>
  <dcterms:modified xsi:type="dcterms:W3CDTF">2023-10-23T04:31:34Z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0x010100F8000516197E1848B1AAC7B643BB5CEA</vt:lpwstr>
  </property>
  <property fmtid="{D5CDD505-2E9C-101B-9397-08002B2CF9AE}" pid="3" name="MediaServiceImageTags">
    <vt:lpwstr/>
  </property>
</Properties>
</file>