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8" r:id="rId3"/>
    <p:sldId id="259" r:id="rId4"/>
    <p:sldId id="260" r:id="rId5"/>
    <p:sldId id="261" r:id="rId6"/>
    <p:sldId id="281" r:id="rId7"/>
    <p:sldId id="282" r:id="rId8"/>
    <p:sldId id="262" r:id="rId9"/>
    <p:sldId id="263" r:id="rId10"/>
    <p:sldId id="257" r:id="rId11"/>
    <p:sldId id="264" r:id="rId12"/>
    <p:sldId id="265" r:id="rId13"/>
    <p:sldId id="266" r:id="rId14"/>
    <p:sldId id="283" r:id="rId15"/>
    <p:sldId id="267" r:id="rId16"/>
    <p:sldId id="268" r:id="rId17"/>
    <p:sldId id="269" r:id="rId18"/>
    <p:sldId id="270" r:id="rId19"/>
    <p:sldId id="271" r:id="rId20"/>
    <p:sldId id="272" r:id="rId21"/>
    <p:sldId id="273" r:id="rId22"/>
    <p:sldId id="274" r:id="rId23"/>
    <p:sldId id="275" r:id="rId24"/>
    <p:sldId id="276" r:id="rId25"/>
    <p:sldId id="280" r:id="rId26"/>
    <p:sldId id="277" r:id="rId27"/>
    <p:sldId id="278" r:id="rId28"/>
    <p:sldId id="279"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88" d="100"/>
          <a:sy n="88" d="100"/>
        </p:scale>
        <p:origin x="3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768FA-A5BC-4A96-AB48-22B4797571A6}"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76BB-6ADB-425E-87E1-092CF9EFE953}" type="slidenum">
              <a:rPr lang="en-US" smtClean="0"/>
              <a:t>‹#›</a:t>
            </a:fld>
            <a:endParaRPr lang="en-US"/>
          </a:p>
        </p:txBody>
      </p:sp>
    </p:spTree>
    <p:extLst>
      <p:ext uri="{BB962C8B-B14F-4D97-AF65-F5344CB8AC3E}">
        <p14:creationId xmlns:p14="http://schemas.microsoft.com/office/powerpoint/2010/main" val="358826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B376BB-6ADB-425E-87E1-092CF9EFE953}" type="slidenum">
              <a:rPr lang="en-US" smtClean="0"/>
              <a:t>2</a:t>
            </a:fld>
            <a:endParaRPr lang="en-US"/>
          </a:p>
        </p:txBody>
      </p:sp>
    </p:spTree>
    <p:extLst>
      <p:ext uri="{BB962C8B-B14F-4D97-AF65-F5344CB8AC3E}">
        <p14:creationId xmlns:p14="http://schemas.microsoft.com/office/powerpoint/2010/main" val="182624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teachinglondoncomputing.org/Histiaeu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3498" y="2439040"/>
            <a:ext cx="7766936" cy="1646302"/>
          </a:xfrm>
        </p:spPr>
        <p:txBody>
          <a:bodyPr/>
          <a:lstStyle/>
          <a:p>
            <a:r>
              <a:rPr lang="en-US" dirty="0" smtClean="0"/>
              <a:t> </a:t>
            </a:r>
            <a:endParaRPr lang="en-US" dirty="0"/>
          </a:p>
        </p:txBody>
      </p:sp>
      <p:sp>
        <p:nvSpPr>
          <p:cNvPr id="4" name="Rectangle 3"/>
          <p:cNvSpPr/>
          <p:nvPr/>
        </p:nvSpPr>
        <p:spPr>
          <a:xfrm>
            <a:off x="879894" y="487557"/>
            <a:ext cx="9368287" cy="6056017"/>
          </a:xfrm>
          <a:prstGeom prst="rect">
            <a:avLst/>
          </a:prstGeom>
        </p:spPr>
        <p:txBody>
          <a:bodyPr wrap="square">
            <a:spAutoFit/>
          </a:bodyPr>
          <a:lstStyle/>
          <a:p>
            <a:pPr marL="206375" marR="0" indent="-6350" algn="ctr">
              <a:lnSpc>
                <a:spcPct val="102000"/>
              </a:lnSpc>
              <a:spcBef>
                <a:spcPts val="0"/>
              </a:spcBef>
              <a:spcAft>
                <a:spcPts val="2700"/>
              </a:spcAft>
            </a:pPr>
            <a:r>
              <a:rPr lang="en-US" dirty="0">
                <a:solidFill>
                  <a:srgbClr val="0C0C0C"/>
                </a:solidFill>
                <a:latin typeface="Times New Roman" panose="02020603050405020304" pitchFamily="18" charset="0"/>
                <a:ea typeface="Times New Roman" panose="02020603050405020304" pitchFamily="18" charset="0"/>
              </a:rPr>
              <a:t>AN UNDERGRADUATE PROJECT PROPOSAL</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2700"/>
              </a:spcAft>
            </a:pPr>
            <a:r>
              <a:rPr lang="en-US" dirty="0">
                <a:solidFill>
                  <a:srgbClr val="0C0C0C"/>
                </a:solidFill>
                <a:latin typeface="Times New Roman" panose="02020603050405020304" pitchFamily="18" charset="0"/>
                <a:ea typeface="Times New Roman" panose="02020603050405020304" pitchFamily="18" charset="0"/>
              </a:rPr>
              <a:t>ON </a:t>
            </a:r>
            <a:endParaRPr lang="en-US" sz="1000" dirty="0">
              <a:solidFill>
                <a:srgbClr val="000000"/>
              </a:solidFill>
              <a:latin typeface="Calibri" panose="020F0502020204030204" pitchFamily="34" charset="0"/>
              <a:ea typeface="Calibri" panose="020F0502020204030204" pitchFamily="34" charset="0"/>
            </a:endParaRPr>
          </a:p>
          <a:p>
            <a:pPr marR="1591310" algn="ctr">
              <a:lnSpc>
                <a:spcPct val="101000"/>
              </a:lnSpc>
              <a:spcAft>
                <a:spcPts val="2695"/>
              </a:spcAft>
            </a:pPr>
            <a:r>
              <a:rPr lang="en-US" b="1" dirty="0" smtClean="0">
                <a:solidFill>
                  <a:srgbClr val="0C0C0C"/>
                </a:solidFill>
                <a:latin typeface="Times New Roman" panose="02020603050405020304" pitchFamily="18" charset="0"/>
                <a:ea typeface="Times New Roman" panose="02020603050405020304" pitchFamily="18" charset="0"/>
              </a:rPr>
              <a:t>“PERFORMANCE EVALUATION OF STEGANOGRAPHIC APPROACHES TO  DIGITAL IMAGES”</a:t>
            </a:r>
            <a:endParaRPr lang="en-US" sz="1000" dirty="0" smtClean="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2695"/>
              </a:spcAft>
            </a:pPr>
            <a:r>
              <a:rPr lang="en-US" dirty="0" smtClean="0">
                <a:solidFill>
                  <a:srgbClr val="0C0C0C"/>
                </a:solidFill>
                <a:latin typeface="Times New Roman" panose="02020603050405020304" pitchFamily="18" charset="0"/>
                <a:ea typeface="Times New Roman" panose="02020603050405020304" pitchFamily="18" charset="0"/>
              </a:rPr>
              <a:t>BY </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OLOLADE ABIODUN EMMANUEL 0635 </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AYODELE MOLOLUWA OLAMILEKAN 0558</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OLAYINKA OLUWASEGUN ENIOLA 0633</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2700"/>
              </a:spcAft>
            </a:pPr>
            <a:r>
              <a:rPr lang="en-US" sz="1000" dirty="0">
                <a:solidFill>
                  <a:srgbClr val="000000"/>
                </a:solidFill>
                <a:latin typeface="Calibri" panose="020F0502020204030204" pitchFamily="34" charset="0"/>
                <a:ea typeface="Calibri" panose="020F0502020204030204" pitchFamily="34" charset="0"/>
              </a:rPr>
              <a:t> </a:t>
            </a: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SUPERVISED BY</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DR. OLUKOYA </a:t>
            </a:r>
            <a:endParaRPr lang="en-US" sz="1000" dirty="0">
              <a:solidFill>
                <a:srgbClr val="000000"/>
              </a:solidFill>
              <a:latin typeface="Calibri" panose="020F0502020204030204" pitchFamily="34" charset="0"/>
              <a:ea typeface="Calibri" panose="020F0502020204030204" pitchFamily="34" charset="0"/>
            </a:endParaRPr>
          </a:p>
          <a:p>
            <a:pPr algn="ctr">
              <a:lnSpc>
                <a:spcPct val="115000"/>
              </a:lnSpc>
              <a:spcAft>
                <a:spcPts val="140"/>
              </a:spcAft>
            </a:pPr>
            <a:r>
              <a:rPr lang="en-US" dirty="0">
                <a:solidFill>
                  <a:srgbClr val="0C0C0C"/>
                </a:solidFill>
                <a:latin typeface="Times New Roman" panose="02020603050405020304" pitchFamily="18" charset="0"/>
                <a:ea typeface="Times New Roman" panose="02020603050405020304" pitchFamily="18" charset="0"/>
              </a:rPr>
              <a:t> </a:t>
            </a:r>
            <a:endParaRPr lang="en-US" sz="1000" dirty="0">
              <a:solidFill>
                <a:srgbClr val="000000"/>
              </a:solidFill>
              <a:latin typeface="Calibri" panose="020F0502020204030204" pitchFamily="34" charset="0"/>
              <a:ea typeface="Calibri" panose="020F0502020204030204" pitchFamily="34" charset="0"/>
            </a:endParaRPr>
          </a:p>
          <a:p>
            <a:pPr marL="206375" marR="0" indent="-6350" algn="ctr">
              <a:lnSpc>
                <a:spcPct val="102000"/>
              </a:lnSpc>
              <a:spcBef>
                <a:spcPts val="0"/>
              </a:spcBef>
              <a:spcAft>
                <a:spcPts val="70"/>
              </a:spcAft>
            </a:pPr>
            <a:r>
              <a:rPr lang="en-US" dirty="0">
                <a:solidFill>
                  <a:srgbClr val="0C0C0C"/>
                </a:solidFill>
                <a:latin typeface="Times New Roman" panose="02020603050405020304" pitchFamily="18" charset="0"/>
                <a:ea typeface="Times New Roman" panose="02020603050405020304" pitchFamily="18" charset="0"/>
              </a:rPr>
              <a:t>DEPARTMENT OF COMPUTER </a:t>
            </a:r>
          </a:p>
          <a:p>
            <a:pPr marL="206375" marR="0" indent="-6350" algn="ctr">
              <a:lnSpc>
                <a:spcPct val="102000"/>
              </a:lnSpc>
              <a:spcBef>
                <a:spcPts val="0"/>
              </a:spcBef>
              <a:spcAft>
                <a:spcPts val="70"/>
              </a:spcAft>
            </a:pPr>
            <a:r>
              <a:rPr lang="en-US" dirty="0" smtClean="0">
                <a:solidFill>
                  <a:srgbClr val="0C0C0C"/>
                </a:solidFill>
                <a:latin typeface="Times New Roman" panose="02020603050405020304" pitchFamily="18" charset="0"/>
                <a:ea typeface="Times New Roman" panose="02020603050405020304" pitchFamily="18" charset="0"/>
              </a:rPr>
              <a:t>BAMIDELE </a:t>
            </a:r>
            <a:r>
              <a:rPr lang="en-US" dirty="0">
                <a:solidFill>
                  <a:srgbClr val="0C0C0C"/>
                </a:solidFill>
                <a:latin typeface="Times New Roman" panose="02020603050405020304" pitchFamily="18" charset="0"/>
                <a:ea typeface="Times New Roman" panose="02020603050405020304" pitchFamily="18" charset="0"/>
              </a:rPr>
              <a:t>OLUMILUA UNIVERSITY OF SCIENCE EDUCATION AND TECHNOLOGY IKERE EKITI</a:t>
            </a:r>
            <a:endParaRPr lang="en-US"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6101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71376" y="1458464"/>
            <a:ext cx="6925311" cy="5188065"/>
            <a:chOff x="0" y="0"/>
            <a:chExt cx="7191375" cy="5226212"/>
          </a:xfrm>
        </p:grpSpPr>
        <p:sp>
          <p:nvSpPr>
            <p:cNvPr id="3" name="Rectangle 2"/>
            <p:cNvSpPr/>
            <p:nvPr/>
          </p:nvSpPr>
          <p:spPr>
            <a:xfrm>
              <a:off x="2676525" y="38100"/>
              <a:ext cx="1981200" cy="885825"/>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EMBEDMENT OF DATA </a:t>
              </a:r>
              <a:endParaRPr lang="en-US" sz="120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sp>
          <p:nvSpPr>
            <p:cNvPr id="4" name="Rectangle 3"/>
            <p:cNvSpPr/>
            <p:nvPr/>
          </p:nvSpPr>
          <p:spPr>
            <a:xfrm>
              <a:off x="0" y="0"/>
              <a:ext cx="1428750" cy="885825"/>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DATA</a:t>
              </a:r>
              <a:endParaRPr lang="en-US" sz="120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COLLECTION</a:t>
              </a:r>
              <a:endParaRPr lang="en-US" sz="1200">
                <a:effectLst/>
                <a:latin typeface="Times New Roman" panose="02020603050405020304" pitchFamily="18" charset="0"/>
                <a:ea typeface="Times New Roman" panose="02020603050405020304" pitchFamily="18" charset="0"/>
              </a:endParaRPr>
            </a:p>
          </p:txBody>
        </p:sp>
        <p:sp>
          <p:nvSpPr>
            <p:cNvPr id="5" name="Rectangle 4"/>
            <p:cNvSpPr/>
            <p:nvPr/>
          </p:nvSpPr>
          <p:spPr>
            <a:xfrm>
              <a:off x="2771140" y="609600"/>
              <a:ext cx="809625" cy="2190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PHASE 1 </a:t>
              </a:r>
              <a:endParaRPr lang="en-US" sz="1200">
                <a:effectLst/>
                <a:latin typeface="Times New Roman" panose="02020603050405020304" pitchFamily="18" charset="0"/>
                <a:ea typeface="Times New Roman" panose="02020603050405020304" pitchFamily="18" charset="0"/>
              </a:endParaRPr>
            </a:p>
          </p:txBody>
        </p:sp>
        <p:sp>
          <p:nvSpPr>
            <p:cNvPr id="6" name="Rectangle 5"/>
            <p:cNvSpPr/>
            <p:nvPr/>
          </p:nvSpPr>
          <p:spPr>
            <a:xfrm>
              <a:off x="3781425" y="609600"/>
              <a:ext cx="790575" cy="2190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PHASE 2</a:t>
              </a:r>
              <a:endParaRPr lang="en-US"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5114925" y="38100"/>
              <a:ext cx="1981200" cy="885825"/>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                ALGORITHMS</a:t>
              </a:r>
              <a:endParaRPr lang="en-US" sz="120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5210175" y="609600"/>
              <a:ext cx="561975" cy="266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LSB</a:t>
              </a:r>
              <a:endParaRPr lang="en-US"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5886450" y="619125"/>
              <a:ext cx="561975" cy="2571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DWT</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6524625" y="590550"/>
              <a:ext cx="485775" cy="2857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DCT</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114925" y="2057400"/>
              <a:ext cx="1981200" cy="885825"/>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100" kern="1200" dirty="0" smtClean="0">
                <a:solidFill>
                  <a:srgbClr val="000000"/>
                </a:solidFill>
                <a:effectLst/>
                <a:ea typeface="Franklin Gothic Book" panose="020B0503020102020204" pitchFamily="34" charset="0"/>
                <a:cs typeface="Times New Roman" panose="02020603050405020304" pitchFamily="18" charset="0"/>
              </a:endParaRPr>
            </a:p>
            <a:p>
              <a:pPr marL="0" marR="0">
                <a:lnSpc>
                  <a:spcPct val="106000"/>
                </a:lnSpc>
                <a:spcBef>
                  <a:spcPts val="0"/>
                </a:spcBef>
                <a:spcAft>
                  <a:spcPts val="800"/>
                </a:spcAft>
              </a:pPr>
              <a:r>
                <a:rPr lang="en-US" sz="1100" kern="1200" dirty="0" smtClean="0">
                  <a:solidFill>
                    <a:srgbClr val="000000"/>
                  </a:solidFill>
                  <a:effectLst/>
                  <a:ea typeface="Franklin Gothic Book" panose="020B0503020102020204" pitchFamily="34" charset="0"/>
                  <a:cs typeface="Times New Roman" panose="02020603050405020304" pitchFamily="18" charset="0"/>
                </a:rPr>
                <a:t> </a:t>
              </a:r>
              <a:r>
                <a:rPr lang="en-US" sz="1100" kern="1200" dirty="0">
                  <a:solidFill>
                    <a:srgbClr val="000000"/>
                  </a:solidFill>
                  <a:effectLst/>
                  <a:ea typeface="Franklin Gothic Book" panose="020B0503020102020204" pitchFamily="34" charset="0"/>
                  <a:cs typeface="Times New Roman" panose="02020603050405020304" pitchFamily="18" charset="0"/>
                </a:rPr>
                <a:t>EVALUATION METRICS</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210175" y="2619375"/>
              <a:ext cx="561975" cy="266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PSMR</a:t>
              </a:r>
              <a:endParaRPr lang="en-US" sz="1200">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6429375" y="2619375"/>
              <a:ext cx="561975" cy="266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ea typeface="Franklin Gothic Book" panose="020B0503020102020204" pitchFamily="34" charset="0"/>
                  <a:cs typeface="Times New Roman" panose="02020603050405020304" pitchFamily="18" charset="0"/>
                </a:rPr>
                <a:t>MSE</a:t>
              </a:r>
              <a:endParaRPr lang="en-US" sz="1200">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5210175" y="4340387"/>
              <a:ext cx="1981200" cy="885825"/>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100" kern="1200" dirty="0" smtClean="0">
                <a:solidFill>
                  <a:srgbClr val="000000"/>
                </a:solidFill>
                <a:effectLst/>
                <a:ea typeface="Franklin Gothic Book" panose="020B0503020102020204" pitchFamily="34" charset="0"/>
                <a:cs typeface="Times New Roman" panose="02020603050405020304" pitchFamily="18" charset="0"/>
              </a:endParaRPr>
            </a:p>
            <a:p>
              <a:pPr marL="0" marR="0">
                <a:lnSpc>
                  <a:spcPct val="106000"/>
                </a:lnSpc>
                <a:spcBef>
                  <a:spcPts val="0"/>
                </a:spcBef>
                <a:spcAft>
                  <a:spcPts val="800"/>
                </a:spcAft>
              </a:pPr>
              <a:r>
                <a:rPr lang="en-US" sz="1100" kern="1200" dirty="0" smtClean="0">
                  <a:solidFill>
                    <a:srgbClr val="000000"/>
                  </a:solidFill>
                  <a:effectLst/>
                  <a:ea typeface="Franklin Gothic Book" panose="020B0503020102020204" pitchFamily="34" charset="0"/>
                  <a:cs typeface="Times New Roman" panose="02020603050405020304" pitchFamily="18" charset="0"/>
                </a:rPr>
                <a:t>   </a:t>
              </a:r>
              <a:r>
                <a:rPr lang="en-US" sz="1100" kern="1200" dirty="0">
                  <a:solidFill>
                    <a:srgbClr val="000000"/>
                  </a:solidFill>
                  <a:effectLst/>
                  <a:ea typeface="Franklin Gothic Book" panose="020B0503020102020204" pitchFamily="34" charset="0"/>
                  <a:cs typeface="Times New Roman" panose="02020603050405020304" pitchFamily="18" charset="0"/>
                </a:rPr>
                <a:t>PERFORMANCE </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r>
                <a:rPr lang="en-US" sz="1100" kern="1200" dirty="0" smtClean="0">
                  <a:solidFill>
                    <a:srgbClr val="000000"/>
                  </a:solidFill>
                  <a:effectLst/>
                  <a:ea typeface="Franklin Gothic Book" panose="020B0503020102020204" pitchFamily="34" charset="0"/>
                  <a:cs typeface="Times New Roman" panose="02020603050405020304" pitchFamily="18" charset="0"/>
                </a:rPr>
                <a:t>EVALUATION</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sz="1100" kern="1200" dirty="0">
                  <a:solidFill>
                    <a:srgbClr val="000000"/>
                  </a:solidFill>
                  <a:effectLst/>
                  <a:ea typeface="Franklin Gothic Book" panose="020B0503020102020204" pitchFamily="34"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cxnSp>
          <p:nvCxnSpPr>
            <p:cNvPr id="15" name="Straight Connector 14"/>
            <p:cNvCxnSpPr/>
            <p:nvPr/>
          </p:nvCxnSpPr>
          <p:spPr>
            <a:xfrm>
              <a:off x="1428750" y="514350"/>
              <a:ext cx="1247775"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57725" y="523875"/>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257925" y="971550"/>
              <a:ext cx="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57925" y="2942590"/>
              <a:ext cx="0" cy="1390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669769" y="394602"/>
            <a:ext cx="4186146"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1.9 </a:t>
            </a:r>
            <a:r>
              <a:rPr lang="en-US" b="1" dirty="0">
                <a:latin typeface="Times New Roman" panose="02020603050405020304" pitchFamily="18" charset="0"/>
                <a:ea typeface="Calibri" panose="020F0502020204030204" pitchFamily="34" charset="0"/>
              </a:rPr>
              <a:t>Architecture of the Proposed Method</a:t>
            </a:r>
            <a:endParaRPr lang="en-US" b="1" dirty="0"/>
          </a:p>
        </p:txBody>
      </p:sp>
    </p:spTree>
    <p:extLst>
      <p:ext uri="{BB962C8B-B14F-4D97-AF65-F5344CB8AC3E}">
        <p14:creationId xmlns:p14="http://schemas.microsoft.com/office/powerpoint/2010/main" val="75028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08" y="1616500"/>
            <a:ext cx="10679837" cy="4506042"/>
          </a:xfrm>
          <a:prstGeom prst="rect">
            <a:avLst/>
          </a:prstGeom>
        </p:spPr>
        <p:txBody>
          <a:bodyPr wrap="square">
            <a:spAutoFit/>
          </a:bodyPr>
          <a:lstStyle/>
          <a:p>
            <a:pPr algn="just">
              <a:lnSpc>
                <a:spcPct val="107000"/>
              </a:lnSpc>
              <a:spcAft>
                <a:spcPts val="800"/>
              </a:spcAft>
            </a:pPr>
            <a:r>
              <a:rPr lang="en-US" sz="1400" dirty="0">
                <a:latin typeface="Times New Roman" panose="02020603050405020304" pitchFamily="18" charset="0"/>
                <a:ea typeface="Calibri" panose="020F0502020204030204" pitchFamily="34" charset="0"/>
              </a:rPr>
              <a:t>To perform this study there are </a:t>
            </a:r>
            <a:r>
              <a:rPr lang="en-US" sz="1400" dirty="0" smtClean="0">
                <a:latin typeface="Times New Roman" panose="02020603050405020304" pitchFamily="18" charset="0"/>
                <a:ea typeface="Calibri" panose="020F0502020204030204" pitchFamily="34" charset="0"/>
              </a:rPr>
              <a:t>data required </a:t>
            </a:r>
            <a:r>
              <a:rPr lang="en-US" sz="1400" dirty="0">
                <a:latin typeface="Times New Roman" panose="02020603050405020304" pitchFamily="18" charset="0"/>
                <a:ea typeface="Calibri" panose="020F0502020204030204" pitchFamily="34" charset="0"/>
              </a:rPr>
              <a:t>to implement a standard and reliable   performance evaluation in steganography the data collected for this study includes: </a:t>
            </a:r>
          </a:p>
          <a:p>
            <a:pPr>
              <a:lnSpc>
                <a:spcPct val="107000"/>
              </a:lnSpc>
              <a:spcAft>
                <a:spcPts val="800"/>
              </a:spcAft>
            </a:pPr>
            <a:r>
              <a:rPr lang="en-US" sz="1400" b="1" dirty="0">
                <a:latin typeface="Times New Roman" panose="02020603050405020304" pitchFamily="18" charset="0"/>
                <a:ea typeface="Calibri" panose="020F0502020204030204" pitchFamily="34" charset="0"/>
              </a:rPr>
              <a:t>Bitmap image</a:t>
            </a:r>
            <a:r>
              <a:rPr lang="en-US" sz="1400" dirty="0">
                <a:latin typeface="Times New Roman" panose="02020603050405020304" pitchFamily="18" charset="0"/>
                <a:ea typeface="Calibri" panose="020F0502020204030204" pitchFamily="34" charset="0"/>
              </a:rPr>
              <a:t>:</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A bitmap is an image file format used to store the digital images. The word bitmap means map of bits. They are used to create realistic graphics and images, it uses </a:t>
            </a:r>
            <a:r>
              <a:rPr lang="en-US" sz="1400" dirty="0" err="1">
                <a:latin typeface="Times New Roman" panose="02020603050405020304" pitchFamily="18" charset="0"/>
                <a:ea typeface="Calibri" panose="020F0502020204030204" pitchFamily="34" charset="0"/>
              </a:rPr>
              <a:t>lossy</a:t>
            </a:r>
            <a:r>
              <a:rPr lang="en-US" sz="1400" dirty="0">
                <a:latin typeface="Times New Roman" panose="02020603050405020304" pitchFamily="18" charset="0"/>
                <a:ea typeface="Calibri" panose="020F0502020204030204" pitchFamily="34" charset="0"/>
              </a:rPr>
              <a:t> compression algorithm but it doesn’t lose any image information. </a:t>
            </a:r>
          </a:p>
          <a:p>
            <a:pPr algn="just">
              <a:lnSpc>
                <a:spcPct val="107000"/>
              </a:lnSpc>
              <a:spcAft>
                <a:spcPts val="800"/>
              </a:spcAft>
            </a:pPr>
            <a:r>
              <a:rPr lang="en-US" sz="1400" b="1" dirty="0">
                <a:latin typeface="Times New Roman" panose="02020603050405020304" pitchFamily="18" charset="0"/>
                <a:ea typeface="Calibri" panose="020F0502020204030204" pitchFamily="34" charset="0"/>
              </a:rPr>
              <a:t>JPEG:  </a:t>
            </a:r>
            <a:endParaRPr lang="en-US" sz="14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400" dirty="0">
                <a:latin typeface="Times New Roman" panose="02020603050405020304" pitchFamily="18" charset="0"/>
                <a:ea typeface="Calibri" panose="020F0502020204030204" pitchFamily="34" charset="0"/>
              </a:rPr>
              <a:t>Just like bitmap Joint photographic experts group (jpeg) is also used to store digital image the main difference would be that it uses </a:t>
            </a:r>
            <a:r>
              <a:rPr lang="en-US" sz="1400" dirty="0" err="1">
                <a:latin typeface="Times New Roman" panose="02020603050405020304" pitchFamily="18" charset="0"/>
                <a:ea typeface="Calibri" panose="020F0502020204030204" pitchFamily="34" charset="0"/>
              </a:rPr>
              <a:t>lossy</a:t>
            </a:r>
            <a:r>
              <a:rPr lang="en-US" sz="1400" dirty="0">
                <a:latin typeface="Times New Roman" panose="02020603050405020304" pitchFamily="18" charset="0"/>
                <a:ea typeface="Calibri" panose="020F0502020204030204" pitchFamily="34" charset="0"/>
              </a:rPr>
              <a:t> compression algorithm so it loses some image information. </a:t>
            </a:r>
          </a:p>
          <a:p>
            <a:pPr algn="just">
              <a:lnSpc>
                <a:spcPct val="107000"/>
              </a:lnSpc>
              <a:spcAft>
                <a:spcPts val="800"/>
              </a:spcAft>
            </a:pPr>
            <a:r>
              <a:rPr lang="en-US" sz="1400" b="1" dirty="0">
                <a:latin typeface="Times New Roman" panose="02020603050405020304" pitchFamily="18" charset="0"/>
                <a:ea typeface="Calibri" panose="020F0502020204030204" pitchFamily="34" charset="0"/>
              </a:rPr>
              <a:t> </a:t>
            </a:r>
            <a:endParaRPr lang="en-US" sz="1400" dirty="0">
              <a:latin typeface="Times New Roman" panose="02020603050405020304" pitchFamily="18" charset="0"/>
              <a:ea typeface="Calibri" panose="020F0502020204030204" pitchFamily="34" charset="0"/>
            </a:endParaRPr>
          </a:p>
          <a:p>
            <a:pPr algn="just">
              <a:lnSpc>
                <a:spcPct val="200000"/>
              </a:lnSpc>
            </a:pPr>
            <a:r>
              <a:rPr lang="en-US" sz="1400" dirty="0">
                <a:solidFill>
                  <a:srgbClr val="000000"/>
                </a:solidFill>
                <a:latin typeface="Times New Roman" panose="02020603050405020304" pitchFamily="18" charset="0"/>
                <a:ea typeface="Calibri" panose="020F0502020204030204" pitchFamily="34" charset="0"/>
              </a:rPr>
              <a:t>Different bitmap (BMP) cover images with 256x256 and 512x512 resolutions for least significant bit (LSB) and  discrete cosine transform (DCT) techniques are utilized in the experimentations. The evaluation parameters of these techniques are based on MSE (mean square error) and PSNR (peak-to-square noise ratio).</a:t>
            </a:r>
          </a:p>
          <a:p>
            <a:pPr algn="just">
              <a:lnSpc>
                <a:spcPct val="200000"/>
              </a:lnSpc>
            </a:pPr>
            <a:r>
              <a:rPr lang="en-US" sz="1400" dirty="0">
                <a:solidFill>
                  <a:srgbClr val="000000"/>
                </a:solidFill>
                <a:latin typeface="Times New Roman" panose="02020603050405020304" pitchFamily="18" charset="0"/>
                <a:ea typeface="Calibri" panose="020F0502020204030204" pitchFamily="34" charset="0"/>
              </a:rPr>
              <a:t> Text are embedded into the images in </a:t>
            </a:r>
            <a:r>
              <a:rPr lang="en-US" sz="1400" dirty="0" err="1" smtClean="0">
                <a:solidFill>
                  <a:srgbClr val="000000"/>
                </a:solidFill>
                <a:latin typeface="Times New Roman" panose="02020603050405020304" pitchFamily="18" charset="0"/>
                <a:ea typeface="Calibri" panose="020F0502020204030204" pitchFamily="34" charset="0"/>
              </a:rPr>
              <a:t>architechtural</a:t>
            </a:r>
            <a:r>
              <a:rPr lang="en-US" sz="1400" dirty="0" smtClean="0">
                <a:solidFill>
                  <a:srgbClr val="000000"/>
                </a:solidFill>
                <a:latin typeface="Times New Roman" panose="02020603050405020304" pitchFamily="18" charset="0"/>
                <a:ea typeface="Calibri" panose="020F0502020204030204" pitchFamily="34" charset="0"/>
              </a:rPr>
              <a:t> phases </a:t>
            </a:r>
            <a:r>
              <a:rPr lang="en-US" sz="1400" dirty="0">
                <a:solidFill>
                  <a:srgbClr val="000000"/>
                </a:solidFill>
                <a:latin typeface="Times New Roman" panose="02020603050405020304" pitchFamily="18" charset="0"/>
                <a:ea typeface="Calibri" panose="020F0502020204030204" pitchFamily="34" charset="0"/>
              </a:rPr>
              <a:t>which are highlighted below  </a:t>
            </a:r>
            <a:endParaRPr lang="en-US" sz="1400" dirty="0">
              <a:solidFill>
                <a:srgbClr val="000000"/>
              </a:solidFill>
              <a:effectLst/>
              <a:latin typeface="Times New Roman" panose="02020603050405020304" pitchFamily="18" charset="0"/>
              <a:ea typeface="Calibri" panose="020F0502020204030204" pitchFamily="34" charset="0"/>
            </a:endParaRPr>
          </a:p>
        </p:txBody>
      </p:sp>
      <p:sp>
        <p:nvSpPr>
          <p:cNvPr id="3" name="Rectangle 2"/>
          <p:cNvSpPr/>
          <p:nvPr/>
        </p:nvSpPr>
        <p:spPr>
          <a:xfrm>
            <a:off x="541884" y="625422"/>
            <a:ext cx="2121093"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2.1 Data Collection </a:t>
            </a:r>
            <a:endParaRPr lang="en-US" b="1" dirty="0"/>
          </a:p>
        </p:txBody>
      </p:sp>
    </p:spTree>
    <p:extLst>
      <p:ext uri="{BB962C8B-B14F-4D97-AF65-F5344CB8AC3E}">
        <p14:creationId xmlns:p14="http://schemas.microsoft.com/office/powerpoint/2010/main" val="261075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068" y="1181819"/>
            <a:ext cx="10498347" cy="6030049"/>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rPr>
              <a:t>This is a summary of how the process of this research will be carried out it would happen in two different </a:t>
            </a:r>
            <a:r>
              <a:rPr lang="en-US" sz="1600" dirty="0" err="1" smtClean="0">
                <a:latin typeface="Times New Roman" panose="02020603050405020304" pitchFamily="18" charset="0"/>
                <a:ea typeface="Calibri" panose="020F0502020204030204" pitchFamily="34" charset="0"/>
              </a:rPr>
              <a:t>phas</a:t>
            </a:r>
            <a:endParaRPr lang="en-US" sz="1600" dirty="0" smtClean="0">
              <a:latin typeface="Times New Roman" panose="02020603050405020304" pitchFamily="18" charset="0"/>
              <a:ea typeface="Calibri" panose="020F0502020204030204" pitchFamily="34" charset="0"/>
            </a:endParaRPr>
          </a:p>
          <a:p>
            <a:pPr>
              <a:lnSpc>
                <a:spcPct val="107000"/>
              </a:lnSpc>
              <a:spcAft>
                <a:spcPts val="80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Phase One</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rPr>
              <a:t> </a:t>
            </a:r>
            <a:r>
              <a:rPr lang="en-US" sz="1600" dirty="0" smtClean="0">
                <a:latin typeface="Times New Roman" panose="02020603050405020304" pitchFamily="18" charset="0"/>
                <a:ea typeface="Calibri" panose="020F0502020204030204" pitchFamily="34" charset="0"/>
              </a:rPr>
              <a:t>In </a:t>
            </a:r>
            <a:r>
              <a:rPr lang="en-US" sz="1600" dirty="0">
                <a:latin typeface="Times New Roman" panose="02020603050405020304" pitchFamily="18" charset="0"/>
                <a:ea typeface="Calibri" panose="020F0502020204030204" pitchFamily="34" charset="0"/>
              </a:rPr>
              <a:t>the main stage, the secret message is embedded in the BMP cover image using Least Significant Bit's embedding algorithm. Then, the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is sent by the sender to the recipient at that point. Next, the Receiver extracts hidden information from the BMP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using the Least Significant Bit is removing algorithm.</a:t>
            </a:r>
          </a:p>
          <a:p>
            <a:pPr>
              <a:lnSpc>
                <a:spcPct val="107000"/>
              </a:lnSpc>
              <a:spcBef>
                <a:spcPts val="1200"/>
              </a:spcBef>
              <a:spcAft>
                <a:spcPts val="30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Phase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two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US" sz="1600" dirty="0" smtClean="0">
                <a:latin typeface="Times New Roman" panose="02020603050405020304" pitchFamily="18" charset="0"/>
                <a:ea typeface="Calibri" panose="020F0502020204030204" pitchFamily="34" charset="0"/>
              </a:rPr>
              <a:t>In </a:t>
            </a:r>
            <a:r>
              <a:rPr lang="en-US" sz="1600" dirty="0">
                <a:latin typeface="Times New Roman" panose="02020603050405020304" pitchFamily="18" charset="0"/>
                <a:ea typeface="Calibri" panose="020F0502020204030204" pitchFamily="34" charset="0"/>
              </a:rPr>
              <a:t>the subsequent stage, the BMP cover image is changed to JPEG, and the secret message is embedded in the JPEG cover image by utilizing the discrete cosine transform's embedding algorithm. Then, at that point, the JPEG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is changed to a BMP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and sent by the sender to the Receiver, where the Receiver concentrates on extracting the information from the JPEG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picture by converting back the BMP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into JPEG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picture. Afterwards, he/she utilizes the discrete cosine transform's extracting algorithm. </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Both BMP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images created from the two algorithms will use Peak Signal to Noise Ratio (PSNR). And Mean Square Error (MSE).</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The algorithm used to perform this are explained </a:t>
            </a:r>
            <a:r>
              <a:rPr lang="en-US" sz="1600" dirty="0" smtClean="0">
                <a:latin typeface="Times New Roman" panose="02020603050405020304" pitchFamily="18" charset="0"/>
                <a:ea typeface="Calibri" panose="020F0502020204030204" pitchFamily="34" charset="0"/>
              </a:rPr>
              <a:t>in the next phase </a:t>
            </a:r>
            <a:endParaRPr lang="en-US" dirty="0">
              <a:latin typeface="Times New Roman" panose="02020603050405020304" pitchFamily="18" charset="0"/>
              <a:ea typeface="Calibri" panose="020F0502020204030204" pitchFamily="34" charset="0"/>
            </a:endParaRPr>
          </a:p>
          <a:p>
            <a:pPr>
              <a:lnSpc>
                <a:spcPct val="107000"/>
              </a:lnSpc>
              <a:spcAft>
                <a:spcPts val="800"/>
              </a:spcAft>
            </a:pPr>
            <a:r>
              <a:rPr lang="en-US" dirty="0">
                <a:latin typeface="Times New Roman" panose="02020603050405020304" pitchFamily="18" charset="0"/>
                <a:ea typeface="Calibri" panose="020F0502020204030204" pitchFamily="34" charset="0"/>
              </a:rPr>
              <a:t> </a:t>
            </a:r>
            <a:endParaRPr lang="en-US" dirty="0">
              <a:effectLst/>
              <a:latin typeface="Times New Roman" panose="02020603050405020304" pitchFamily="18" charset="0"/>
              <a:ea typeface="Calibri" panose="020F0502020204030204" pitchFamily="34" charset="0"/>
            </a:endParaRPr>
          </a:p>
        </p:txBody>
      </p:sp>
      <p:sp>
        <p:nvSpPr>
          <p:cNvPr id="3" name="Rectangle 2"/>
          <p:cNvSpPr/>
          <p:nvPr/>
        </p:nvSpPr>
        <p:spPr>
          <a:xfrm>
            <a:off x="536431" y="492508"/>
            <a:ext cx="2518638"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2.2 Embedment </a:t>
            </a:r>
            <a:r>
              <a:rPr lang="en-US" b="1" dirty="0">
                <a:latin typeface="Times New Roman" panose="02020603050405020304" pitchFamily="18" charset="0"/>
                <a:ea typeface="Calibri" panose="020F0502020204030204" pitchFamily="34" charset="0"/>
              </a:rPr>
              <a:t>of Data</a:t>
            </a:r>
            <a:endParaRPr lang="en-US" b="1" dirty="0"/>
          </a:p>
        </p:txBody>
      </p:sp>
    </p:spTree>
    <p:extLst>
      <p:ext uri="{BB962C8B-B14F-4D97-AF65-F5344CB8AC3E}">
        <p14:creationId xmlns:p14="http://schemas.microsoft.com/office/powerpoint/2010/main" val="635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336430" y="743739"/>
                <a:ext cx="11386868" cy="5702523"/>
              </a:xfrm>
              <a:prstGeom prst="rect">
                <a:avLst/>
              </a:prstGeom>
            </p:spPr>
            <p:txBody>
              <a:bodyPr wrap="square">
                <a:spAutoFit/>
              </a:bodyPr>
              <a:lstStyle/>
              <a:p>
                <a:pPr>
                  <a:lnSpc>
                    <a:spcPct val="107000"/>
                  </a:lnSpc>
                  <a:spcAft>
                    <a:spcPts val="800"/>
                  </a:spcAft>
                  <a:tabLst>
                    <a:tab pos="847725" algn="l"/>
                  </a:tabLst>
                </a:pPr>
                <a:r>
                  <a:rPr lang="en-US" sz="1400" b="1" dirty="0">
                    <a:latin typeface="Times New Roman" panose="02020603050405020304" pitchFamily="18" charset="0"/>
                    <a:ea typeface="Calibri" panose="020F0502020204030204" pitchFamily="34" charset="0"/>
                  </a:rPr>
                  <a:t>Algorithm to embed text message:</a:t>
                </a:r>
                <a:endParaRPr lang="en-US" sz="1400" dirty="0">
                  <a:effectLst/>
                  <a:latin typeface="Times New Roman" panose="02020603050405020304" pitchFamily="18" charset="0"/>
                  <a:ea typeface="Calibri" panose="020F0502020204030204" pitchFamily="34" charset="0"/>
                </a:endParaRPr>
              </a:p>
              <a:p>
                <a:pPr>
                  <a:lnSpc>
                    <a:spcPct val="107000"/>
                  </a:lnSpc>
                  <a:spcAft>
                    <a:spcPts val="800"/>
                  </a:spcAft>
                </a:pPr>
                <a:r>
                  <a:rPr lang="en-US" sz="1400" dirty="0">
                    <a:effectLst/>
                    <a:latin typeface="Times New Roman" panose="02020603050405020304" pitchFamily="18" charset="0"/>
                    <a:ea typeface="Times New Roman" panose="02020603050405020304" pitchFamily="18" charset="0"/>
                  </a:rPr>
                  <a:t>Given a grayscale image, each pixel value is represented by 8 bits. The LSB algorithm replaces the least significant bit of each pixel with a bit of the message (text or data) that you want to hide.</a:t>
                </a:r>
                <a:endParaRPr lang="en-US" sz="1400" dirty="0">
                  <a:effectLst/>
                  <a:latin typeface="Times New Roman" panose="02020603050405020304" pitchFamily="18" charset="0"/>
                  <a:ea typeface="Calibri" panose="020F0502020204030204" pitchFamily="34" charset="0"/>
                </a:endParaRPr>
              </a:p>
              <a:p>
                <a:pPr>
                  <a:lnSpc>
                    <a:spcPct val="107000"/>
                  </a:lnSpc>
                  <a:spcAft>
                    <a:spcPts val="800"/>
                  </a:spcAft>
                </a:pPr>
                <a:r>
                  <a:rPr lang="en-US" sz="1400" dirty="0">
                    <a:effectLst/>
                    <a:latin typeface="Times New Roman" panose="02020603050405020304" pitchFamily="18" charset="0"/>
                    <a:ea typeface="Times New Roman" panose="02020603050405020304" pitchFamily="18" charset="0"/>
                  </a:rPr>
                  <a:t>Let’s say you have an image with pixels represented as:</a:t>
                </a:r>
                <a:endParaRPr lang="en-US" sz="1400" dirty="0">
                  <a:effectLst/>
                  <a:latin typeface="Times New Roman" panose="02020603050405020304" pitchFamily="18" charset="0"/>
                  <a:ea typeface="Calibri" panose="020F0502020204030204" pitchFamily="34" charset="0"/>
                </a:endParaRPr>
              </a:p>
              <a:p>
                <a:pPr>
                  <a:lnSpc>
                    <a:spcPct val="107000"/>
                  </a:lnSpc>
                  <a:spcAft>
                    <a:spcPts val="800"/>
                  </a:spcAft>
                </a:pPr>
                <a:r>
                  <a:rPr lang="en-US" sz="1400" dirty="0">
                    <a:effectLst/>
                    <a:latin typeface="Times New Roman" panose="02020603050405020304" pitchFamily="18" charset="0"/>
                    <a:ea typeface="Times New Roman" panose="02020603050405020304" pitchFamily="18" charset="0"/>
                  </a:rPr>
                  <a:t>Where: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𝑃𝐼𝑋𝐸𝐿</m:t>
                        </m:r>
                      </m:e>
                      <m:sub>
                        <m:r>
                          <a:rPr lang="en-US" sz="1400" i="1">
                            <a:effectLst/>
                            <a:latin typeface="Cambria Math" panose="02040503050406030204" pitchFamily="18" charset="0"/>
                            <a:ea typeface="Times New Roman" panose="02020603050405020304" pitchFamily="18" charset="0"/>
                          </a:rPr>
                          <m:t>𝐼</m:t>
                        </m:r>
                      </m:sub>
                    </m:sSub>
                    <m:r>
                      <a:rPr lang="en-US" sz="1400" i="1">
                        <a:effectLst/>
                        <a:latin typeface="Cambria Math" panose="02040503050406030204" pitchFamily="18" charset="0"/>
                        <a:ea typeface="Times New Roman" panose="02020603050405020304" pitchFamily="18" charset="0"/>
                      </a:rPr>
                      <m:t>= </m:t>
                    </m:r>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7</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6</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5</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4</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3</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2</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1</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𝑏</m:t>
                        </m:r>
                      </m:e>
                      <m:sub>
                        <m:r>
                          <a:rPr lang="en-US" sz="1400" i="1">
                            <a:effectLst/>
                            <a:latin typeface="Cambria Math" panose="02040503050406030204" pitchFamily="18" charset="0"/>
                            <a:ea typeface="Times New Roman" panose="02020603050405020304" pitchFamily="18" charset="0"/>
                          </a:rPr>
                          <m:t>0</m:t>
                        </m:r>
                      </m:sub>
                    </m:sSub>
                  </m:oMath>
                </a14:m>
                <a:endParaRPr lang="en-US" sz="1400" dirty="0">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b</a:t>
                </a:r>
                <a:r>
                  <a:rPr lang="en-US" sz="1400" i="1" dirty="0">
                    <a:effectLst/>
                    <a:latin typeface="Times New Roman" panose="02020603050405020304" pitchFamily="18" charset="0"/>
                    <a:ea typeface="Times New Roman" panose="02020603050405020304" pitchFamily="18" charset="0"/>
                  </a:rPr>
                  <a:t>7</a:t>
                </a:r>
                <a:r>
                  <a:rPr lang="en-US" sz="1400" dirty="0">
                    <a:effectLst/>
                    <a:latin typeface="Times New Roman" panose="02020603050405020304" pitchFamily="18" charset="0"/>
                    <a:ea typeface="Times New Roman" panose="02020603050405020304" pitchFamily="18" charset="0"/>
                  </a:rPr>
                  <a:t>​ is the most significant bit (MSB),</a:t>
                </a:r>
                <a:endParaRPr lang="en-US" sz="1400" dirty="0">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b</a:t>
                </a:r>
                <a:r>
                  <a:rPr lang="en-US" sz="1400" i="1" dirty="0">
                    <a:effectLst/>
                    <a:latin typeface="Times New Roman" panose="02020603050405020304" pitchFamily="18" charset="0"/>
                    <a:ea typeface="Times New Roman" panose="02020603050405020304" pitchFamily="18" charset="0"/>
                  </a:rPr>
                  <a:t>0 </a:t>
                </a:r>
                <a:r>
                  <a:rPr lang="en-US" sz="1400" dirty="0">
                    <a:effectLst/>
                    <a:latin typeface="Times New Roman" panose="02020603050405020304" pitchFamily="18" charset="0"/>
                    <a:ea typeface="Times New Roman" panose="02020603050405020304" pitchFamily="18" charset="0"/>
                  </a:rPr>
                  <a:t>is the least significant bit (LSB).</a:t>
                </a:r>
                <a:endParaRPr lang="en-US" sz="1400" dirty="0">
                  <a:effectLst/>
                  <a:latin typeface="Times New Roman" panose="02020603050405020304" pitchFamily="18" charset="0"/>
                  <a:ea typeface="Calibri" panose="020F0502020204030204" pitchFamily="34" charset="0"/>
                </a:endParaRPr>
              </a:p>
              <a:p>
                <a:pPr marL="457200" marR="0">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endParaRPr>
              </a:p>
              <a:p>
                <a:r>
                  <a:rPr lang="en-US" sz="1400" dirty="0">
                    <a:effectLst/>
                    <a:latin typeface="Times New Roman" panose="02020603050405020304" pitchFamily="18" charset="0"/>
                    <a:ea typeface="Times New Roman" panose="02020603050405020304" pitchFamily="18" charset="0"/>
                  </a:rPr>
                  <a:t>If the message is "HELLO", it will first be converted into binary (using ASCII encoding or any other encoding). Then, each bit of the binary data will replace the LSB of the image pixels.</a:t>
                </a:r>
              </a:p>
              <a:p>
                <a:pPr>
                  <a:lnSpc>
                    <a:spcPct val="107000"/>
                  </a:lnSpc>
                  <a:spcBef>
                    <a:spcPts val="1200"/>
                  </a:spcBef>
                  <a:spcAft>
                    <a:spcPts val="300"/>
                  </a:spcAf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Steps to Embed Text:</a:t>
                </a:r>
              </a:p>
              <a:p>
                <a:pPr marL="342900" marR="0" lvl="0" indent="-342900">
                  <a:tabLst>
                    <a:tab pos="457200" algn="l"/>
                  </a:tabLst>
                </a:pPr>
                <a:r>
                  <a:rPr lang="en-US" sz="1400" b="1" dirty="0">
                    <a:effectLst/>
                    <a:latin typeface="Times New Roman" panose="02020603050405020304" pitchFamily="18" charset="0"/>
                    <a:ea typeface="Times New Roman" panose="02020603050405020304" pitchFamily="18" charset="0"/>
                  </a:rPr>
                  <a:t>Convert the text message into binary</a:t>
                </a:r>
                <a:r>
                  <a:rPr lang="en-US" sz="1400" dirty="0">
                    <a:effectLst/>
                    <a:latin typeface="Times New Roman" panose="02020603050405020304" pitchFamily="18" charset="0"/>
                    <a:ea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example, the word "HELLO" in ASCII:</a:t>
                </a:r>
              </a:p>
              <a:p>
                <a:pPr marL="457200" marR="0">
                  <a:lnSpc>
                    <a:spcPct val="107000"/>
                  </a:lnSpc>
                  <a:spcBef>
                    <a:spcPts val="0"/>
                  </a:spcBef>
                  <a:spcAft>
                    <a:spcPts val="800"/>
                  </a:spcAft>
                </a:pPr>
                <a14:m>
                  <m:oMath xmlns:m="http://schemas.openxmlformats.org/officeDocument/2006/math">
                    <m:r>
                      <a:rPr lang="en-US" sz="1400" i="1">
                        <a:effectLst/>
                        <a:latin typeface="Cambria Math" panose="02040503050406030204" pitchFamily="18" charset="0"/>
                        <a:ea typeface="Calibri" panose="020F0502020204030204" pitchFamily="34" charset="0"/>
                      </a:rPr>
                      <m:t>𝐻</m:t>
                    </m:r>
                    <m:r>
                      <a:rPr lang="en-US" sz="1400" i="1">
                        <a:effectLst/>
                        <a:latin typeface="Cambria Math" panose="02040503050406030204" pitchFamily="18" charset="0"/>
                        <a:ea typeface="Calibri" panose="020F0502020204030204" pitchFamily="34" charset="0"/>
                      </a:rPr>
                      <m:t> = 01001000, </m:t>
                    </m:r>
                    <m:r>
                      <a:rPr lang="en-US" sz="1400" i="1">
                        <a:effectLst/>
                        <a:latin typeface="Cambria Math" panose="02040503050406030204" pitchFamily="18" charset="0"/>
                        <a:ea typeface="Calibri" panose="020F0502020204030204" pitchFamily="34" charset="0"/>
                      </a:rPr>
                      <m:t>𝐸</m:t>
                    </m:r>
                    <m:r>
                      <a:rPr lang="en-US" sz="1400" i="1">
                        <a:effectLst/>
                        <a:latin typeface="Cambria Math" panose="02040503050406030204" pitchFamily="18" charset="0"/>
                        <a:ea typeface="Calibri" panose="020F0502020204030204" pitchFamily="34" charset="0"/>
                      </a:rPr>
                      <m:t> = 01000101, </m:t>
                    </m:r>
                    <m:r>
                      <a:rPr lang="en-US" sz="1400" i="1">
                        <a:effectLst/>
                        <a:latin typeface="Cambria Math" panose="02040503050406030204" pitchFamily="18" charset="0"/>
                        <a:ea typeface="Calibri" panose="020F0502020204030204" pitchFamily="34" charset="0"/>
                      </a:rPr>
                      <m:t>𝐿</m:t>
                    </m:r>
                    <m:r>
                      <a:rPr lang="en-US" sz="1400" i="1">
                        <a:effectLst/>
                        <a:latin typeface="Cambria Math" panose="02040503050406030204" pitchFamily="18" charset="0"/>
                        <a:ea typeface="Calibri" panose="020F0502020204030204" pitchFamily="34" charset="0"/>
                      </a:rPr>
                      <m:t> = 01101100, </m:t>
                    </m:r>
                    <m:r>
                      <a:rPr lang="en-US" sz="1400" i="1">
                        <a:effectLst/>
                        <a:latin typeface="Cambria Math" panose="02040503050406030204" pitchFamily="18" charset="0"/>
                        <a:ea typeface="Calibri" panose="020F0502020204030204" pitchFamily="34" charset="0"/>
                      </a:rPr>
                      <m:t>𝐿</m:t>
                    </m:r>
                    <m:r>
                      <a:rPr lang="en-US" sz="1400" i="1">
                        <a:effectLst/>
                        <a:latin typeface="Cambria Math" panose="02040503050406030204" pitchFamily="18" charset="0"/>
                        <a:ea typeface="Calibri" panose="020F0502020204030204" pitchFamily="34" charset="0"/>
                      </a:rPr>
                      <m:t> = 01101100,</m:t>
                    </m:r>
                    <m:r>
                      <a:rPr lang="en-US" sz="1400" i="1">
                        <a:effectLst/>
                        <a:latin typeface="Cambria Math" panose="02040503050406030204" pitchFamily="18" charset="0"/>
                        <a:ea typeface="Calibri" panose="020F0502020204030204" pitchFamily="34" charset="0"/>
                      </a:rPr>
                      <m:t>𝑂</m:t>
                    </m:r>
                    <m:r>
                      <a:rPr lang="en-US" sz="1400" i="1">
                        <a:effectLst/>
                        <a:latin typeface="Cambria Math" panose="02040503050406030204" pitchFamily="18" charset="0"/>
                        <a:ea typeface="Calibri" panose="020F0502020204030204" pitchFamily="34" charset="0"/>
                      </a:rPr>
                      <m:t> = 0100111</m:t>
                    </m:r>
                  </m:oMath>
                </a14:m>
                <a:r>
                  <a:rPr lang="en-US" sz="1400" dirty="0">
                    <a:effectLst/>
                    <a:latin typeface="Times New Roman" panose="02020603050405020304" pitchFamily="18" charset="0"/>
                    <a:ea typeface="Calibri" panose="020F0502020204030204" pitchFamily="34" charset="0"/>
                  </a:rPr>
                  <a:t>1</a:t>
                </a:r>
              </a:p>
              <a:p>
                <a:pPr marL="342900" marR="0" lvl="0" indent="-342900">
                  <a:tabLst>
                    <a:tab pos="457200" algn="l"/>
                  </a:tabLst>
                </a:pPr>
                <a:r>
                  <a:rPr lang="en-US" sz="1400" b="1" dirty="0">
                    <a:effectLst/>
                    <a:latin typeface="Times New Roman" panose="02020603050405020304" pitchFamily="18" charset="0"/>
                    <a:ea typeface="Times New Roman" panose="02020603050405020304" pitchFamily="18" charset="0"/>
                  </a:rPr>
                  <a:t>Embed the binary message into the image</a:t>
                </a:r>
                <a:r>
                  <a:rPr lang="en-US" sz="1400" dirty="0">
                    <a:effectLst/>
                    <a:latin typeface="Times New Roman" panose="02020603050405020304" pitchFamily="18" charset="0"/>
                    <a:ea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Pixel</a:t>
                </a:r>
                <a:r>
                  <a:rPr lang="en-US" sz="1400"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b6b</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b4b3b2b</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Replace the LSB (b</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of each pixel with the bits of the binary message.</a:t>
                </a:r>
              </a:p>
              <a:p>
                <a:pPr marL="457200" marR="0"/>
                <a:r>
                  <a:rPr lang="en-US" sz="1400" dirty="0">
                    <a:effectLst/>
                    <a:latin typeface="Times New Roman" panose="02020603050405020304" pitchFamily="18" charset="0"/>
                    <a:ea typeface="Times New Roman" panose="02020603050405020304" pitchFamily="18" charset="0"/>
                  </a:rPr>
                  <a:t>For example, if the first pixel's LSB is b</a:t>
                </a:r>
                <a:r>
                  <a:rPr lang="en-US" sz="1400" i="1" dirty="0">
                    <a:effectLst/>
                    <a:latin typeface="Times New Roman" panose="02020603050405020304" pitchFamily="18" charset="0"/>
                    <a:ea typeface="Times New Roman" panose="02020603050405020304" pitchFamily="18" charset="0"/>
                  </a:rPr>
                  <a:t>0</a:t>
                </a:r>
                <a:r>
                  <a:rPr lang="en-US" sz="1400" dirty="0">
                    <a:effectLst/>
                    <a:latin typeface="Times New Roman" panose="02020603050405020304" pitchFamily="18" charset="0"/>
                    <a:ea typeface="Times New Roman" panose="02020603050405020304" pitchFamily="18" charset="0"/>
                  </a:rPr>
                  <a:t> = 0, and the first bit of the message is 1, the pixel value will be modified to b7b6b5b4b3b21b_</a:t>
                </a:r>
              </a:p>
              <a:p>
                <a:pPr marL="342900" marR="0" lvl="0" indent="-342900">
                  <a:tabLst>
                    <a:tab pos="457200" algn="l"/>
                  </a:tabLst>
                </a:pPr>
                <a:r>
                  <a:rPr lang="en-US" sz="1400" b="1" dirty="0">
                    <a:effectLst/>
                    <a:latin typeface="Times New Roman" panose="02020603050405020304" pitchFamily="18" charset="0"/>
                    <a:ea typeface="Times New Roman" panose="02020603050405020304" pitchFamily="18" charset="0"/>
                  </a:rPr>
                  <a:t>Repeat the process</a:t>
                </a:r>
                <a:r>
                  <a:rPr lang="en-US" sz="1400" dirty="0">
                    <a:effectLst/>
                    <a:latin typeface="Times New Roman" panose="02020603050405020304" pitchFamily="18" charset="0"/>
                    <a:ea typeface="Times New Roman" panose="02020603050405020304" pitchFamily="18" charset="0"/>
                  </a:rPr>
                  <a:t> for all the bits of the message</a:t>
                </a:r>
                <a:r>
                  <a:rPr lang="en-US" sz="1400" dirty="0" smtClean="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336430" y="743739"/>
                <a:ext cx="11386868" cy="5702523"/>
              </a:xfrm>
              <a:prstGeom prst="rect">
                <a:avLst/>
              </a:prstGeom>
              <a:blipFill rotWithShape="0">
                <a:blip r:embed="rId2"/>
                <a:stretch>
                  <a:fillRect l="-161" t="-214" r="-482" b="-321"/>
                </a:stretch>
              </a:blipFill>
            </p:spPr>
            <p:txBody>
              <a:bodyPr/>
              <a:lstStyle/>
              <a:p>
                <a:r>
                  <a:rPr lang="en-US">
                    <a:noFill/>
                  </a:rPr>
                  <a:t> </a:t>
                </a:r>
              </a:p>
            </p:txBody>
          </p:sp>
        </mc:Fallback>
      </mc:AlternateContent>
      <p:sp>
        <p:nvSpPr>
          <p:cNvPr id="4" name="Rectangle 3"/>
          <p:cNvSpPr/>
          <p:nvPr/>
        </p:nvSpPr>
        <p:spPr>
          <a:xfrm>
            <a:off x="336430" y="207836"/>
            <a:ext cx="2499467"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2.3 LSB </a:t>
            </a:r>
            <a:r>
              <a:rPr lang="en-US" b="1" dirty="0">
                <a:latin typeface="Times New Roman" panose="02020603050405020304" pitchFamily="18" charset="0"/>
                <a:ea typeface="Calibri" panose="020F0502020204030204" pitchFamily="34" charset="0"/>
              </a:rPr>
              <a:t>ALGORITHM</a:t>
            </a:r>
            <a:endParaRPr lang="en-US" b="1" dirty="0"/>
          </a:p>
        </p:txBody>
      </p:sp>
    </p:spTree>
    <p:extLst>
      <p:ext uri="{BB962C8B-B14F-4D97-AF65-F5344CB8AC3E}">
        <p14:creationId xmlns:p14="http://schemas.microsoft.com/office/powerpoint/2010/main" val="48407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250165" y="60626"/>
                <a:ext cx="11102197" cy="6797374"/>
              </a:xfrm>
              <a:prstGeom prst="rect">
                <a:avLst/>
              </a:prstGeom>
            </p:spPr>
            <p:txBody>
              <a:bodyPr wrap="square">
                <a:spAutoFit/>
              </a:bodyPr>
              <a:lstStyle/>
              <a:p>
                <a:pPr>
                  <a:lnSpc>
                    <a:spcPct val="107000"/>
                  </a:lnSpc>
                  <a:spcBef>
                    <a:spcPts val="1200"/>
                  </a:spcBef>
                  <a:spcAft>
                    <a:spcPts val="30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Formula for Embedding:</a:t>
                </a:r>
              </a:p>
              <a:p>
                <a:r>
                  <a:rPr lang="en-US" sz="1400" dirty="0">
                    <a:latin typeface="Times New Roman" panose="02020603050405020304" pitchFamily="18" charset="0"/>
                    <a:ea typeface="Times New Roman" panose="02020603050405020304" pitchFamily="18" charset="0"/>
                    <a:cs typeface="Times New Roman" panose="02020603050405020304" pitchFamily="18" charset="0"/>
                  </a:rPr>
                  <a:t>Given an image with pixel value PPP, you replace the LSB with the bit of the message:</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rPr>
                        <m:t>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𝑃</m:t>
                      </m:r>
                      <m:r>
                        <a:rPr lang="en-US" sz="1400" i="1">
                          <a:latin typeface="Cambria Math" panose="02040503050406030204" pitchFamily="18" charset="0"/>
                          <a:ea typeface="Calibri" panose="020F0502020204030204" pitchFamily="34" charset="0"/>
                        </a:rPr>
                        <m:t> </m:t>
                      </m:r>
                      <m:r>
                        <a:rPr lang="en-US" sz="1400" i="1">
                          <a:latin typeface="Cambria Math" panose="02040503050406030204" pitchFamily="18" charset="0"/>
                          <a:ea typeface="Calibri" panose="020F0502020204030204" pitchFamily="34" charset="0"/>
                        </a:rPr>
                        <m:t>𝑚𝑜𝑑</m:t>
                      </m:r>
                      <m:r>
                        <a:rPr lang="en-US" sz="1400" i="1">
                          <a:latin typeface="Cambria Math" panose="02040503050406030204" pitchFamily="18" charset="0"/>
                          <a:ea typeface="Calibri" panose="020F0502020204030204" pitchFamily="34" charset="0"/>
                        </a:rPr>
                        <m:t> 2)+</m:t>
                      </m:r>
                      <m:r>
                        <a:rPr lang="en-US" sz="1400" i="1">
                          <a:latin typeface="Cambria Math" panose="02040503050406030204" pitchFamily="18" charset="0"/>
                          <a:ea typeface="Calibri" panose="020F0502020204030204" pitchFamily="34" charset="0"/>
                        </a:rPr>
                        <m:t>𝑚</m:t>
                      </m:r>
                    </m:oMath>
                  </m:oMathPara>
                </a14:m>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Times New Roman" panose="02020603050405020304" pitchFamily="18" charset="0"/>
                    <a:cs typeface="Times New Roman" panose="02020603050405020304" pitchFamily="18" charset="0"/>
                  </a:rPr>
                  <a:t>Where: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P′ is the modified pixel value,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P is the original pixel value,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m is the bit from the message (0 or 1),</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(P mod 2) gives the current LSB of the pixel.</a:t>
                </a:r>
              </a:p>
              <a:p>
                <a:pPr algn="just">
                  <a:lnSpc>
                    <a:spcPct val="107000"/>
                  </a:lnSpc>
                  <a:spcBef>
                    <a:spcPts val="1200"/>
                  </a:spcBef>
                  <a:spcAft>
                    <a:spcPts val="30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Retrieving the Embedded Text from the Image</a:t>
                </a:r>
              </a:p>
              <a:p>
                <a:pPr algn="just"/>
                <a:r>
                  <a:rPr lang="en-US" sz="1400" dirty="0">
                    <a:latin typeface="Times New Roman" panose="02020603050405020304" pitchFamily="18" charset="0"/>
                    <a:ea typeface="Times New Roman" panose="02020603050405020304" pitchFamily="18" charset="0"/>
                    <a:cs typeface="Times New Roman" panose="02020603050405020304" pitchFamily="18" charset="0"/>
                  </a:rPr>
                  <a:t>To retrieve the embedded text, you need to extract the LSB from each pixel of the modified image. You read the LSB of each pixel and reconstruct the binary message. Finally, convert the binary message back into text.</a:t>
                </a:r>
              </a:p>
              <a:p>
                <a:pPr algn="just">
                  <a:lnSpc>
                    <a:spcPct val="107000"/>
                  </a:lnSpc>
                  <a:spcBef>
                    <a:spcPts val="1200"/>
                  </a:spcBef>
                  <a:spcAft>
                    <a:spcPts val="30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Steps to Retrieve Text:</a:t>
                </a:r>
              </a:p>
              <a:p>
                <a:pPr marL="342900" marR="0" lvl="0" indent="-342900" algn="just">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Extract the LSB of each pixel</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Given a pixel P′=b</a:t>
                </a:r>
                <a:r>
                  <a:rPr lang="en-US" sz="1400" i="1" dirty="0">
                    <a:latin typeface="Times New Roman" panose="02020603050405020304" pitchFamily="18" charset="0"/>
                    <a:ea typeface="Calibri" panose="020F0502020204030204" pitchFamily="34" charset="0"/>
                    <a:cs typeface="Times New Roman" panose="02020603050405020304" pitchFamily="18" charset="0"/>
                  </a:rPr>
                  <a:t>7</a:t>
                </a:r>
                <a:r>
                  <a:rPr lang="en-US" sz="1400" dirty="0">
                    <a:latin typeface="Times New Roman" panose="02020603050405020304" pitchFamily="18" charset="0"/>
                    <a:ea typeface="Calibri" panose="020F0502020204030204" pitchFamily="34" charset="0"/>
                    <a:cs typeface="Times New Roman" panose="02020603050405020304" pitchFamily="18" charset="0"/>
                  </a:rPr>
                  <a:t>b6b</a:t>
                </a:r>
                <a:r>
                  <a:rPr lang="en-US" sz="1400" i="1" dirty="0">
                    <a:latin typeface="Times New Roman" panose="02020603050405020304" pitchFamily="18" charset="0"/>
                    <a:ea typeface="Calibri" panose="020F0502020204030204" pitchFamily="34" charset="0"/>
                    <a:cs typeface="Times New Roman" panose="02020603050405020304" pitchFamily="18" charset="0"/>
                  </a:rPr>
                  <a:t>5</a:t>
                </a:r>
                <a:r>
                  <a:rPr lang="en-US" sz="1400" dirty="0">
                    <a:latin typeface="Times New Roman" panose="02020603050405020304" pitchFamily="18" charset="0"/>
                    <a:ea typeface="Calibri" panose="020F0502020204030204" pitchFamily="34" charset="0"/>
                    <a:cs typeface="Times New Roman" panose="02020603050405020304" pitchFamily="18" charset="0"/>
                  </a:rPr>
                  <a:t>b</a:t>
                </a:r>
                <a:r>
                  <a:rPr lang="en-US" sz="1400" i="1" dirty="0">
                    <a:latin typeface="Times New Roman" panose="02020603050405020304" pitchFamily="18" charset="0"/>
                    <a:ea typeface="Calibri" panose="020F0502020204030204" pitchFamily="34" charset="0"/>
                    <a:cs typeface="Times New Roman" panose="02020603050405020304" pitchFamily="18" charset="0"/>
                  </a:rPr>
                  <a:t>4</a:t>
                </a:r>
                <a:r>
                  <a:rPr lang="en-US" sz="1400" dirty="0">
                    <a:latin typeface="Times New Roman" panose="02020603050405020304" pitchFamily="18" charset="0"/>
                    <a:ea typeface="Calibri" panose="020F0502020204030204" pitchFamily="34" charset="0"/>
                    <a:cs typeface="Times New Roman" panose="02020603050405020304" pitchFamily="18" charset="0"/>
                  </a:rPr>
                  <a:t>b</a:t>
                </a:r>
                <a:r>
                  <a:rPr lang="en-US" sz="1400" i="1" dirty="0">
                    <a:latin typeface="Times New Roman" panose="02020603050405020304" pitchFamily="18" charset="0"/>
                    <a:ea typeface="Calibri" panose="020F0502020204030204" pitchFamily="34" charset="0"/>
                    <a:cs typeface="Times New Roman" panose="02020603050405020304" pitchFamily="18" charset="0"/>
                  </a:rPr>
                  <a:t>3</a:t>
                </a:r>
                <a:r>
                  <a:rPr lang="en-US" sz="1400" dirty="0">
                    <a:latin typeface="Times New Roman" panose="02020603050405020304" pitchFamily="18" charset="0"/>
                    <a:ea typeface="Calibri" panose="020F0502020204030204" pitchFamily="34" charset="0"/>
                    <a:cs typeface="Times New Roman" panose="02020603050405020304" pitchFamily="18" charset="0"/>
                  </a:rPr>
                  <a:t>b</a:t>
                </a:r>
                <a:r>
                  <a:rPr lang="en-US" sz="1400" i="1" dirty="0">
                    <a:latin typeface="Times New Roman" panose="02020603050405020304" pitchFamily="18" charset="0"/>
                    <a:ea typeface="Calibri" panose="020F0502020204030204" pitchFamily="34" charset="0"/>
                    <a:cs typeface="Times New Roman" panose="02020603050405020304" pitchFamily="18" charset="0"/>
                  </a:rPr>
                  <a:t>2</a:t>
                </a:r>
                <a:r>
                  <a:rPr lang="en-US" sz="1400" dirty="0">
                    <a:latin typeface="Times New Roman" panose="02020603050405020304" pitchFamily="18" charset="0"/>
                    <a:ea typeface="Calibri" panose="020F0502020204030204" pitchFamily="34" charset="0"/>
                    <a:cs typeface="Times New Roman" panose="02020603050405020304" pitchFamily="18" charset="0"/>
                  </a:rPr>
                  <a:t>b</a:t>
                </a:r>
                <a:r>
                  <a:rPr lang="en-US" sz="1400" i="1" dirty="0">
                    <a:latin typeface="Times New Roman" panose="02020603050405020304" pitchFamily="18" charset="0"/>
                    <a:ea typeface="Calibri" panose="020F0502020204030204" pitchFamily="34" charset="0"/>
                    <a:cs typeface="Times New Roman" panose="02020603050405020304" pitchFamily="18" charset="0"/>
                  </a:rPr>
                  <a:t>1</a:t>
                </a:r>
                <a:r>
                  <a:rPr lang="en-US" sz="1400" dirty="0">
                    <a:latin typeface="Times New Roman" panose="02020603050405020304" pitchFamily="18" charset="0"/>
                    <a:ea typeface="Calibri" panose="020F0502020204030204" pitchFamily="34" charset="0"/>
                    <a:cs typeface="Times New Roman" panose="02020603050405020304" pitchFamily="18" charset="0"/>
                  </a:rPr>
                  <a:t>b</a:t>
                </a:r>
                <a:r>
                  <a:rPr lang="en-US" sz="1400" i="1"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 extract the LSB b</a:t>
                </a:r>
                <a:r>
                  <a:rPr lang="en-US" sz="1400" i="1" dirty="0">
                    <a:latin typeface="Times New Roman" panose="02020603050405020304" pitchFamily="18" charset="0"/>
                    <a:ea typeface="Calibri" panose="020F0502020204030204" pitchFamily="34" charset="0"/>
                    <a:cs typeface="Times New Roman" panose="02020603050405020304" pitchFamily="18" charset="0"/>
                  </a:rPr>
                  <a:t>0</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Reconstruct the binary message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Collect all the LSBs from the pixels to reconstruct the original binary message.</a:t>
                </a:r>
              </a:p>
              <a:p>
                <a:pPr marL="342900" marR="0" lvl="0" indent="-342900" algn="just">
                  <a:tabLst>
                    <a:tab pos="457200" algn="l"/>
                  </a:tabLs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Convert the binary message back to text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Convert the binary message to characters using ASCII .</a:t>
                </a:r>
              </a:p>
              <a:p>
                <a:pPr algn="just">
                  <a:lnSpc>
                    <a:spcPct val="107000"/>
                  </a:lnSpc>
                  <a:spcBef>
                    <a:spcPts val="1200"/>
                  </a:spcBef>
                  <a:spcAft>
                    <a:spcPts val="30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Formula for Retrieval:</a:t>
                </a:r>
              </a:p>
              <a:p>
                <a:pPr algn="just"/>
                <a:r>
                  <a:rPr lang="en-US" sz="1400" dirty="0">
                    <a:latin typeface="Times New Roman" panose="02020603050405020304" pitchFamily="18" charset="0"/>
                    <a:ea typeface="Times New Roman" panose="02020603050405020304" pitchFamily="18" charset="0"/>
                    <a:cs typeface="Times New Roman" panose="02020603050405020304" pitchFamily="18" charset="0"/>
                  </a:rPr>
                  <a:t>Let P</a:t>
                </a:r>
                <a:r>
                  <a:rPr lang="en-US" sz="1400" i="1" dirty="0">
                    <a:latin typeface="Times New Roman" panose="02020603050405020304" pitchFamily="18" charset="0"/>
                    <a:ea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be the pixel value, the LSB is extracted as follows:</a:t>
                </a: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libri" panose="020F0502020204030204" pitchFamily="34" charset="0"/>
                            </a:rPr>
                          </m:ctrlPr>
                        </m:sSubPr>
                        <m:e>
                          <m:r>
                            <a:rPr lang="en-US" sz="1400" i="1">
                              <a:latin typeface="Cambria Math" panose="02040503050406030204" pitchFamily="18" charset="0"/>
                              <a:ea typeface="Calibri" panose="020F0502020204030204" pitchFamily="34" charset="0"/>
                            </a:rPr>
                            <m:t>𝑚</m:t>
                          </m:r>
                        </m:e>
                        <m:sub>
                          <m:r>
                            <a:rPr lang="en-US" sz="1400" i="1">
                              <a:latin typeface="Cambria Math" panose="02040503050406030204" pitchFamily="18" charset="0"/>
                              <a:ea typeface="Calibri" panose="020F0502020204030204" pitchFamily="34" charset="0"/>
                            </a:rPr>
                            <m:t>𝑖</m:t>
                          </m:r>
                        </m:sub>
                      </m:sSub>
                      <m:r>
                        <a:rPr lang="en-US" sz="1400" i="1">
                          <a:latin typeface="Cambria Math" panose="02040503050406030204" pitchFamily="18" charset="0"/>
                          <a:ea typeface="Calibri" panose="020F0502020204030204" pitchFamily="34" charset="0"/>
                        </a:rPr>
                        <m:t>=</m:t>
                      </m:r>
                      <m:sSub>
                        <m:sSubPr>
                          <m:ctrlPr>
                            <a:rPr lang="en-US" sz="1400" i="1">
                              <a:latin typeface="Cambria Math" panose="02040503050406030204" pitchFamily="18" charset="0"/>
                              <a:ea typeface="Calibri" panose="020F0502020204030204" pitchFamily="34" charset="0"/>
                            </a:rPr>
                          </m:ctrlPr>
                        </m:sSubPr>
                        <m:e>
                          <m:r>
                            <a:rPr lang="en-US" sz="1400" i="1">
                              <a:latin typeface="Cambria Math" panose="02040503050406030204" pitchFamily="18" charset="0"/>
                              <a:ea typeface="Calibri" panose="020F0502020204030204" pitchFamily="34" charset="0"/>
                            </a:rPr>
                            <m:t>𝑝</m:t>
                          </m:r>
                        </m:e>
                        <m:sub>
                          <m:r>
                            <a:rPr lang="en-US" sz="1400" i="1">
                              <a:latin typeface="Cambria Math" panose="02040503050406030204" pitchFamily="18" charset="0"/>
                              <a:ea typeface="Calibri" panose="020F0502020204030204" pitchFamily="34" charset="0"/>
                            </a:rPr>
                            <m:t>𝑖</m:t>
                          </m:r>
                        </m:sub>
                      </m:sSub>
                      <m:r>
                        <a:rPr lang="en-US" sz="1400" i="1">
                          <a:latin typeface="Cambria Math" panose="02040503050406030204" pitchFamily="18" charset="0"/>
                          <a:ea typeface="Calibri" panose="020F0502020204030204" pitchFamily="34" charset="0"/>
                        </a:rPr>
                        <m:t>𝑚𝑜𝑑</m:t>
                      </m:r>
                      <m:r>
                        <a:rPr lang="en-US" sz="1400" i="1">
                          <a:latin typeface="Cambria Math" panose="02040503050406030204" pitchFamily="18" charset="0"/>
                          <a:ea typeface="Calibri" panose="020F0502020204030204" pitchFamily="34" charset="0"/>
                        </a:rPr>
                        <m:t>2</m:t>
                      </m:r>
                    </m:oMath>
                  </m:oMathPara>
                </a14:m>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dirty="0">
                    <a:latin typeface="Times New Roman" panose="02020603050405020304" pitchFamily="18" charset="0"/>
                    <a:ea typeface="Times New Roman" panose="02020603050405020304" pitchFamily="18" charset="0"/>
                    <a:cs typeface="Times New Roman" panose="02020603050405020304" pitchFamily="18" charset="0"/>
                  </a:rPr>
                  <a:t>Where:</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m</a:t>
                </a:r>
                <a:r>
                  <a:rPr lang="en-US" sz="1400" i="1" dirty="0">
                    <a:latin typeface="Times New Roman" panose="02020603050405020304" pitchFamily="18" charset="0"/>
                    <a:ea typeface="Calibri" panose="020F0502020204030204" pitchFamily="34" charset="0"/>
                    <a:cs typeface="Times New Roman" panose="02020603050405020304" pitchFamily="18" charset="0"/>
                  </a:rPr>
                  <a:t>i</a:t>
                </a:r>
                <a:r>
                  <a:rPr lang="en-US" sz="1400" dirty="0">
                    <a:latin typeface="Times New Roman" panose="02020603050405020304" pitchFamily="18" charset="0"/>
                    <a:ea typeface="Calibri" panose="020F0502020204030204" pitchFamily="34" charset="0"/>
                    <a:cs typeface="Times New Roman" panose="02020603050405020304" pitchFamily="18" charset="0"/>
                  </a:rPr>
                  <a:t> is the bit extracted from pixel Pi​.</a:t>
                </a:r>
              </a:p>
            </p:txBody>
          </p:sp>
        </mc:Choice>
        <mc:Fallback>
          <p:sp>
            <p:nvSpPr>
              <p:cNvPr id="2" name="Rectangle 1"/>
              <p:cNvSpPr>
                <a:spLocks noRot="1" noChangeAspect="1" noMove="1" noResize="1" noEditPoints="1" noAdjustHandles="1" noChangeArrowheads="1" noChangeShapeType="1" noTextEdit="1"/>
              </p:cNvSpPr>
              <p:nvPr/>
            </p:nvSpPr>
            <p:spPr>
              <a:xfrm>
                <a:off x="250165" y="60626"/>
                <a:ext cx="11102197" cy="6797374"/>
              </a:xfrm>
              <a:prstGeom prst="rect">
                <a:avLst/>
              </a:prstGeom>
              <a:blipFill rotWithShape="0">
                <a:blip r:embed="rId2"/>
                <a:stretch>
                  <a:fillRect l="-165" t="-179" r="-165"/>
                </a:stretch>
              </a:blipFill>
            </p:spPr>
            <p:txBody>
              <a:bodyPr/>
              <a:lstStyle/>
              <a:p>
                <a:r>
                  <a:rPr lang="en-US">
                    <a:noFill/>
                  </a:rPr>
                  <a:t> </a:t>
                </a:r>
              </a:p>
            </p:txBody>
          </p:sp>
        </mc:Fallback>
      </mc:AlternateContent>
    </p:spTree>
    <p:extLst>
      <p:ext uri="{BB962C8B-B14F-4D97-AF65-F5344CB8AC3E}">
        <p14:creationId xmlns:p14="http://schemas.microsoft.com/office/powerpoint/2010/main" val="182726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408318" y="399661"/>
                <a:ext cx="11369615" cy="6337569"/>
              </a:xfrm>
              <a:prstGeom prst="rect">
                <a:avLst/>
              </a:prstGeom>
            </p:spPr>
            <p:txBody>
              <a:bodyPr wrap="square">
                <a:spAutoFit/>
              </a:bodyPr>
              <a:lstStyle/>
              <a:p>
                <a:pPr algn="just">
                  <a:lnSpc>
                    <a:spcPct val="107000"/>
                  </a:lnSpc>
                  <a:spcAft>
                    <a:spcPts val="800"/>
                  </a:spcAft>
                </a:pPr>
                <a:r>
                  <a:rPr lang="en-US" sz="1400" dirty="0" smtClean="0">
                    <a:latin typeface="Times New Roman" panose="02020603050405020304" pitchFamily="18" charset="0"/>
                    <a:ea typeface="Calibri" panose="020F0502020204030204" pitchFamily="34" charset="0"/>
                  </a:rPr>
                  <a:t>Dct</a:t>
                </a:r>
                <a:r>
                  <a:rPr lang="en-US" sz="1400" dirty="0">
                    <a:latin typeface="Times New Roman" panose="02020603050405020304" pitchFamily="18" charset="0"/>
                    <a:ea typeface="Calibri" panose="020F0502020204030204" pitchFamily="34" charset="0"/>
                  </a:rPr>
                  <a:t> is a technique under the frequency domain used in image processing to convert an image from the spatial domain (pixel values) to the frequency domain (coefficients that represent the image</a:t>
                </a:r>
                <a:r>
                  <a:rPr lang="en-US" sz="1400" dirty="0" smtClean="0">
                    <a:latin typeface="Times New Roman" panose="02020603050405020304" pitchFamily="18" charset="0"/>
                    <a:ea typeface="Calibri" panose="020F0502020204030204" pitchFamily="34" charset="0"/>
                  </a:rPr>
                  <a:t>.</a:t>
                </a:r>
              </a:p>
              <a:p>
                <a:pPr algn="just">
                  <a:lnSpc>
                    <a:spcPct val="107000"/>
                  </a:lnSpc>
                  <a:spcAft>
                    <a:spcPts val="800"/>
                  </a:spcAft>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DCT Algorithm</a:t>
                </a:r>
                <a:endParaRPr lang="en-US" sz="14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latin typeface="Times New Roman" panose="02020603050405020304" pitchFamily="18" charset="0"/>
                    <a:ea typeface="Calibri" panose="020F0502020204030204" pitchFamily="34" charset="0"/>
                  </a:rPr>
                  <a:t>To perform DCT Transformation on an image, first we have to fetch image file information (pixel value in term of integer having range 0 – 255) which we divides in block of 8 X 8 matrix and then we apply discrete cosine transform on that block of data</a:t>
                </a:r>
              </a:p>
              <a:p>
                <a:pPr>
                  <a:lnSpc>
                    <a:spcPct val="107000"/>
                  </a:lnSpc>
                  <a:spcBef>
                    <a:spcPts val="1200"/>
                  </a:spcBef>
                  <a:spcAft>
                    <a:spcPts val="300"/>
                  </a:spcAft>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Algorithm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to embed text message </a:t>
                </a:r>
                <a:endParaRPr lang="en-US" sz="14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latin typeface="Times New Roman" panose="02020603050405020304" pitchFamily="18" charset="0"/>
                    <a:ea typeface="Calibri" panose="020F0502020204030204" pitchFamily="34" charset="0"/>
                  </a:rPr>
                  <a:t>1.	Input:</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Cover image.</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Convert secret message to binary text message. Each character in the text is converted to its ASCII binary representation.</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2.	Process:</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Step 1: Convert the cover image into grayscale (if it’s RGB).</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Step 2: Divide the image into 8 × 8 blocks.</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Step 3: Apply DCT to each block to get the frequency coefficients.</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Formula to apply :   </a:t>
                </a: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libri" panose="020F0502020204030204" pitchFamily="34" charset="0"/>
                            </a:rPr>
                          </m:ctrlPr>
                        </m:sSubPr>
                        <m:e>
                          <m:r>
                            <a:rPr lang="en-US" sz="1400" i="1">
                              <a:latin typeface="Cambria Math" panose="02040503050406030204" pitchFamily="18" charset="0"/>
                              <a:ea typeface="Calibri" panose="020F0502020204030204" pitchFamily="34" charset="0"/>
                            </a:rPr>
                            <m:t>𝑥</m:t>
                          </m:r>
                        </m:e>
                        <m:sub>
                          <m:r>
                            <a:rPr lang="en-US" sz="1400" i="1">
                              <a:latin typeface="Cambria Math" panose="02040503050406030204" pitchFamily="18" charset="0"/>
                              <a:ea typeface="Calibri" panose="020F0502020204030204" pitchFamily="34" charset="0"/>
                            </a:rPr>
                            <m:t>𝑢</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𝑣</m:t>
                          </m:r>
                        </m:sub>
                      </m:sSub>
                      <m:r>
                        <a:rPr lang="en-US" sz="1400" i="1">
                          <a:latin typeface="Cambria Math" panose="02040503050406030204" pitchFamily="18" charset="0"/>
                          <a:ea typeface="Calibri" panose="020F0502020204030204" pitchFamily="34" charset="0"/>
                        </a:rPr>
                        <m:t>=</m:t>
                      </m:r>
                      <m:nary>
                        <m:naryPr>
                          <m:chr m:val="∑"/>
                          <m:limLoc m:val="undOvr"/>
                          <m:grow m:val="on"/>
                          <m:ctrlPr>
                            <a:rPr lang="en-US" sz="1400" i="1">
                              <a:latin typeface="Cambria Math" panose="02040503050406030204" pitchFamily="18" charset="0"/>
                              <a:ea typeface="Calibri" panose="020F0502020204030204" pitchFamily="34" charset="0"/>
                            </a:rPr>
                          </m:ctrlPr>
                        </m:naryPr>
                        <m:sub>
                          <m:r>
                            <a:rPr lang="en-US" sz="1400" i="1">
                              <a:latin typeface="Cambria Math" panose="02040503050406030204" pitchFamily="18" charset="0"/>
                              <a:ea typeface="Calibri" panose="020F0502020204030204" pitchFamily="34" charset="0"/>
                            </a:rPr>
                            <m:t>𝑥</m:t>
                          </m:r>
                          <m:r>
                            <a:rPr lang="en-US" sz="1400" i="1">
                              <a:latin typeface="Cambria Math" panose="02040503050406030204" pitchFamily="18" charset="0"/>
                              <a:ea typeface="Calibri" panose="020F0502020204030204" pitchFamily="34" charset="0"/>
                            </a:rPr>
                            <m:t>=0</m:t>
                          </m:r>
                        </m:sub>
                        <m:sup>
                          <m:r>
                            <a:rPr lang="en-US" sz="1400" i="1">
                              <a:latin typeface="Cambria Math" panose="02040503050406030204" pitchFamily="18" charset="0"/>
                              <a:ea typeface="Calibri" panose="020F0502020204030204" pitchFamily="34" charset="0"/>
                            </a:rPr>
                            <m:t>7</m:t>
                          </m:r>
                        </m:sup>
                        <m:e/>
                      </m:nary>
                      <m:nary>
                        <m:naryPr>
                          <m:chr m:val="∑"/>
                          <m:limLoc m:val="undOvr"/>
                          <m:ctrlPr>
                            <a:rPr lang="en-US" sz="1400" i="1">
                              <a:latin typeface="Cambria Math" panose="02040503050406030204" pitchFamily="18" charset="0"/>
                              <a:ea typeface="Calibri" panose="020F0502020204030204" pitchFamily="34" charset="0"/>
                            </a:rPr>
                          </m:ctrlPr>
                        </m:naryPr>
                        <m:sub>
                          <m:r>
                            <a:rPr lang="en-US" sz="1400" i="1">
                              <a:latin typeface="Cambria Math" panose="02040503050406030204" pitchFamily="18" charset="0"/>
                              <a:ea typeface="Calibri" panose="020F0502020204030204" pitchFamily="34" charset="0"/>
                            </a:rPr>
                            <m:t>𝑦</m:t>
                          </m:r>
                          <m:r>
                            <a:rPr lang="en-US" sz="1400" i="1">
                              <a:latin typeface="Cambria Math" panose="02040503050406030204" pitchFamily="18" charset="0"/>
                              <a:ea typeface="Calibri" panose="020F0502020204030204" pitchFamily="34" charset="0"/>
                            </a:rPr>
                            <m:t>=0</m:t>
                          </m:r>
                        </m:sub>
                        <m:sup>
                          <m:r>
                            <a:rPr lang="en-US" sz="1400" i="1">
                              <a:latin typeface="Cambria Math" panose="02040503050406030204" pitchFamily="18" charset="0"/>
                              <a:ea typeface="Calibri" panose="020F0502020204030204" pitchFamily="34" charset="0"/>
                            </a:rPr>
                            <m:t>7</m:t>
                          </m:r>
                        </m:sup>
                        <m:e>
                          <m:r>
                            <a:rPr lang="en-US" sz="1400" i="1">
                              <a:latin typeface="Cambria Math" panose="02040503050406030204" pitchFamily="18" charset="0"/>
                              <a:ea typeface="Calibri" panose="020F0502020204030204" pitchFamily="34" charset="0"/>
                            </a:rPr>
                            <m:t>𝑥</m:t>
                          </m:r>
                          <m:d>
                            <m:dPr>
                              <m:ctrlPr>
                                <a:rPr lang="en-US"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𝑥</m:t>
                              </m:r>
                              <m:r>
                                <a:rPr lang="en-US" sz="1400" i="1">
                                  <a:latin typeface="Cambria Math" panose="02040503050406030204" pitchFamily="18" charset="0"/>
                                  <a:ea typeface="Calibri" panose="020F0502020204030204" pitchFamily="34" charset="0"/>
                                </a:rPr>
                                <m:t>, </m:t>
                              </m:r>
                              <m:r>
                                <a:rPr lang="en-US" sz="1400" i="1">
                                  <a:latin typeface="Cambria Math" panose="02040503050406030204" pitchFamily="18" charset="0"/>
                                  <a:ea typeface="Calibri" panose="020F0502020204030204" pitchFamily="34" charset="0"/>
                                </a:rPr>
                                <m:t>𝑦</m:t>
                              </m:r>
                            </m:e>
                          </m:d>
                        </m:e>
                      </m:nary>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𝑐𝑜𝑠</m:t>
                      </m:r>
                      <m:d>
                        <m:dPr>
                          <m:ctrlPr>
                            <a:rPr lang="en-US" sz="1400" i="1">
                              <a:latin typeface="Cambria Math" panose="02040503050406030204" pitchFamily="18" charset="0"/>
                              <a:ea typeface="Calibri" panose="020F0502020204030204" pitchFamily="34" charset="0"/>
                            </a:rPr>
                          </m:ctrlPr>
                        </m:dPr>
                        <m:e>
                          <m:f>
                            <m:fPr>
                              <m:ctrlPr>
                                <a:rPr lang="en-US"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(2</m:t>
                              </m:r>
                              <m:r>
                                <a:rPr lang="en-US" sz="1400" i="1">
                                  <a:latin typeface="Cambria Math" panose="02040503050406030204" pitchFamily="18" charset="0"/>
                                  <a:ea typeface="Calibri" panose="020F0502020204030204" pitchFamily="34" charset="0"/>
                                </a:rPr>
                                <m:t>𝑥</m:t>
                              </m:r>
                              <m:r>
                                <a:rPr lang="en-US" sz="1400" i="1">
                                  <a:latin typeface="Cambria Math" panose="02040503050406030204" pitchFamily="18" charset="0"/>
                                  <a:ea typeface="Calibri" panose="020F0502020204030204" pitchFamily="34" charset="0"/>
                                </a:rPr>
                                <m:t>+1)</m:t>
                              </m:r>
                              <m:r>
                                <a:rPr lang="en-US" sz="1400" i="1">
                                  <a:latin typeface="Cambria Math" panose="02040503050406030204" pitchFamily="18" charset="0"/>
                                  <a:ea typeface="Calibri" panose="020F0502020204030204" pitchFamily="34" charset="0"/>
                                </a:rPr>
                                <m:t>𝑢</m:t>
                              </m:r>
                              <m:r>
                                <a:rPr lang="en-US" sz="1400" b="1" i="1">
                                  <a:latin typeface="Cambria Math" panose="02040503050406030204" pitchFamily="18" charset="0"/>
                                  <a:ea typeface="Calibri" panose="020F0502020204030204" pitchFamily="34" charset="0"/>
                                </a:rPr>
                                <m:t>𝝅</m:t>
                              </m:r>
                            </m:num>
                            <m:den>
                              <m:r>
                                <a:rPr lang="en-US" sz="1400" i="1">
                                  <a:latin typeface="Cambria Math" panose="02040503050406030204" pitchFamily="18" charset="0"/>
                                  <a:ea typeface="Calibri" panose="020F0502020204030204" pitchFamily="34" charset="0"/>
                                </a:rPr>
                                <m:t>16</m:t>
                              </m:r>
                            </m:den>
                          </m:f>
                        </m:e>
                      </m:d>
                      <m:r>
                        <a:rPr lang="en-US" sz="1400" i="1">
                          <a:latin typeface="Cambria Math" panose="02040503050406030204" pitchFamily="18" charset="0"/>
                          <a:ea typeface="Calibri" panose="020F0502020204030204" pitchFamily="34" charset="0"/>
                        </a:rPr>
                        <m:t>. </m:t>
                      </m:r>
                      <m:r>
                        <a:rPr lang="en-US" sz="1400" i="1">
                          <a:latin typeface="Cambria Math" panose="02040503050406030204" pitchFamily="18" charset="0"/>
                          <a:ea typeface="Calibri" panose="020F0502020204030204" pitchFamily="34" charset="0"/>
                        </a:rPr>
                        <m:t>𝑐𝑜𝑠</m:t>
                      </m:r>
                      <m:d>
                        <m:dPr>
                          <m:ctrlPr>
                            <a:rPr lang="en-US" sz="1400" i="1">
                              <a:latin typeface="Cambria Math" panose="02040503050406030204" pitchFamily="18" charset="0"/>
                              <a:ea typeface="Calibri" panose="020F0502020204030204" pitchFamily="34" charset="0"/>
                            </a:rPr>
                          </m:ctrlPr>
                        </m:dPr>
                        <m:e>
                          <m:f>
                            <m:fPr>
                              <m:ctrlPr>
                                <a:rPr lang="en-US" sz="1400" i="1">
                                  <a:latin typeface="Cambria Math" panose="02040503050406030204" pitchFamily="18" charset="0"/>
                                  <a:ea typeface="Calibri" panose="020F0502020204030204" pitchFamily="34" charset="0"/>
                                </a:rPr>
                              </m:ctrlPr>
                            </m:fPr>
                            <m:num>
                              <m:d>
                                <m:dPr>
                                  <m:ctrlPr>
                                    <a:rPr lang="en-US"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2</m:t>
                                  </m:r>
                                  <m:r>
                                    <a:rPr lang="en-US" sz="1400" i="1">
                                      <a:latin typeface="Cambria Math" panose="02040503050406030204" pitchFamily="18" charset="0"/>
                                      <a:ea typeface="Calibri" panose="020F0502020204030204" pitchFamily="34" charset="0"/>
                                    </a:rPr>
                                    <m:t>𝑦</m:t>
                                  </m:r>
                                  <m:r>
                                    <a:rPr lang="en-US" sz="1400" i="1">
                                      <a:latin typeface="Cambria Math" panose="02040503050406030204" pitchFamily="18" charset="0"/>
                                      <a:ea typeface="Calibri" panose="020F0502020204030204" pitchFamily="34" charset="0"/>
                                    </a:rPr>
                                    <m:t>+1</m:t>
                                  </m:r>
                                </m:e>
                              </m:d>
                              <m:r>
                                <a:rPr lang="en-US" sz="1400" i="1">
                                  <a:latin typeface="Cambria Math" panose="02040503050406030204" pitchFamily="18" charset="0"/>
                                  <a:ea typeface="Calibri" panose="020F0502020204030204" pitchFamily="34" charset="0"/>
                                </a:rPr>
                                <m:t>𝑢</m:t>
                              </m:r>
                              <m:r>
                                <a:rPr lang="en-US" sz="1400" i="1">
                                  <a:latin typeface="Cambria Math" panose="02040503050406030204" pitchFamily="18" charset="0"/>
                                  <a:ea typeface="Calibri" panose="020F0502020204030204" pitchFamily="34" charset="0"/>
                                </a:rPr>
                                <m:t>𝜋</m:t>
                              </m:r>
                            </m:num>
                            <m:den>
                              <m:r>
                                <a:rPr lang="en-US" sz="1400" i="1">
                                  <a:latin typeface="Cambria Math" panose="02040503050406030204" pitchFamily="18" charset="0"/>
                                  <a:ea typeface="Calibri" panose="020F0502020204030204" pitchFamily="34" charset="0"/>
                                </a:rPr>
                                <m:t>16</m:t>
                              </m:r>
                            </m:den>
                          </m:f>
                        </m:e>
                      </m:d>
                    </m:oMath>
                  </m:oMathPara>
                </a14:m>
                <a:endParaRPr lang="en-US" sz="1400" dirty="0">
                  <a:latin typeface="Times New Roman" panose="02020603050405020304" pitchFamily="18" charset="0"/>
                  <a:ea typeface="Calibri" panose="020F0502020204030204" pitchFamily="34" charset="0"/>
                </a:endParaRPr>
              </a:p>
              <a:p>
                <a:pPr algn="just">
                  <a:lnSpc>
                    <a:spcPct val="107000"/>
                  </a:lnSpc>
                </a:pPr>
                <a:r>
                  <a:rPr lang="en-US" sz="1400" dirty="0">
                    <a:latin typeface="Times New Roman" panose="02020603050405020304" pitchFamily="18" charset="0"/>
                    <a:ea typeface="Calibri" panose="020F0502020204030204" pitchFamily="34" charset="0"/>
                  </a:rPr>
                  <a:t> </a:t>
                </a:r>
                <a:r>
                  <a:rPr lang="en-US" sz="1400" dirty="0">
                    <a:latin typeface="Times New Roman" panose="02020603050405020304" pitchFamily="18" charset="0"/>
                    <a:ea typeface="Times New Roman" panose="02020603050405020304" pitchFamily="18" charset="0"/>
                  </a:rPr>
                  <a:t>Where:</a:t>
                </a:r>
                <a:endParaRPr lang="en-US" sz="1400" dirty="0">
                  <a:latin typeface="Times New Roman" panose="02020603050405020304" pitchFamily="18" charset="0"/>
                  <a:ea typeface="Calibri" panose="020F0502020204030204" pitchFamily="34" charset="0"/>
                </a:endParaRPr>
              </a:p>
              <a:p>
                <a:pPr algn="just">
                  <a:lnSpc>
                    <a:spcPct val="107000"/>
                  </a:lnSpc>
                </a:pPr>
                <a:r>
                  <a:rPr lang="en-US" sz="1400" dirty="0">
                    <a:latin typeface="Times New Roman" panose="02020603050405020304" pitchFamily="18" charset="0"/>
                    <a:ea typeface="Times New Roman" panose="02020603050405020304" pitchFamily="18" charset="0"/>
                  </a:rPr>
                  <a:t>               x(x, y) = the pixel value at position (x, y) in the 8x8 block.</a:t>
                </a:r>
                <a:endParaRPr lang="en-US" sz="1400" dirty="0">
                  <a:latin typeface="Times New Roman" panose="02020603050405020304" pitchFamily="18" charset="0"/>
                  <a:ea typeface="Calibri" panose="020F0502020204030204" pitchFamily="34" charset="0"/>
                </a:endParaRPr>
              </a:p>
              <a:p>
                <a:pPr algn="just">
                  <a:lnSpc>
                    <a:spcPct val="107000"/>
                  </a:lnSpc>
                </a:pPr>
                <a:r>
                  <a:rPr lang="en-US" sz="1400" dirty="0">
                    <a:latin typeface="Times New Roman" panose="02020603050405020304" pitchFamily="18" charset="0"/>
                    <a:ea typeface="Times New Roman" panose="02020603050405020304" pitchFamily="18" charset="0"/>
                  </a:rPr>
                  <a:t>               The cosine terms represent the frequency basis functions for the 2D DCT.</a:t>
                </a:r>
                <a:endParaRPr lang="en-US" sz="14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Xu,v</a:t>
                </a:r>
                <a:r>
                  <a:rPr lang="en-US" sz="1400" dirty="0">
                    <a:latin typeface="Times New Roman" panose="02020603050405020304" pitchFamily="18" charset="0"/>
                    <a:ea typeface="Times New Roman" panose="02020603050405020304" pitchFamily="18" charset="0"/>
                  </a:rPr>
                  <a:t>​ = is the resulting DCT coefficient at frequency coordinates (u, v</a:t>
                </a:r>
                <a:r>
                  <a:rPr lang="en-US" sz="1400" dirty="0" smtClean="0">
                    <a:latin typeface="Times New Roman" panose="02020603050405020304" pitchFamily="18" charset="0"/>
                    <a:ea typeface="Times New Roman" panose="02020603050405020304" pitchFamily="18" charset="0"/>
                  </a:rPr>
                  <a:t>).</a:t>
                </a:r>
                <a:r>
                  <a:rPr lang="en-US" sz="1400" dirty="0">
                    <a:latin typeface="Times New Roman" panose="02020603050405020304" pitchFamily="18" charset="0"/>
                    <a:ea typeface="Calibri" panose="020F0502020204030204" pitchFamily="34" charset="0"/>
                  </a:rPr>
                  <a:t> </a:t>
                </a:r>
                <a:endParaRPr lang="en-US" sz="1400" dirty="0"/>
              </a:p>
            </p:txBody>
          </p:sp>
        </mc:Choice>
        <mc:Fallback>
          <p:sp>
            <p:nvSpPr>
              <p:cNvPr id="2" name="Rectangle 1"/>
              <p:cNvSpPr>
                <a:spLocks noRot="1" noChangeAspect="1" noMove="1" noResize="1" noEditPoints="1" noAdjustHandles="1" noChangeArrowheads="1" noChangeShapeType="1" noTextEdit="1"/>
              </p:cNvSpPr>
              <p:nvPr/>
            </p:nvSpPr>
            <p:spPr>
              <a:xfrm>
                <a:off x="408318" y="399661"/>
                <a:ext cx="11369615" cy="6337569"/>
              </a:xfrm>
              <a:prstGeom prst="rect">
                <a:avLst/>
              </a:prstGeom>
              <a:blipFill rotWithShape="0">
                <a:blip r:embed="rId2"/>
                <a:stretch>
                  <a:fillRect l="-161" t="-192" r="-161"/>
                </a:stretch>
              </a:blipFill>
            </p:spPr>
            <p:txBody>
              <a:bodyPr/>
              <a:lstStyle/>
              <a:p>
                <a:r>
                  <a:rPr lang="en-US">
                    <a:noFill/>
                  </a:rPr>
                  <a:t> </a:t>
                </a:r>
              </a:p>
            </p:txBody>
          </p:sp>
        </mc:Fallback>
      </mc:AlternateContent>
      <p:sp>
        <p:nvSpPr>
          <p:cNvPr id="3" name="Rectangle 2"/>
          <p:cNvSpPr/>
          <p:nvPr/>
        </p:nvSpPr>
        <p:spPr>
          <a:xfrm>
            <a:off x="493331" y="151099"/>
            <a:ext cx="4243982"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2.4 Discrete Cosine Transform Technique</a:t>
            </a:r>
            <a:endParaRPr lang="en-US" b="1" dirty="0"/>
          </a:p>
        </p:txBody>
      </p:sp>
    </p:spTree>
    <p:extLst>
      <p:ext uri="{BB962C8B-B14F-4D97-AF65-F5344CB8AC3E}">
        <p14:creationId xmlns:p14="http://schemas.microsoft.com/office/powerpoint/2010/main" val="261912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414067" y="596221"/>
                <a:ext cx="10153291" cy="5484322"/>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rPr>
                  <a:t>                </a:t>
                </a:r>
                <a:r>
                  <a:rPr lang="en-US" sz="1600" dirty="0" smtClean="0">
                    <a:latin typeface="Times New Roman" panose="02020603050405020304" pitchFamily="18" charset="0"/>
                    <a:ea typeface="Calibri" panose="020F0502020204030204" pitchFamily="34" charset="0"/>
                  </a:rPr>
                  <a:t>Step </a:t>
                </a:r>
                <a:r>
                  <a:rPr lang="en-US" sz="1600" dirty="0">
                    <a:latin typeface="Times New Roman" panose="02020603050405020304" pitchFamily="18" charset="0"/>
                    <a:ea typeface="Calibri" panose="020F0502020204030204" pitchFamily="34" charset="0"/>
                  </a:rPr>
                  <a:t>4: check the mid-frequency coefficients (e.g., not too low or too high</a:t>
                </a:r>
                <a:r>
                  <a:rPr lang="en-US" sz="1600" dirty="0" smtClean="0">
                    <a:latin typeface="Times New Roman" panose="02020603050405020304" pitchFamily="18" charset="0"/>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5: Embed the binary bits of the text message into the selected DCT coefficients by slightly modifying their values.</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Formula:               </a:t>
                </a:r>
                <a14:m>
                  <m:oMath xmlns:m="http://schemas.openxmlformats.org/officeDocument/2006/math">
                    <m:r>
                      <a:rPr lang="en-US" sz="1600" i="1">
                        <a:latin typeface="Cambria Math" panose="02040503050406030204" pitchFamily="18" charset="0"/>
                        <a:ea typeface="Calibri" panose="020F0502020204030204" pitchFamily="34" charset="0"/>
                      </a:rPr>
                      <m:t>𝑋</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𝑣</m:t>
                    </m:r>
                    <m:r>
                      <a:rPr lang="en-US" sz="1600" i="1">
                        <a:latin typeface="Cambria Math" panose="02040503050406030204" pitchFamily="18" charset="0"/>
                        <a:ea typeface="Calibri" panose="020F0502020204030204" pitchFamily="34" charset="0"/>
                      </a:rPr>
                      <m:t> ​= </m:t>
                    </m:r>
                    <m:r>
                      <a:rPr lang="en-US" sz="1600" i="1">
                        <a:latin typeface="Cambria Math" panose="02040503050406030204" pitchFamily="18" charset="0"/>
                        <a:ea typeface="Calibri" panose="020F0502020204030204" pitchFamily="34" charset="0"/>
                      </a:rPr>
                      <m:t>𝑋𝑢</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𝑣</m:t>
                    </m:r>
                    <m:r>
                      <a:rPr lang="en-US" sz="1600" i="1">
                        <a:latin typeface="Cambria Math" panose="02040503050406030204" pitchFamily="18" charset="0"/>
                        <a:ea typeface="Calibri" panose="020F0502020204030204" pitchFamily="34" charset="0"/>
                      </a:rPr>
                      <m:t> ​&amp;∼1+</m:t>
                    </m:r>
                    <m:r>
                      <a:rPr lang="en-US" sz="1600" i="1">
                        <a:latin typeface="Cambria Math" panose="02040503050406030204" pitchFamily="18" charset="0"/>
                        <a:ea typeface="Calibri" panose="020F0502020204030204" pitchFamily="34" charset="0"/>
                      </a:rPr>
                      <m:t>𝑏</m:t>
                    </m:r>
                  </m:oMath>
                </a14:m>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Times New Roman" panose="02020603050405020304" pitchFamily="18" charset="0"/>
                  </a:rPr>
                  <a:t>      where:  </a:t>
                </a:r>
                <a:r>
                  <a:rPr lang="en-US" sz="1600" dirty="0" err="1">
                    <a:latin typeface="Times New Roman" panose="02020603050405020304" pitchFamily="18" charset="0"/>
                    <a:ea typeface="Times New Roman" panose="02020603050405020304" pitchFamily="18" charset="0"/>
                  </a:rPr>
                  <a:t>Xu,v</a:t>
                </a:r>
                <a:r>
                  <a:rPr lang="en-US" sz="1600" dirty="0">
                    <a:latin typeface="Times New Roman" panose="02020603050405020304" pitchFamily="18" charset="0"/>
                    <a:ea typeface="Times New Roman" panose="02020603050405020304" pitchFamily="18" charset="0"/>
                  </a:rPr>
                  <a:t>′​ is the modified coefficient, </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Times New Roman" panose="02020603050405020304" pitchFamily="18" charset="0"/>
                  </a:rPr>
                  <a:t>                  &amp; is the bitwise AND, </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Cambria Math" panose="02040503050406030204" pitchFamily="18" charset="0"/>
                    <a:ea typeface="Times New Roman" panose="02020603050405020304" pitchFamily="18" charset="0"/>
                    <a:cs typeface="Cambria Math" panose="02040503050406030204" pitchFamily="18" charset="0"/>
                  </a:rPr>
                  <a:t>                     ∼</a:t>
                </a:r>
                <a:r>
                  <a:rPr lang="en-US" sz="1600" dirty="0">
                    <a:latin typeface="Times New Roman" panose="02020603050405020304" pitchFamily="18" charset="0"/>
                    <a:ea typeface="Times New Roman" panose="02020603050405020304" pitchFamily="18" charset="0"/>
                  </a:rPr>
                  <a:t> is the bitwise negation, </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Times New Roman" panose="02020603050405020304" pitchFamily="18" charset="0"/>
                  </a:rPr>
                  <a:t>                  b is the bit of the text to be embedded.</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6: Apply the reverse DCT (IDCT) to reconstruct the watermarked image.</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Formula: </a:t>
                </a:r>
                <a14:m>
                  <m:oMath xmlns:m="http://schemas.openxmlformats.org/officeDocument/2006/math">
                    <m:r>
                      <a:rPr lang="en-US" sz="1600" i="1">
                        <a:latin typeface="Cambria Math" panose="02040503050406030204" pitchFamily="18" charset="0"/>
                        <a:ea typeface="Calibri" panose="020F0502020204030204" pitchFamily="34" charset="0"/>
                      </a:rPr>
                      <m:t>𝑥</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𝑥</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𝑦</m:t>
                    </m:r>
                    <m:r>
                      <a:rPr lang="en-US" sz="1600" i="1">
                        <a:latin typeface="Cambria Math" panose="02040503050406030204" pitchFamily="18" charset="0"/>
                        <a:ea typeface="Calibri" panose="020F0502020204030204" pitchFamily="34" charset="0"/>
                      </a:rPr>
                      <m:t>)=</m:t>
                    </m:r>
                    <m:nary>
                      <m:naryPr>
                        <m:chr m:val="∑"/>
                        <m:limLoc m:val="undOvr"/>
                        <m:grow m:val="on"/>
                        <m:ctrlPr>
                          <a:rPr lang="en-US" sz="1600" i="1">
                            <a:latin typeface="Cambria Math" panose="02040503050406030204" pitchFamily="18" charset="0"/>
                            <a:ea typeface="Calibri" panose="020F0502020204030204" pitchFamily="34" charset="0"/>
                          </a:rPr>
                        </m:ctrlPr>
                      </m:naryPr>
                      <m:sub>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=0</m:t>
                        </m:r>
                      </m:sub>
                      <m:sup>
                        <m:r>
                          <a:rPr lang="en-US" sz="1600" i="1">
                            <a:latin typeface="Cambria Math" panose="02040503050406030204" pitchFamily="18" charset="0"/>
                            <a:ea typeface="Calibri" panose="020F0502020204030204" pitchFamily="34" charset="0"/>
                          </a:rPr>
                          <m:t>7</m:t>
                        </m:r>
                      </m:sup>
                      <m:e/>
                    </m:nary>
                    <m:nary>
                      <m:naryPr>
                        <m:chr m:val="∑"/>
                        <m:limLoc m:val="undOvr"/>
                        <m:ctrlPr>
                          <a:rPr lang="en-US" sz="1600" i="1">
                            <a:latin typeface="Cambria Math" panose="02040503050406030204" pitchFamily="18" charset="0"/>
                            <a:ea typeface="Calibri" panose="020F0502020204030204" pitchFamily="34" charset="0"/>
                          </a:rPr>
                        </m:ctrlPr>
                      </m:naryPr>
                      <m:sub>
                        <m:r>
                          <a:rPr lang="en-US" sz="1600" i="1">
                            <a:latin typeface="Cambria Math" panose="02040503050406030204" pitchFamily="18" charset="0"/>
                            <a:ea typeface="Calibri" panose="020F0502020204030204" pitchFamily="34" charset="0"/>
                          </a:rPr>
                          <m:t>𝑣</m:t>
                        </m:r>
                        <m:r>
                          <a:rPr lang="en-US" sz="1600" i="1">
                            <a:latin typeface="Cambria Math" panose="02040503050406030204" pitchFamily="18" charset="0"/>
                            <a:ea typeface="Calibri" panose="020F0502020204030204" pitchFamily="34" charset="0"/>
                          </a:rPr>
                          <m:t>=0</m:t>
                        </m:r>
                      </m:sub>
                      <m:sup>
                        <m:r>
                          <a:rPr lang="en-US" sz="1600" i="1">
                            <a:latin typeface="Cambria Math" panose="02040503050406030204" pitchFamily="18" charset="0"/>
                            <a:ea typeface="Calibri" panose="020F0502020204030204" pitchFamily="34" charset="0"/>
                          </a:rPr>
                          <m:t>7</m:t>
                        </m:r>
                      </m:sup>
                      <m:e>
                        <m:sSubSup>
                          <m:sSubSupPr>
                            <m:ctrlPr>
                              <a:rPr lang="en-US" sz="1600" i="1">
                                <a:latin typeface="Cambria Math" panose="02040503050406030204" pitchFamily="18" charset="0"/>
                                <a:ea typeface="Calibri" panose="020F0502020204030204" pitchFamily="34" charset="0"/>
                              </a:rPr>
                            </m:ctrlPr>
                          </m:sSubSupPr>
                          <m:e>
                            <m:r>
                              <a:rPr lang="en-US" sz="1600" i="1">
                                <a:latin typeface="Cambria Math" panose="02040503050406030204" pitchFamily="18" charset="0"/>
                                <a:ea typeface="Calibri" panose="020F0502020204030204" pitchFamily="34" charset="0"/>
                              </a:rPr>
                              <m:t>𝑥</m:t>
                            </m:r>
                          </m:e>
                          <m:sub>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𝑣</m:t>
                            </m:r>
                          </m:sub>
                          <m:sup>
                            <m:r>
                              <a:rPr lang="en-US" sz="1600" i="1">
                                <a:latin typeface="Cambria Math" panose="02040503050406030204" pitchFamily="18" charset="0"/>
                                <a:ea typeface="Calibri" panose="020F0502020204030204" pitchFamily="34" charset="0"/>
                              </a:rPr>
                              <m:t>′</m:t>
                            </m:r>
                          </m:sup>
                        </m:sSubSup>
                      </m:e>
                    </m:nary>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𝑐𝑜𝑠</m:t>
                    </m:r>
                    <m:d>
                      <m:dPr>
                        <m:ctrlPr>
                          <a:rPr lang="en-US" sz="1600" i="1">
                            <a:latin typeface="Cambria Math" panose="02040503050406030204" pitchFamily="18" charset="0"/>
                            <a:ea typeface="Calibri" panose="020F0502020204030204" pitchFamily="34" charset="0"/>
                          </a:rPr>
                        </m:ctrlPr>
                      </m:dPr>
                      <m:e>
                        <m:f>
                          <m:fPr>
                            <m:ctrlPr>
                              <a:rPr lang="en-US" sz="1600" i="1">
                                <a:latin typeface="Cambria Math" panose="02040503050406030204" pitchFamily="18" charset="0"/>
                                <a:ea typeface="Calibri" panose="020F0502020204030204" pitchFamily="34" charset="0"/>
                              </a:rPr>
                            </m:ctrlPr>
                          </m:fPr>
                          <m:num>
                            <m:r>
                              <a:rPr lang="en-US" sz="1600" i="1">
                                <a:latin typeface="Cambria Math" panose="02040503050406030204" pitchFamily="18" charset="0"/>
                                <a:ea typeface="Calibri" panose="020F0502020204030204" pitchFamily="34" charset="0"/>
                              </a:rPr>
                              <m:t>(2</m:t>
                            </m:r>
                            <m:r>
                              <a:rPr lang="en-US" sz="1600" i="1">
                                <a:latin typeface="Cambria Math" panose="02040503050406030204" pitchFamily="18" charset="0"/>
                                <a:ea typeface="Calibri" panose="020F0502020204030204" pitchFamily="34" charset="0"/>
                              </a:rPr>
                              <m:t>𝑥</m:t>
                            </m:r>
                            <m:r>
                              <a:rPr lang="en-US" sz="1600" i="1">
                                <a:latin typeface="Cambria Math" panose="02040503050406030204" pitchFamily="18" charset="0"/>
                                <a:ea typeface="Calibri" panose="020F0502020204030204" pitchFamily="34" charset="0"/>
                              </a:rPr>
                              <m:t>+1)</m:t>
                            </m:r>
                            <m:r>
                              <a:rPr lang="en-US" sz="1600" i="1">
                                <a:latin typeface="Cambria Math" panose="02040503050406030204" pitchFamily="18" charset="0"/>
                                <a:ea typeface="Calibri" panose="020F0502020204030204" pitchFamily="34" charset="0"/>
                              </a:rPr>
                              <m:t>𝑢</m:t>
                            </m:r>
                            <m:r>
                              <a:rPr lang="en-US" sz="1600" b="1" i="1">
                                <a:latin typeface="Cambria Math" panose="02040503050406030204" pitchFamily="18" charset="0"/>
                                <a:ea typeface="Calibri" panose="020F0502020204030204" pitchFamily="34" charset="0"/>
                              </a:rPr>
                              <m:t>𝝅</m:t>
                            </m:r>
                          </m:num>
                          <m:den>
                            <m:r>
                              <a:rPr lang="en-US" sz="1600" i="1">
                                <a:latin typeface="Cambria Math" panose="02040503050406030204" pitchFamily="18" charset="0"/>
                                <a:ea typeface="Calibri" panose="020F0502020204030204" pitchFamily="34" charset="0"/>
                              </a:rPr>
                              <m:t>16</m:t>
                            </m:r>
                          </m:den>
                        </m:f>
                      </m:e>
                    </m:d>
                    <m:r>
                      <a:rPr lang="en-US" sz="1600" i="1">
                        <a:latin typeface="Cambria Math" panose="02040503050406030204" pitchFamily="18" charset="0"/>
                        <a:ea typeface="Calibri" panose="020F0502020204030204" pitchFamily="34" charset="0"/>
                      </a:rPr>
                      <m:t>. </m:t>
                    </m:r>
                    <m:r>
                      <a:rPr lang="en-US" sz="1600" i="1">
                        <a:latin typeface="Cambria Math" panose="02040503050406030204" pitchFamily="18" charset="0"/>
                        <a:ea typeface="Calibri" panose="020F0502020204030204" pitchFamily="34" charset="0"/>
                      </a:rPr>
                      <m:t>𝑐𝑜𝑠</m:t>
                    </m:r>
                    <m:d>
                      <m:dPr>
                        <m:ctrlPr>
                          <a:rPr lang="en-US" sz="1600" i="1">
                            <a:latin typeface="Cambria Math" panose="02040503050406030204" pitchFamily="18" charset="0"/>
                            <a:ea typeface="Calibri" panose="020F0502020204030204" pitchFamily="34" charset="0"/>
                          </a:rPr>
                        </m:ctrlPr>
                      </m:dPr>
                      <m:e>
                        <m:f>
                          <m:fPr>
                            <m:ctrlPr>
                              <a:rPr lang="en-US" sz="1600" i="1">
                                <a:latin typeface="Cambria Math" panose="02040503050406030204" pitchFamily="18" charset="0"/>
                                <a:ea typeface="Calibri" panose="020F0502020204030204" pitchFamily="34" charset="0"/>
                              </a:rPr>
                            </m:ctrlPr>
                          </m:fPr>
                          <m:num>
                            <m:d>
                              <m:dPr>
                                <m:ctrlPr>
                                  <a:rPr lang="en-US" sz="1600" i="1">
                                    <a:latin typeface="Cambria Math" panose="02040503050406030204" pitchFamily="18" charset="0"/>
                                    <a:ea typeface="Calibri" panose="020F0502020204030204" pitchFamily="34" charset="0"/>
                                  </a:rPr>
                                </m:ctrlPr>
                              </m:dPr>
                              <m:e>
                                <m:r>
                                  <a:rPr lang="en-US" sz="1600" i="1">
                                    <a:latin typeface="Cambria Math" panose="02040503050406030204" pitchFamily="18" charset="0"/>
                                    <a:ea typeface="Calibri" panose="020F0502020204030204" pitchFamily="34" charset="0"/>
                                  </a:rPr>
                                  <m:t>2</m:t>
                                </m:r>
                                <m:r>
                                  <a:rPr lang="en-US" sz="1600" i="1">
                                    <a:latin typeface="Cambria Math" panose="02040503050406030204" pitchFamily="18" charset="0"/>
                                    <a:ea typeface="Calibri" panose="020F0502020204030204" pitchFamily="34" charset="0"/>
                                  </a:rPr>
                                  <m:t>𝑦</m:t>
                                </m:r>
                                <m:r>
                                  <a:rPr lang="en-US" sz="1600" i="1">
                                    <a:latin typeface="Cambria Math" panose="02040503050406030204" pitchFamily="18" charset="0"/>
                                    <a:ea typeface="Calibri" panose="020F0502020204030204" pitchFamily="34" charset="0"/>
                                  </a:rPr>
                                  <m:t>+1</m:t>
                                </m:r>
                              </m:e>
                            </m:d>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𝜋</m:t>
                            </m:r>
                          </m:num>
                          <m:den>
                            <m:r>
                              <a:rPr lang="en-US" sz="1600" i="1">
                                <a:latin typeface="Cambria Math" panose="02040503050406030204" pitchFamily="18" charset="0"/>
                                <a:ea typeface="Calibri" panose="020F0502020204030204" pitchFamily="34" charset="0"/>
                              </a:rPr>
                              <m:t>16</m:t>
                            </m:r>
                          </m:den>
                        </m:f>
                      </m:e>
                    </m:d>
                  </m:oMath>
                </a14:m>
                <a:endParaRPr lang="en-US" sz="1600" dirty="0">
                  <a:latin typeface="Times New Roman" panose="02020603050405020304" pitchFamily="18" charset="0"/>
                  <a:ea typeface="Calibri" panose="020F0502020204030204" pitchFamily="34" charset="0"/>
                </a:endParaRPr>
              </a:p>
              <a:p>
                <a:pPr algn="just">
                  <a:lnSpc>
                    <a:spcPct val="107000"/>
                  </a:lnSpc>
                </a:pPr>
                <a:r>
                  <a:rPr lang="en-US" sz="1600" dirty="0">
                    <a:latin typeface="Times New Roman" panose="02020603050405020304" pitchFamily="18" charset="0"/>
                    <a:ea typeface="Times New Roman" panose="02020603050405020304" pitchFamily="18" charset="0"/>
                  </a:rPr>
                  <a:t>Where: </a:t>
                </a:r>
                <a:endParaRPr lang="en-US" sz="1600" dirty="0">
                  <a:latin typeface="Times New Roman" panose="02020603050405020304" pitchFamily="18" charset="0"/>
                  <a:ea typeface="Calibri" panose="020F0502020204030204" pitchFamily="34" charset="0"/>
                </a:endParaRPr>
              </a:p>
              <a:p>
                <a:pPr algn="just">
                  <a:lnSpc>
                    <a:spcPct val="107000"/>
                  </a:lnSpc>
                </a:pP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X</a:t>
                </a:r>
                <a:r>
                  <a:rPr lang="en-US" sz="1600" i="1" dirty="0" err="1">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u,v</a:t>
                </a:r>
                <a:r>
                  <a:rPr lang="en-US" sz="1600" dirty="0">
                    <a:latin typeface="Times New Roman" panose="02020603050405020304" pitchFamily="18" charset="0"/>
                    <a:ea typeface="Times New Roman" panose="02020603050405020304" pitchFamily="18" charset="0"/>
                  </a:rPr>
                  <a:t> = the modified DCT coefficient, which can include both the original image content and the embedded text.</a:t>
                </a:r>
                <a:endParaRPr lang="en-US" sz="1600" dirty="0">
                  <a:latin typeface="Times New Roman" panose="02020603050405020304" pitchFamily="18" charset="0"/>
                  <a:ea typeface="Calibri" panose="020F0502020204030204" pitchFamily="34" charset="0"/>
                </a:endParaRPr>
              </a:p>
              <a:p>
                <a:pPr algn="just">
                  <a:lnSpc>
                    <a:spcPct val="107000"/>
                  </a:lnSpc>
                </a:pPr>
                <a:r>
                  <a:rPr lang="en-US" sz="1600" dirty="0">
                    <a:latin typeface="Times New Roman" panose="02020603050405020304" pitchFamily="18" charset="0"/>
                    <a:ea typeface="Times New Roman" panose="02020603050405020304" pitchFamily="18" charset="0"/>
                  </a:rPr>
                  <a:t>             x(x, y) = is the pixel value at position (x, y) in the reconstructed image.</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Times New Roman" panose="02020603050405020304" pitchFamily="18" charset="0"/>
                  </a:rPr>
                  <a:t>             The cosine terms represent the frequency basis functions used for the IDCT</a:t>
                </a:r>
                <a:endParaRPr lang="en-US" sz="1600" dirty="0">
                  <a:latin typeface="Times New Roman" panose="02020603050405020304" pitchFamily="18" charset="0"/>
                  <a:ea typeface="Calibri" panose="020F0502020204030204" pitchFamily="34" charset="0"/>
                </a:endParaRPr>
              </a:p>
              <a:p>
                <a:pPr marL="342900" marR="0" lvl="0" indent="-342900" algn="just">
                  <a:lnSpc>
                    <a:spcPct val="107000"/>
                  </a:lnSpc>
                  <a:spcBef>
                    <a:spcPts val="0"/>
                  </a:spcBef>
                  <a:spcAft>
                    <a:spcPts val="800"/>
                  </a:spcAft>
                  <a:buFont typeface="+mj-lt"/>
                  <a:buAutoNum type="arabicPeriod"/>
                </a:pPr>
                <a:r>
                  <a:rPr lang="en-US" sz="1600" dirty="0">
                    <a:latin typeface="Times New Roman" panose="02020603050405020304" pitchFamily="18" charset="0"/>
                    <a:ea typeface="Calibri" panose="020F0502020204030204" pitchFamily="34" charset="0"/>
                  </a:rPr>
                  <a:t>then get the watermarked image </a:t>
                </a:r>
                <a:endParaRPr lang="en-US" sz="1600" dirty="0"/>
              </a:p>
            </p:txBody>
          </p:sp>
        </mc:Choice>
        <mc:Fallback>
          <p:sp>
            <p:nvSpPr>
              <p:cNvPr id="2" name="Rectangle 1"/>
              <p:cNvSpPr>
                <a:spLocks noRot="1" noChangeAspect="1" noMove="1" noResize="1" noEditPoints="1" noAdjustHandles="1" noChangeArrowheads="1" noChangeShapeType="1" noTextEdit="1"/>
              </p:cNvSpPr>
              <p:nvPr/>
            </p:nvSpPr>
            <p:spPr>
              <a:xfrm>
                <a:off x="414067" y="596221"/>
                <a:ext cx="10153291" cy="5484322"/>
              </a:xfrm>
              <a:prstGeom prst="rect">
                <a:avLst/>
              </a:prstGeom>
              <a:blipFill rotWithShape="0">
                <a:blip r:embed="rId2"/>
                <a:stretch>
                  <a:fillRect l="-360" r="-300" b="-556"/>
                </a:stretch>
              </a:blipFill>
            </p:spPr>
            <p:txBody>
              <a:bodyPr/>
              <a:lstStyle/>
              <a:p>
                <a:r>
                  <a:rPr lang="en-US">
                    <a:noFill/>
                  </a:rPr>
                  <a:t> </a:t>
                </a:r>
              </a:p>
            </p:txBody>
          </p:sp>
        </mc:Fallback>
      </mc:AlternateContent>
    </p:spTree>
    <p:extLst>
      <p:ext uri="{BB962C8B-B14F-4D97-AF65-F5344CB8AC3E}">
        <p14:creationId xmlns:p14="http://schemas.microsoft.com/office/powerpoint/2010/main" val="400939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64233" y="67123"/>
                <a:ext cx="9868620" cy="6582956"/>
              </a:xfrm>
              <a:prstGeom prst="rect">
                <a:avLst/>
              </a:prstGeom>
            </p:spPr>
            <p:txBody>
              <a:bodyPr wrap="square">
                <a:spAutoFit/>
              </a:bodyPr>
              <a:lstStyle/>
              <a:p>
                <a:pPr algn="just">
                  <a:lnSpc>
                    <a:spcPct val="107000"/>
                  </a:lnSpc>
                  <a:spcBef>
                    <a:spcPts val="1200"/>
                  </a:spcBef>
                  <a:spcAft>
                    <a:spcPts val="3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Algorithm to extract text message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1.	Read the </a:t>
                </a:r>
                <a:r>
                  <a:rPr lang="en-US" sz="1600" dirty="0" err="1">
                    <a:latin typeface="Times New Roman" panose="02020603050405020304" pitchFamily="18" charset="0"/>
                    <a:ea typeface="Calibri" panose="020F0502020204030204" pitchFamily="34" charset="0"/>
                  </a:rPr>
                  <a:t>stego</a:t>
                </a:r>
                <a:r>
                  <a:rPr lang="en-US" sz="1600" dirty="0">
                    <a:latin typeface="Times New Roman" panose="02020603050405020304" pitchFamily="18" charset="0"/>
                    <a:ea typeface="Calibri" panose="020F0502020204030204" pitchFamily="34" charset="0"/>
                  </a:rPr>
                  <a:t> image and the Length of the text message (L).</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2.	Process:</a:t>
                </a:r>
              </a:p>
              <a:p>
                <a:pPr algn="just"/>
                <a:r>
                  <a:rPr lang="en-US" sz="1600" dirty="0">
                    <a:latin typeface="Times New Roman" panose="02020603050405020304" pitchFamily="18" charset="0"/>
                    <a:ea typeface="Times New Roman" panose="02020603050405020304" pitchFamily="18" charset="0"/>
                  </a:rPr>
                  <a:t>        Step 1: Perform DCT on the Watermarked Image</a:t>
                </a:r>
                <a:r>
                  <a:rPr lang="en-US" sz="1600" b="1" dirty="0">
                    <a:latin typeface="Times New Roman" panose="02020603050405020304" pitchFamily="18" charset="0"/>
                    <a:ea typeface="Times New Roman" panose="02020603050405020304" pitchFamily="18" charset="0"/>
                  </a:rPr>
                  <a:t>:</a:t>
                </a:r>
                <a:r>
                  <a:rPr lang="en-US" sz="1600" dirty="0">
                    <a:latin typeface="Times New Roman" panose="02020603050405020304" pitchFamily="18" charset="0"/>
                    <a:ea typeface="Times New Roman" panose="02020603050405020304" pitchFamily="18" charset="0"/>
                  </a:rPr>
                  <a:t> The DCT is performed on         the watermarked image, just as it was done for embedding the text. This gives the DCT coefficients </a:t>
                </a:r>
                <a:r>
                  <a:rPr lang="en-US" sz="1600" dirty="0" err="1">
                    <a:latin typeface="Times New Roman" panose="02020603050405020304" pitchFamily="18" charset="0"/>
                    <a:ea typeface="Times New Roman" panose="02020603050405020304" pitchFamily="18" charset="0"/>
                  </a:rPr>
                  <a:t>Xu,v</a:t>
                </a:r>
                <a:r>
                  <a:rPr lang="en-US" sz="1600" dirty="0">
                    <a:latin typeface="Times New Roman" panose="02020603050405020304" pitchFamily="18" charset="0"/>
                    <a:ea typeface="Times New Roman" panose="02020603050405020304" pitchFamily="18" charset="0"/>
                  </a:rPr>
                  <a:t>′​.</a:t>
                </a:r>
              </a:p>
              <a:p>
                <a:pPr algn="just">
                  <a:lnSpc>
                    <a:spcPct val="107000"/>
                  </a:lnSpc>
                  <a:spcAft>
                    <a:spcPts val="800"/>
                  </a:spcAft>
                </a:pPr>
                <a:r>
                  <a:rPr lang="en-US" sz="1600" dirty="0">
                    <a:latin typeface="Times New Roman" panose="02020603050405020304" pitchFamily="18" charset="0"/>
                    <a:ea typeface="Times New Roman" panose="02020603050405020304" pitchFamily="18" charset="0"/>
                  </a:rPr>
                  <a:t>Extract the High-Frequency Coefficients: The same high-frequency DCT coefficients that were used for embedding the text are selected for extraction</a:t>
                </a:r>
                <a:r>
                  <a:rPr lang="en-US" sz="1600" dirty="0">
                    <a:latin typeface="Times New Roman" panose="02020603050405020304" pitchFamily="18" charset="0"/>
                    <a:ea typeface="Calibri" panose="020F0502020204030204" pitchFamily="34" charset="0"/>
                  </a:rPr>
                  <a:t>.</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2: Apply DCT to each block.</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Formula :                 </a:t>
                </a:r>
                <a14:m>
                  <m:oMath xmlns:m="http://schemas.openxmlformats.org/officeDocument/2006/math">
                    <m:sSub>
                      <m:sSubPr>
                        <m:ctrlPr>
                          <a:rPr lang="en-US" sz="1600" i="1">
                            <a:latin typeface="Cambria Math" panose="02040503050406030204" pitchFamily="18" charset="0"/>
                            <a:ea typeface="Calibri" panose="020F0502020204030204" pitchFamily="34" charset="0"/>
                          </a:rPr>
                        </m:ctrlPr>
                      </m:sSubPr>
                      <m:e>
                        <m:r>
                          <a:rPr lang="en-US" sz="1600" i="1">
                            <a:latin typeface="Cambria Math" panose="02040503050406030204" pitchFamily="18" charset="0"/>
                            <a:ea typeface="Calibri" panose="020F0502020204030204" pitchFamily="34" charset="0"/>
                          </a:rPr>
                          <m:t>𝑏</m:t>
                        </m:r>
                      </m:e>
                      <m:sub>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𝑣</m:t>
                        </m:r>
                      </m:sub>
                    </m:sSub>
                    <m:r>
                      <a:rPr lang="en-US" sz="1600" i="1">
                        <a:latin typeface="Cambria Math" panose="02040503050406030204" pitchFamily="18" charset="0"/>
                        <a:ea typeface="Calibri" panose="020F0502020204030204" pitchFamily="34" charset="0"/>
                      </a:rPr>
                      <m:t>=</m:t>
                    </m:r>
                    <m:sSubSup>
                      <m:sSubSupPr>
                        <m:ctrlPr>
                          <a:rPr lang="en-US" sz="1600" i="1">
                            <a:latin typeface="Cambria Math" panose="02040503050406030204" pitchFamily="18" charset="0"/>
                            <a:ea typeface="Calibri" panose="020F0502020204030204" pitchFamily="34" charset="0"/>
                          </a:rPr>
                        </m:ctrlPr>
                      </m:sSubSupPr>
                      <m:e>
                        <m:r>
                          <a:rPr lang="en-US" sz="1600" i="1">
                            <a:latin typeface="Cambria Math" panose="02040503050406030204" pitchFamily="18" charset="0"/>
                            <a:ea typeface="Calibri" panose="020F0502020204030204" pitchFamily="34" charset="0"/>
                          </a:rPr>
                          <m:t>𝑥</m:t>
                        </m:r>
                      </m:e>
                      <m:sub>
                        <m:r>
                          <a:rPr lang="en-US" sz="1600" i="1">
                            <a:latin typeface="Cambria Math" panose="02040503050406030204" pitchFamily="18" charset="0"/>
                            <a:ea typeface="Calibri" panose="020F0502020204030204" pitchFamily="34" charset="0"/>
                          </a:rPr>
                          <m:t>𝑢</m:t>
                        </m:r>
                        <m:r>
                          <a:rPr lang="en-US" sz="1600" i="1">
                            <a:latin typeface="Cambria Math" panose="02040503050406030204" pitchFamily="18" charset="0"/>
                            <a:ea typeface="Calibri" panose="020F0502020204030204" pitchFamily="34" charset="0"/>
                          </a:rPr>
                          <m:t>,</m:t>
                        </m:r>
                        <m:r>
                          <a:rPr lang="en-US" sz="1600" i="1">
                            <a:latin typeface="Cambria Math" panose="02040503050406030204" pitchFamily="18" charset="0"/>
                            <a:ea typeface="Calibri" panose="020F0502020204030204" pitchFamily="34" charset="0"/>
                          </a:rPr>
                          <m:t>𝑣</m:t>
                        </m:r>
                      </m:sub>
                      <m:sup>
                        <m:r>
                          <a:rPr lang="en-US" sz="1600" i="1">
                            <a:latin typeface="Cambria Math" panose="02040503050406030204" pitchFamily="18" charset="0"/>
                            <a:ea typeface="Calibri" panose="020F0502020204030204" pitchFamily="34" charset="0"/>
                          </a:rPr>
                          <m:t>′</m:t>
                        </m:r>
                      </m:sup>
                    </m:sSubSup>
                    <m:r>
                      <a:rPr lang="en-US" sz="1600" i="1">
                        <a:latin typeface="Cambria Math" panose="02040503050406030204" pitchFamily="18" charset="0"/>
                        <a:ea typeface="Calibri" panose="020F0502020204030204" pitchFamily="34" charset="0"/>
                      </a:rPr>
                      <m:t>​&amp;1</m:t>
                    </m:r>
                  </m:oMath>
                </a14:m>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Where:  </a:t>
                </a:r>
                <a:r>
                  <a:rPr lang="en-US" sz="1600" dirty="0" err="1">
                    <a:latin typeface="Times New Roman" panose="02020603050405020304" pitchFamily="18" charset="0"/>
                    <a:ea typeface="Times New Roman" panose="02020603050405020304" pitchFamily="18" charset="0"/>
                  </a:rPr>
                  <a:t>b</a:t>
                </a:r>
                <a:r>
                  <a:rPr lang="en-US" sz="1600" i="1" dirty="0" err="1">
                    <a:latin typeface="Times New Roman" panose="02020603050405020304" pitchFamily="18" charset="0"/>
                    <a:ea typeface="Times New Roman" panose="02020603050405020304" pitchFamily="18" charset="0"/>
                  </a:rPr>
                  <a:t>u,v</a:t>
                </a:r>
                <a:r>
                  <a:rPr lang="en-US" sz="1600" i="1"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is the extracted binary bit of the text at that specific coefficient.</a:t>
                </a:r>
                <a:endParaRPr lang="en-US" sz="16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3: Extract the bit embedded in the mid-frequency coefficient by checking       its value.</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4: Combine all bits to reconstruct the binary message.</a:t>
                </a:r>
              </a:p>
              <a:p>
                <a:pPr algn="just">
                  <a:lnSpc>
                    <a:spcPct val="107000"/>
                  </a:lnSpc>
                  <a:spcAft>
                    <a:spcPts val="800"/>
                  </a:spcAft>
                </a:pPr>
                <a:r>
                  <a:rPr lang="en-US" sz="1600" dirty="0">
                    <a:latin typeface="Times New Roman" panose="02020603050405020304" pitchFamily="18" charset="0"/>
                    <a:ea typeface="Calibri" panose="020F0502020204030204" pitchFamily="34" charset="0"/>
                  </a:rPr>
                  <a:t>		Step 5: Convert the binary message back to text.</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rPr>
                  <a:t>3</a:t>
                </a:r>
                <a:r>
                  <a:rPr lang="en-US" sz="1600" dirty="0">
                    <a:latin typeface="Times New Roman" panose="02020603050405020304" pitchFamily="18" charset="0"/>
                    <a:ea typeface="Calibri" panose="020F0502020204030204" pitchFamily="34" charset="0"/>
                  </a:rPr>
                  <a:t>.	</a:t>
                </a:r>
                <a:r>
                  <a:rPr lang="en-US" sz="1600" dirty="0">
                    <a:latin typeface="Times New Roman" panose="02020603050405020304" pitchFamily="18" charset="0"/>
                    <a:ea typeface="Calibri" panose="020F0502020204030204" pitchFamily="34" charset="0"/>
                  </a:rPr>
                  <a:t>Output:  The retrieved text message </a:t>
                </a:r>
              </a:p>
              <a:p>
                <a:pPr>
                  <a:lnSpc>
                    <a:spcPct val="107000"/>
                  </a:lnSpc>
                  <a:spcAft>
                    <a:spcPts val="800"/>
                  </a:spcAft>
                </a:pPr>
                <a:r>
                  <a:rPr lang="en-US" dirty="0">
                    <a:latin typeface="Times New Roman" panose="02020603050405020304" pitchFamily="18" charset="0"/>
                    <a:ea typeface="Calibri" panose="020F0502020204030204" pitchFamily="34" charset="0"/>
                  </a:rPr>
                  <a:t> </a:t>
                </a:r>
              </a:p>
            </p:txBody>
          </p:sp>
        </mc:Choice>
        <mc:Fallback>
          <p:sp>
            <p:nvSpPr>
              <p:cNvPr id="2" name="Rectangle 1"/>
              <p:cNvSpPr>
                <a:spLocks noRot="1" noChangeAspect="1" noMove="1" noResize="1" noEditPoints="1" noAdjustHandles="1" noChangeArrowheads="1" noChangeShapeType="1" noTextEdit="1"/>
              </p:cNvSpPr>
              <p:nvPr/>
            </p:nvSpPr>
            <p:spPr>
              <a:xfrm>
                <a:off x="664233" y="67123"/>
                <a:ext cx="9868620" cy="6582956"/>
              </a:xfrm>
              <a:prstGeom prst="rect">
                <a:avLst/>
              </a:prstGeom>
              <a:blipFill rotWithShape="0">
                <a:blip r:embed="rId2"/>
                <a:stretch>
                  <a:fillRect l="-371" t="-278" r="-309"/>
                </a:stretch>
              </a:blipFill>
            </p:spPr>
            <p:txBody>
              <a:bodyPr/>
              <a:lstStyle/>
              <a:p>
                <a:r>
                  <a:rPr lang="en-US">
                    <a:noFill/>
                  </a:rPr>
                  <a:t> </a:t>
                </a:r>
              </a:p>
            </p:txBody>
          </p:sp>
        </mc:Fallback>
      </mc:AlternateContent>
    </p:spTree>
    <p:extLst>
      <p:ext uri="{BB962C8B-B14F-4D97-AF65-F5344CB8AC3E}">
        <p14:creationId xmlns:p14="http://schemas.microsoft.com/office/powerpoint/2010/main" val="114186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6"/>
              <p:cNvSpPr/>
              <p:nvPr/>
            </p:nvSpPr>
            <p:spPr>
              <a:xfrm>
                <a:off x="452583" y="1535383"/>
                <a:ext cx="10351363" cy="4564519"/>
              </a:xfrm>
              <a:prstGeom prst="rect">
                <a:avLst/>
              </a:prstGeom>
            </p:spPr>
            <p:txBody>
              <a:bodyPr wrap="square">
                <a:spAutoFit/>
              </a:bodyPr>
              <a:lstStyle/>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The steganography techniques applied in this research were subjected to some of the most used standard machine learning metrics such as: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performance analysis makes use of the two error metrics.</a:t>
                </a:r>
              </a:p>
              <a:p>
                <a:pPr algn="just">
                  <a:lnSpc>
                    <a:spcPct val="107000"/>
                  </a:lnSpc>
                  <a:spcBef>
                    <a:spcPts val="1200"/>
                  </a:spcBef>
                  <a:spcAft>
                    <a:spcPts val="30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1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Mean Square Error (MSE)</a:t>
                </a:r>
              </a:p>
              <a:p>
                <a:pPr algn="just">
                  <a:lnSpc>
                    <a:spcPct val="107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ea typeface="Calibri" panose="020F0502020204030204" pitchFamily="34" charset="0"/>
                    <a:cs typeface="Times New Roman" panose="02020603050405020304" pitchFamily="18" charset="0"/>
                  </a:rPr>
                  <a:t>It is the square of the error between the cover image and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stego</a:t>
                </a:r>
                <a:r>
                  <a:rPr lang="en-US" sz="1600" dirty="0">
                    <a:latin typeface="Times New Roman" panose="02020603050405020304" pitchFamily="18" charset="0"/>
                    <a:ea typeface="Calibri" panose="020F0502020204030204" pitchFamily="34" charset="0"/>
                    <a:cs typeface="Times New Roman" panose="02020603050405020304" pitchFamily="18" charset="0"/>
                  </a:rPr>
                  <a:t>-image. The unbalance in the image can be measured using MSE.</a:t>
                </a:r>
                <a:r>
                  <a:rPr lang="en-US" sz="16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measures the error produced in the cover image due to the data embedding process</a:t>
                </a:r>
                <a:r>
                  <a:rPr lang="en-US" sz="16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Applying :   </a:t>
                </a:r>
              </a:p>
              <a:p>
                <a14:m>
                  <m:oMathPara xmlns:m="http://schemas.openxmlformats.org/officeDocument/2006/math">
                    <m:oMathParaPr>
                      <m:jc m:val="centerGroup"/>
                    </m:oMathParaPr>
                    <m:oMath xmlns:m="http://schemas.openxmlformats.org/officeDocument/2006/math">
                      <m:r>
                        <a:rPr lang="en-US" i="1"/>
                        <m:t>𝑀𝑆𝐸</m:t>
                      </m:r>
                      <m:r>
                        <a:rPr lang="en-US" i="1"/>
                        <m:t>=</m:t>
                      </m:r>
                      <m:f>
                        <m:fPr>
                          <m:ctrlPr>
                            <a:rPr lang="en-US" i="1"/>
                          </m:ctrlPr>
                        </m:fPr>
                        <m:num>
                          <m:r>
                            <a:rPr lang="en-US" i="1"/>
                            <m:t>1</m:t>
                          </m:r>
                        </m:num>
                        <m:den>
                          <m:r>
                            <a:rPr lang="en-US" i="1"/>
                            <m:t>𝑀𝑁</m:t>
                          </m:r>
                        </m:den>
                      </m:f>
                      <m:nary>
                        <m:naryPr>
                          <m:chr m:val="∑"/>
                          <m:limLoc m:val="undOvr"/>
                          <m:grow m:val="on"/>
                          <m:ctrlPr>
                            <a:rPr lang="en-US" i="1"/>
                          </m:ctrlPr>
                        </m:naryPr>
                        <m:sub>
                          <m:r>
                            <a:rPr lang="en-US" i="1"/>
                            <m:t>𝑖</m:t>
                          </m:r>
                          <m:r>
                            <a:rPr lang="en-US" i="1"/>
                            <m:t>=1</m:t>
                          </m:r>
                        </m:sub>
                        <m:sup>
                          <m:r>
                            <a:rPr lang="en-US" i="1"/>
                            <m:t>𝑚</m:t>
                          </m:r>
                        </m:sup>
                        <m:e/>
                      </m:nary>
                      <m:nary>
                        <m:naryPr>
                          <m:chr m:val="∑"/>
                          <m:limLoc m:val="undOvr"/>
                          <m:ctrlPr>
                            <a:rPr lang="en-US" i="1"/>
                          </m:ctrlPr>
                        </m:naryPr>
                        <m:sub>
                          <m:r>
                            <a:rPr lang="en-US" i="1"/>
                            <m:t>𝑗</m:t>
                          </m:r>
                          <m:r>
                            <a:rPr lang="en-US" i="1"/>
                            <m:t>=1</m:t>
                          </m:r>
                        </m:sub>
                        <m:sup>
                          <m:r>
                            <a:rPr lang="en-US" i="1"/>
                            <m:t>𝑛</m:t>
                          </m:r>
                        </m:sup>
                        <m:e>
                          <m:d>
                            <m:dPr>
                              <m:ctrlPr>
                                <a:rPr lang="en-US" i="1"/>
                              </m:ctrlPr>
                            </m:dPr>
                            <m:e>
                              <m:r>
                                <a:rPr lang="en-US" i="1"/>
                                <m:t>𝐼</m:t>
                              </m:r>
                              <m:d>
                                <m:dPr>
                                  <m:ctrlPr>
                                    <a:rPr lang="en-US" i="1"/>
                                  </m:ctrlPr>
                                </m:dPr>
                                <m:e>
                                  <m:r>
                                    <a:rPr lang="en-US" i="1"/>
                                    <m:t>𝑖</m:t>
                                  </m:r>
                                  <m:r>
                                    <a:rPr lang="en-US" i="1"/>
                                    <m:t>,</m:t>
                                  </m:r>
                                  <m:r>
                                    <a:rPr lang="en-US" i="1"/>
                                    <m:t>𝑗</m:t>
                                  </m:r>
                                </m:e>
                              </m:d>
                              <m:r>
                                <a:rPr lang="en-US" i="1"/>
                                <m:t>−</m:t>
                              </m:r>
                              <m:r>
                                <a:rPr lang="en-US" i="1"/>
                                <m:t>𝐾</m:t>
                              </m:r>
                              <m:r>
                                <a:rPr lang="en-US" i="1"/>
                                <m:t>(</m:t>
                              </m:r>
                              <m:r>
                                <a:rPr lang="en-US" i="1"/>
                                <m:t>𝑖</m:t>
                              </m:r>
                              <m:r>
                                <a:rPr lang="en-US" i="1"/>
                                <m:t>, </m:t>
                              </m:r>
                              <m:r>
                                <a:rPr lang="en-US" i="1"/>
                                <m:t>𝑗</m:t>
                              </m:r>
                              <m:r>
                                <a:rPr lang="en-US" i="1"/>
                                <m:t>)</m:t>
                              </m:r>
                            </m:e>
                          </m:d>
                        </m:e>
                      </m:nary>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m:oMathPara>
                </a14:m>
                <a:endParaRPr lang="en-US" spc="10" dirty="0" smtClean="0">
                  <a:solidFill>
                    <a:srgbClr val="000000"/>
                  </a:solidFill>
                  <a:latin typeface="Times New Roman" panose="02020603050405020304" pitchFamily="18" charset="0"/>
                  <a:ea typeface="Calibri" panose="020F0502020204030204" pitchFamily="34" charset="0"/>
                </a:endParaRPr>
              </a:p>
              <a:p>
                <a:pPr lvl="0"/>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Where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Dimensions of the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image </a:t>
                </a:r>
                <a:r>
                  <a:rPr lang="en-US" sz="1600" dirty="0" err="1" smtClean="0">
                    <a:latin typeface="Times New Roman" panose="02020603050405020304" pitchFamily="18" charset="0"/>
                    <a:ea typeface="Times New Roman" panose="02020603050405020304" pitchFamily="18" charset="0"/>
                    <a:cs typeface="Times New Roman" panose="02020603050405020304" pitchFamily="18" charset="0"/>
                  </a:rPr>
                  <a:t>ie</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number of rows and columns in the input image </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Cover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Image</a:t>
                </a:r>
              </a:p>
              <a:p>
                <a:pPr lvl="0"/>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K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stego</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-image</a:t>
                </a:r>
                <a:r>
                  <a:rPr lang="en-US" sz="1600" dirty="0">
                    <a:latin typeface="Times New Roman" panose="02020603050405020304" pitchFamily="18" charset="0"/>
                    <a:cs typeface="Times New Roman" panose="02020603050405020304" pitchFamily="18" charset="0"/>
                  </a:rPr>
                  <a:t> </a:t>
                </a:r>
              </a:p>
              <a:p>
                <a:r>
                  <a:rPr lang="en-US" sz="16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 lower value of MSE indicates a good quality embedding.</a:t>
                </a:r>
              </a:p>
              <a:p>
                <a:endParaRPr lang="en-US" sz="1600" spc="1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452583" y="1535383"/>
                <a:ext cx="10351363" cy="4564519"/>
              </a:xfrm>
              <a:prstGeom prst="rect">
                <a:avLst/>
              </a:prstGeom>
              <a:blipFill rotWithShape="0">
                <a:blip r:embed="rId2"/>
                <a:stretch>
                  <a:fillRect l="-294" t="-401" r="-353"/>
                </a:stretch>
              </a:blipFill>
            </p:spPr>
            <p:txBody>
              <a:bodyPr/>
              <a:lstStyle/>
              <a:p>
                <a:r>
                  <a:rPr lang="en-US">
                    <a:noFill/>
                  </a:rPr>
                  <a:t> </a:t>
                </a:r>
              </a:p>
            </p:txBody>
          </p:sp>
        </mc:Fallback>
      </mc:AlternateContent>
      <p:sp>
        <p:nvSpPr>
          <p:cNvPr id="9" name="Rectangle 8"/>
          <p:cNvSpPr/>
          <p:nvPr/>
        </p:nvSpPr>
        <p:spPr>
          <a:xfrm>
            <a:off x="452583" y="643177"/>
            <a:ext cx="5062220"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2.5 PERFORMANCE </a:t>
            </a:r>
            <a:r>
              <a:rPr lang="en-US" b="1" dirty="0">
                <a:latin typeface="Times New Roman" panose="02020603050405020304" pitchFamily="18" charset="0"/>
                <a:ea typeface="Calibri" panose="020F0502020204030204" pitchFamily="34" charset="0"/>
              </a:rPr>
              <a:t>EVALUATION METRICS</a:t>
            </a:r>
            <a:endParaRPr lang="en-US" b="1" dirty="0"/>
          </a:p>
        </p:txBody>
      </p:sp>
    </p:spTree>
    <p:extLst>
      <p:ext uri="{BB962C8B-B14F-4D97-AF65-F5344CB8AC3E}">
        <p14:creationId xmlns:p14="http://schemas.microsoft.com/office/powerpoint/2010/main" val="156223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01840" y="318761"/>
                <a:ext cx="11478828" cy="6003567"/>
              </a:xfrm>
              <a:prstGeom prst="rect">
                <a:avLst/>
              </a:prstGeom>
            </p:spPr>
            <p:txBody>
              <a:bodyPr wrap="square">
                <a:spAutoFit/>
              </a:bodyPr>
              <a:lstStyle/>
              <a:p>
                <a:pPr algn="just">
                  <a:lnSpc>
                    <a:spcPct val="107000"/>
                  </a:lnSpc>
                  <a:spcBef>
                    <a:spcPts val="1200"/>
                  </a:spcBef>
                  <a:spcAft>
                    <a:spcPts val="300"/>
                  </a:spcAf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2. Peak To Signal Noise Ratio (PSNR)</a:t>
                </a:r>
                <a:endParaRPr lang="en-US" sz="2000" b="1"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rPr>
                  <a:t> </a:t>
                </a:r>
              </a:p>
              <a:p>
                <a:pPr algn="just">
                  <a:lnSpc>
                    <a:spcPct val="200000"/>
                  </a:lnSpc>
                </a:pPr>
                <a:r>
                  <a:rPr lang="en-US" dirty="0">
                    <a:latin typeface="Times New Roman" panose="02020603050405020304" pitchFamily="18" charset="0"/>
                    <a:ea typeface="Calibri" panose="020F0502020204030204" pitchFamily="34" charset="0"/>
                  </a:rPr>
                  <a:t>The Peak Signal to Noise Ratio (PSNR) is a term for the well-known objective image quality metrics used for image measuring </a:t>
                </a:r>
                <a:r>
                  <a:rPr lang="en-US" spc="10" dirty="0">
                    <a:solidFill>
                      <a:srgbClr val="273239"/>
                    </a:solidFill>
                    <a:latin typeface="Times New Roman" panose="02020603050405020304" pitchFamily="18" charset="0"/>
                    <a:ea typeface="Calibri" panose="020F0502020204030204" pitchFamily="34" charset="0"/>
                  </a:rPr>
                  <a:t>to measure the degree of distortion in the cover image due to embedding.  It is the ratio between the maximum possible value of a signal and mean square error (MSE). It is measured in dB’s. </a:t>
                </a:r>
                <a:endParaRPr lang="en-US" dirty="0">
                  <a:latin typeface="Times New Roman" panose="02020603050405020304" pitchFamily="18" charset="0"/>
                  <a:ea typeface="Calibri" panose="020F0502020204030204" pitchFamily="34" charset="0"/>
                </a:endParaRPr>
              </a:p>
              <a:p>
                <a:pPr algn="just">
                  <a:lnSpc>
                    <a:spcPct val="200000"/>
                  </a:lnSpc>
                </a:pPr>
                <a:r>
                  <a:rPr lang="en-US" spc="10" dirty="0">
                    <a:solidFill>
                      <a:srgbClr val="273239"/>
                    </a:solidFill>
                    <a:latin typeface="Times New Roman" panose="02020603050405020304" pitchFamily="18"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algn="just">
                  <a:lnSpc>
                    <a:spcPct val="200000"/>
                  </a:lnSpc>
                </a:pPr>
                <a:r>
                  <a:rPr lang="en-US" spc="10" dirty="0">
                    <a:solidFill>
                      <a:srgbClr val="273239"/>
                    </a:solidFill>
                    <a:latin typeface="Times New Roman" panose="02020603050405020304" pitchFamily="18" charset="0"/>
                    <a:ea typeface="Calibri" panose="020F0502020204030204" pitchFamily="34" charset="0"/>
                  </a:rPr>
                  <a:t>A higher value of PSNR indicates a better quality embedding</a:t>
                </a:r>
                <a:r>
                  <a:rPr lang="en-US" spc="10" dirty="0" smtClean="0">
                    <a:solidFill>
                      <a:srgbClr val="273239"/>
                    </a:solidFill>
                    <a:latin typeface="Times New Roman" panose="02020603050405020304" pitchFamily="18" charset="0"/>
                    <a:ea typeface="Calibri" panose="020F0502020204030204" pitchFamily="34" charset="0"/>
                  </a:rPr>
                  <a:t>.</a:t>
                </a:r>
              </a:p>
              <a:p>
                <a:r>
                  <a:rPr lang="en-US" dirty="0"/>
                  <a:t> </a:t>
                </a:r>
              </a:p>
              <a:p>
                <a14:m>
                  <m:oMathPara xmlns:m="http://schemas.openxmlformats.org/officeDocument/2006/math">
                    <m:oMathParaPr>
                      <m:jc m:val="centerGroup"/>
                    </m:oMathParaPr>
                    <m:oMath xmlns:m="http://schemas.openxmlformats.org/officeDocument/2006/math">
                      <m:r>
                        <a:rPr lang="en-US" i="1"/>
                        <m:t>𝑃𝑆𝑁𝑅</m:t>
                      </m:r>
                      <m:r>
                        <a:rPr lang="en-US" b="1" i="1"/>
                        <m:t>=</m:t>
                      </m:r>
                      <m:r>
                        <a:rPr lang="en-US" i="1"/>
                        <m:t>10 .</m:t>
                      </m:r>
                      <m:func>
                        <m:funcPr>
                          <m:ctrlPr>
                            <a:rPr lang="en-US" i="1"/>
                          </m:ctrlPr>
                        </m:funcPr>
                        <m:fName>
                          <m:r>
                            <m:rPr>
                              <m:sty m:val="p"/>
                            </m:rPr>
                            <a:rPr lang="en-US"/>
                            <m:t>log</m:t>
                          </m:r>
                        </m:fName>
                        <m:e>
                          <m:r>
                            <a:rPr lang="en-US" i="1"/>
                            <m:t>10</m:t>
                          </m:r>
                        </m:e>
                      </m:func>
                      <m:r>
                        <a:rPr lang="en-US" i="1"/>
                        <m:t>​</m:t>
                      </m:r>
                      <m:d>
                        <m:dPr>
                          <m:ctrlPr>
                            <a:rPr lang="en-US" b="1" i="1"/>
                          </m:ctrlPr>
                        </m:dPr>
                        <m:e>
                          <m:f>
                            <m:fPr>
                              <m:ctrlPr>
                                <a:rPr lang="en-US" b="1" i="1"/>
                              </m:ctrlPr>
                            </m:fPr>
                            <m:num>
                              <m:sSubSup>
                                <m:sSubSupPr>
                                  <m:ctrlPr>
                                    <a:rPr lang="en-US" b="1" i="1"/>
                                  </m:ctrlPr>
                                </m:sSubSupPr>
                                <m:e>
                                  <m:r>
                                    <a:rPr lang="en-US" b="1" i="1"/>
                                    <m:t>𝑴𝑨𝑿</m:t>
                                  </m:r>
                                </m:e>
                                <m:sub>
                                  <m:r>
                                    <a:rPr lang="en-US" b="1" i="1"/>
                                    <m:t>𝟏</m:t>
                                  </m:r>
                                </m:sub>
                                <m:sup>
                                  <m:r>
                                    <a:rPr lang="en-US" b="1" i="1"/>
                                    <m:t>𝟐</m:t>
                                  </m:r>
                                </m:sup>
                              </m:sSubSup>
                            </m:num>
                            <m:den>
                              <m:r>
                                <a:rPr lang="en-US" b="1" i="1"/>
                                <m:t>𝑴𝑺𝑬</m:t>
                              </m:r>
                            </m:den>
                          </m:f>
                        </m:e>
                      </m:d>
                    </m:oMath>
                  </m:oMathPara>
                </a14:m>
                <a:endParaRPr lang="en-US" b="1" dirty="0" smtClean="0"/>
              </a:p>
              <a:p>
                <a:endParaRPr lang="en-US" dirty="0" smtClean="0"/>
              </a:p>
              <a:p>
                <a:r>
                  <a:rPr lang="en-US" sz="1600" dirty="0">
                    <a:latin typeface="Times New Roman" panose="02020603050405020304" pitchFamily="18" charset="0"/>
                    <a:cs typeface="Times New Roman" panose="02020603050405020304" pitchFamily="18" charset="0"/>
                  </a:rPr>
                  <a:t>Where: </a:t>
                </a:r>
              </a:p>
              <a:p>
                <a:r>
                  <a:rPr lang="en-US" sz="1600" dirty="0">
                    <a:latin typeface="Times New Roman" panose="02020603050405020304" pitchFamily="18" charset="0"/>
                    <a:cs typeface="Times New Roman" panose="02020603050405020304" pitchFamily="18" charset="0"/>
                  </a:rPr>
                  <a:t>          MAXI​ is the maximum possible pixel value of the image. For an 8-bit image, this is usually 255.</a:t>
                </a:r>
              </a:p>
              <a:p>
                <a:r>
                  <a:rPr lang="en-US" sz="1600" dirty="0">
                    <a:latin typeface="Times New Roman" panose="02020603050405020304" pitchFamily="18" charset="0"/>
                    <a:cs typeface="Times New Roman" panose="02020603050405020304" pitchFamily="18" charset="0"/>
                  </a:rPr>
                  <a:t>         MSE is the Mean Squared Error between the original image and the modified image.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The data Extracted from this process is then utilized during the implementation stage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01840" y="318761"/>
                <a:ext cx="11478828" cy="6003567"/>
              </a:xfrm>
              <a:prstGeom prst="rect">
                <a:avLst/>
              </a:prstGeom>
              <a:blipFill rotWithShape="0">
                <a:blip r:embed="rId2"/>
                <a:stretch>
                  <a:fillRect l="-478" t="-508" r="-425" b="-406"/>
                </a:stretch>
              </a:blipFill>
            </p:spPr>
            <p:txBody>
              <a:bodyPr/>
              <a:lstStyle/>
              <a:p>
                <a:r>
                  <a:rPr lang="en-US">
                    <a:noFill/>
                  </a:rPr>
                  <a:t> </a:t>
                </a:r>
              </a:p>
            </p:txBody>
          </p:sp>
        </mc:Fallback>
      </mc:AlternateContent>
    </p:spTree>
    <p:extLst>
      <p:ext uri="{BB962C8B-B14F-4D97-AF65-F5344CB8AC3E}">
        <p14:creationId xmlns:p14="http://schemas.microsoft.com/office/powerpoint/2010/main" val="173830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210" y="1639019"/>
            <a:ext cx="9983639" cy="4832092"/>
          </a:xfrm>
          <a:prstGeom prst="rect">
            <a:avLst/>
          </a:prstGeom>
        </p:spPr>
        <p:txBody>
          <a:bodyPr wrap="square">
            <a:spAutoFit/>
          </a:bodyPr>
          <a:lstStyle/>
          <a:p>
            <a:pPr algn="just">
              <a:lnSpc>
                <a:spcPct val="200000"/>
              </a:lnSpc>
              <a:spcAft>
                <a:spcPts val="800"/>
              </a:spcAft>
            </a:pPr>
            <a:r>
              <a:rPr lang="en-US" sz="1400" dirty="0">
                <a:latin typeface="Times New Roman" panose="02020603050405020304" pitchFamily="18" charset="0"/>
                <a:ea typeface="Calibri" panose="020F0502020204030204" pitchFamily="34" charset="0"/>
              </a:rPr>
              <a:t>Web clients sometimes need to send, store, or retrieve information (data) globally from any geographical location through the internet (</a:t>
            </a:r>
            <a:r>
              <a:rPr lang="en-US" sz="1400" dirty="0" err="1">
                <a:latin typeface="Times New Roman" panose="02020603050405020304" pitchFamily="18" charset="0"/>
                <a:ea typeface="Calibri" panose="020F0502020204030204" pitchFamily="34" charset="0"/>
              </a:rPr>
              <a:t>Hadipour</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et al,</a:t>
            </a:r>
            <a:r>
              <a:rPr lang="en-US" sz="1400" dirty="0">
                <a:latin typeface="Times New Roman" panose="02020603050405020304" pitchFamily="18" charset="0"/>
                <a:ea typeface="Calibri" panose="020F0502020204030204" pitchFamily="34" charset="0"/>
              </a:rPr>
              <a:t> 2020). This has helped to carry out or initiate transactions between different parties without physical contact at lower price. However, over the decades there </a:t>
            </a:r>
            <a:r>
              <a:rPr lang="en-US" sz="1400" dirty="0" smtClean="0">
                <a:latin typeface="Times New Roman" panose="02020603050405020304" pitchFamily="18" charset="0"/>
                <a:ea typeface="Calibri" panose="020F0502020204030204" pitchFamily="34" charset="0"/>
              </a:rPr>
              <a:t>has been a rise in the challenges </a:t>
            </a:r>
            <a:r>
              <a:rPr lang="en-US" sz="1400" dirty="0">
                <a:latin typeface="Times New Roman" panose="02020603050405020304" pitchFamily="18" charset="0"/>
                <a:ea typeface="Calibri" panose="020F0502020204030204" pitchFamily="34" charset="0"/>
              </a:rPr>
              <a:t>facing </a:t>
            </a:r>
            <a:r>
              <a:rPr lang="en-US" sz="1400" dirty="0" smtClean="0">
                <a:latin typeface="Times New Roman" panose="02020603050405020304" pitchFamily="18" charset="0"/>
                <a:ea typeface="Calibri" panose="020F0502020204030204" pitchFamily="34" charset="0"/>
              </a:rPr>
              <a:t>the web space </a:t>
            </a:r>
            <a:r>
              <a:rPr lang="en-US" sz="1400" dirty="0">
                <a:latin typeface="Times New Roman" panose="02020603050405020304" pitchFamily="18" charset="0"/>
                <a:ea typeface="Calibri" panose="020F0502020204030204" pitchFamily="34" charset="0"/>
              </a:rPr>
              <a:t>due to data vulnerabilities. This allow unauthorized people to have access to data sent through the </a:t>
            </a:r>
            <a:r>
              <a:rPr lang="en-US" sz="1400" dirty="0" smtClean="0">
                <a:latin typeface="Times New Roman" panose="02020603050405020304" pitchFamily="18" charset="0"/>
                <a:ea typeface="Calibri" panose="020F0502020204030204" pitchFamily="34" charset="0"/>
              </a:rPr>
              <a:t>web. A </a:t>
            </a:r>
            <a:r>
              <a:rPr lang="en-US" sz="1400" dirty="0">
                <a:latin typeface="Times New Roman" panose="02020603050405020304" pitchFamily="18" charset="0"/>
                <a:ea typeface="Calibri" panose="020F0502020204030204" pitchFamily="34" charset="0"/>
              </a:rPr>
              <a:t>well-known method for doing this is to change the data into an alternate </a:t>
            </a:r>
            <a:r>
              <a:rPr lang="en-US" sz="1400" dirty="0" smtClean="0">
                <a:latin typeface="Times New Roman" panose="02020603050405020304" pitchFamily="18" charset="0"/>
                <a:ea typeface="Calibri" panose="020F0502020204030204" pitchFamily="34" charset="0"/>
              </a:rPr>
              <a:t>structure (steganography) </a:t>
            </a:r>
            <a:r>
              <a:rPr lang="en-US" sz="1400" dirty="0">
                <a:latin typeface="Times New Roman" panose="02020603050405020304" pitchFamily="18" charset="0"/>
                <a:ea typeface="Calibri" panose="020F0502020204030204" pitchFamily="34" charset="0"/>
              </a:rPr>
              <a:t>(</a:t>
            </a:r>
            <a:r>
              <a:rPr lang="en-US" sz="1400" dirty="0" err="1">
                <a:latin typeface="Times New Roman" panose="02020603050405020304" pitchFamily="18" charset="0"/>
                <a:ea typeface="Calibri" panose="020F0502020204030204" pitchFamily="34" charset="0"/>
              </a:rPr>
              <a:t>zaidan</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et al,</a:t>
            </a:r>
            <a:r>
              <a:rPr lang="en-US" sz="1400" dirty="0">
                <a:latin typeface="Times New Roman" panose="02020603050405020304" pitchFamily="18" charset="0"/>
                <a:ea typeface="Calibri" panose="020F0502020204030204" pitchFamily="34" charset="0"/>
              </a:rPr>
              <a:t> 2019</a:t>
            </a:r>
            <a:r>
              <a:rPr lang="en-US" sz="1400" dirty="0" smtClean="0">
                <a:latin typeface="Times New Roman" panose="02020603050405020304" pitchFamily="18" charset="0"/>
                <a:ea typeface="Calibri" panose="020F0502020204030204" pitchFamily="34" charset="0"/>
              </a:rPr>
              <a:t>). Using this method means  </a:t>
            </a:r>
            <a:r>
              <a:rPr lang="en-US" sz="1400" dirty="0">
                <a:latin typeface="Times New Roman" panose="02020603050405020304" pitchFamily="18" charset="0"/>
                <a:ea typeface="Calibri" panose="020F0502020204030204" pitchFamily="34" charset="0"/>
              </a:rPr>
              <a:t>data can be seen simply by the people who know how to return it to its unique structure. A technique for securing data is known as </a:t>
            </a:r>
            <a:r>
              <a:rPr lang="en-US" sz="1400" dirty="0" smtClean="0">
                <a:latin typeface="Times New Roman" panose="02020603050405020304" pitchFamily="18" charset="0"/>
                <a:ea typeface="Calibri" panose="020F0502020204030204" pitchFamily="34" charset="0"/>
              </a:rPr>
              <a:t>encryption but while encryption </a:t>
            </a:r>
            <a:r>
              <a:rPr lang="en-US" sz="1400" dirty="0">
                <a:latin typeface="Times New Roman" panose="02020603050405020304" pitchFamily="18" charset="0"/>
                <a:ea typeface="Calibri" panose="020F0502020204030204" pitchFamily="34" charset="0"/>
              </a:rPr>
              <a:t>focuses on transforming data into unreadable </a:t>
            </a:r>
            <a:r>
              <a:rPr lang="en-US" sz="1400" dirty="0" smtClean="0">
                <a:latin typeface="Times New Roman" panose="02020603050405020304" pitchFamily="18" charset="0"/>
                <a:ea typeface="Calibri" panose="020F0502020204030204" pitchFamily="34" charset="0"/>
              </a:rPr>
              <a:t>forms, its </a:t>
            </a:r>
            <a:r>
              <a:rPr lang="en-US" sz="1400" dirty="0">
                <a:latin typeface="Times New Roman" panose="02020603050405020304" pitchFamily="18" charset="0"/>
                <a:ea typeface="Calibri" panose="020F0502020204030204" pitchFamily="34" charset="0"/>
              </a:rPr>
              <a:t>presence is still </a:t>
            </a:r>
            <a:r>
              <a:rPr lang="en-US" sz="1400" dirty="0" smtClean="0">
                <a:latin typeface="Times New Roman" panose="02020603050405020304" pitchFamily="18" charset="0"/>
                <a:ea typeface="Calibri" panose="020F0502020204030204" pitchFamily="34" charset="0"/>
              </a:rPr>
              <a:t>detectable which </a:t>
            </a:r>
            <a:r>
              <a:rPr lang="en-US" sz="1400" dirty="0">
                <a:latin typeface="Times New Roman" panose="02020603050405020304" pitchFamily="18" charset="0"/>
                <a:ea typeface="Calibri" panose="020F0502020204030204" pitchFamily="34" charset="0"/>
              </a:rPr>
              <a:t>could make it a target for attacks (</a:t>
            </a:r>
            <a:r>
              <a:rPr lang="en-US" sz="1400" dirty="0" err="1">
                <a:latin typeface="Times New Roman" panose="02020603050405020304" pitchFamily="18" charset="0"/>
                <a:ea typeface="Calibri" panose="020F0502020204030204" pitchFamily="34" charset="0"/>
              </a:rPr>
              <a:t>Allteef</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et al,</a:t>
            </a:r>
            <a:r>
              <a:rPr lang="en-US" sz="1400" dirty="0">
                <a:latin typeface="Times New Roman" panose="02020603050405020304" pitchFamily="18" charset="0"/>
                <a:ea typeface="Calibri" panose="020F0502020204030204" pitchFamily="34" charset="0"/>
              </a:rPr>
              <a:t> 2019). </a:t>
            </a:r>
            <a:r>
              <a:rPr lang="en-US" sz="1400" dirty="0" smtClean="0">
                <a:latin typeface="Times New Roman" panose="02020603050405020304" pitchFamily="18" charset="0"/>
                <a:ea typeface="Calibri" panose="020F0502020204030204" pitchFamily="34" charset="0"/>
              </a:rPr>
              <a:t>Encryption, coupled with </a:t>
            </a:r>
            <a:r>
              <a:rPr lang="en-US" sz="1400" dirty="0">
                <a:latin typeface="Times New Roman" panose="02020603050405020304" pitchFamily="18" charset="0"/>
                <a:ea typeface="Calibri" panose="020F0502020204030204" pitchFamily="34" charset="0"/>
              </a:rPr>
              <a:t>steganography conceals the existence of information, adding an extra layer of security by hiding data within other objects, such as images or text. This dual approach can address some of encryption’s visibility limitations (</a:t>
            </a:r>
            <a:r>
              <a:rPr lang="en-US" sz="1400" dirty="0" err="1">
                <a:latin typeface="Times New Roman" panose="02020603050405020304" pitchFamily="18" charset="0"/>
                <a:ea typeface="Calibri" panose="020F0502020204030204" pitchFamily="34" charset="0"/>
              </a:rPr>
              <a:t>Hadipour</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et al</a:t>
            </a:r>
            <a:r>
              <a:rPr lang="en-US" sz="1400" dirty="0">
                <a:latin typeface="Times New Roman" panose="02020603050405020304" pitchFamily="18" charset="0"/>
                <a:ea typeface="Calibri" panose="020F0502020204030204" pitchFamily="34" charset="0"/>
              </a:rPr>
              <a:t>., 2020). The old craft of concealing messages with the goal that they are not detectable. No replacement or permutation was utilized. The secret message is plain, however clueless to the reader (Kaur, 2016) </a:t>
            </a:r>
            <a:endParaRPr lang="en-US" sz="1400" dirty="0">
              <a:effectLst/>
              <a:latin typeface="Times New Roman" panose="02020603050405020304" pitchFamily="18" charset="0"/>
              <a:ea typeface="Calibri" panose="020F0502020204030204" pitchFamily="34" charset="0"/>
            </a:endParaRPr>
          </a:p>
        </p:txBody>
      </p:sp>
      <p:sp>
        <p:nvSpPr>
          <p:cNvPr id="5" name="Rectangle 4"/>
          <p:cNvSpPr/>
          <p:nvPr/>
        </p:nvSpPr>
        <p:spPr>
          <a:xfrm>
            <a:off x="831011" y="720043"/>
            <a:ext cx="6096000" cy="690638"/>
          </a:xfrm>
          <a:prstGeom prst="rect">
            <a:avLst/>
          </a:prstGeom>
        </p:spPr>
        <p:txBody>
          <a:bodyPr>
            <a:spAutoFit/>
          </a:bodyPr>
          <a:lstStyle/>
          <a:p>
            <a:pPr>
              <a:lnSpc>
                <a:spcPct val="107000"/>
              </a:lnSpc>
              <a:spcBef>
                <a:spcPts val="1200"/>
              </a:spcBef>
              <a:spcAft>
                <a:spcPts val="3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1.1 Background to the Study</a:t>
            </a:r>
            <a:endParaRPr lang="en-US" b="1" dirty="0">
              <a:latin typeface="Calibri Light" panose="020F0302020204030204" pitchFamily="34" charset="0"/>
              <a:ea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US" sz="1600" b="1" dirty="0">
                <a:latin typeface="Times New Roman" panose="02020603050405020304" pitchFamily="18" charset="0"/>
                <a:ea typeface="Calibri" panose="020F0502020204030204" pitchFamily="34" charset="0"/>
              </a:rPr>
              <a:t> </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7342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105" y="1385123"/>
            <a:ext cx="10688715" cy="5078313"/>
          </a:xfrm>
          <a:prstGeom prst="rect">
            <a:avLst/>
          </a:prstGeom>
        </p:spPr>
        <p:txBody>
          <a:bodyPr wrap="square">
            <a:spAutoFit/>
          </a:bodyPr>
          <a:lstStyle/>
          <a:p>
            <a:pPr algn="just">
              <a:lnSpc>
                <a:spcPct val="200000"/>
              </a:lnSpc>
            </a:pPr>
            <a:r>
              <a:rPr lang="en-US" dirty="0">
                <a:solidFill>
                  <a:srgbClr val="000000"/>
                </a:solidFill>
                <a:latin typeface="Times New Roman" panose="02020603050405020304" pitchFamily="18" charset="0"/>
                <a:ea typeface="Calibri" panose="020F0502020204030204" pitchFamily="34" charset="0"/>
              </a:rPr>
              <a:t>Different bitmap (BMP) cover images with 256x256 and 512x512 resolutions for least significant bit (LSB) and  discrete cosine transform (DCT) techniques are utilized in the experimentations. The evaluation parameters of these techniques are based on MSE (mean square error) and PSNR (peak-to-square noise ratio). </a:t>
            </a:r>
          </a:p>
          <a:p>
            <a:pPr algn="just">
              <a:lnSpc>
                <a:spcPct val="200000"/>
              </a:lnSpc>
            </a:pPr>
            <a:r>
              <a:rPr lang="en-US" dirty="0">
                <a:solidFill>
                  <a:srgbClr val="000000"/>
                </a:solidFill>
                <a:latin typeface="Times New Roman" panose="02020603050405020304" pitchFamily="18" charset="0"/>
                <a:ea typeface="Calibri" panose="020F0502020204030204" pitchFamily="34" charset="0"/>
              </a:rPr>
              <a:t> We have used Python 3.6.1 for the project. We used pillow (PIL) for Spatial domain transformations like LSB and </a:t>
            </a:r>
            <a:r>
              <a:rPr lang="en-US" dirty="0" err="1">
                <a:solidFill>
                  <a:srgbClr val="000000"/>
                </a:solidFill>
                <a:latin typeface="Times New Roman" panose="02020603050405020304" pitchFamily="18" charset="0"/>
                <a:ea typeface="Calibri" panose="020F0502020204030204" pitchFamily="34" charset="0"/>
              </a:rPr>
              <a:t>OpenCV</a:t>
            </a:r>
            <a:r>
              <a:rPr lang="en-US" dirty="0">
                <a:solidFill>
                  <a:srgbClr val="000000"/>
                </a:solidFill>
                <a:latin typeface="Times New Roman" panose="02020603050405020304" pitchFamily="18" charset="0"/>
                <a:ea typeface="Calibri" panose="020F0502020204030204" pitchFamily="34" charset="0"/>
              </a:rPr>
              <a:t> for Frequency domain transformations like DCT and DWT implementations. </a:t>
            </a:r>
          </a:p>
          <a:p>
            <a:pPr algn="just">
              <a:lnSpc>
                <a:spcPct val="200000"/>
              </a:lnSpc>
            </a:pPr>
            <a:r>
              <a:rPr lang="en-US" dirty="0">
                <a:solidFill>
                  <a:srgbClr val="000000"/>
                </a:solidFill>
                <a:latin typeface="Times New Roman" panose="02020603050405020304" pitchFamily="18" charset="0"/>
                <a:ea typeface="Calibri" panose="020F0502020204030204" pitchFamily="34" charset="0"/>
              </a:rPr>
              <a:t> </a:t>
            </a:r>
          </a:p>
          <a:p>
            <a:pPr algn="just">
              <a:lnSpc>
                <a:spcPct val="200000"/>
              </a:lnSpc>
            </a:pPr>
            <a:r>
              <a:rPr lang="en-US" dirty="0">
                <a:solidFill>
                  <a:srgbClr val="000000"/>
                </a:solidFill>
                <a:latin typeface="Times New Roman" panose="02020603050405020304" pitchFamily="18" charset="0"/>
                <a:ea typeface="Calibri" panose="020F0502020204030204" pitchFamily="34" charset="0"/>
              </a:rPr>
              <a:t>We are hiding text inside a carrier image (cover image) and making that </a:t>
            </a:r>
            <a:r>
              <a:rPr lang="en-US" dirty="0" err="1">
                <a:solidFill>
                  <a:srgbClr val="000000"/>
                </a:solidFill>
                <a:latin typeface="Times New Roman" panose="02020603050405020304" pitchFamily="18" charset="0"/>
                <a:ea typeface="Calibri" panose="020F0502020204030204" pitchFamily="34" charset="0"/>
              </a:rPr>
              <a:t>stego</a:t>
            </a:r>
            <a:r>
              <a:rPr lang="en-US" dirty="0">
                <a:solidFill>
                  <a:srgbClr val="000000"/>
                </a:solidFill>
                <a:latin typeface="Times New Roman" panose="02020603050405020304" pitchFamily="18" charset="0"/>
                <a:ea typeface="Calibri" panose="020F0502020204030204" pitchFamily="34" charset="0"/>
              </a:rPr>
              <a:t> to be decoded later and get the hidden text back. We stored MSE and PSNR (dB) for LSB, DCT, and DWT and stored them in an excel spreadsheet.</a:t>
            </a:r>
            <a:endParaRPr lang="en-US"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8722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33252" y="318624"/>
            <a:ext cx="892222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 Project Evaluation Results</a:t>
            </a:r>
            <a:endParaRPr kumimoji="0" lang="en-US" sz="1600" b="1"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result of our project's implementation using python and the following the steps in the proposed architecture is shown in the </a:t>
            </a:r>
            <a:r>
              <a:rPr kumimoji="0" lang="en-US" sz="16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Lenna</a:t>
            </a:r>
            <a:r>
              <a:rPr kumimoji="0" lang="en-US"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image:</a:t>
            </a:r>
            <a:endParaRPr kumimoji="0" lang="en-US" sz="16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04213830"/>
              </p:ext>
            </p:extLst>
          </p:nvPr>
        </p:nvGraphicFramePr>
        <p:xfrm>
          <a:off x="1653984" y="1256432"/>
          <a:ext cx="6080760" cy="723900"/>
        </p:xfrm>
        <a:graphic>
          <a:graphicData uri="http://schemas.openxmlformats.org/drawingml/2006/table">
            <a:tbl>
              <a:tblPr firstRow="1" firstCol="1" bandRow="1">
                <a:tableStyleId>{5C22544A-7EE6-4342-B048-85BDC9FD1C3A}</a:tableStyleId>
              </a:tblPr>
              <a:tblGrid>
                <a:gridCol w="2026920"/>
                <a:gridCol w="2026920"/>
                <a:gridCol w="2026920"/>
              </a:tblGrid>
              <a:tr h="0">
                <a:tc>
                  <a:txBody>
                    <a:bodyPr/>
                    <a:lstStyle/>
                    <a:p>
                      <a:pPr marL="0" marR="0" algn="just">
                        <a:lnSpc>
                          <a:spcPct val="150000"/>
                        </a:lnSpc>
                        <a:spcBef>
                          <a:spcPts val="0"/>
                        </a:spcBef>
                        <a:spcAft>
                          <a:spcPts val="800"/>
                        </a:spcAft>
                      </a:pPr>
                      <a:r>
                        <a:rPr lang="en-US" sz="1200" dirty="0">
                          <a:effectLst/>
                        </a:rPr>
                        <a:t>For Lenna.png</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200">
                          <a:effectLst/>
                        </a:rPr>
                        <a:t>MSE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200">
                          <a:effectLst/>
                        </a:rPr>
                        <a:t>PSNR</a:t>
                      </a:r>
                      <a:endParaRPr lang="en-US" sz="120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gn="just">
                        <a:lnSpc>
                          <a:spcPct val="150000"/>
                        </a:lnSpc>
                        <a:spcBef>
                          <a:spcPts val="0"/>
                        </a:spcBef>
                        <a:spcAft>
                          <a:spcPts val="800"/>
                        </a:spcAft>
                      </a:pPr>
                      <a:r>
                        <a:rPr lang="en-US" sz="1200">
                          <a:effectLst/>
                        </a:rPr>
                        <a:t>Original vs LSB</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000" dirty="0">
                          <a:effectLst/>
                        </a:rPr>
                        <a:t>0.103221893310547</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000">
                          <a:effectLst/>
                        </a:rPr>
                        <a:t>57.9930854017019</a:t>
                      </a:r>
                      <a:endParaRPr lang="en-US" sz="120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gn="just">
                        <a:lnSpc>
                          <a:spcPct val="150000"/>
                        </a:lnSpc>
                        <a:spcBef>
                          <a:spcPts val="0"/>
                        </a:spcBef>
                        <a:spcAft>
                          <a:spcPts val="800"/>
                        </a:spcAft>
                      </a:pPr>
                      <a:r>
                        <a:rPr lang="en-US" sz="1200">
                          <a:effectLst/>
                        </a:rPr>
                        <a:t>Original vs DCT</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000" dirty="0">
                          <a:effectLst/>
                        </a:rPr>
                        <a:t>1888.07461929321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000" dirty="0">
                          <a:effectLst/>
                        </a:rPr>
                        <a:t>15.3706120665433</a:t>
                      </a:r>
                      <a:endParaRPr lang="en-US" sz="12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
        <p:nvSpPr>
          <p:cNvPr id="5" name="Rectangle 4"/>
          <p:cNvSpPr/>
          <p:nvPr/>
        </p:nvSpPr>
        <p:spPr>
          <a:xfrm>
            <a:off x="501503" y="2088446"/>
            <a:ext cx="8593585" cy="1345497"/>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rPr>
              <a:t>The MSE and PSNR for the original cover image following LSB and DCT transformation are shown in the above table</a:t>
            </a:r>
            <a:r>
              <a:rPr lang="en-US" dirty="0" smtClean="0">
                <a:latin typeface="Times New Roman" panose="02020603050405020304" pitchFamily="18" charset="0"/>
                <a:ea typeface="Calibri" panose="020F0502020204030204" pitchFamily="34" charset="0"/>
              </a:rPr>
              <a:t>. </a:t>
            </a:r>
          </a:p>
          <a:p>
            <a:pPr algn="just">
              <a:lnSpc>
                <a:spcPct val="150000"/>
              </a:lnSpc>
              <a:spcAft>
                <a:spcPts val="800"/>
              </a:spcAft>
            </a:pPr>
            <a:r>
              <a:rPr lang="en-US" b="1" dirty="0" smtClean="0">
                <a:latin typeface="Times New Roman" panose="02020603050405020304" pitchFamily="18" charset="0"/>
                <a:ea typeface="Calibri" panose="020F0502020204030204" pitchFamily="34" charset="0"/>
              </a:rPr>
              <a:t>MSE COMPARISON</a:t>
            </a:r>
            <a:endParaRPr lang="en-US" b="1" dirty="0">
              <a:effectLst/>
              <a:latin typeface="Times New Roman" panose="02020603050405020304" pitchFamily="18" charset="0"/>
              <a:ea typeface="Calibri" panose="020F0502020204030204" pitchFamily="34" charset="0"/>
            </a:endParaRPr>
          </a:p>
        </p:txBody>
      </p:sp>
      <p:pic>
        <p:nvPicPr>
          <p:cNvPr id="6" name="Picture 5" descr="Chart, bar char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679300" y="2965609"/>
            <a:ext cx="4237990" cy="2616200"/>
          </a:xfrm>
          <a:prstGeom prst="rect">
            <a:avLst/>
          </a:prstGeom>
          <a:noFill/>
          <a:ln>
            <a:noFill/>
          </a:ln>
        </p:spPr>
      </p:pic>
      <p:sp>
        <p:nvSpPr>
          <p:cNvPr id="7" name="Rectangle 6"/>
          <p:cNvSpPr/>
          <p:nvPr/>
        </p:nvSpPr>
        <p:spPr>
          <a:xfrm>
            <a:off x="501503" y="5443213"/>
            <a:ext cx="9130769" cy="1302921"/>
          </a:xfrm>
          <a:prstGeom prst="rect">
            <a:avLst/>
          </a:prstGeom>
        </p:spPr>
        <p:txBody>
          <a:bodyPr wrap="square">
            <a:spAutoFit/>
          </a:bodyPr>
          <a:lstStyle/>
          <a:p>
            <a:pPr indent="457200" algn="ctr">
              <a:lnSpc>
                <a:spcPct val="150000"/>
              </a:lnSpc>
              <a:spcAft>
                <a:spcPts val="800"/>
              </a:spcAft>
            </a:pPr>
            <a:r>
              <a:rPr lang="en-US" sz="1600" b="1" dirty="0">
                <a:latin typeface="Times New Roman" panose="02020603050405020304" pitchFamily="18" charset="0"/>
                <a:ea typeface="Calibri" panose="020F0502020204030204" pitchFamily="34" charset="0"/>
              </a:rPr>
              <a:t>FIGURE 8: MSE COMPARISON</a:t>
            </a:r>
            <a:endParaRPr lang="en-US" sz="1600" dirty="0">
              <a:latin typeface="Times New Roman" panose="02020603050405020304" pitchFamily="18" charset="0"/>
              <a:ea typeface="Calibri" panose="020F0502020204030204" pitchFamily="34" charset="0"/>
            </a:endParaRPr>
          </a:p>
          <a:p>
            <a:pPr algn="just">
              <a:lnSpc>
                <a:spcPct val="150000"/>
              </a:lnSpc>
              <a:spcAft>
                <a:spcPts val="800"/>
              </a:spcAft>
            </a:pPr>
            <a:r>
              <a:rPr lang="en-US" sz="1600" dirty="0">
                <a:latin typeface="Times New Roman" panose="02020603050405020304" pitchFamily="18" charset="0"/>
                <a:ea typeface="Calibri" panose="020F0502020204030204" pitchFamily="34" charset="0"/>
              </a:rPr>
              <a:t>The MSE for LSB and DCT is displayed in the above chart. It shows that DCT has a significantly higher mean square error than LSB, therefore it is more  durable and has a higher payload capacity.</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1270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 histo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1754" y="1934021"/>
            <a:ext cx="3880360" cy="2488072"/>
          </a:xfrm>
          <a:prstGeom prst="rect">
            <a:avLst/>
          </a:prstGeom>
          <a:noFill/>
          <a:ln>
            <a:noFill/>
          </a:ln>
        </p:spPr>
      </p:pic>
      <p:sp>
        <p:nvSpPr>
          <p:cNvPr id="3" name="Rectangle 2"/>
          <p:cNvSpPr/>
          <p:nvPr/>
        </p:nvSpPr>
        <p:spPr>
          <a:xfrm>
            <a:off x="198267" y="687526"/>
            <a:ext cx="9620435" cy="1246495"/>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rPr>
              <a:t>Peak Signal-to-Noise Ratio (PSNR) is a measure of the quality of an image, comparing an original image with a modified or compressed version. It tells us how much "noise" (unwanted changes) has been introduced into the image</a:t>
            </a:r>
            <a:r>
              <a:rPr lang="en-US" dirty="0">
                <a:latin typeface="Times New Roman" panose="02020603050405020304" pitchFamily="18" charset="0"/>
                <a:ea typeface="Calibri" panose="020F0502020204030204" pitchFamily="34" charset="0"/>
              </a:rPr>
              <a:t>.</a:t>
            </a:r>
            <a:endParaRPr lang="en-US" dirty="0">
              <a:effectLst/>
              <a:latin typeface="Times New Roman" panose="02020603050405020304" pitchFamily="18" charset="0"/>
              <a:ea typeface="Calibri" panose="020F0502020204030204" pitchFamily="34" charset="0"/>
            </a:endParaRPr>
          </a:p>
        </p:txBody>
      </p:sp>
      <p:sp>
        <p:nvSpPr>
          <p:cNvPr id="4" name="Rectangle 3"/>
          <p:cNvSpPr/>
          <p:nvPr/>
        </p:nvSpPr>
        <p:spPr>
          <a:xfrm>
            <a:off x="372862" y="4422093"/>
            <a:ext cx="10431262" cy="2800767"/>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The PSNR for LSB and DCT can be seen in the chart. Peak Signal to noise ratio for LSB is significantly higher than </a:t>
            </a:r>
            <a:r>
              <a:rPr lang="en-US" sz="1600" dirty="0" smtClean="0">
                <a:latin typeface="Times New Roman" panose="02020603050405020304" pitchFamily="18" charset="0"/>
                <a:ea typeface="Calibri" panose="020F0502020204030204" pitchFamily="34" charset="0"/>
              </a:rPr>
              <a:t>DCT</a:t>
            </a:r>
          </a:p>
          <a:p>
            <a:r>
              <a:rPr lang="en-US" sz="1600" dirty="0"/>
              <a:t> </a:t>
            </a:r>
          </a:p>
          <a:p>
            <a:r>
              <a:rPr lang="en-US" sz="1600" dirty="0">
                <a:latin typeface="Times New Roman" panose="02020603050405020304" pitchFamily="18" charset="0"/>
                <a:cs typeface="Times New Roman" panose="02020603050405020304" pitchFamily="18" charset="0"/>
              </a:rPr>
              <a:t>High PSNR = Means less noise and better quality. </a:t>
            </a:r>
          </a:p>
          <a:p>
            <a:r>
              <a:rPr lang="en-US" sz="1600" dirty="0">
                <a:latin typeface="Times New Roman" panose="02020603050405020304" pitchFamily="18" charset="0"/>
                <a:cs typeface="Times New Roman" panose="02020603050405020304" pitchFamily="18" charset="0"/>
              </a:rPr>
              <a:t>Low PSNR = Means more noise and poorer quality.</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Therefore if  </a:t>
            </a:r>
            <a:r>
              <a:rPr lang="en-US" sz="1600" dirty="0">
                <a:latin typeface="Times New Roman" panose="02020603050405020304" pitchFamily="18" charset="0"/>
                <a:cs typeface="Times New Roman" panose="02020603050405020304" pitchFamily="18" charset="0"/>
              </a:rPr>
              <a:t>PSNR for LSB (Least Significant Bit) is higher than for DCT (Discrete Cosine Transform). This means that the LSB algorithm introduces less noise into the image compared to the DCT method, resulting in better quality.  </a:t>
            </a:r>
          </a:p>
          <a:p>
            <a:r>
              <a:rPr lang="en-US" sz="1600" dirty="0" smtClean="0">
                <a:latin typeface="Times New Roman" panose="02020603050405020304" pitchFamily="18" charset="0"/>
                <a:cs typeface="Times New Roman" panose="02020603050405020304" pitchFamily="18" charset="0"/>
              </a:rPr>
              <a:t>-But </a:t>
            </a:r>
            <a:r>
              <a:rPr lang="en-US" sz="1600" dirty="0">
                <a:latin typeface="Times New Roman" panose="02020603050405020304" pitchFamily="18" charset="0"/>
                <a:cs typeface="Times New Roman" panose="02020603050405020304" pitchFamily="18" charset="0"/>
              </a:rPr>
              <a:t>If two images are identical, the noise is zero, so the *Mean Squared Error (MSE)* is zero. Since PSNR is inversely related to MSE, a perfect match (MSE = 0) makes PSNR infinitely high, representing no noise at all.</a:t>
            </a:r>
          </a:p>
          <a:p>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372862" y="252559"/>
            <a:ext cx="2578591"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PSNR </a:t>
            </a:r>
            <a:r>
              <a:rPr lang="en-US" b="1" dirty="0" smtClean="0">
                <a:latin typeface="Times New Roman" panose="02020603050405020304" pitchFamily="18" charset="0"/>
                <a:ea typeface="Calibri" panose="020F0502020204030204" pitchFamily="34" charset="0"/>
              </a:rPr>
              <a:t>evaluation results</a:t>
            </a:r>
            <a:endParaRPr lang="en-US" dirty="0"/>
          </a:p>
        </p:txBody>
      </p:sp>
    </p:spTree>
    <p:extLst>
      <p:ext uri="{BB962C8B-B14F-4D97-AF65-F5344CB8AC3E}">
        <p14:creationId xmlns:p14="http://schemas.microsoft.com/office/powerpoint/2010/main" val="11709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 y="391815"/>
            <a:ext cx="10644327" cy="3948260"/>
          </a:xfrm>
          <a:prstGeom prst="rect">
            <a:avLst/>
          </a:prstGeom>
        </p:spPr>
        <p:txBody>
          <a:bodyPr wrap="square">
            <a:spAutoFit/>
          </a:bodyPr>
          <a:lstStyle/>
          <a:p>
            <a:pPr algn="just">
              <a:lnSpc>
                <a:spcPct val="107000"/>
              </a:lnSpc>
              <a:spcBef>
                <a:spcPts val="1200"/>
              </a:spcBef>
              <a:spcAft>
                <a:spcPts val="30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2.7  Discussion</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600" b="1" dirty="0">
                <a:latin typeface="Times New Roman" panose="02020603050405020304" pitchFamily="18" charset="0"/>
                <a:ea typeface="Calibri" panose="020F0502020204030204" pitchFamily="34" charset="0"/>
              </a:rPr>
              <a:t>PSNR</a:t>
            </a:r>
            <a:r>
              <a:rPr lang="en-US" sz="1600" dirty="0">
                <a:latin typeface="Times New Roman" panose="02020603050405020304" pitchFamily="18" charset="0"/>
                <a:ea typeface="Calibri" panose="020F0502020204030204" pitchFamily="34" charset="0"/>
              </a:rPr>
              <a:t>: DCT has a lower PSNR than LSB, indicating lower image quality, but this also means higher robustness in the image embedded with </a:t>
            </a:r>
            <a:r>
              <a:rPr lang="en-US" sz="1600" dirty="0" err="1">
                <a:latin typeface="Times New Roman" panose="02020603050405020304" pitchFamily="18" charset="0"/>
                <a:ea typeface="Calibri" panose="020F0502020204030204" pitchFamily="34" charset="0"/>
              </a:rPr>
              <a:t>dct</a:t>
            </a:r>
            <a:r>
              <a:rPr lang="en-US" sz="1600" dirty="0">
                <a:latin typeface="Times New Roman" panose="02020603050405020304" pitchFamily="18" charset="0"/>
                <a:ea typeface="Calibri" panose="020F0502020204030204" pitchFamily="34" charset="0"/>
              </a:rPr>
              <a:t> algorithm.</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600" b="1" i="1" dirty="0">
                <a:latin typeface="Times New Roman" panose="02020603050405020304" pitchFamily="18" charset="0"/>
                <a:ea typeface="Calibri" panose="020F0502020204030204" pitchFamily="34" charset="0"/>
              </a:rPr>
              <a:t>MSE</a:t>
            </a:r>
            <a:r>
              <a:rPr lang="en-US" sz="1600" dirty="0">
                <a:latin typeface="Times New Roman" panose="02020603050405020304" pitchFamily="18" charset="0"/>
                <a:ea typeface="Calibri" panose="020F0502020204030204" pitchFamily="34" charset="0"/>
              </a:rPr>
              <a:t>: DCT has a higher MSE than LSB, indicating lower reconstruction accuracy, but this also means higher payload capacity</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rPr>
              <a:t>Invisibility: LSB has a lower level of invisibility than DCT, as the changes made by the LSB method are more visible to the human eye.</a:t>
            </a: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600" dirty="0">
                <a:latin typeface="Times New Roman" panose="02020603050405020304" pitchFamily="18" charset="0"/>
                <a:ea typeface="Calibri" panose="020F0502020204030204" pitchFamily="34" charset="0"/>
              </a:rPr>
              <a:t>Payload Capacity: LSB has a higher payload capacity than DCT, as it can embed more secret data in the image pixel values</a:t>
            </a:r>
            <a:r>
              <a:rPr lang="en-US" sz="1600" dirty="0" smtClean="0">
                <a:latin typeface="Times New Roman" panose="02020603050405020304" pitchFamily="18" charset="0"/>
                <a:ea typeface="Calibri" panose="020F0502020204030204" pitchFamily="34" charset="0"/>
              </a:rPr>
              <a:t>.</a:t>
            </a:r>
          </a:p>
          <a:p>
            <a:pPr algn="just"/>
            <a:r>
              <a:rPr lang="en-US" sz="1600" dirty="0">
                <a:latin typeface="Times New Roman" panose="02020603050405020304" pitchFamily="18" charset="0"/>
                <a:ea typeface="Calibri" panose="020F0502020204030204" pitchFamily="34" charset="0"/>
              </a:rPr>
              <a:t> </a:t>
            </a:r>
            <a:r>
              <a:rPr lang="en-US" sz="1600" dirty="0" smtClean="0">
                <a:latin typeface="Times New Roman" panose="02020603050405020304" pitchFamily="18" charset="0"/>
                <a:ea typeface="Calibri" panose="020F0502020204030204" pitchFamily="34" charset="0"/>
              </a:rPr>
              <a:t>     Robustness</a:t>
            </a:r>
            <a:r>
              <a:rPr lang="en-US" sz="1600" dirty="0">
                <a:latin typeface="Times New Roman" panose="02020603050405020304" pitchFamily="18" charset="0"/>
                <a:ea typeface="Calibri" panose="020F0502020204030204" pitchFamily="34" charset="0"/>
              </a:rPr>
              <a:t>: DCT is more robust than LSB, as the high-frequency coefficients used by the DCT method are less affected by </a:t>
            </a:r>
            <a:r>
              <a:rPr lang="en-US" sz="1600" dirty="0" smtClean="0">
                <a:latin typeface="Times New Roman" panose="02020603050405020304" pitchFamily="18" charset="0"/>
                <a:ea typeface="Calibri" panose="020F0502020204030204" pitchFamily="34" charset="0"/>
              </a:rPr>
              <a:t>     image </a:t>
            </a:r>
            <a:r>
              <a:rPr lang="en-US" sz="1600" dirty="0">
                <a:latin typeface="Times New Roman" panose="02020603050405020304" pitchFamily="18" charset="0"/>
                <a:ea typeface="Calibri" panose="020F0502020204030204" pitchFamily="34" charset="0"/>
              </a:rPr>
              <a:t>processing operations</a:t>
            </a: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2687565558"/>
              </p:ext>
            </p:extLst>
          </p:nvPr>
        </p:nvGraphicFramePr>
        <p:xfrm>
          <a:off x="1935639" y="4618874"/>
          <a:ext cx="6080760" cy="1612900"/>
        </p:xfrm>
        <a:graphic>
          <a:graphicData uri="http://schemas.openxmlformats.org/drawingml/2006/table">
            <a:tbl>
              <a:tblPr firstRow="1" firstCol="1" bandRow="1">
                <a:tableStyleId>{5C22544A-7EE6-4342-B048-85BDC9FD1C3A}</a:tableStyleId>
              </a:tblPr>
              <a:tblGrid>
                <a:gridCol w="2026920"/>
                <a:gridCol w="2026920"/>
                <a:gridCol w="2026920"/>
              </a:tblGrid>
              <a:tr h="0">
                <a:tc>
                  <a:txBody>
                    <a:bodyPr/>
                    <a:lstStyle/>
                    <a:p>
                      <a:pPr marL="0" marR="0">
                        <a:lnSpc>
                          <a:spcPct val="150000"/>
                        </a:lnSpc>
                        <a:spcBef>
                          <a:spcPts val="0"/>
                        </a:spcBef>
                        <a:spcAft>
                          <a:spcPts val="800"/>
                        </a:spcAft>
                      </a:pPr>
                      <a:r>
                        <a:rPr lang="en-US" sz="1200" dirty="0">
                          <a:effectLst/>
                        </a:rPr>
                        <a:t>Method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a:effectLst/>
                        </a:rPr>
                        <a:t>LSB</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a:effectLst/>
                        </a:rPr>
                        <a:t>DCT</a:t>
                      </a:r>
                      <a:endParaRPr lang="en-US" sz="120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nSpc>
                          <a:spcPct val="150000"/>
                        </a:lnSpc>
                        <a:spcBef>
                          <a:spcPts val="0"/>
                        </a:spcBef>
                        <a:spcAft>
                          <a:spcPts val="800"/>
                        </a:spcAft>
                      </a:pPr>
                      <a:r>
                        <a:rPr lang="en-US" sz="1200" dirty="0" smtClean="0">
                          <a:effectLst/>
                          <a:latin typeface="+mn-lt"/>
                          <a:ea typeface="+mn-ea"/>
                        </a:rPr>
                        <a:t>PSNR</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High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Low</a:t>
                      </a:r>
                      <a:endParaRPr lang="en-US" sz="1200" dirty="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nSpc>
                          <a:spcPct val="150000"/>
                        </a:lnSpc>
                        <a:spcBef>
                          <a:spcPts val="0"/>
                        </a:spcBef>
                        <a:spcAft>
                          <a:spcPts val="800"/>
                        </a:spcAft>
                      </a:pPr>
                      <a:r>
                        <a:rPr lang="en-US" sz="1200" dirty="0" smtClean="0">
                          <a:effectLst/>
                          <a:latin typeface="+mn-lt"/>
                          <a:ea typeface="+mn-ea"/>
                        </a:rPr>
                        <a:t>MSE</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Low</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High</a:t>
                      </a:r>
                      <a:endParaRPr lang="en-US" sz="1200" dirty="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nSpc>
                          <a:spcPct val="150000"/>
                        </a:lnSpc>
                        <a:spcBef>
                          <a:spcPts val="0"/>
                        </a:spcBef>
                        <a:spcAft>
                          <a:spcPts val="800"/>
                        </a:spcAft>
                      </a:pPr>
                      <a:r>
                        <a:rPr lang="en-US" sz="1200" dirty="0">
                          <a:effectLst/>
                        </a:rPr>
                        <a:t>Robustness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a:effectLst/>
                        </a:rPr>
                        <a:t>Low</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a:effectLst/>
                        </a:rPr>
                        <a:t>High</a:t>
                      </a:r>
                      <a:endParaRPr lang="en-US" sz="120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nSpc>
                          <a:spcPct val="150000"/>
                        </a:lnSpc>
                        <a:spcBef>
                          <a:spcPts val="0"/>
                        </a:spcBef>
                        <a:spcAft>
                          <a:spcPts val="800"/>
                        </a:spcAft>
                      </a:pPr>
                      <a:r>
                        <a:rPr lang="en-US" sz="1200" dirty="0" smtClean="0">
                          <a:effectLst/>
                          <a:latin typeface="+mn-lt"/>
                          <a:ea typeface="+mn-ea"/>
                        </a:rPr>
                        <a:t>Invisibility</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Low</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smtClean="0">
                          <a:effectLst/>
                          <a:latin typeface="+mn-lt"/>
                          <a:ea typeface="+mn-ea"/>
                        </a:rPr>
                        <a:t>High</a:t>
                      </a:r>
                      <a:endParaRPr lang="en-US" sz="1200" dirty="0">
                        <a:effectLst/>
                        <a:latin typeface="Times New Roman" panose="02020603050405020304" pitchFamily="18" charset="0"/>
                        <a:ea typeface="Calibri" panose="020F0502020204030204" pitchFamily="34" charset="0"/>
                      </a:endParaRPr>
                    </a:p>
                  </a:txBody>
                  <a:tcPr marL="68580" marR="68580" marT="0" marB="0"/>
                </a:tc>
              </a:tr>
              <a:tr h="0">
                <a:tc>
                  <a:txBody>
                    <a:bodyPr/>
                    <a:lstStyle/>
                    <a:p>
                      <a:pPr marL="0" marR="0">
                        <a:lnSpc>
                          <a:spcPct val="150000"/>
                        </a:lnSpc>
                        <a:spcBef>
                          <a:spcPts val="0"/>
                        </a:spcBef>
                        <a:spcAft>
                          <a:spcPts val="800"/>
                        </a:spcAft>
                      </a:pPr>
                      <a:r>
                        <a:rPr lang="en-US" sz="1200" dirty="0">
                          <a:effectLst/>
                        </a:rPr>
                        <a:t>Payload Capacity</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a:effectLst/>
                        </a:rPr>
                        <a:t>High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200" dirty="0">
                          <a:effectLst/>
                        </a:rPr>
                        <a:t>Low</a:t>
                      </a:r>
                      <a:endParaRPr lang="en-US" sz="12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1871541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740" y="1669486"/>
            <a:ext cx="9667782" cy="3518912"/>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rPr>
              <a:t>The watermark is inserted in the DWT and DCT domain of a picture in a multi-resolution way. First, an original image and watermark are converted to the wavelet domain in the DWT domain, and the watermark is then embedded. To ensure that the embedded watermark is undetectable and to increase the robustness of the confidential data, the DCT system also uses visual masking. Once the watermark has been removed from the watermarked image during decoding, key performance metrics, including peak signal to mean noise ratio (PSNR) and correlation, are computed.</a:t>
            </a:r>
          </a:p>
          <a:p>
            <a:pPr algn="just">
              <a:lnSpc>
                <a:spcPct val="150000"/>
              </a:lnSpc>
              <a:spcAft>
                <a:spcPts val="800"/>
              </a:spcAft>
            </a:pPr>
            <a:r>
              <a:rPr lang="en-US" dirty="0">
                <a:latin typeface="Times New Roman" panose="02020603050405020304" pitchFamily="18" charset="0"/>
                <a:ea typeface="Calibri" panose="020F0502020204030204" pitchFamily="34" charset="0"/>
              </a:rPr>
              <a:t> Various attacks have been made on the watermarked image to demonstrate the robustness of the used technique. In each instance, PSNR and correlation have been computed. </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3708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057" y="1293350"/>
            <a:ext cx="11171208" cy="5201424"/>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rPr>
              <a:t>This study goes into great detail regarding using the LSB and DCT algorithms in steganography. For use in steganography, the LSB and DCT are implemented. The performance evaluation of the LSB and DCT approaches is successfully finished in this experiment, and the experimental findings are discussed. For the LSB and DCT algorithms, the MSE and PSNR values are compared. The PSNR value displays the image quality following data embedding.</a:t>
            </a:r>
          </a:p>
          <a:p>
            <a:pPr algn="just">
              <a:lnSpc>
                <a:spcPct val="150000"/>
              </a:lnSpc>
              <a:spcAft>
                <a:spcPts val="800"/>
              </a:spcAft>
            </a:pPr>
            <a:r>
              <a:rPr lang="en-US" sz="1600" dirty="0">
                <a:latin typeface="Times New Roman" panose="02020603050405020304" pitchFamily="18" charset="0"/>
                <a:ea typeface="Calibri" panose="020F0502020204030204" pitchFamily="34" charset="0"/>
              </a:rPr>
              <a:t> According to the experiment’s findings, the LSB has a higher PSNR than the other two algorithms due to its minimal impact on image quality. However, the DCT algorithm is more robust and better suited for situations where imperceptibility and resistance to compression is critical </a:t>
            </a:r>
          </a:p>
          <a:p>
            <a:pPr algn="just">
              <a:lnSpc>
                <a:spcPct val="150000"/>
              </a:lnSpc>
              <a:spcAft>
                <a:spcPts val="800"/>
              </a:spcAft>
            </a:pPr>
            <a:r>
              <a:rPr lang="en-US" sz="1600" dirty="0">
                <a:latin typeface="Times New Roman" panose="02020603050405020304" pitchFamily="18" charset="0"/>
                <a:ea typeface="Calibri" panose="020F0502020204030204" pitchFamily="34" charset="0"/>
              </a:rPr>
              <a:t>As a result, the experiment concludes that the DCT algorithm is superior to the LSB and DWT-based algorithms for using </a:t>
            </a:r>
            <a:r>
              <a:rPr lang="en-US" sz="1600" dirty="0" smtClean="0">
                <a:latin typeface="Times New Roman" panose="02020603050405020304" pitchFamily="18" charset="0"/>
                <a:ea typeface="Calibri" panose="020F0502020204030204" pitchFamily="34" charset="0"/>
              </a:rPr>
              <a:t>steganography    </a:t>
            </a:r>
          </a:p>
          <a:p>
            <a:pPr algn="just">
              <a:lnSpc>
                <a:spcPct val="150000"/>
              </a:lnSpc>
              <a:spcAft>
                <a:spcPts val="800"/>
              </a:spcAft>
            </a:pPr>
            <a:r>
              <a:rPr lang="en-US" sz="1600" dirty="0" smtClean="0">
                <a:latin typeface="Times New Roman" panose="02020603050405020304" pitchFamily="18" charset="0"/>
                <a:ea typeface="Calibri" panose="020F0502020204030204" pitchFamily="34" charset="0"/>
              </a:rPr>
              <a:t>Although DCT is preferred in this study  the other algorithms have their strengths but according to the objectives of this study it is concluded that </a:t>
            </a:r>
            <a:r>
              <a:rPr lang="en-US" sz="1600" dirty="0">
                <a:latin typeface="Times New Roman" panose="02020603050405020304" pitchFamily="18" charset="0"/>
                <a:ea typeface="Calibri" panose="020F0502020204030204" pitchFamily="34" charset="0"/>
              </a:rPr>
              <a:t>the DCT algorithm demonstrated the best performance for </a:t>
            </a:r>
            <a:r>
              <a:rPr lang="en-US" sz="1600" dirty="0" err="1">
                <a:latin typeface="Times New Roman" panose="02020603050405020304" pitchFamily="18" charset="0"/>
                <a:ea typeface="Calibri" panose="020F0502020204030204" pitchFamily="34" charset="0"/>
              </a:rPr>
              <a:t>steganographic</a:t>
            </a:r>
            <a:r>
              <a:rPr lang="en-US" sz="1600" dirty="0">
                <a:latin typeface="Times New Roman" panose="02020603050405020304" pitchFamily="18" charset="0"/>
                <a:ea typeface="Calibri" panose="020F0502020204030204" pitchFamily="34" charset="0"/>
              </a:rPr>
              <a:t> applications in digital images. Its robustness and ability to embed data effectively while maintaining a good balance between imperceptibility and resistance to compression make it the most suitable approach for this study's goals.</a:t>
            </a:r>
            <a:endParaRPr lang="en-US" sz="1600" dirty="0">
              <a:effectLst/>
              <a:latin typeface="Times New Roman" panose="02020603050405020304" pitchFamily="18" charset="0"/>
              <a:ea typeface="Calibri" panose="020F0502020204030204" pitchFamily="34" charset="0"/>
            </a:endParaRPr>
          </a:p>
        </p:txBody>
      </p:sp>
      <p:sp>
        <p:nvSpPr>
          <p:cNvPr id="5" name="Rectangle 4"/>
          <p:cNvSpPr/>
          <p:nvPr/>
        </p:nvSpPr>
        <p:spPr>
          <a:xfrm>
            <a:off x="345057" y="602712"/>
            <a:ext cx="6096000" cy="690638"/>
          </a:xfrm>
          <a:prstGeom prst="rect">
            <a:avLst/>
          </a:prstGeom>
        </p:spPr>
        <p:txBody>
          <a:bodyPr>
            <a:spAutoFit/>
          </a:bodyPr>
          <a:lstStyle/>
          <a:p>
            <a:pPr>
              <a:lnSpc>
                <a:spcPct val="107000"/>
              </a:lnSpc>
              <a:spcBef>
                <a:spcPts val="1200"/>
              </a:spcBef>
              <a:spcAft>
                <a:spcPts val="300"/>
              </a:spcAf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2.8 CONCLUSION</a:t>
            </a:r>
            <a:endParaRPr lang="en-US" b="1" i="1"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rPr>
              <a:t> </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4323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351" y="1087862"/>
            <a:ext cx="9624204" cy="5076774"/>
          </a:xfrm>
          <a:prstGeom prst="rect">
            <a:avLst/>
          </a:prstGeom>
        </p:spPr>
        <p:txBody>
          <a:bodyPr wrap="square">
            <a:spAutoFit/>
          </a:bodyPr>
          <a:lstStyle/>
          <a:p>
            <a:pPr>
              <a:lnSpc>
                <a:spcPct val="107000"/>
              </a:lnSpc>
              <a:spcBef>
                <a:spcPts val="1200"/>
              </a:spcBef>
              <a:spcAft>
                <a:spcPts val="300"/>
              </a:spcAft>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2.9 RECOMMENDATION</a:t>
            </a:r>
            <a:endParaRPr lang="en-US" sz="20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US" sz="1400" dirty="0">
                <a:latin typeface="Times New Roman" panose="02020603050405020304" pitchFamily="18" charset="0"/>
                <a:ea typeface="Calibri" panose="020F0502020204030204" pitchFamily="34" charset="0"/>
              </a:rPr>
              <a:t>In terms of recommendations for performance evaluation of stenographic approaches to digital images, the following can be considered:</a:t>
            </a:r>
          </a:p>
          <a:p>
            <a:pPr marL="342900" marR="0" lvl="0" indent="-342900" algn="just">
              <a:lnSpc>
                <a:spcPct val="2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Calibri" panose="020F0502020204030204" pitchFamily="34" charset="0"/>
              </a:rPr>
              <a:t>Choose appropriate error metrics: The choice of error metrics is crucial for evaluating the performance of the stenographic approach. PSNR and MSE are two commonly used metrics, but other metrics such as structural similarity index (SSIM) may also be considered depending on the specific requirements of the application.</a:t>
            </a:r>
          </a:p>
          <a:p>
            <a:pPr marL="342900" marR="0" lvl="0" indent="-342900" algn="just">
              <a:lnSpc>
                <a:spcPct val="2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Calibri" panose="020F0502020204030204" pitchFamily="34" charset="0"/>
              </a:rPr>
              <a:t>Consider a wide range of test images: To accurately evaluate the performance of the stenographic approach, it is important to consider a wide range of test images that cover different image types, resolutions, and compression levels.</a:t>
            </a:r>
          </a:p>
          <a:p>
            <a:pPr marL="342900" marR="0" lvl="0" indent="-342900" algn="just">
              <a:lnSpc>
                <a:spcPct val="2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Calibri" panose="020F0502020204030204" pitchFamily="34" charset="0"/>
              </a:rPr>
              <a:t>Consider the impact of image compression: Image compression can significantly impact the performance of the stenographic method. To accurately evaluate the performance of the approach, it is important to consider the impact of image compression and evaluate the performance of the </a:t>
            </a:r>
            <a:r>
              <a:rPr lang="en-US" sz="1400" dirty="0" smtClean="0">
                <a:latin typeface="Times New Roman" panose="02020603050405020304" pitchFamily="18" charset="0"/>
                <a:ea typeface="Calibri" panose="020F0502020204030204" pitchFamily="34" charset="0"/>
              </a:rPr>
              <a:t>stenographic </a:t>
            </a:r>
            <a:r>
              <a:rPr lang="en-US" sz="1400" dirty="0">
                <a:latin typeface="Times New Roman" panose="02020603050405020304" pitchFamily="18" charset="0"/>
                <a:ea typeface="Calibri" panose="020F0502020204030204" pitchFamily="34" charset="0"/>
              </a:rPr>
              <a:t>method under different compression levels</a:t>
            </a:r>
            <a:r>
              <a:rPr lang="en-US" sz="1400" dirty="0" smtClean="0">
                <a:latin typeface="Times New Roman" panose="02020603050405020304" pitchFamily="18" charset="0"/>
                <a:ea typeface="Calibri" panose="020F0502020204030204" pitchFamily="34" charset="0"/>
              </a:rPr>
              <a:t>.</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7386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74" y="337397"/>
            <a:ext cx="10886535" cy="5199885"/>
          </a:xfrm>
          <a:prstGeom prst="rect">
            <a:avLst/>
          </a:prstGeom>
        </p:spPr>
        <p:txBody>
          <a:bodyPr wrap="square">
            <a:spAutoFit/>
          </a:bodyPr>
          <a:lstStyle/>
          <a:p>
            <a:pPr>
              <a:lnSpc>
                <a:spcPct val="107000"/>
              </a:lnSpc>
              <a:spcBef>
                <a:spcPts val="1200"/>
              </a:spcBef>
              <a:spcAft>
                <a:spcPts val="300"/>
              </a:spcAft>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3.1 FUTURE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WORKS</a:t>
            </a:r>
            <a:endParaRPr lang="en-US" sz="2000" b="1" i="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US" sz="1600" dirty="0">
                <a:latin typeface="Times New Roman" panose="02020603050405020304" pitchFamily="18" charset="0"/>
                <a:ea typeface="Calibri" panose="020F0502020204030204" pitchFamily="34" charset="0"/>
              </a:rPr>
              <a:t>There are several directions for future works on performance evaluation of stenographic approaches to digital images:</a:t>
            </a:r>
          </a:p>
          <a:p>
            <a:pPr marL="342900" marR="0" lvl="0" indent="-342900" algn="just">
              <a:lnSpc>
                <a:spcPct val="200000"/>
              </a:lnSpc>
              <a:spcBef>
                <a:spcPts val="0"/>
              </a:spcBef>
              <a:spcAft>
                <a:spcPts val="800"/>
              </a:spcAft>
              <a:buFont typeface="+mj-lt"/>
              <a:buAutoNum type="arabicPeriod"/>
              <a:tabLst>
                <a:tab pos="457200" algn="l"/>
              </a:tabLst>
            </a:pPr>
            <a:r>
              <a:rPr lang="en-US" sz="1600" dirty="0">
                <a:latin typeface="Times New Roman" panose="02020603050405020304" pitchFamily="18" charset="0"/>
                <a:ea typeface="Calibri" panose="020F0502020204030204" pitchFamily="34" charset="0"/>
              </a:rPr>
              <a:t>Development of new error metrics: The development of new error metrics that can better evaluate the performance of stenographic approaches, particularly in terms of preserving the visual quality of the image and hiding the hidden data, can be an area of future work.</a:t>
            </a:r>
          </a:p>
          <a:p>
            <a:pPr marL="342900" marR="0" lvl="0" indent="-342900" algn="just">
              <a:lnSpc>
                <a:spcPct val="200000"/>
              </a:lnSpc>
              <a:spcBef>
                <a:spcPts val="0"/>
              </a:spcBef>
              <a:spcAft>
                <a:spcPts val="800"/>
              </a:spcAft>
              <a:buFont typeface="+mj-lt"/>
              <a:buAutoNum type="arabicPeriod"/>
              <a:tabLst>
                <a:tab pos="457200" algn="l"/>
              </a:tabLst>
            </a:pPr>
            <a:r>
              <a:rPr lang="en-US" sz="1600" dirty="0">
                <a:latin typeface="Times New Roman" panose="02020603050405020304" pitchFamily="18" charset="0"/>
                <a:ea typeface="Calibri" panose="020F0502020204030204" pitchFamily="34" charset="0"/>
              </a:rPr>
              <a:t>Integration of deep learning methods: The integration of deep learning methods, such as Convolutional Neural Networks (CNNs), into stenographic approaches can be a promising area of future work. The performance of these methods can be evaluated and compared against existing approaches.</a:t>
            </a:r>
          </a:p>
          <a:p>
            <a:pPr marL="342900" marR="0" lvl="0" indent="-342900" algn="just">
              <a:lnSpc>
                <a:spcPct val="200000"/>
              </a:lnSpc>
              <a:spcBef>
                <a:spcPts val="0"/>
              </a:spcBef>
              <a:spcAft>
                <a:spcPts val="800"/>
              </a:spcAft>
              <a:buFont typeface="+mj-lt"/>
              <a:buAutoNum type="arabicPeriod"/>
              <a:tabLst>
                <a:tab pos="457200" algn="l"/>
              </a:tabLst>
            </a:pPr>
            <a:r>
              <a:rPr lang="en-US" sz="1600" dirty="0">
                <a:latin typeface="Times New Roman" panose="02020603050405020304" pitchFamily="18" charset="0"/>
                <a:ea typeface="Calibri" panose="020F0502020204030204" pitchFamily="34" charset="0"/>
              </a:rPr>
              <a:t>Evaluation of performance under new attacks: The evaluation of the performance of stenographic approaches under new and emerging attacks, such as adversarial attacks and AI-based image forensics, can be an area of future work.</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8491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058" y="250167"/>
            <a:ext cx="11257471" cy="6490238"/>
          </a:xfrm>
          <a:prstGeom prst="rect">
            <a:avLst/>
          </a:prstGeom>
        </p:spPr>
        <p:txBody>
          <a:bodyPr wrap="square">
            <a:spAutoFit/>
          </a:bodyPr>
          <a:lstStyle/>
          <a:p>
            <a:pPr algn="ctr">
              <a:lnSpc>
                <a:spcPct val="107000"/>
              </a:lnSpc>
              <a:spcBef>
                <a:spcPts val="1200"/>
              </a:spcBef>
            </a:pPr>
            <a:r>
              <a:rPr lang="en-US" sz="2400" b="1" u="sng"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rPr>
              <a:t> </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L. K. </a:t>
            </a:r>
            <a:r>
              <a:rPr lang="en-US" sz="1400" dirty="0" err="1">
                <a:latin typeface="Times New Roman" panose="02020603050405020304" pitchFamily="18" charset="0"/>
                <a:ea typeface="Calibri" panose="020F0502020204030204" pitchFamily="34" charset="0"/>
              </a:rPr>
              <a:t>Tyagi</a:t>
            </a:r>
            <a:r>
              <a:rPr lang="en-US" sz="1400" dirty="0">
                <a:latin typeface="Times New Roman" panose="02020603050405020304" pitchFamily="18" charset="0"/>
                <a:ea typeface="Calibri" panose="020F0502020204030204" pitchFamily="34" charset="0"/>
              </a:rPr>
              <a:t>, A. Gupta and A. Mohamed, "Unveiling the Invisible an In-Depth Analysis of Text Steganography Techniques, Challenges, and Advancement," 2023 3rd International Conference on Technological Advancements in Computational Sciences (ICTACS), Tashkent, Uzbekistan, 2023</a:t>
            </a: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a:t>
            </a:r>
            <a:r>
              <a:rPr lang="en-US" sz="1400" dirty="0" err="1" smtClean="0">
                <a:latin typeface="Times New Roman" panose="02020603050405020304" pitchFamily="18" charset="0"/>
                <a:ea typeface="Calibri" panose="020F0502020204030204" pitchFamily="34" charset="0"/>
              </a:rPr>
              <a:t>Amid.a.jalab</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a.a</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zaidan</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b.b</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zaidan</a:t>
            </a:r>
            <a:r>
              <a:rPr lang="en-US" sz="1400" dirty="0">
                <a:latin typeface="Times New Roman" panose="02020603050405020304" pitchFamily="18" charset="0"/>
                <a:ea typeface="Calibri" panose="020F0502020204030204" pitchFamily="34" charset="0"/>
              </a:rPr>
              <a:t>, “new design for information hiding with in steganography using distortion techniques”, international journal of engineering and technology (</a:t>
            </a:r>
            <a:r>
              <a:rPr lang="en-US" sz="1400" dirty="0" err="1">
                <a:latin typeface="Times New Roman" panose="02020603050405020304" pitchFamily="18" charset="0"/>
                <a:ea typeface="Calibri" panose="020F0502020204030204" pitchFamily="34" charset="0"/>
              </a:rPr>
              <a:t>ijet</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vol</a:t>
            </a:r>
            <a:r>
              <a:rPr lang="en-US" sz="1400" dirty="0">
                <a:latin typeface="Times New Roman" panose="02020603050405020304" pitchFamily="18" charset="0"/>
                <a:ea typeface="Calibri" panose="020F0502020204030204" pitchFamily="34" charset="0"/>
              </a:rPr>
              <a:t> 2, no. 1, </a:t>
            </a:r>
            <a:r>
              <a:rPr lang="en-US" sz="1400" dirty="0" err="1">
                <a:latin typeface="Times New Roman" panose="02020603050405020304" pitchFamily="18" charset="0"/>
                <a:ea typeface="Calibri" panose="020F0502020204030204" pitchFamily="34" charset="0"/>
              </a:rPr>
              <a:t>issn</a:t>
            </a:r>
            <a:r>
              <a:rPr lang="en-US" sz="1400" dirty="0">
                <a:latin typeface="Times New Roman" panose="02020603050405020304" pitchFamily="18" charset="0"/>
                <a:ea typeface="Calibri" panose="020F0502020204030204" pitchFamily="34" charset="0"/>
              </a:rPr>
              <a:t>: 1793-8236, </a:t>
            </a:r>
            <a:r>
              <a:rPr lang="en-US" sz="1400" dirty="0" err="1">
                <a:latin typeface="Times New Roman" panose="02020603050405020304" pitchFamily="18" charset="0"/>
                <a:ea typeface="Calibri" panose="020F0502020204030204" pitchFamily="34" charset="0"/>
              </a:rPr>
              <a:t>feb</a:t>
            </a:r>
            <a:r>
              <a:rPr lang="en-US" sz="1400" dirty="0">
                <a:latin typeface="Times New Roman" panose="02020603050405020304" pitchFamily="18" charset="0"/>
                <a:ea typeface="Calibri" panose="020F0502020204030204" pitchFamily="34" charset="0"/>
              </a:rPr>
              <a:t> (2019), </a:t>
            </a:r>
            <a:r>
              <a:rPr lang="en-US" sz="1400" dirty="0" err="1">
                <a:latin typeface="Times New Roman" panose="02020603050405020304" pitchFamily="18" charset="0"/>
                <a:ea typeface="Calibri" panose="020F0502020204030204" pitchFamily="34" charset="0"/>
              </a:rPr>
              <a:t>singapore</a:t>
            </a:r>
            <a:r>
              <a:rPr lang="en-US" sz="1400" dirty="0">
                <a:latin typeface="Times New Roman" panose="02020603050405020304" pitchFamily="18" charset="0"/>
                <a:ea typeface="Calibri" panose="020F0502020204030204" pitchFamily="34" charset="0"/>
              </a:rPr>
              <a:t>.</a:t>
            </a:r>
          </a:p>
          <a:p>
            <a:pPr algn="just">
              <a:lnSpc>
                <a:spcPct val="107000"/>
              </a:lnSpc>
              <a:spcAft>
                <a:spcPts val="800"/>
              </a:spcAft>
            </a:pPr>
            <a:r>
              <a:rPr lang="en-US" sz="1400" dirty="0" err="1">
                <a:latin typeface="Times New Roman" panose="02020603050405020304" pitchFamily="18" charset="0"/>
                <a:ea typeface="Calibri" panose="020F0502020204030204" pitchFamily="34" charset="0"/>
              </a:rPr>
              <a:t>Histiaeus</a:t>
            </a:r>
            <a:r>
              <a:rPr lang="en-US" sz="1400" dirty="0">
                <a:latin typeface="Times New Roman" panose="02020603050405020304" pitchFamily="18" charset="0"/>
                <a:ea typeface="Calibri" panose="020F0502020204030204" pitchFamily="34" charset="0"/>
              </a:rPr>
              <a:t> And Steganography | Teaching London Computing: A Resource Hub From </a:t>
            </a:r>
            <a:r>
              <a:rPr lang="en-US" sz="1400" dirty="0" err="1">
                <a:latin typeface="Times New Roman" panose="02020603050405020304" pitchFamily="18" charset="0"/>
                <a:ea typeface="Calibri" panose="020F0502020204030204" pitchFamily="34" charset="0"/>
              </a:rPr>
              <a:t>Cas</a:t>
            </a:r>
            <a:r>
              <a:rPr lang="en-US" sz="1400" dirty="0">
                <a:latin typeface="Times New Roman" panose="02020603050405020304" pitchFamily="18" charset="0"/>
                <a:ea typeface="Calibri" panose="020F0502020204030204" pitchFamily="34" charset="0"/>
              </a:rPr>
              <a:t> London &amp; Cs4fn(</a:t>
            </a:r>
            <a:r>
              <a:rPr lang="en-US" sz="1400" u="sng" dirty="0">
                <a:solidFill>
                  <a:srgbClr val="0563C1"/>
                </a:solidFill>
                <a:latin typeface="Times New Roman" panose="02020603050405020304" pitchFamily="18" charset="0"/>
                <a:ea typeface="Calibri" panose="020F0502020204030204" pitchFamily="34" charset="0"/>
                <a:hlinkClick r:id="rId2"/>
              </a:rPr>
              <a:t>Https://Teachinglondoncomputing.Org/Histiaeus</a:t>
            </a:r>
            <a:r>
              <a:rPr lang="en-US" sz="1400" u="sng" dirty="0" smtClean="0">
                <a:solidFill>
                  <a:srgbClr val="0563C1"/>
                </a:solidFill>
                <a:latin typeface="Times New Roman" panose="02020603050405020304" pitchFamily="18" charset="0"/>
                <a:ea typeface="Calibri" panose="020F0502020204030204" pitchFamily="34" charset="0"/>
                <a:hlinkClick r:id="rId2"/>
              </a:rPr>
              <a:t>/</a:t>
            </a:r>
            <a:r>
              <a:rPr lang="en-US" sz="1400" dirty="0" smtClean="0">
                <a:latin typeface="Times New Roman" panose="02020603050405020304" pitchFamily="18" charset="0"/>
                <a:ea typeface="Calibri" panose="020F0502020204030204" pitchFamily="34" charset="0"/>
              </a:rPr>
              <a:t>).</a:t>
            </a:r>
            <a:endParaRPr lang="en-US" sz="1400" dirty="0">
              <a:latin typeface="Times New Roman" panose="02020603050405020304" pitchFamily="18" charset="0"/>
              <a:ea typeface="Calibri" panose="020F0502020204030204" pitchFamily="34" charset="0"/>
            </a:endParaRPr>
          </a:p>
          <a:p>
            <a:pPr algn="just">
              <a:lnSpc>
                <a:spcPct val="107000"/>
              </a:lnSpc>
              <a:spcAft>
                <a:spcPts val="800"/>
              </a:spcAft>
            </a:pPr>
            <a:r>
              <a:rPr lang="en-US" sz="1400" dirty="0">
                <a:latin typeface="Times New Roman" panose="02020603050405020304" pitchFamily="18" charset="0"/>
                <a:ea typeface="Calibri" panose="020F0502020204030204" pitchFamily="34" charset="0"/>
              </a:rPr>
              <a:t> </a:t>
            </a:r>
            <a:r>
              <a:rPr lang="en-US" sz="1400" dirty="0" smtClean="0">
                <a:latin typeface="Times New Roman" panose="02020603050405020304" pitchFamily="18" charset="0"/>
                <a:ea typeface="Calibri" panose="020F0502020204030204" pitchFamily="34" charset="0"/>
              </a:rPr>
              <a:t>A</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Hadipour</a:t>
            </a:r>
            <a:r>
              <a:rPr lang="en-US" sz="1400" dirty="0">
                <a:latin typeface="Times New Roman" panose="02020603050405020304" pitchFamily="18" charset="0"/>
                <a:ea typeface="Calibri" panose="020F0502020204030204" pitchFamily="34" charset="0"/>
              </a:rPr>
              <a:t> and R. </a:t>
            </a:r>
            <a:r>
              <a:rPr lang="en-US" sz="1400" dirty="0" err="1">
                <a:latin typeface="Times New Roman" panose="02020603050405020304" pitchFamily="18" charset="0"/>
                <a:ea typeface="Calibri" panose="020F0502020204030204" pitchFamily="34" charset="0"/>
              </a:rPr>
              <a:t>Afifi</a:t>
            </a:r>
            <a:r>
              <a:rPr lang="en-US" sz="1400" dirty="0">
                <a:latin typeface="Times New Roman" panose="02020603050405020304" pitchFamily="18" charset="0"/>
                <a:ea typeface="Calibri" panose="020F0502020204030204" pitchFamily="34" charset="0"/>
              </a:rPr>
              <a:t> (2020) , "Advantages and disadvantages of using cryptography in steganography,"    </a:t>
            </a:r>
            <a:r>
              <a:rPr lang="en-US" sz="1400" i="1" dirty="0">
                <a:latin typeface="Times New Roman" panose="02020603050405020304" pitchFamily="18" charset="0"/>
                <a:ea typeface="Calibri" panose="020F0502020204030204" pitchFamily="34" charset="0"/>
              </a:rPr>
              <a:t>2020 17th International ISC Conference on Information Security and Cryptology (ISCISC), Tehran, Iran, 2020, pp. </a:t>
            </a:r>
            <a:r>
              <a:rPr lang="en-US" sz="1400" i="1" dirty="0" smtClean="0">
                <a:latin typeface="Times New Roman" panose="02020603050405020304" pitchFamily="18" charset="0"/>
                <a:ea typeface="Calibri" panose="020F0502020204030204" pitchFamily="34" charset="0"/>
              </a:rPr>
              <a:t>88-94</a:t>
            </a:r>
            <a:r>
              <a:rPr lang="en-US" sz="1400" dirty="0" smtClean="0">
                <a:latin typeface="Times New Roman" panose="02020603050405020304" pitchFamily="18" charset="0"/>
                <a:ea typeface="Calibri" panose="020F0502020204030204" pitchFamily="34" charset="0"/>
              </a:rPr>
              <a:t>.</a:t>
            </a:r>
          </a:p>
          <a:p>
            <a:pPr algn="just">
              <a:lnSpc>
                <a:spcPct val="107000"/>
              </a:lnSpc>
              <a:spcAft>
                <a:spcPts val="800"/>
              </a:spcAft>
            </a:pPr>
            <a:r>
              <a:rPr lang="en-US" sz="1400" dirty="0" err="1" smtClean="0">
                <a:latin typeface="Times New Roman" panose="02020603050405020304" pitchFamily="18" charset="0"/>
                <a:ea typeface="Calibri" panose="020F0502020204030204" pitchFamily="34" charset="0"/>
              </a:rPr>
              <a:t>Abd</a:t>
            </a:r>
            <a:r>
              <a:rPr lang="en-US" sz="1400" dirty="0" smtClean="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Allteef</a:t>
            </a:r>
            <a:r>
              <a:rPr lang="en-US" sz="1400" dirty="0">
                <a:latin typeface="Times New Roman" panose="02020603050405020304" pitchFamily="18" charset="0"/>
                <a:ea typeface="Calibri" panose="020F0502020204030204" pitchFamily="34" charset="0"/>
              </a:rPr>
              <a:t>, S. K. (2019). Proposed Steganography Method to Hide Image Data in Wave File. </a:t>
            </a:r>
            <a:r>
              <a:rPr lang="en-US" sz="1400" i="1" dirty="0">
                <a:latin typeface="Times New Roman" panose="02020603050405020304" pitchFamily="18" charset="0"/>
                <a:ea typeface="Calibri" panose="020F0502020204030204" pitchFamily="34" charset="0"/>
              </a:rPr>
              <a:t>Journal of Babylon University</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18</a:t>
            </a:r>
            <a:r>
              <a:rPr lang="en-US" sz="1400" dirty="0">
                <a:latin typeface="Times New Roman" panose="02020603050405020304" pitchFamily="18" charset="0"/>
                <a:ea typeface="Calibri" panose="020F0502020204030204" pitchFamily="34" charset="0"/>
              </a:rPr>
              <a:t>(1–2), </a:t>
            </a:r>
            <a:r>
              <a:rPr lang="en-US" sz="1400" dirty="0" smtClean="0">
                <a:latin typeface="Times New Roman" panose="02020603050405020304" pitchFamily="18" charset="0"/>
                <a:ea typeface="Calibri" panose="020F0502020204030204" pitchFamily="34" charset="0"/>
              </a:rPr>
              <a:t>360-367</a:t>
            </a:r>
            <a:r>
              <a:rPr lang="en-US" sz="1400" dirty="0">
                <a:latin typeface="Times New Roman" panose="02020603050405020304" pitchFamily="18" charset="0"/>
                <a:ea typeface="Calibri" panose="020F0502020204030204" pitchFamily="34" charset="0"/>
              </a:rPr>
              <a:t>.</a:t>
            </a:r>
          </a:p>
          <a:p>
            <a:pPr marL="457200" marR="0" indent="-457200" algn="just">
              <a:lnSpc>
                <a:spcPct val="200000"/>
              </a:lnSpc>
              <a:spcBef>
                <a:spcPts val="0"/>
              </a:spcBef>
              <a:spcAft>
                <a:spcPts val="0"/>
              </a:spcAft>
            </a:pPr>
            <a:r>
              <a:rPr lang="en-US" sz="1400" dirty="0" err="1">
                <a:latin typeface="Times New Roman" panose="02020603050405020304" pitchFamily="18" charset="0"/>
                <a:ea typeface="Calibri" panose="020F0502020204030204" pitchFamily="34" charset="0"/>
              </a:rPr>
              <a:t>ALabaichi</a:t>
            </a:r>
            <a:r>
              <a:rPr lang="en-US" sz="1400" dirty="0">
                <a:latin typeface="Times New Roman" panose="02020603050405020304" pitchFamily="18" charset="0"/>
                <a:ea typeface="Calibri" panose="020F0502020204030204" pitchFamily="34" charset="0"/>
              </a:rPr>
              <a:t>, A., Al-</a:t>
            </a:r>
            <a:r>
              <a:rPr lang="en-US" sz="1400" dirty="0" err="1">
                <a:latin typeface="Times New Roman" panose="02020603050405020304" pitchFamily="18" charset="0"/>
                <a:ea typeface="Calibri" panose="020F0502020204030204" pitchFamily="34" charset="0"/>
              </a:rPr>
              <a:t>Dabbas</a:t>
            </a:r>
            <a:r>
              <a:rPr lang="en-US" sz="1400" dirty="0">
                <a:latin typeface="Times New Roman" panose="02020603050405020304" pitchFamily="18" charset="0"/>
                <a:ea typeface="Calibri" panose="020F0502020204030204" pitchFamily="34" charset="0"/>
              </a:rPr>
              <a:t>, M. A. A. A. K., and </a:t>
            </a:r>
            <a:r>
              <a:rPr lang="en-US" sz="1400" dirty="0" err="1">
                <a:latin typeface="Times New Roman" panose="02020603050405020304" pitchFamily="18" charset="0"/>
                <a:ea typeface="Calibri" panose="020F0502020204030204" pitchFamily="34" charset="0"/>
              </a:rPr>
              <a:t>Salih</a:t>
            </a:r>
            <a:r>
              <a:rPr lang="en-US" sz="1400" dirty="0">
                <a:latin typeface="Times New Roman" panose="02020603050405020304" pitchFamily="18" charset="0"/>
                <a:ea typeface="Calibri" panose="020F0502020204030204" pitchFamily="34" charset="0"/>
              </a:rPr>
              <a:t>, A. (2020). Image steganography using least significant bit and secret map techniques. </a:t>
            </a:r>
            <a:r>
              <a:rPr lang="en-US" sz="1400" i="1" dirty="0">
                <a:latin typeface="Times New Roman" panose="02020603050405020304" pitchFamily="18" charset="0"/>
                <a:ea typeface="Calibri" panose="020F0502020204030204" pitchFamily="34" charset="0"/>
              </a:rPr>
              <a:t>International journal of electrical and computer engineering (2088-8708)</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10</a:t>
            </a:r>
            <a:r>
              <a:rPr lang="en-US" sz="1400" dirty="0">
                <a:latin typeface="Times New Roman" panose="02020603050405020304" pitchFamily="18" charset="0"/>
                <a:ea typeface="Calibri" panose="020F0502020204030204" pitchFamily="34" charset="0"/>
              </a:rPr>
              <a:t>(1).</a:t>
            </a:r>
          </a:p>
          <a:p>
            <a:pPr marL="457200" marR="0" indent="-457200" algn="just">
              <a:lnSpc>
                <a:spcPct val="200000"/>
              </a:lnSpc>
              <a:spcBef>
                <a:spcPts val="0"/>
              </a:spcBef>
              <a:spcAft>
                <a:spcPts val="0"/>
              </a:spcAft>
            </a:pPr>
            <a:r>
              <a:rPr lang="en-US" sz="1400" dirty="0" err="1">
                <a:latin typeface="Times New Roman" panose="02020603050405020304" pitchFamily="18" charset="0"/>
                <a:ea typeface="Calibri" panose="020F0502020204030204" pitchFamily="34" charset="0"/>
              </a:rPr>
              <a:t>Anumol</a:t>
            </a:r>
            <a:r>
              <a:rPr lang="en-US" sz="1400" dirty="0">
                <a:latin typeface="Times New Roman" panose="02020603050405020304" pitchFamily="18" charset="0"/>
                <a:ea typeface="Calibri" panose="020F0502020204030204" pitchFamily="34" charset="0"/>
              </a:rPr>
              <a:t>, V. B., </a:t>
            </a:r>
            <a:r>
              <a:rPr lang="en-US" sz="1400" dirty="0" err="1">
                <a:latin typeface="Times New Roman" panose="02020603050405020304" pitchFamily="18" charset="0"/>
                <a:ea typeface="Calibri" panose="020F0502020204030204" pitchFamily="34" charset="0"/>
              </a:rPr>
              <a:t>Thejus</a:t>
            </a:r>
            <a:r>
              <a:rPr lang="en-US" sz="1400" dirty="0">
                <a:latin typeface="Times New Roman" panose="02020603050405020304" pitchFamily="18" charset="0"/>
                <a:ea typeface="Calibri" panose="020F0502020204030204" pitchFamily="34" charset="0"/>
              </a:rPr>
              <a:t>, P., and </a:t>
            </a:r>
            <a:r>
              <a:rPr lang="en-US" sz="1400" dirty="0" err="1">
                <a:latin typeface="Times New Roman" panose="02020603050405020304" pitchFamily="18" charset="0"/>
                <a:ea typeface="Calibri" panose="020F0502020204030204" pitchFamily="34" charset="0"/>
              </a:rPr>
              <a:t>Namboothiri</a:t>
            </a:r>
            <a:r>
              <a:rPr lang="en-US" sz="1400" dirty="0">
                <a:latin typeface="Times New Roman" panose="02020603050405020304" pitchFamily="18" charset="0"/>
                <a:ea typeface="Calibri" panose="020F0502020204030204" pitchFamily="34" charset="0"/>
              </a:rPr>
              <a:t>, L. V. (2022, May). Enhanced Security In Medical Image Steganography-A Hybrid Approach Using Spatial And Transform Domain. In </a:t>
            </a:r>
            <a:r>
              <a:rPr lang="en-US" sz="1400" i="1" dirty="0">
                <a:latin typeface="Times New Roman" panose="02020603050405020304" pitchFamily="18" charset="0"/>
                <a:ea typeface="Calibri" panose="020F0502020204030204" pitchFamily="34" charset="0"/>
              </a:rPr>
              <a:t>2022 Second International Conference on Interdisciplinary Cyber Physical Systems (ICPS)</a:t>
            </a:r>
            <a:r>
              <a:rPr lang="en-US" sz="1400" dirty="0">
                <a:latin typeface="Times New Roman" panose="02020603050405020304" pitchFamily="18" charset="0"/>
                <a:ea typeface="Calibri" panose="020F0502020204030204" pitchFamily="34" charset="0"/>
              </a:rPr>
              <a:t> (pp. 197-202</a:t>
            </a:r>
            <a:r>
              <a:rPr lang="en-US" sz="1400" dirty="0" smtClean="0">
                <a:latin typeface="Times New Roman" panose="02020603050405020304" pitchFamily="18" charset="0"/>
                <a:ea typeface="Calibri" panose="020F0502020204030204" pitchFamily="34" charset="0"/>
              </a:rPr>
              <a:t>).</a:t>
            </a:r>
            <a:endParaRPr lang="en-US" sz="1400" dirty="0">
              <a:latin typeface="Times New Roman" panose="02020603050405020304" pitchFamily="18" charset="0"/>
              <a:ea typeface="Calibri" panose="020F0502020204030204" pitchFamily="34" charset="0"/>
            </a:endParaRPr>
          </a:p>
          <a:p>
            <a:pPr marL="457200" marR="0" indent="-457200" algn="just">
              <a:lnSpc>
                <a:spcPct val="200000"/>
              </a:lnSpc>
              <a:spcBef>
                <a:spcPts val="0"/>
              </a:spcBef>
              <a:spcAft>
                <a:spcPts val="800"/>
              </a:spcAft>
            </a:pPr>
            <a:r>
              <a:rPr lang="en-US" sz="1400" dirty="0" err="1">
                <a:latin typeface="Times New Roman" panose="02020603050405020304" pitchFamily="18" charset="0"/>
                <a:ea typeface="Calibri" panose="020F0502020204030204" pitchFamily="34" charset="0"/>
              </a:rPr>
              <a:t>Chandran</a:t>
            </a:r>
            <a:r>
              <a:rPr lang="en-US" sz="1400" dirty="0">
                <a:latin typeface="Times New Roman" panose="02020603050405020304" pitchFamily="18" charset="0"/>
                <a:ea typeface="Calibri" panose="020F0502020204030204" pitchFamily="34" charset="0"/>
              </a:rPr>
              <a:t>, S., and Bhattacharyya, K. (2015, January). Notice of Removal: Performance analysis of LSB, DCT, and DWT for digital watermarking application using steganography. In </a:t>
            </a:r>
            <a:r>
              <a:rPr lang="en-US" sz="1400" i="1" dirty="0">
                <a:latin typeface="Times New Roman" panose="02020603050405020304" pitchFamily="18" charset="0"/>
                <a:ea typeface="Calibri" panose="020F0502020204030204" pitchFamily="34" charset="0"/>
              </a:rPr>
              <a:t>2015 International Conference on Electrical, Electronics, Signals, Communication and Optimization (EESCO)</a:t>
            </a:r>
            <a:r>
              <a:rPr lang="en-US" sz="1400" dirty="0">
                <a:latin typeface="Times New Roman" panose="02020603050405020304" pitchFamily="18" charset="0"/>
                <a:ea typeface="Calibri" panose="020F0502020204030204" pitchFamily="34" charset="0"/>
              </a:rPr>
              <a:t> (pp. 1-5). IEEE.</a:t>
            </a:r>
            <a:endParaRPr lang="en-US" sz="1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2942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354" y="458002"/>
            <a:ext cx="4589849" cy="707886"/>
          </a:xfrm>
          <a:prstGeom prst="rect">
            <a:avLst/>
          </a:prstGeom>
        </p:spPr>
        <p:txBody>
          <a:bodyPr wrap="square">
            <a:spAutoFit/>
          </a:bodyPr>
          <a:lstStyle/>
          <a:p>
            <a:r>
              <a:rPr lang="en-US" sz="4000" b="1" dirty="0" smtClean="0">
                <a:solidFill>
                  <a:srgbClr val="0C0C0C"/>
                </a:solidFill>
                <a:latin typeface="Times New Roman" panose="02020603050405020304" pitchFamily="18" charset="0"/>
                <a:ea typeface="Trebuchet MS" panose="020B0603020202020204" pitchFamily="34" charset="0"/>
                <a:cs typeface="Times New Roman" panose="02020603050405020304" pitchFamily="18" charset="0"/>
              </a:rPr>
              <a:t>APPRECIATION</a:t>
            </a:r>
            <a:endParaRPr lang="en-US" sz="40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759124" y="1923691"/>
            <a:ext cx="7436449" cy="4300777"/>
          </a:xfrm>
          <a:prstGeom prst="rect">
            <a:avLst/>
          </a:prstGeom>
        </p:spPr>
      </p:pic>
    </p:spTree>
    <p:extLst>
      <p:ext uri="{BB962C8B-B14F-4D97-AF65-F5344CB8AC3E}">
        <p14:creationId xmlns:p14="http://schemas.microsoft.com/office/powerpoint/2010/main" val="267897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2641" y="1351900"/>
            <a:ext cx="8893834" cy="5197385"/>
          </a:xfrm>
          <a:prstGeom prst="rect">
            <a:avLst/>
          </a:prstGeom>
        </p:spPr>
        <p:txBody>
          <a:bodyPr wrap="square">
            <a:spAutoFit/>
          </a:bodyPr>
          <a:lstStyle/>
          <a:p>
            <a:pPr algn="just">
              <a:lnSpc>
                <a:spcPct val="200000"/>
              </a:lnSpc>
              <a:spcAft>
                <a:spcPts val="800"/>
              </a:spcAft>
            </a:pPr>
            <a:r>
              <a:rPr lang="en-US" sz="1400" dirty="0">
                <a:latin typeface="Times New Roman" panose="02020603050405020304" pitchFamily="18" charset="0"/>
                <a:ea typeface="Calibri" panose="020F0502020204030204" pitchFamily="34" charset="0"/>
              </a:rPr>
              <a:t>With the recent rise of progress in using digital communications for the university and its research institutes, the institutes and their research work is at risk of exposures pandering them to prospects of leaks. To secure research data, we must look into cryptography, the method of concealing data in the digital domain. Cryptography methods of steganography allow encoders to hide information within other media — for instance images — to ensure anonymity of a research and its object as well as authenticity of the data while in transit. According to </a:t>
            </a:r>
            <a:r>
              <a:rPr lang="en-US" sz="1400" dirty="0" err="1">
                <a:latin typeface="Times New Roman" panose="02020603050405020304" pitchFamily="18" charset="0"/>
                <a:ea typeface="Calibri" panose="020F0502020204030204" pitchFamily="34" charset="0"/>
              </a:rPr>
              <a:t>Manohar</a:t>
            </a:r>
            <a:r>
              <a:rPr lang="en-US" sz="1400" dirty="0">
                <a:latin typeface="Times New Roman" panose="02020603050405020304" pitchFamily="18" charset="0"/>
                <a:ea typeface="Calibri" panose="020F0502020204030204" pitchFamily="34" charset="0"/>
              </a:rPr>
              <a:t>, (2020) steganography is the method in which significant data including, content or data is concealed in a media that is open to other individuals; this gives steganography a power of hiding critical details. Such encryption is especially useful for researchers dealing with IP or unpublished data, as is the case with IP-bearing research questions or unpublished data, where even using encryption, it may prove ineffective against interception and tampering. In addition, Simmons et al. (2023) assessment of inferential attack on a </a:t>
            </a:r>
            <a:r>
              <a:rPr lang="en-US" sz="1400" dirty="0" err="1">
                <a:latin typeface="Times New Roman" panose="02020603050405020304" pitchFamily="18" charset="0"/>
                <a:ea typeface="Calibri" panose="020F0502020204030204" pitchFamily="34" charset="0"/>
              </a:rPr>
              <a:t>stega</a:t>
            </a:r>
            <a:r>
              <a:rPr lang="en-US" sz="1400" dirty="0">
                <a:latin typeface="Times New Roman" panose="02020603050405020304" pitchFamily="18" charset="0"/>
                <a:ea typeface="Calibri" panose="020F0502020204030204" pitchFamily="34" charset="0"/>
              </a:rPr>
              <a:t> database schemes the interface based to the DCT-domain, hence more importance is always required to enhance stenographic schemes particularly to the collaborative research networks where secure communication is considered necessary.</a:t>
            </a:r>
            <a:endParaRPr lang="en-US" sz="1400" dirty="0">
              <a:effectLst/>
              <a:latin typeface="Times New Roman" panose="02020603050405020304" pitchFamily="18" charset="0"/>
              <a:ea typeface="Calibri" panose="020F0502020204030204" pitchFamily="34" charset="0"/>
            </a:endParaRPr>
          </a:p>
        </p:txBody>
      </p:sp>
      <p:sp>
        <p:nvSpPr>
          <p:cNvPr id="6" name="Rectangle 5"/>
          <p:cNvSpPr/>
          <p:nvPr/>
        </p:nvSpPr>
        <p:spPr>
          <a:xfrm>
            <a:off x="862641" y="613277"/>
            <a:ext cx="2488823" cy="369332"/>
          </a:xfrm>
          <a:prstGeom prst="rect">
            <a:avLst/>
          </a:prstGeom>
        </p:spPr>
        <p:txBody>
          <a:bodyPr wrap="none">
            <a:spAutoFit/>
          </a:bodyPr>
          <a:lstStyle/>
          <a:p>
            <a:r>
              <a:rPr lang="en-US" b="1" dirty="0">
                <a:solidFill>
                  <a:srgbClr val="000000"/>
                </a:solidFill>
                <a:latin typeface="Times New Roman" panose="02020603050405020304" pitchFamily="18" charset="0"/>
                <a:ea typeface="Calibri" panose="020F0502020204030204" pitchFamily="34" charset="0"/>
              </a:rPr>
              <a:t>1.2 Problem Statement </a:t>
            </a:r>
            <a:endParaRPr lang="en-US" b="1" dirty="0"/>
          </a:p>
        </p:txBody>
      </p:sp>
    </p:spTree>
    <p:extLst>
      <p:ext uri="{BB962C8B-B14F-4D97-AF65-F5344CB8AC3E}">
        <p14:creationId xmlns:p14="http://schemas.microsoft.com/office/powerpoint/2010/main" val="186820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815" y="1291197"/>
            <a:ext cx="9480430" cy="5037276"/>
          </a:xfrm>
          <a:prstGeom prst="rect">
            <a:avLst/>
          </a:prstGeom>
        </p:spPr>
        <p:txBody>
          <a:bodyPr wrap="square">
            <a:spAutoFit/>
          </a:bodyPr>
          <a:lstStyle/>
          <a:p>
            <a:pPr algn="just">
              <a:lnSpc>
                <a:spcPct val="200000"/>
              </a:lnSpc>
              <a:spcAft>
                <a:spcPts val="800"/>
              </a:spcAft>
            </a:pPr>
            <a:r>
              <a:rPr lang="en-US" sz="1600" dirty="0">
                <a:latin typeface="Times New Roman" panose="02020603050405020304" pitchFamily="18" charset="0"/>
                <a:ea typeface="Calibri" panose="020F0502020204030204" pitchFamily="34" charset="0"/>
              </a:rPr>
              <a:t>This study's main aim</a:t>
            </a:r>
            <a:r>
              <a:rPr lang="en-US" sz="1600" b="1" dirty="0">
                <a:latin typeface="Times New Roman" panose="02020603050405020304" pitchFamily="18" charset="0"/>
                <a:ea typeface="Calibri" panose="020F0502020204030204" pitchFamily="34" charset="0"/>
              </a:rPr>
              <a:t> </a:t>
            </a:r>
            <a:r>
              <a:rPr lang="en-US" sz="1600" dirty="0">
                <a:latin typeface="Times New Roman" panose="02020603050405020304" pitchFamily="18" charset="0"/>
                <a:ea typeface="Calibri" panose="020F0502020204030204" pitchFamily="34" charset="0"/>
              </a:rPr>
              <a:t>is to conduct performance evaluation on the stenographic techniques least significant bit and discrete wavelet transform using PSNR (Peak to signal ratio) and MSE (Mean square error).</a:t>
            </a:r>
          </a:p>
          <a:p>
            <a:pPr algn="just">
              <a:lnSpc>
                <a:spcPct val="200000"/>
              </a:lnSpc>
              <a:spcAft>
                <a:spcPts val="800"/>
              </a:spcAft>
            </a:pPr>
            <a:r>
              <a:rPr lang="en-US" sz="1600" dirty="0">
                <a:latin typeface="Times New Roman" panose="02020603050405020304" pitchFamily="18" charset="0"/>
                <a:ea typeface="Calibri" panose="020F0502020204030204" pitchFamily="34" charset="0"/>
              </a:rPr>
              <a:t>The specific objectives of this project are to:</a:t>
            </a:r>
          </a:p>
          <a:p>
            <a:pPr marL="342900" lvl="0" indent="-342900" algn="just">
              <a:lnSpc>
                <a:spcPct val="200000"/>
              </a:lnSpc>
              <a:spcBef>
                <a:spcPts val="0"/>
              </a:spcBef>
              <a:spcAft>
                <a:spcPts val="800"/>
              </a:spcAft>
              <a:buFont typeface="+mj-lt"/>
              <a:buAutoNum type="arabicPeriod"/>
            </a:pPr>
            <a:r>
              <a:rPr lang="en-US" sz="1600" dirty="0">
                <a:latin typeface="Times New Roman" panose="02020603050405020304" pitchFamily="18" charset="0"/>
                <a:cs typeface="Times New Roman" panose="02020603050405020304" pitchFamily="18" charset="0"/>
              </a:rPr>
              <a:t> Design a Least significant bit (LSB) and Discrete cosine transform (DCT) algorithm to hide the existence of data</a:t>
            </a:r>
          </a:p>
          <a:p>
            <a:pPr marL="342900" lvl="0" indent="-342900" algn="just">
              <a:lnSpc>
                <a:spcPct val="200000"/>
              </a:lnSpc>
              <a:spcBef>
                <a:spcPts val="0"/>
              </a:spcBef>
              <a:spcAft>
                <a:spcPts val="800"/>
              </a:spcAft>
              <a:buFont typeface="+mj-lt"/>
              <a:buAutoNum type="arabicPeriod"/>
            </a:pPr>
            <a:r>
              <a:rPr lang="en-US" sz="1600" dirty="0">
                <a:latin typeface="Times New Roman" panose="02020603050405020304" pitchFamily="18" charset="0"/>
                <a:cs typeface="Times New Roman" panose="02020603050405020304" pitchFamily="18" charset="0"/>
              </a:rPr>
              <a:t> Implement steganography images based on Least Significant Bit (LSB) and Discrete cosine transform techniques (DCT)</a:t>
            </a:r>
          </a:p>
          <a:p>
            <a:pPr marL="342900" lvl="0" indent="-342900" algn="just">
              <a:lnSpc>
                <a:spcPct val="200000"/>
              </a:lnSpc>
              <a:spcBef>
                <a:spcPts val="0"/>
              </a:spcBef>
              <a:spcAft>
                <a:spcPts val="800"/>
              </a:spcAft>
              <a:buFont typeface="+mj-lt"/>
              <a:buAutoNum type="arabicPeriod"/>
            </a:pPr>
            <a:r>
              <a:rPr lang="en-US" sz="1600" dirty="0">
                <a:latin typeface="Times New Roman" panose="02020603050405020304" pitchFamily="18" charset="0"/>
                <a:cs typeface="Times New Roman" panose="02020603050405020304" pitchFamily="18" charset="0"/>
              </a:rPr>
              <a:t>Evaluate stenographic approaches using Peak square-to-noise ratio (PSNR) and Mean square </a:t>
            </a:r>
          </a:p>
          <a:p>
            <a:pPr marL="270510" algn="just">
              <a:lnSpc>
                <a:spcPct val="200000"/>
              </a:lnSpc>
              <a:spcBef>
                <a:spcPts val="0"/>
              </a:spcBef>
              <a:spcAft>
                <a:spcPts val="800"/>
              </a:spcAft>
            </a:pPr>
            <a:r>
              <a:rPr lang="en-US" sz="1600" dirty="0">
                <a:latin typeface="Times New Roman" panose="02020603050405020304" pitchFamily="18" charset="0"/>
                <a:cs typeface="Times New Roman" panose="02020603050405020304" pitchFamily="18" charset="0"/>
              </a:rPr>
              <a:t>Error (MSE</a:t>
            </a:r>
            <a:r>
              <a:rPr lang="en-US" sz="1600" dirty="0" smtClean="0">
                <a:latin typeface="Times New Roman" panose="02020603050405020304" pitchFamily="18" charset="0"/>
                <a:cs typeface="Times New Roman" panose="02020603050405020304" pitchFamily="18" charset="0"/>
              </a:rPr>
              <a:t>)</a:t>
            </a:r>
            <a:endParaRPr lang="en-US" dirty="0"/>
          </a:p>
        </p:txBody>
      </p:sp>
      <p:sp>
        <p:nvSpPr>
          <p:cNvPr id="5" name="Rectangle 4"/>
          <p:cNvSpPr/>
          <p:nvPr/>
        </p:nvSpPr>
        <p:spPr>
          <a:xfrm>
            <a:off x="396815" y="492507"/>
            <a:ext cx="2929135" cy="369332"/>
          </a:xfrm>
          <a:prstGeom prst="rect">
            <a:avLst/>
          </a:prstGeom>
        </p:spPr>
        <p:txBody>
          <a:bodyPr wrap="none">
            <a:spAutoFit/>
          </a:bodyPr>
          <a:lstStyle/>
          <a:p>
            <a:r>
              <a:rPr lang="en-US" b="1" dirty="0">
                <a:solidFill>
                  <a:srgbClr val="000000"/>
                </a:solidFill>
                <a:latin typeface="Times New Roman" panose="02020603050405020304" pitchFamily="18" charset="0"/>
                <a:ea typeface="Calibri" panose="020F0502020204030204" pitchFamily="34" charset="0"/>
              </a:rPr>
              <a:t>1.3 AIM AND OBJECTIVE</a:t>
            </a:r>
            <a:endParaRPr lang="en-US" b="1" dirty="0"/>
          </a:p>
        </p:txBody>
      </p:sp>
    </p:spTree>
    <p:extLst>
      <p:ext uri="{BB962C8B-B14F-4D97-AF65-F5344CB8AC3E}">
        <p14:creationId xmlns:p14="http://schemas.microsoft.com/office/powerpoint/2010/main" val="306529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925" y="2142624"/>
            <a:ext cx="10653622" cy="3956852"/>
          </a:xfrm>
          <a:prstGeom prst="rect">
            <a:avLst/>
          </a:prstGeom>
        </p:spPr>
        <p:txBody>
          <a:bodyPr wrap="square">
            <a:spAutoFit/>
          </a:bodyPr>
          <a:lstStyle/>
          <a:p>
            <a:pPr algn="just">
              <a:lnSpc>
                <a:spcPct val="200000"/>
              </a:lnSpc>
              <a:spcAft>
                <a:spcPts val="800"/>
              </a:spcAft>
            </a:pPr>
            <a:r>
              <a:rPr lang="en-US" sz="1600" dirty="0">
                <a:latin typeface="Times New Roman" panose="02020603050405020304" pitchFamily="18" charset="0"/>
                <a:ea typeface="Calibri" panose="020F0502020204030204" pitchFamily="34" charset="0"/>
              </a:rPr>
              <a:t>This research focuses on evaluating steganography techniques used in hiding data or information. By investigating the performance of stenographic techniques that work specifically for *digital images. It reviews and provides comparative accuracy of two famous algorithms: Least Significant Bit (LSB) and Discrete cosine Transform (DCT). This research will focus on developing and implementing these techniques and evaluate them using PSNR and MSE. The study does not investigate other types of stenographic techniques, such as those used in audio or video files, nor does it assess their effectiveness within real-world attack scenarios or advanced security systems. Also, the research is purely performance oriented and does not cover any cryptographic or legal aspects of steganography. Focusing on only digital images and 'how to measure' opens up the field of study to a practical understanding/ improvement of both techniques.</a:t>
            </a:r>
            <a:endParaRPr lang="en-US" sz="1600" dirty="0">
              <a:effectLst/>
              <a:latin typeface="Times New Roman" panose="02020603050405020304" pitchFamily="18" charset="0"/>
              <a:ea typeface="Calibri" panose="020F0502020204030204" pitchFamily="34" charset="0"/>
            </a:endParaRPr>
          </a:p>
        </p:txBody>
      </p:sp>
      <p:sp>
        <p:nvSpPr>
          <p:cNvPr id="5" name="Rectangle 4"/>
          <p:cNvSpPr/>
          <p:nvPr/>
        </p:nvSpPr>
        <p:spPr>
          <a:xfrm>
            <a:off x="301925" y="827882"/>
            <a:ext cx="3050900" cy="388696"/>
          </a:xfrm>
          <a:prstGeom prst="rect">
            <a:avLst/>
          </a:prstGeom>
        </p:spPr>
        <p:txBody>
          <a:bodyPr wrap="none">
            <a:spAutoFit/>
          </a:bodyPr>
          <a:lstStyle/>
          <a:p>
            <a:pPr>
              <a:lnSpc>
                <a:spcPct val="107000"/>
              </a:lnSpc>
              <a:spcBef>
                <a:spcPts val="1200"/>
              </a:spcBef>
              <a:spcAft>
                <a:spcPts val="3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1.4 SCOPE OF THE STUDY</a:t>
            </a:r>
            <a:endParaRPr lang="en-US"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35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804" y="1233578"/>
            <a:ext cx="10843404" cy="5252720"/>
          </a:xfrm>
          <a:prstGeom prst="rect">
            <a:avLst/>
          </a:prstGeom>
        </p:spPr>
        <p:txBody>
          <a:bodyPr wrap="square">
            <a:spAutoFit/>
          </a:bodyPr>
          <a:lstStyle/>
          <a:p>
            <a:pPr algn="just">
              <a:lnSpc>
                <a:spcPct val="200000"/>
              </a:lnSpc>
              <a:spcAft>
                <a:spcPts val="800"/>
              </a:spcAft>
            </a:pPr>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Steganography,(the art of hiding messages), has been used since the early times as an ancient means of covert communication, the science of hidden writing is known as steganography but its workable forms date back on centuries.</a:t>
            </a:r>
            <a:endParaRPr lang="en-US" sz="1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800"/>
              </a:spcAft>
            </a:pPr>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Its earliest documented use dates back to </a:t>
            </a:r>
            <a:r>
              <a:rPr lang="en-CA" sz="1400" dirty="0" err="1" smtClean="0">
                <a:latin typeface="Times New Roman" panose="02020603050405020304" pitchFamily="18" charset="0"/>
                <a:ea typeface="Times New Roman" panose="02020603050405020304" pitchFamily="18" charset="0"/>
                <a:cs typeface="Times New Roman" panose="02020603050405020304" pitchFamily="18" charset="0"/>
              </a:rPr>
              <a:t>histiaeus</a:t>
            </a:r>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 a Greek ruler under Persian empire. </a:t>
            </a:r>
            <a:r>
              <a:rPr lang="en-CA" sz="1400" dirty="0" err="1" smtClean="0">
                <a:latin typeface="Times New Roman" panose="02020603050405020304" pitchFamily="18" charset="0"/>
                <a:ea typeface="Times New Roman" panose="02020603050405020304" pitchFamily="18" charset="0"/>
                <a:cs typeface="Times New Roman" panose="02020603050405020304" pitchFamily="18" charset="0"/>
              </a:rPr>
              <a:t>Histiaeus’s</a:t>
            </a:r>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 method is chronicled by Herodotus, which describes how he got one of his slaves shaved and engraved a hidden message on the scalp, then let the hair regrow and sent the slave to deliver the secret note. This clever technique allowed </a:t>
            </a:r>
            <a:r>
              <a:rPr lang="en-CA" sz="1400" dirty="0" err="1" smtClean="0">
                <a:latin typeface="Times New Roman" panose="02020603050405020304" pitchFamily="18" charset="0"/>
                <a:ea typeface="Times New Roman" panose="02020603050405020304" pitchFamily="18" charset="0"/>
                <a:cs typeface="Times New Roman" panose="02020603050405020304" pitchFamily="18" charset="0"/>
              </a:rPr>
              <a:t>histiaeus</a:t>
            </a:r>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 to secretly spur revolt against the Persians in Miletus (cox et al., 2018; teaching London computing, 2023)</a:t>
            </a:r>
            <a:r>
              <a:rPr lang="en-CA" sz="1400" dirty="0" smtClean="0">
                <a:latin typeface="Times New Roman" panose="02020603050405020304" pitchFamily="18" charset="0"/>
                <a:cs typeface="Times New Roman" panose="02020603050405020304" pitchFamily="18" charset="0"/>
              </a:rPr>
              <a:t> Another early form of steganography consisted of wax in wooden tablets. Scribbling’s were carved into the wood beneath the layer of wax, which was then re-coated to look unwritten on. A well-known classical method for doing this was used by </a:t>
            </a:r>
            <a:r>
              <a:rPr lang="en-CA" sz="1400" dirty="0" err="1" smtClean="0">
                <a:latin typeface="Times New Roman" panose="02020603050405020304" pitchFamily="18" charset="0"/>
                <a:cs typeface="Times New Roman" panose="02020603050405020304" pitchFamily="18" charset="0"/>
              </a:rPr>
              <a:t>demaratus</a:t>
            </a:r>
            <a:r>
              <a:rPr lang="en-CA" sz="1400" dirty="0" smtClean="0">
                <a:latin typeface="Times New Roman" panose="02020603050405020304" pitchFamily="18" charset="0"/>
                <a:cs typeface="Times New Roman" panose="02020603050405020304" pitchFamily="18" charset="0"/>
              </a:rPr>
              <a:t>, a Greek exile in Persia, to inform Sparta of an approaching Persian invasion (teaching London computing, 2023).</a:t>
            </a:r>
            <a:endParaRPr lang="en-US" sz="1400" dirty="0" smtClean="0">
              <a:latin typeface="Times New Roman" panose="02020603050405020304" pitchFamily="18" charset="0"/>
              <a:cs typeface="Times New Roman" panose="02020603050405020304" pitchFamily="18" charset="0"/>
            </a:endParaRPr>
          </a:p>
          <a:p>
            <a:pPr algn="just"/>
            <a:r>
              <a:rPr lang="en-CA" sz="1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CA" sz="1400" dirty="0" smtClean="0">
                <a:latin typeface="Times New Roman" panose="02020603050405020304" pitchFamily="18" charset="0"/>
                <a:cs typeface="Times New Roman" panose="02020603050405020304" pitchFamily="18" charset="0"/>
              </a:rPr>
              <a:t>During the 20th century, stenographic methods progressed extensively — particularly during world war two. German forces invented microdots (very small images or text that can be reduced to the size of a full stop) and used them to insert messages into papers. This allowed data to be hidden in microfiche (making it very difficult to perceive by outsiders) (cox et al., 2018)</a:t>
            </a:r>
            <a:endParaRPr lang="en-US" sz="1400" dirty="0" smtClean="0">
              <a:latin typeface="Times New Roman" panose="02020603050405020304" pitchFamily="18" charset="0"/>
              <a:cs typeface="Times New Roman" panose="02020603050405020304" pitchFamily="18" charset="0"/>
            </a:endParaRPr>
          </a:p>
          <a:p>
            <a:pPr algn="just"/>
            <a:r>
              <a:rPr lang="en-CA" sz="1400" dirty="0" smtClean="0">
                <a:latin typeface="Times New Roman" panose="02020603050405020304" pitchFamily="18" charset="0"/>
                <a:cs typeface="Times New Roman" panose="02020603050405020304" pitchFamily="18" charset="0"/>
              </a:rPr>
              <a:t>Steganography</a:t>
            </a:r>
            <a:r>
              <a:rPr lang="en-CA" sz="1400" dirty="0">
                <a:latin typeface="Times New Roman" panose="02020603050405020304" pitchFamily="18" charset="0"/>
                <a:cs typeface="Times New Roman" panose="02020603050405020304" pitchFamily="18" charset="0"/>
              </a:rPr>
              <a:t>, now in the digital age, experienced a major leap forward in the 1990s. Techniques such as embedding information into digital images, videos, and audio files became prevalent, made possible by the advent of computer technology (Wikipedia, 2023)</a:t>
            </a:r>
            <a:endParaRPr lang="en-US" sz="1400" dirty="0">
              <a:latin typeface="Times New Roman" panose="02020603050405020304" pitchFamily="18" charset="0"/>
              <a:cs typeface="Times New Roman" panose="02020603050405020304" pitchFamily="18" charset="0"/>
            </a:endParaRPr>
          </a:p>
          <a:p>
            <a:pPr algn="just"/>
            <a:r>
              <a:rPr lang="en-CA" sz="1400" dirty="0">
                <a:latin typeface="Times New Roman" panose="02020603050405020304" pitchFamily="18" charset="0"/>
                <a:cs typeface="Times New Roman" panose="02020603050405020304" pitchFamily="18" charset="0"/>
              </a:rPr>
              <a:t>Such landmark events show us how steganography transitioned from basic physical methods to complex digital methods, demonstrating humanity's never-ending quest for privacy</a:t>
            </a:r>
            <a:r>
              <a:rPr lang="en-CA"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181154"/>
            <a:ext cx="3554083" cy="908647"/>
          </a:xfrm>
          <a:prstGeom prst="rect">
            <a:avLst/>
          </a:prstGeom>
        </p:spPr>
        <p:txBody>
          <a:bodyPr wrap="square">
            <a:spAutoFit/>
          </a:bodyPr>
          <a:lstStyle/>
          <a:p>
            <a:pPr indent="457200" algn="just">
              <a:lnSpc>
                <a:spcPct val="107000"/>
              </a:lnSpc>
              <a:spcAft>
                <a:spcPts val="800"/>
              </a:spcAft>
            </a:pPr>
            <a:r>
              <a:rPr lang="en-US" sz="1600" b="1" dirty="0">
                <a:latin typeface="Times New Roman" panose="02020603050405020304" pitchFamily="18" charset="0"/>
                <a:ea typeface="Calibri" panose="020F0502020204030204" pitchFamily="34" charset="0"/>
              </a:rPr>
              <a:t> </a:t>
            </a:r>
            <a:endParaRPr lang="en-US" sz="1600" dirty="0">
              <a:latin typeface="Times New Roman" panose="02020603050405020304" pitchFamily="18" charset="0"/>
              <a:ea typeface="Calibri" panose="020F0502020204030204" pitchFamily="34" charset="0"/>
            </a:endParaRPr>
          </a:p>
          <a:p>
            <a:pPr algn="ctr">
              <a:lnSpc>
                <a:spcPct val="107000"/>
              </a:lnSpc>
              <a:spcBef>
                <a:spcPts val="1200"/>
              </a:spcBef>
              <a:spcAft>
                <a:spcPts val="300"/>
              </a:spcAf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1.5 LITERATURE </a:t>
            </a:r>
            <a:r>
              <a:rPr lang="en-US" b="1" dirty="0">
                <a:latin typeface="Times New Roman" panose="02020603050405020304" pitchFamily="18" charset="0"/>
                <a:ea typeface="Times New Roman" panose="02020603050405020304" pitchFamily="18" charset="0"/>
                <a:cs typeface="Times New Roman" panose="02020603050405020304" pitchFamily="18" charset="0"/>
              </a:rPr>
              <a:t>REVIEW</a:t>
            </a:r>
            <a:endParaRPr lang="en-US" b="1" i="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20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935" y="1000664"/>
            <a:ext cx="11214340" cy="5628272"/>
          </a:xfrm>
          <a:prstGeom prst="rect">
            <a:avLst/>
          </a:prstGeom>
        </p:spPr>
        <p:txBody>
          <a:bodyPr wrap="square">
            <a:spAutoFit/>
          </a:bodyPr>
          <a:lstStyle/>
          <a:p>
            <a:pPr algn="just">
              <a:lnSpc>
                <a:spcPct val="200000"/>
              </a:lnSpc>
            </a:pPr>
            <a:r>
              <a:rPr lang="en-US" sz="1400" dirty="0" err="1">
                <a:latin typeface="Times New Roman" panose="02020603050405020304" pitchFamily="18" charset="0"/>
                <a:ea typeface="Calibri" panose="020F0502020204030204" pitchFamily="34" charset="0"/>
              </a:rPr>
              <a:t>Kundra</a:t>
            </a:r>
            <a:r>
              <a:rPr lang="en-US" sz="1400" dirty="0">
                <a:latin typeface="Times New Roman" panose="02020603050405020304" pitchFamily="18" charset="0"/>
                <a:ea typeface="Calibri" panose="020F0502020204030204" pitchFamily="34" charset="0"/>
              </a:rPr>
              <a:t> (2018) discussed different image Steganography techniques, and their comparison was discussed so that one can choose the best method for hiding the secret information. Different proposed techniques in the literature have been discussed, and some of the techniques result in high-quality images while others are more secure. By analyzing all the techniques, the study found that the performance of the Hash-LSB would be more secure than other techniques as earlier discussed, Hash-LSB is the combination of two technologies, one from cryptography and another from steganography. Moreover, the RSA algorithm is so secure that no one can easily break it.</a:t>
            </a:r>
          </a:p>
          <a:p>
            <a:pPr algn="just">
              <a:lnSpc>
                <a:spcPct val="200000"/>
              </a:lnSpc>
            </a:pPr>
            <a:r>
              <a:rPr lang="en-US" sz="1400" dirty="0" err="1">
                <a:latin typeface="Times New Roman" panose="02020603050405020304" pitchFamily="18" charset="0"/>
                <a:ea typeface="Calibri" panose="020F0502020204030204" pitchFamily="34" charset="0"/>
              </a:rPr>
              <a:t>Albarbarawi</a:t>
            </a:r>
            <a:r>
              <a:rPr lang="en-US" sz="1400" dirty="0">
                <a:latin typeface="Times New Roman" panose="02020603050405020304" pitchFamily="18" charset="0"/>
                <a:ea typeface="Calibri" panose="020F0502020204030204" pitchFamily="34" charset="0"/>
              </a:rPr>
              <a:t> (2020) discussed an efficient and secure method of hiding secret messages in a color image. RGB color image is used to hold a secret message. It divides the message into three sub-messages and generates three random private keys: red, green and blue, where each sub-message has to be hidden. This method was targeted to increase security and minimize embedding and extracting time by hiding short messages within a color image. However, the distortion of the image has been found due to the increasing size of the secret message.</a:t>
            </a:r>
          </a:p>
          <a:p>
            <a:pPr algn="just">
              <a:lnSpc>
                <a:spcPct val="200000"/>
              </a:lnSpc>
            </a:pPr>
            <a:r>
              <a:rPr lang="en-US" sz="1400" dirty="0" err="1">
                <a:latin typeface="Times New Roman" panose="02020603050405020304" pitchFamily="18" charset="0"/>
                <a:ea typeface="Calibri" panose="020F0502020204030204" pitchFamily="34" charset="0"/>
              </a:rPr>
              <a:t>Rajendran</a:t>
            </a:r>
            <a:r>
              <a:rPr lang="en-US" sz="1400" dirty="0">
                <a:latin typeface="Times New Roman" panose="02020603050405020304" pitchFamily="18" charset="0"/>
                <a:ea typeface="Calibri" panose="020F0502020204030204" pitchFamily="34" charset="0"/>
              </a:rPr>
              <a:t> et al (2019). Also presented a new symmetric key-based image-hiding technique. This technique generates pseudo-random keys using a One Dimensional (1-D) logistic map. Those keys are used for randomly choosing the pixel position of the cover image to hide the secret image. The experimental results of this technique showed that it has the better visual quality and less distortion than other techniques, but it has yet to consider for a color image.</a:t>
            </a:r>
            <a:endParaRPr lang="en-US" sz="1400" dirty="0">
              <a:effectLst/>
              <a:latin typeface="Times New Roman" panose="02020603050405020304" pitchFamily="18" charset="0"/>
              <a:ea typeface="Calibri" panose="020F0502020204030204" pitchFamily="34" charset="0"/>
            </a:endParaRPr>
          </a:p>
        </p:txBody>
      </p:sp>
      <p:sp>
        <p:nvSpPr>
          <p:cNvPr id="5" name="Rectangle 4"/>
          <p:cNvSpPr/>
          <p:nvPr/>
        </p:nvSpPr>
        <p:spPr>
          <a:xfrm>
            <a:off x="405440" y="354486"/>
            <a:ext cx="2567882"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1.6 RELATED </a:t>
            </a:r>
            <a:r>
              <a:rPr lang="en-US" b="1" dirty="0">
                <a:latin typeface="Times New Roman" panose="02020603050405020304" pitchFamily="18" charset="0"/>
                <a:ea typeface="Calibri" panose="020F0502020204030204" pitchFamily="34" charset="0"/>
              </a:rPr>
              <a:t>WORKS</a:t>
            </a:r>
            <a:endParaRPr lang="en-US" b="1" dirty="0"/>
          </a:p>
        </p:txBody>
      </p:sp>
    </p:spTree>
    <p:extLst>
      <p:ext uri="{BB962C8B-B14F-4D97-AF65-F5344CB8AC3E}">
        <p14:creationId xmlns:p14="http://schemas.microsoft.com/office/powerpoint/2010/main" val="94506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148" y="1138416"/>
            <a:ext cx="10765766" cy="3313728"/>
          </a:xfrm>
          <a:prstGeom prst="rect">
            <a:avLst/>
          </a:prstGeom>
        </p:spPr>
        <p:txBody>
          <a:bodyPr wrap="square">
            <a:spAutoFit/>
          </a:bodyPr>
          <a:lstStyle/>
          <a:p>
            <a:pPr algn="just">
              <a:lnSpc>
                <a:spcPct val="200000"/>
              </a:lnSpc>
              <a:spcAft>
                <a:spcPts val="800"/>
              </a:spcAft>
            </a:pPr>
            <a:r>
              <a:rPr lang="en-US" sz="1600" dirty="0">
                <a:latin typeface="Times New Roman" panose="02020603050405020304" pitchFamily="18" charset="0"/>
                <a:ea typeface="Calibri" panose="020F0502020204030204" pitchFamily="34" charset="0"/>
              </a:rPr>
              <a:t>Throughout the past years, numerous written pieces of literature have discussed on information hiding, but two data hiding methods were created until this point: spatial domain and frequency domain. Because the media considered in this written literature are image outlines, this study will focus on using digital images for the discussions. </a:t>
            </a:r>
          </a:p>
          <a:p>
            <a:pPr algn="just">
              <a:lnSpc>
                <a:spcPct val="200000"/>
              </a:lnSpc>
              <a:spcAft>
                <a:spcPts val="800"/>
              </a:spcAft>
            </a:pPr>
            <a:r>
              <a:rPr lang="en-US" sz="1600" dirty="0">
                <a:latin typeface="Times New Roman" panose="02020603050405020304" pitchFamily="18" charset="0"/>
                <a:ea typeface="Calibri" panose="020F0502020204030204" pitchFamily="34" charset="0"/>
              </a:rPr>
              <a:t>The supposed spatial domain refers to how the secret is blended directly into the distributed pixels (areas), while in the frequency domain, it is vital to change the host-image first utilizing a frequency-oriented mechanism (</a:t>
            </a:r>
            <a:r>
              <a:rPr lang="en-US" sz="1600" dirty="0" err="1">
                <a:latin typeface="Times New Roman" panose="02020603050405020304" pitchFamily="18" charset="0"/>
                <a:ea typeface="Calibri" panose="020F0502020204030204" pitchFamily="34" charset="0"/>
              </a:rPr>
              <a:t>Hussain</a:t>
            </a:r>
            <a:r>
              <a:rPr lang="en-US" sz="1600" dirty="0">
                <a:latin typeface="Times New Roman" panose="02020603050405020304" pitchFamily="18" charset="0"/>
                <a:ea typeface="Calibri" panose="020F0502020204030204" pitchFamily="34" charset="0"/>
              </a:rPr>
              <a:t> </a:t>
            </a:r>
            <a:r>
              <a:rPr lang="en-US" sz="1600" i="1" dirty="0">
                <a:latin typeface="Times New Roman" panose="02020603050405020304" pitchFamily="18" charset="0"/>
                <a:ea typeface="Calibri" panose="020F0502020204030204" pitchFamily="34" charset="0"/>
              </a:rPr>
              <a:t>et.al</a:t>
            </a:r>
            <a:r>
              <a:rPr lang="en-US" sz="1600" dirty="0">
                <a:latin typeface="Times New Roman" panose="02020603050405020304" pitchFamily="18" charset="0"/>
                <a:ea typeface="Calibri" panose="020F0502020204030204" pitchFamily="34" charset="0"/>
              </a:rPr>
              <a:t>, 2018).</a:t>
            </a:r>
          </a:p>
          <a:p>
            <a:pPr algn="just">
              <a:lnSpc>
                <a:spcPct val="200000"/>
              </a:lnSpc>
              <a:spcAft>
                <a:spcPts val="800"/>
              </a:spcAft>
            </a:pPr>
            <a:r>
              <a:rPr lang="en-US" dirty="0">
                <a:latin typeface="Times New Roman" panose="02020603050405020304" pitchFamily="18" charset="0"/>
                <a:ea typeface="Calibri" panose="020F0502020204030204" pitchFamily="34" charset="0"/>
              </a:rPr>
              <a:t> </a:t>
            </a:r>
            <a:endParaRPr lang="en-US" dirty="0">
              <a:effectLst/>
              <a:latin typeface="Times New Roman" panose="02020603050405020304" pitchFamily="18" charset="0"/>
              <a:ea typeface="Calibri" panose="020F0502020204030204" pitchFamily="34" charset="0"/>
            </a:endParaRPr>
          </a:p>
        </p:txBody>
      </p:sp>
      <p:sp>
        <p:nvSpPr>
          <p:cNvPr id="5" name="Rectangle 13"/>
          <p:cNvSpPr>
            <a:spLocks noChangeArrowheads="1"/>
          </p:cNvSpPr>
          <p:nvPr/>
        </p:nvSpPr>
        <p:spPr bwMode="auto">
          <a:xfrm>
            <a:off x="4951213" y="-294239"/>
            <a:ext cx="91644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800" b="0" i="0" u="none" strike="noStrike" cap="none" normalizeH="0" baseline="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6" name="Group 5"/>
          <p:cNvGrpSpPr>
            <a:grpSpLocks/>
          </p:cNvGrpSpPr>
          <p:nvPr/>
        </p:nvGrpSpPr>
        <p:grpSpPr bwMode="auto">
          <a:xfrm>
            <a:off x="3242527" y="3946070"/>
            <a:ext cx="3780347" cy="2744530"/>
            <a:chOff x="1905" y="885"/>
            <a:chExt cx="7920" cy="6150"/>
          </a:xfrm>
        </p:grpSpPr>
        <p:sp>
          <p:nvSpPr>
            <p:cNvPr id="7" name="Rectangle 6"/>
            <p:cNvSpPr>
              <a:spLocks noChangeArrowheads="1"/>
            </p:cNvSpPr>
            <p:nvPr/>
          </p:nvSpPr>
          <p:spPr bwMode="auto">
            <a:xfrm>
              <a:off x="3315" y="885"/>
              <a:ext cx="4425" cy="12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dirty="0" smtClean="0"/>
                <a:t>STEGANOGRAPHY</a:t>
              </a:r>
              <a:endParaRPr lang="en-US" dirty="0"/>
            </a:p>
          </p:txBody>
        </p:sp>
        <p:cxnSp>
          <p:nvCxnSpPr>
            <p:cNvPr id="8" name="AutoShape 329"/>
            <p:cNvCxnSpPr>
              <a:cxnSpLocks noChangeShapeType="1"/>
            </p:cNvCxnSpPr>
            <p:nvPr/>
          </p:nvCxnSpPr>
          <p:spPr bwMode="auto">
            <a:xfrm>
              <a:off x="3900" y="2115"/>
              <a:ext cx="15" cy="14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330"/>
            <p:cNvCxnSpPr>
              <a:cxnSpLocks noChangeShapeType="1"/>
            </p:cNvCxnSpPr>
            <p:nvPr/>
          </p:nvCxnSpPr>
          <p:spPr bwMode="auto">
            <a:xfrm>
              <a:off x="7065" y="2115"/>
              <a:ext cx="15" cy="14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9"/>
            <p:cNvSpPr>
              <a:spLocks noChangeArrowheads="1"/>
            </p:cNvSpPr>
            <p:nvPr/>
          </p:nvSpPr>
          <p:spPr bwMode="auto">
            <a:xfrm>
              <a:off x="1905" y="3570"/>
              <a:ext cx="3585" cy="6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100" b="1" dirty="0" smtClean="0"/>
                <a:t>SPATIAL DOMAIN</a:t>
              </a:r>
              <a:endParaRPr lang="en-US" sz="1100" b="1" dirty="0"/>
            </a:p>
          </p:txBody>
        </p:sp>
        <p:sp>
          <p:nvSpPr>
            <p:cNvPr id="11" name="Rectangle 10"/>
            <p:cNvSpPr>
              <a:spLocks noChangeArrowheads="1"/>
            </p:cNvSpPr>
            <p:nvPr/>
          </p:nvSpPr>
          <p:spPr bwMode="auto">
            <a:xfrm>
              <a:off x="6255" y="3570"/>
              <a:ext cx="3570" cy="7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100" b="1" dirty="0" smtClean="0"/>
                <a:t>FRECUENCY DOMAIN</a:t>
              </a:r>
              <a:endParaRPr lang="en-US" sz="1100" b="1" dirty="0"/>
            </a:p>
          </p:txBody>
        </p:sp>
        <p:cxnSp>
          <p:nvCxnSpPr>
            <p:cNvPr id="12" name="AutoShape 333"/>
            <p:cNvCxnSpPr>
              <a:cxnSpLocks noChangeShapeType="1"/>
            </p:cNvCxnSpPr>
            <p:nvPr/>
          </p:nvCxnSpPr>
          <p:spPr bwMode="auto">
            <a:xfrm>
              <a:off x="3915" y="4260"/>
              <a:ext cx="0" cy="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334"/>
            <p:cNvCxnSpPr>
              <a:cxnSpLocks noChangeShapeType="1"/>
            </p:cNvCxnSpPr>
            <p:nvPr/>
          </p:nvCxnSpPr>
          <p:spPr bwMode="auto">
            <a:xfrm>
              <a:off x="7080" y="4335"/>
              <a:ext cx="0" cy="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2033" y="5232"/>
              <a:ext cx="2955" cy="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dirty="0" smtClean="0"/>
                <a:t>LSB</a:t>
              </a:r>
              <a:endParaRPr lang="en-US" sz="1200" dirty="0"/>
            </a:p>
          </p:txBody>
        </p:sp>
        <p:sp>
          <p:nvSpPr>
            <p:cNvPr id="15" name="Rectangle 14"/>
            <p:cNvSpPr>
              <a:spLocks noChangeArrowheads="1"/>
            </p:cNvSpPr>
            <p:nvPr/>
          </p:nvSpPr>
          <p:spPr bwMode="auto">
            <a:xfrm>
              <a:off x="6255" y="6465"/>
              <a:ext cx="2955" cy="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dirty="0" smtClean="0"/>
                <a:t>DWT</a:t>
              </a:r>
              <a:endParaRPr lang="en-US" sz="1200" b="1" dirty="0"/>
            </a:p>
          </p:txBody>
        </p:sp>
        <p:sp>
          <p:nvSpPr>
            <p:cNvPr id="16" name="Rectangle 15"/>
            <p:cNvSpPr>
              <a:spLocks noChangeArrowheads="1"/>
            </p:cNvSpPr>
            <p:nvPr/>
          </p:nvSpPr>
          <p:spPr bwMode="auto">
            <a:xfrm>
              <a:off x="6255" y="5325"/>
              <a:ext cx="2955" cy="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b="1" dirty="0" smtClean="0"/>
                <a:t>DCT</a:t>
              </a:r>
              <a:endParaRPr lang="en-US" sz="1200" b="1" dirty="0"/>
            </a:p>
          </p:txBody>
        </p:sp>
        <p:cxnSp>
          <p:nvCxnSpPr>
            <p:cNvPr id="17" name="AutoShape 338"/>
            <p:cNvCxnSpPr>
              <a:cxnSpLocks noChangeShapeType="1"/>
            </p:cNvCxnSpPr>
            <p:nvPr/>
          </p:nvCxnSpPr>
          <p:spPr bwMode="auto">
            <a:xfrm>
              <a:off x="7080" y="5895"/>
              <a:ext cx="0" cy="5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9" name="Rectangle 18"/>
          <p:cNvSpPr/>
          <p:nvPr/>
        </p:nvSpPr>
        <p:spPr>
          <a:xfrm>
            <a:off x="413942" y="514422"/>
            <a:ext cx="4538743"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1.7 </a:t>
            </a:r>
            <a:r>
              <a:rPr lang="en-US" b="1" dirty="0">
                <a:latin typeface="Times New Roman" panose="02020603050405020304" pitchFamily="18" charset="0"/>
                <a:ea typeface="Calibri" panose="020F0502020204030204" pitchFamily="34" charset="0"/>
              </a:rPr>
              <a:t>Steganography Domains and Techniques</a:t>
            </a:r>
            <a:endParaRPr lang="en-US" b="1" dirty="0"/>
          </a:p>
        </p:txBody>
      </p:sp>
    </p:spTree>
    <p:extLst>
      <p:ext uri="{BB962C8B-B14F-4D97-AF65-F5344CB8AC3E}">
        <p14:creationId xmlns:p14="http://schemas.microsoft.com/office/powerpoint/2010/main" val="6778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005" y="1656110"/>
            <a:ext cx="9916357" cy="4524315"/>
          </a:xfrm>
          <a:prstGeom prst="rect">
            <a:avLst/>
          </a:prstGeom>
        </p:spPr>
        <p:txBody>
          <a:bodyPr wrap="square">
            <a:spAutoFit/>
          </a:bodyPr>
          <a:lstStyle/>
          <a:p>
            <a:pPr algn="just">
              <a:lnSpc>
                <a:spcPct val="200000"/>
              </a:lnSpc>
              <a:spcAft>
                <a:spcPts val="800"/>
              </a:spcAft>
            </a:pPr>
            <a:r>
              <a:rPr lang="en-US" dirty="0">
                <a:latin typeface="Times New Roman" panose="02020603050405020304" pitchFamily="18" charset="0"/>
                <a:ea typeface="Calibri" panose="020F0502020204030204" pitchFamily="34" charset="0"/>
              </a:rPr>
              <a:t>The comparison of the Spatial domain technique with the Frequency domain technique has been proposed to break down which technique is safer by having a high Peak Signal to Noise Ratio (PSNR) and Mean square error (MSE), following the processes in the (fig 2) we are aware that the objective of steganography is to protect communications from an eavesdropper, stenographic techniques works to hide the presence of the actual message from any observer. The Least Significant Bit will be compared with the discrete wavelet transform to arrive at a high-security and advanced method. The performance of the two methods will be measured utilizing the Peak Signal to Noise Ratio (PSNR) and mean square error (MSE</a:t>
            </a:r>
            <a:r>
              <a:rPr lang="en-US" dirty="0" smtClean="0">
                <a:latin typeface="Times New Roman" panose="02020603050405020304" pitchFamily="18"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p:txBody>
      </p:sp>
      <p:sp>
        <p:nvSpPr>
          <p:cNvPr id="5" name="Rectangle 4"/>
          <p:cNvSpPr/>
          <p:nvPr/>
        </p:nvSpPr>
        <p:spPr>
          <a:xfrm>
            <a:off x="435005" y="785220"/>
            <a:ext cx="2790187"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rPr>
              <a:t>1.8 Research </a:t>
            </a:r>
            <a:r>
              <a:rPr lang="en-US" b="1" dirty="0">
                <a:latin typeface="Times New Roman" panose="02020603050405020304" pitchFamily="18" charset="0"/>
                <a:ea typeface="Calibri" panose="020F0502020204030204" pitchFamily="34" charset="0"/>
              </a:rPr>
              <a:t>Methodology</a:t>
            </a:r>
            <a:endParaRPr lang="en-US" b="1" dirty="0"/>
          </a:p>
        </p:txBody>
      </p:sp>
    </p:spTree>
    <p:extLst>
      <p:ext uri="{BB962C8B-B14F-4D97-AF65-F5344CB8AC3E}">
        <p14:creationId xmlns:p14="http://schemas.microsoft.com/office/powerpoint/2010/main" val="2605654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582</TotalTime>
  <Words>3162</Words>
  <Application>Microsoft Office PowerPoint</Application>
  <PresentationFormat>Widescreen</PresentationFormat>
  <Paragraphs>295</Paragraphs>
  <Slides>29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Calibri Light</vt:lpstr>
      <vt:lpstr>Cambria Math</vt:lpstr>
      <vt:lpstr>Courier New</vt:lpstr>
      <vt:lpstr>Franklin Gothic Book</vt:lpstr>
      <vt:lpstr>Symbol</vt:lpstr>
      <vt:lpstr>Times New Roman</vt:lpstr>
      <vt:lpstr>Trebuchet MS</vt:lpstr>
      <vt:lpstr>Wingdings 3</vt:lpstr>
      <vt:lpstr>Facet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STEGANOGRAPHIC APPROACHES TO DIGITAL IMAGES</dc:title>
  <dc:creator>1030G3</dc:creator>
  <cp:lastModifiedBy>1030G3</cp:lastModifiedBy>
  <cp:revision>25</cp:revision>
  <dcterms:created xsi:type="dcterms:W3CDTF">2024-12-17T18:00:38Z</dcterms:created>
  <dcterms:modified xsi:type="dcterms:W3CDTF">2024-12-18T03:43:11Z</dcterms:modified>
</cp:coreProperties>
</file>