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3" r:id="rId3"/>
    <p:sldId id="274" r:id="rId4"/>
    <p:sldId id="258" r:id="rId5"/>
    <p:sldId id="262" r:id="rId6"/>
    <p:sldId id="276" r:id="rId7"/>
    <p:sldId id="277" r:id="rId8"/>
    <p:sldId id="278" r:id="rId9"/>
    <p:sldId id="279" r:id="rId10"/>
    <p:sldId id="280" r:id="rId11"/>
    <p:sldId id="282" r:id="rId12"/>
    <p:sldId id="284" r:id="rId13"/>
    <p:sldId id="286" r:id="rId14"/>
    <p:sldId id="281" r:id="rId15"/>
    <p:sldId id="283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4324" autoAdjust="0"/>
  </p:normalViewPr>
  <p:slideViewPr>
    <p:cSldViewPr snapToGrid="0">
      <p:cViewPr varScale="1">
        <p:scale>
          <a:sx n="74" d="100"/>
          <a:sy n="74" d="100"/>
        </p:scale>
        <p:origin x="147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F4E990-A1BF-4639-AAE5-B00CE4A95CD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92DB52-7807-4BCB-A7AB-18F3FC774956}">
      <dgm:prSet/>
      <dgm:spPr/>
      <dgm:t>
        <a:bodyPr/>
        <a:lstStyle/>
        <a:p>
          <a:r>
            <a:rPr lang="en-CA"/>
            <a:t>PETROLINA HENRY-OKERE</a:t>
          </a:r>
          <a:endParaRPr lang="en-US"/>
        </a:p>
      </dgm:t>
    </dgm:pt>
    <dgm:pt modelId="{B2A3D79C-633E-44B6-B2B2-2B3B09037DBC}" type="parTrans" cxnId="{63865192-14CE-4DDF-A9AA-B10B6C045FCD}">
      <dgm:prSet/>
      <dgm:spPr/>
      <dgm:t>
        <a:bodyPr/>
        <a:lstStyle/>
        <a:p>
          <a:endParaRPr lang="en-US"/>
        </a:p>
      </dgm:t>
    </dgm:pt>
    <dgm:pt modelId="{06F2EDA6-36F5-4BDC-AA5E-8DEB01519C69}" type="sibTrans" cxnId="{63865192-14CE-4DDF-A9AA-B10B6C045FCD}">
      <dgm:prSet/>
      <dgm:spPr/>
      <dgm:t>
        <a:bodyPr/>
        <a:lstStyle/>
        <a:p>
          <a:endParaRPr lang="en-US"/>
        </a:p>
      </dgm:t>
    </dgm:pt>
    <dgm:pt modelId="{1879B018-7861-4C02-B846-B180D2A52994}">
      <dgm:prSet/>
      <dgm:spPr/>
      <dgm:t>
        <a:bodyPr/>
        <a:lstStyle/>
        <a:p>
          <a:r>
            <a:rPr lang="en-CA"/>
            <a:t>EBENEZER QUARSHIE</a:t>
          </a:r>
          <a:endParaRPr lang="en-US"/>
        </a:p>
      </dgm:t>
    </dgm:pt>
    <dgm:pt modelId="{9141209F-76A4-49A0-B4A0-C746E39238F6}" type="parTrans" cxnId="{63451F3A-8CC5-40D5-8B8D-A96F69C930DF}">
      <dgm:prSet/>
      <dgm:spPr/>
      <dgm:t>
        <a:bodyPr/>
        <a:lstStyle/>
        <a:p>
          <a:endParaRPr lang="en-US"/>
        </a:p>
      </dgm:t>
    </dgm:pt>
    <dgm:pt modelId="{27415F12-0E12-462E-A9D5-C7096071A571}" type="sibTrans" cxnId="{63451F3A-8CC5-40D5-8B8D-A96F69C930DF}">
      <dgm:prSet/>
      <dgm:spPr/>
      <dgm:t>
        <a:bodyPr/>
        <a:lstStyle/>
        <a:p>
          <a:endParaRPr lang="en-US"/>
        </a:p>
      </dgm:t>
    </dgm:pt>
    <dgm:pt modelId="{987473D3-70D8-4977-B6DE-BF146F5005BE}">
      <dgm:prSet/>
      <dgm:spPr/>
      <dgm:t>
        <a:bodyPr/>
        <a:lstStyle/>
        <a:p>
          <a:r>
            <a:rPr lang="en-CA"/>
            <a:t>MAYOWA ONI</a:t>
          </a:r>
          <a:endParaRPr lang="en-US"/>
        </a:p>
      </dgm:t>
    </dgm:pt>
    <dgm:pt modelId="{09731526-61FE-4104-90C9-F4750EF66CDB}" type="parTrans" cxnId="{D371049A-758C-4D2E-8AB6-EBCC6F69EA5F}">
      <dgm:prSet/>
      <dgm:spPr/>
      <dgm:t>
        <a:bodyPr/>
        <a:lstStyle/>
        <a:p>
          <a:endParaRPr lang="en-US"/>
        </a:p>
      </dgm:t>
    </dgm:pt>
    <dgm:pt modelId="{7528A36E-4AD1-4434-B246-A4B911554300}" type="sibTrans" cxnId="{D371049A-758C-4D2E-8AB6-EBCC6F69EA5F}">
      <dgm:prSet/>
      <dgm:spPr/>
      <dgm:t>
        <a:bodyPr/>
        <a:lstStyle/>
        <a:p>
          <a:endParaRPr lang="en-US"/>
        </a:p>
      </dgm:t>
    </dgm:pt>
    <dgm:pt modelId="{5B5E0EB1-B38B-4708-94A0-FC2839859CD2}">
      <dgm:prSet/>
      <dgm:spPr/>
      <dgm:t>
        <a:bodyPr/>
        <a:lstStyle/>
        <a:p>
          <a:r>
            <a:rPr lang="en-CA"/>
            <a:t>UCHENNA UWAGBALE</a:t>
          </a:r>
          <a:endParaRPr lang="en-US"/>
        </a:p>
      </dgm:t>
    </dgm:pt>
    <dgm:pt modelId="{BC16E9CC-0996-4ECA-A726-CD9B059C08FB}" type="parTrans" cxnId="{23DAA5BD-08D7-4CF6-BD92-C26A494B8AFD}">
      <dgm:prSet/>
      <dgm:spPr/>
      <dgm:t>
        <a:bodyPr/>
        <a:lstStyle/>
        <a:p>
          <a:endParaRPr lang="en-US"/>
        </a:p>
      </dgm:t>
    </dgm:pt>
    <dgm:pt modelId="{CDF17125-1233-4429-A8C7-1ED5FDBE60F7}" type="sibTrans" cxnId="{23DAA5BD-08D7-4CF6-BD92-C26A494B8AFD}">
      <dgm:prSet/>
      <dgm:spPr/>
      <dgm:t>
        <a:bodyPr/>
        <a:lstStyle/>
        <a:p>
          <a:endParaRPr lang="en-US"/>
        </a:p>
      </dgm:t>
    </dgm:pt>
    <dgm:pt modelId="{53322074-BFBD-4318-91F6-9AB49E5BDB4F}">
      <dgm:prSet/>
      <dgm:spPr/>
      <dgm:t>
        <a:bodyPr/>
        <a:lstStyle/>
        <a:p>
          <a:r>
            <a:rPr lang="en-CA"/>
            <a:t>MILAN MANOJ</a:t>
          </a:r>
          <a:endParaRPr lang="en-US"/>
        </a:p>
      </dgm:t>
    </dgm:pt>
    <dgm:pt modelId="{7AAA94B3-6E7D-401A-BBCC-30FF50D2A34C}" type="parTrans" cxnId="{2C70BC22-CB13-44D0-9F05-B3CE3267796F}">
      <dgm:prSet/>
      <dgm:spPr/>
      <dgm:t>
        <a:bodyPr/>
        <a:lstStyle/>
        <a:p>
          <a:endParaRPr lang="en-US"/>
        </a:p>
      </dgm:t>
    </dgm:pt>
    <dgm:pt modelId="{0829F677-408E-4572-9D2B-B7FD512D804C}" type="sibTrans" cxnId="{2C70BC22-CB13-44D0-9F05-B3CE3267796F}">
      <dgm:prSet/>
      <dgm:spPr/>
      <dgm:t>
        <a:bodyPr/>
        <a:lstStyle/>
        <a:p>
          <a:endParaRPr lang="en-US"/>
        </a:p>
      </dgm:t>
    </dgm:pt>
    <dgm:pt modelId="{6FDFCA30-88A0-4F12-AB31-F54F809A026C}" type="pres">
      <dgm:prSet presAssocID="{A2F4E990-A1BF-4639-AAE5-B00CE4A95CD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F46D3E-BE22-43FF-8D69-B15F2AD14594}" type="pres">
      <dgm:prSet presAssocID="{F692DB52-7807-4BCB-A7AB-18F3FC774956}" presName="hierRoot1" presStyleCnt="0"/>
      <dgm:spPr/>
    </dgm:pt>
    <dgm:pt modelId="{77807EDF-9420-45A2-A5A6-172BC8BE2CE9}" type="pres">
      <dgm:prSet presAssocID="{F692DB52-7807-4BCB-A7AB-18F3FC774956}" presName="composite" presStyleCnt="0"/>
      <dgm:spPr/>
    </dgm:pt>
    <dgm:pt modelId="{AB2A41B3-D4E6-4BB7-85E4-1537BD96E04E}" type="pres">
      <dgm:prSet presAssocID="{F692DB52-7807-4BCB-A7AB-18F3FC774956}" presName="background" presStyleLbl="node0" presStyleIdx="0" presStyleCnt="5"/>
      <dgm:spPr/>
    </dgm:pt>
    <dgm:pt modelId="{7C771039-411A-4047-BA35-7E7C7C9E5B81}" type="pres">
      <dgm:prSet presAssocID="{F692DB52-7807-4BCB-A7AB-18F3FC774956}" presName="text" presStyleLbl="fgAcc0" presStyleIdx="0" presStyleCnt="5">
        <dgm:presLayoutVars>
          <dgm:chPref val="3"/>
        </dgm:presLayoutVars>
      </dgm:prSet>
      <dgm:spPr/>
    </dgm:pt>
    <dgm:pt modelId="{33993886-2A14-4C0F-9DBC-5AE732D8E6D4}" type="pres">
      <dgm:prSet presAssocID="{F692DB52-7807-4BCB-A7AB-18F3FC774956}" presName="hierChild2" presStyleCnt="0"/>
      <dgm:spPr/>
    </dgm:pt>
    <dgm:pt modelId="{5FCA3A66-7436-4A17-A867-AC7ABFF81A7C}" type="pres">
      <dgm:prSet presAssocID="{1879B018-7861-4C02-B846-B180D2A52994}" presName="hierRoot1" presStyleCnt="0"/>
      <dgm:spPr/>
    </dgm:pt>
    <dgm:pt modelId="{71449BD1-0C28-4B19-8CF9-A77754C25E5F}" type="pres">
      <dgm:prSet presAssocID="{1879B018-7861-4C02-B846-B180D2A52994}" presName="composite" presStyleCnt="0"/>
      <dgm:spPr/>
    </dgm:pt>
    <dgm:pt modelId="{32FA46A8-77EE-4AA2-B29C-7AF214D86B97}" type="pres">
      <dgm:prSet presAssocID="{1879B018-7861-4C02-B846-B180D2A52994}" presName="background" presStyleLbl="node0" presStyleIdx="1" presStyleCnt="5"/>
      <dgm:spPr/>
    </dgm:pt>
    <dgm:pt modelId="{B6CEDC0D-6789-4382-AB1E-21A0DD6E9DCA}" type="pres">
      <dgm:prSet presAssocID="{1879B018-7861-4C02-B846-B180D2A52994}" presName="text" presStyleLbl="fgAcc0" presStyleIdx="1" presStyleCnt="5">
        <dgm:presLayoutVars>
          <dgm:chPref val="3"/>
        </dgm:presLayoutVars>
      </dgm:prSet>
      <dgm:spPr/>
    </dgm:pt>
    <dgm:pt modelId="{DD8E1068-CDD0-4ACB-B613-E2A5798A8484}" type="pres">
      <dgm:prSet presAssocID="{1879B018-7861-4C02-B846-B180D2A52994}" presName="hierChild2" presStyleCnt="0"/>
      <dgm:spPr/>
    </dgm:pt>
    <dgm:pt modelId="{3D5E4241-867D-4520-BDD9-29B054BEAC33}" type="pres">
      <dgm:prSet presAssocID="{987473D3-70D8-4977-B6DE-BF146F5005BE}" presName="hierRoot1" presStyleCnt="0"/>
      <dgm:spPr/>
    </dgm:pt>
    <dgm:pt modelId="{42D351C0-A5BE-4A43-90FE-B15C5536C294}" type="pres">
      <dgm:prSet presAssocID="{987473D3-70D8-4977-B6DE-BF146F5005BE}" presName="composite" presStyleCnt="0"/>
      <dgm:spPr/>
    </dgm:pt>
    <dgm:pt modelId="{C8C123C7-6720-45AB-A4B1-84B8D3AC432C}" type="pres">
      <dgm:prSet presAssocID="{987473D3-70D8-4977-B6DE-BF146F5005BE}" presName="background" presStyleLbl="node0" presStyleIdx="2" presStyleCnt="5"/>
      <dgm:spPr/>
    </dgm:pt>
    <dgm:pt modelId="{0D9395D6-2414-44F1-95F5-56C76DB8EC65}" type="pres">
      <dgm:prSet presAssocID="{987473D3-70D8-4977-B6DE-BF146F5005BE}" presName="text" presStyleLbl="fgAcc0" presStyleIdx="2" presStyleCnt="5">
        <dgm:presLayoutVars>
          <dgm:chPref val="3"/>
        </dgm:presLayoutVars>
      </dgm:prSet>
      <dgm:spPr/>
    </dgm:pt>
    <dgm:pt modelId="{E06C47E3-C4B9-49CF-A522-0D6C21162CD5}" type="pres">
      <dgm:prSet presAssocID="{987473D3-70D8-4977-B6DE-BF146F5005BE}" presName="hierChild2" presStyleCnt="0"/>
      <dgm:spPr/>
    </dgm:pt>
    <dgm:pt modelId="{A32B35DE-BA22-4500-9F32-FEBF74F85E0F}" type="pres">
      <dgm:prSet presAssocID="{5B5E0EB1-B38B-4708-94A0-FC2839859CD2}" presName="hierRoot1" presStyleCnt="0"/>
      <dgm:spPr/>
    </dgm:pt>
    <dgm:pt modelId="{BD2EEEA2-9A20-4736-AAB1-C2901BAE59A9}" type="pres">
      <dgm:prSet presAssocID="{5B5E0EB1-B38B-4708-94A0-FC2839859CD2}" presName="composite" presStyleCnt="0"/>
      <dgm:spPr/>
    </dgm:pt>
    <dgm:pt modelId="{A4CFC5FF-F2F0-4CE3-A815-0AB06A73F54D}" type="pres">
      <dgm:prSet presAssocID="{5B5E0EB1-B38B-4708-94A0-FC2839859CD2}" presName="background" presStyleLbl="node0" presStyleIdx="3" presStyleCnt="5"/>
      <dgm:spPr/>
    </dgm:pt>
    <dgm:pt modelId="{E4271FA4-74BB-4A83-8275-BE3F24A639D5}" type="pres">
      <dgm:prSet presAssocID="{5B5E0EB1-B38B-4708-94A0-FC2839859CD2}" presName="text" presStyleLbl="fgAcc0" presStyleIdx="3" presStyleCnt="5">
        <dgm:presLayoutVars>
          <dgm:chPref val="3"/>
        </dgm:presLayoutVars>
      </dgm:prSet>
      <dgm:spPr/>
    </dgm:pt>
    <dgm:pt modelId="{3F4B8A97-C96F-47BF-B391-6F1C369ED329}" type="pres">
      <dgm:prSet presAssocID="{5B5E0EB1-B38B-4708-94A0-FC2839859CD2}" presName="hierChild2" presStyleCnt="0"/>
      <dgm:spPr/>
    </dgm:pt>
    <dgm:pt modelId="{199D7567-3A06-4F0F-8062-D66E419759DB}" type="pres">
      <dgm:prSet presAssocID="{53322074-BFBD-4318-91F6-9AB49E5BDB4F}" presName="hierRoot1" presStyleCnt="0"/>
      <dgm:spPr/>
    </dgm:pt>
    <dgm:pt modelId="{284133E0-27C8-4349-B06F-DF602137895B}" type="pres">
      <dgm:prSet presAssocID="{53322074-BFBD-4318-91F6-9AB49E5BDB4F}" presName="composite" presStyleCnt="0"/>
      <dgm:spPr/>
    </dgm:pt>
    <dgm:pt modelId="{85D87B61-7522-474B-8BCD-C1C3F517CEA8}" type="pres">
      <dgm:prSet presAssocID="{53322074-BFBD-4318-91F6-9AB49E5BDB4F}" presName="background" presStyleLbl="node0" presStyleIdx="4" presStyleCnt="5"/>
      <dgm:spPr/>
    </dgm:pt>
    <dgm:pt modelId="{0901CEC6-C060-480E-8D30-73184FD54CEC}" type="pres">
      <dgm:prSet presAssocID="{53322074-BFBD-4318-91F6-9AB49E5BDB4F}" presName="text" presStyleLbl="fgAcc0" presStyleIdx="4" presStyleCnt="5">
        <dgm:presLayoutVars>
          <dgm:chPref val="3"/>
        </dgm:presLayoutVars>
      </dgm:prSet>
      <dgm:spPr/>
    </dgm:pt>
    <dgm:pt modelId="{1E63EE2E-84B9-468E-89E3-B1CE1D806799}" type="pres">
      <dgm:prSet presAssocID="{53322074-BFBD-4318-91F6-9AB49E5BDB4F}" presName="hierChild2" presStyleCnt="0"/>
      <dgm:spPr/>
    </dgm:pt>
  </dgm:ptLst>
  <dgm:cxnLst>
    <dgm:cxn modelId="{28743510-7860-45EA-8BCE-99F30B8F8FCC}" type="presOf" srcId="{F692DB52-7807-4BCB-A7AB-18F3FC774956}" destId="{7C771039-411A-4047-BA35-7E7C7C9E5B81}" srcOrd="0" destOrd="0" presId="urn:microsoft.com/office/officeart/2005/8/layout/hierarchy1"/>
    <dgm:cxn modelId="{E837EA1B-D4F8-4E55-9C20-D004AB7343CC}" type="presOf" srcId="{1879B018-7861-4C02-B846-B180D2A52994}" destId="{B6CEDC0D-6789-4382-AB1E-21A0DD6E9DCA}" srcOrd="0" destOrd="0" presId="urn:microsoft.com/office/officeart/2005/8/layout/hierarchy1"/>
    <dgm:cxn modelId="{2C70BC22-CB13-44D0-9F05-B3CE3267796F}" srcId="{A2F4E990-A1BF-4639-AAE5-B00CE4A95CD6}" destId="{53322074-BFBD-4318-91F6-9AB49E5BDB4F}" srcOrd="4" destOrd="0" parTransId="{7AAA94B3-6E7D-401A-BBCC-30FF50D2A34C}" sibTransId="{0829F677-408E-4572-9D2B-B7FD512D804C}"/>
    <dgm:cxn modelId="{63451F3A-8CC5-40D5-8B8D-A96F69C930DF}" srcId="{A2F4E990-A1BF-4639-AAE5-B00CE4A95CD6}" destId="{1879B018-7861-4C02-B846-B180D2A52994}" srcOrd="1" destOrd="0" parTransId="{9141209F-76A4-49A0-B4A0-C746E39238F6}" sibTransId="{27415F12-0E12-462E-A9D5-C7096071A571}"/>
    <dgm:cxn modelId="{09386D3D-27A6-41C4-9E69-5EF8965B71CD}" type="presOf" srcId="{5B5E0EB1-B38B-4708-94A0-FC2839859CD2}" destId="{E4271FA4-74BB-4A83-8275-BE3F24A639D5}" srcOrd="0" destOrd="0" presId="urn:microsoft.com/office/officeart/2005/8/layout/hierarchy1"/>
    <dgm:cxn modelId="{9AA9228D-966A-4724-A5F5-9C3F9472D5A5}" type="presOf" srcId="{987473D3-70D8-4977-B6DE-BF146F5005BE}" destId="{0D9395D6-2414-44F1-95F5-56C76DB8EC65}" srcOrd="0" destOrd="0" presId="urn:microsoft.com/office/officeart/2005/8/layout/hierarchy1"/>
    <dgm:cxn modelId="{63865192-14CE-4DDF-A9AA-B10B6C045FCD}" srcId="{A2F4E990-A1BF-4639-AAE5-B00CE4A95CD6}" destId="{F692DB52-7807-4BCB-A7AB-18F3FC774956}" srcOrd="0" destOrd="0" parTransId="{B2A3D79C-633E-44B6-B2B2-2B3B09037DBC}" sibTransId="{06F2EDA6-36F5-4BDC-AA5E-8DEB01519C69}"/>
    <dgm:cxn modelId="{D371049A-758C-4D2E-8AB6-EBCC6F69EA5F}" srcId="{A2F4E990-A1BF-4639-AAE5-B00CE4A95CD6}" destId="{987473D3-70D8-4977-B6DE-BF146F5005BE}" srcOrd="2" destOrd="0" parTransId="{09731526-61FE-4104-90C9-F4750EF66CDB}" sibTransId="{7528A36E-4AD1-4434-B246-A4B911554300}"/>
    <dgm:cxn modelId="{C2DF5DA2-DFA1-4A49-8145-C5193384AC77}" type="presOf" srcId="{53322074-BFBD-4318-91F6-9AB49E5BDB4F}" destId="{0901CEC6-C060-480E-8D30-73184FD54CEC}" srcOrd="0" destOrd="0" presId="urn:microsoft.com/office/officeart/2005/8/layout/hierarchy1"/>
    <dgm:cxn modelId="{23DAA5BD-08D7-4CF6-BD92-C26A494B8AFD}" srcId="{A2F4E990-A1BF-4639-AAE5-B00CE4A95CD6}" destId="{5B5E0EB1-B38B-4708-94A0-FC2839859CD2}" srcOrd="3" destOrd="0" parTransId="{BC16E9CC-0996-4ECA-A726-CD9B059C08FB}" sibTransId="{CDF17125-1233-4429-A8C7-1ED5FDBE60F7}"/>
    <dgm:cxn modelId="{9CE932CA-20BF-45B3-8228-0AAC989D7398}" type="presOf" srcId="{A2F4E990-A1BF-4639-AAE5-B00CE4A95CD6}" destId="{6FDFCA30-88A0-4F12-AB31-F54F809A026C}" srcOrd="0" destOrd="0" presId="urn:microsoft.com/office/officeart/2005/8/layout/hierarchy1"/>
    <dgm:cxn modelId="{F7A52D09-3353-4FEC-B6EF-DC987FE5B142}" type="presParOf" srcId="{6FDFCA30-88A0-4F12-AB31-F54F809A026C}" destId="{01F46D3E-BE22-43FF-8D69-B15F2AD14594}" srcOrd="0" destOrd="0" presId="urn:microsoft.com/office/officeart/2005/8/layout/hierarchy1"/>
    <dgm:cxn modelId="{A53C0EA1-423A-4818-81BD-69B3C395556A}" type="presParOf" srcId="{01F46D3E-BE22-43FF-8D69-B15F2AD14594}" destId="{77807EDF-9420-45A2-A5A6-172BC8BE2CE9}" srcOrd="0" destOrd="0" presId="urn:microsoft.com/office/officeart/2005/8/layout/hierarchy1"/>
    <dgm:cxn modelId="{5FE5917C-DCBF-462E-9E79-160421069A98}" type="presParOf" srcId="{77807EDF-9420-45A2-A5A6-172BC8BE2CE9}" destId="{AB2A41B3-D4E6-4BB7-85E4-1537BD96E04E}" srcOrd="0" destOrd="0" presId="urn:microsoft.com/office/officeart/2005/8/layout/hierarchy1"/>
    <dgm:cxn modelId="{1B5A12E3-89D5-4E5D-A738-E16D067A1FE4}" type="presParOf" srcId="{77807EDF-9420-45A2-A5A6-172BC8BE2CE9}" destId="{7C771039-411A-4047-BA35-7E7C7C9E5B81}" srcOrd="1" destOrd="0" presId="urn:microsoft.com/office/officeart/2005/8/layout/hierarchy1"/>
    <dgm:cxn modelId="{E79B1BDD-FC1D-4C5C-9486-F05EAC53B3F7}" type="presParOf" srcId="{01F46D3E-BE22-43FF-8D69-B15F2AD14594}" destId="{33993886-2A14-4C0F-9DBC-5AE732D8E6D4}" srcOrd="1" destOrd="0" presId="urn:microsoft.com/office/officeart/2005/8/layout/hierarchy1"/>
    <dgm:cxn modelId="{6419E0B2-43BD-41E9-AFEC-81474357731A}" type="presParOf" srcId="{6FDFCA30-88A0-4F12-AB31-F54F809A026C}" destId="{5FCA3A66-7436-4A17-A867-AC7ABFF81A7C}" srcOrd="1" destOrd="0" presId="urn:microsoft.com/office/officeart/2005/8/layout/hierarchy1"/>
    <dgm:cxn modelId="{CC67F7D2-6D03-4A76-A8CD-035AF3C39E3C}" type="presParOf" srcId="{5FCA3A66-7436-4A17-A867-AC7ABFF81A7C}" destId="{71449BD1-0C28-4B19-8CF9-A77754C25E5F}" srcOrd="0" destOrd="0" presId="urn:microsoft.com/office/officeart/2005/8/layout/hierarchy1"/>
    <dgm:cxn modelId="{7C34CE62-B9A6-4E2F-949B-7408302B2DE7}" type="presParOf" srcId="{71449BD1-0C28-4B19-8CF9-A77754C25E5F}" destId="{32FA46A8-77EE-4AA2-B29C-7AF214D86B97}" srcOrd="0" destOrd="0" presId="urn:microsoft.com/office/officeart/2005/8/layout/hierarchy1"/>
    <dgm:cxn modelId="{A75E97BD-FACC-451D-8F51-3CD18976CFF3}" type="presParOf" srcId="{71449BD1-0C28-4B19-8CF9-A77754C25E5F}" destId="{B6CEDC0D-6789-4382-AB1E-21A0DD6E9DCA}" srcOrd="1" destOrd="0" presId="urn:microsoft.com/office/officeart/2005/8/layout/hierarchy1"/>
    <dgm:cxn modelId="{9B6D67EC-51B4-477A-A2D6-60099992DE8E}" type="presParOf" srcId="{5FCA3A66-7436-4A17-A867-AC7ABFF81A7C}" destId="{DD8E1068-CDD0-4ACB-B613-E2A5798A8484}" srcOrd="1" destOrd="0" presId="urn:microsoft.com/office/officeart/2005/8/layout/hierarchy1"/>
    <dgm:cxn modelId="{CC6E14B2-77EA-4D85-88C7-902051A4C612}" type="presParOf" srcId="{6FDFCA30-88A0-4F12-AB31-F54F809A026C}" destId="{3D5E4241-867D-4520-BDD9-29B054BEAC33}" srcOrd="2" destOrd="0" presId="urn:microsoft.com/office/officeart/2005/8/layout/hierarchy1"/>
    <dgm:cxn modelId="{6A503785-A5A6-4E3D-98F6-2583443B1539}" type="presParOf" srcId="{3D5E4241-867D-4520-BDD9-29B054BEAC33}" destId="{42D351C0-A5BE-4A43-90FE-B15C5536C294}" srcOrd="0" destOrd="0" presId="urn:microsoft.com/office/officeart/2005/8/layout/hierarchy1"/>
    <dgm:cxn modelId="{A746B0E5-BB71-4DAB-BB0F-F28CEF769688}" type="presParOf" srcId="{42D351C0-A5BE-4A43-90FE-B15C5536C294}" destId="{C8C123C7-6720-45AB-A4B1-84B8D3AC432C}" srcOrd="0" destOrd="0" presId="urn:microsoft.com/office/officeart/2005/8/layout/hierarchy1"/>
    <dgm:cxn modelId="{2365F068-775C-46B9-AC9E-805EA4BA4A61}" type="presParOf" srcId="{42D351C0-A5BE-4A43-90FE-B15C5536C294}" destId="{0D9395D6-2414-44F1-95F5-56C76DB8EC65}" srcOrd="1" destOrd="0" presId="urn:microsoft.com/office/officeart/2005/8/layout/hierarchy1"/>
    <dgm:cxn modelId="{2F238D70-2877-4640-A46F-459304BA1663}" type="presParOf" srcId="{3D5E4241-867D-4520-BDD9-29B054BEAC33}" destId="{E06C47E3-C4B9-49CF-A522-0D6C21162CD5}" srcOrd="1" destOrd="0" presId="urn:microsoft.com/office/officeart/2005/8/layout/hierarchy1"/>
    <dgm:cxn modelId="{FB54EC3B-B449-4C9C-9B7B-DA5AAD5B7101}" type="presParOf" srcId="{6FDFCA30-88A0-4F12-AB31-F54F809A026C}" destId="{A32B35DE-BA22-4500-9F32-FEBF74F85E0F}" srcOrd="3" destOrd="0" presId="urn:microsoft.com/office/officeart/2005/8/layout/hierarchy1"/>
    <dgm:cxn modelId="{07203F3B-FFBB-43F9-8D0A-3CC9E87557B3}" type="presParOf" srcId="{A32B35DE-BA22-4500-9F32-FEBF74F85E0F}" destId="{BD2EEEA2-9A20-4736-AAB1-C2901BAE59A9}" srcOrd="0" destOrd="0" presId="urn:microsoft.com/office/officeart/2005/8/layout/hierarchy1"/>
    <dgm:cxn modelId="{2007FED2-3EA0-4683-A808-F65F8D2F5811}" type="presParOf" srcId="{BD2EEEA2-9A20-4736-AAB1-C2901BAE59A9}" destId="{A4CFC5FF-F2F0-4CE3-A815-0AB06A73F54D}" srcOrd="0" destOrd="0" presId="urn:microsoft.com/office/officeart/2005/8/layout/hierarchy1"/>
    <dgm:cxn modelId="{38449741-5732-4CBB-9512-ADAA6ACA0711}" type="presParOf" srcId="{BD2EEEA2-9A20-4736-AAB1-C2901BAE59A9}" destId="{E4271FA4-74BB-4A83-8275-BE3F24A639D5}" srcOrd="1" destOrd="0" presId="urn:microsoft.com/office/officeart/2005/8/layout/hierarchy1"/>
    <dgm:cxn modelId="{CF0F03B1-A58C-4779-B2EF-723E8EC91972}" type="presParOf" srcId="{A32B35DE-BA22-4500-9F32-FEBF74F85E0F}" destId="{3F4B8A97-C96F-47BF-B391-6F1C369ED329}" srcOrd="1" destOrd="0" presId="urn:microsoft.com/office/officeart/2005/8/layout/hierarchy1"/>
    <dgm:cxn modelId="{611240F5-74F3-4BCD-9953-534A4BD7FB4E}" type="presParOf" srcId="{6FDFCA30-88A0-4F12-AB31-F54F809A026C}" destId="{199D7567-3A06-4F0F-8062-D66E419759DB}" srcOrd="4" destOrd="0" presId="urn:microsoft.com/office/officeart/2005/8/layout/hierarchy1"/>
    <dgm:cxn modelId="{BBA0B2F5-4CEB-4E24-8503-8037C0926314}" type="presParOf" srcId="{199D7567-3A06-4F0F-8062-D66E419759DB}" destId="{284133E0-27C8-4349-B06F-DF602137895B}" srcOrd="0" destOrd="0" presId="urn:microsoft.com/office/officeart/2005/8/layout/hierarchy1"/>
    <dgm:cxn modelId="{3C91F4A9-B42C-491E-A0D6-E30120BBD277}" type="presParOf" srcId="{284133E0-27C8-4349-B06F-DF602137895B}" destId="{85D87B61-7522-474B-8BCD-C1C3F517CEA8}" srcOrd="0" destOrd="0" presId="urn:microsoft.com/office/officeart/2005/8/layout/hierarchy1"/>
    <dgm:cxn modelId="{38F87B94-7E05-4189-A6D6-6E24A2160B08}" type="presParOf" srcId="{284133E0-27C8-4349-B06F-DF602137895B}" destId="{0901CEC6-C060-480E-8D30-73184FD54CEC}" srcOrd="1" destOrd="0" presId="urn:microsoft.com/office/officeart/2005/8/layout/hierarchy1"/>
    <dgm:cxn modelId="{2884BBB6-9909-4B93-9BF1-EB9DADE18A82}" type="presParOf" srcId="{199D7567-3A06-4F0F-8062-D66E419759DB}" destId="{1E63EE2E-84B9-468E-89E3-B1CE1D8067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A41B3-D4E6-4BB7-85E4-1537BD96E04E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71039-411A-4047-BA35-7E7C7C9E5B81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PETROLINA HENRY-OKERE</a:t>
          </a:r>
          <a:endParaRPr lang="en-US" sz="2100" kern="1200"/>
        </a:p>
      </dsp:txBody>
      <dsp:txXfrm>
        <a:off x="239813" y="1396742"/>
        <a:ext cx="1752359" cy="1088037"/>
      </dsp:txXfrm>
    </dsp:sp>
    <dsp:sp modelId="{32FA46A8-77EE-4AA2-B29C-7AF214D86B97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EDC0D-6789-4382-AB1E-21A0DD6E9DCA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EBENEZER QUARSHIE</a:t>
          </a:r>
          <a:endParaRPr lang="en-US" sz="2100" kern="1200"/>
        </a:p>
      </dsp:txBody>
      <dsp:txXfrm>
        <a:off x="2464331" y="1396742"/>
        <a:ext cx="1752359" cy="1088037"/>
      </dsp:txXfrm>
    </dsp:sp>
    <dsp:sp modelId="{C8C123C7-6720-45AB-A4B1-84B8D3AC432C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395D6-2414-44F1-95F5-56C76DB8EC65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MAYOWA ONI</a:t>
          </a:r>
          <a:endParaRPr lang="en-US" sz="2100" kern="1200"/>
        </a:p>
      </dsp:txBody>
      <dsp:txXfrm>
        <a:off x="4688849" y="1396742"/>
        <a:ext cx="1752359" cy="1088037"/>
      </dsp:txXfrm>
    </dsp:sp>
    <dsp:sp modelId="{A4CFC5FF-F2F0-4CE3-A815-0AB06A73F54D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71FA4-74BB-4A83-8275-BE3F24A639D5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UCHENNA UWAGBALE</a:t>
          </a:r>
          <a:endParaRPr lang="en-US" sz="2100" kern="1200"/>
        </a:p>
      </dsp:txBody>
      <dsp:txXfrm>
        <a:off x="6913366" y="1396742"/>
        <a:ext cx="1752359" cy="1088037"/>
      </dsp:txXfrm>
    </dsp:sp>
    <dsp:sp modelId="{85D87B61-7522-474B-8BCD-C1C3F517CEA8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1CEC6-C060-480E-8D30-73184FD54CEC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MILAN MANOJ</a:t>
          </a:r>
          <a:endParaRPr lang="en-US" sz="2100" kern="1200"/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E4C59-5CC4-48FB-88D3-2E3B95DCF829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BD6E2-DA3C-4FEF-8CD2-EE9D9C29D9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890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/>
              <a:t>1. How does remote work impact employees' mental health?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Remote work has both </a:t>
            </a:r>
            <a:r>
              <a:rPr lang="en-US" sz="1600" b="1" dirty="0"/>
              <a:t>positive and negative effects</a:t>
            </a:r>
            <a:r>
              <a:rPr lang="en-US" sz="1600" dirty="0"/>
              <a:t> on mental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employees benefit from </a:t>
            </a:r>
            <a:r>
              <a:rPr lang="en-US" sz="1600" b="1" dirty="0"/>
              <a:t>flexibility and autonomy</a:t>
            </a:r>
            <a:r>
              <a:rPr lang="en-US" sz="1600" dirty="0"/>
              <a:t>, while others experience </a:t>
            </a:r>
            <a:r>
              <a:rPr lang="en-US" sz="1600" b="1" dirty="0"/>
              <a:t>stress, isolation, or burnout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study aims to measure the extent of these effects using survey data.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2. What are the key stressors and benefits associated with remote work?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Stressors:</a:t>
            </a:r>
            <a:r>
              <a:rPr lang="en-US" sz="1600" dirty="0"/>
              <a:t> </a:t>
            </a:r>
            <a:r>
              <a:rPr lang="en-US" sz="1600" b="1" dirty="0"/>
              <a:t>Work-life balance challenges</a:t>
            </a:r>
            <a:r>
              <a:rPr lang="en-US" sz="1600" dirty="0"/>
              <a:t>, </a:t>
            </a:r>
            <a:r>
              <a:rPr lang="en-US" sz="1600" b="1" dirty="0"/>
              <a:t>Social isolation</a:t>
            </a:r>
            <a:r>
              <a:rPr lang="en-US" sz="1600" dirty="0"/>
              <a:t>, </a:t>
            </a:r>
            <a:r>
              <a:rPr lang="en-US" sz="1600" b="1" dirty="0"/>
              <a:t>Longer working hours</a:t>
            </a:r>
            <a:r>
              <a:rPr lang="en-US" sz="1600" dirty="0"/>
              <a:t> or </a:t>
            </a:r>
            <a:r>
              <a:rPr lang="en-US" sz="1600" b="1" dirty="0"/>
              <a:t>increased workload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sz="1600" b="1" dirty="0"/>
          </a:p>
          <a:p>
            <a:pPr>
              <a:buFont typeface="Arial" panose="020B0604020202020204" pitchFamily="34" charset="0"/>
              <a:buNone/>
            </a:pPr>
            <a:r>
              <a:rPr lang="en-US" sz="1600" b="1" dirty="0"/>
              <a:t>3. What work policies can improve mental health outcomes in remote work settings?</a:t>
            </a:r>
            <a:endParaRPr lang="en-US" sz="1600" dirty="0"/>
          </a:p>
          <a:p>
            <a:pPr>
              <a:buFont typeface="Arial" panose="020B0604020202020204" pitchFamily="34" charset="0"/>
              <a:buNone/>
            </a:pPr>
            <a:r>
              <a:rPr lang="en-US" sz="1600" dirty="0"/>
              <a:t>Identifying </a:t>
            </a:r>
            <a:r>
              <a:rPr lang="en-US" sz="1600" b="1" dirty="0"/>
              <a:t>effective workplace policies</a:t>
            </a:r>
            <a:r>
              <a:rPr lang="en-US" sz="1600" dirty="0"/>
              <a:t> is crucial for enhancing employee well-being.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600" dirty="0"/>
              <a:t>Possible solutions include: </a:t>
            </a:r>
            <a:r>
              <a:rPr lang="en-US" sz="1600" b="1" dirty="0"/>
              <a:t>Mental health support programs</a:t>
            </a:r>
            <a:r>
              <a:rPr lang="en-US" sz="1600" dirty="0"/>
              <a:t>  such as counseling, workshops)., </a:t>
            </a:r>
            <a:r>
              <a:rPr lang="en-US" sz="1600" b="1" dirty="0"/>
              <a:t>Flexible work arrangements</a:t>
            </a:r>
            <a:r>
              <a:rPr lang="en-US" sz="1600" dirty="0"/>
              <a:t> such as hybrid models, adjustable hours, </a:t>
            </a:r>
            <a:r>
              <a:rPr lang="en-US" sz="1600" b="1" dirty="0"/>
              <a:t>Clear boundaries</a:t>
            </a:r>
            <a:r>
              <a:rPr lang="en-US" sz="1600" dirty="0"/>
              <a:t> between work and personal life for example , no emails after work hours).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9CB9-89FE-4EC6-B161-486B414813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57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Data Collection (Primary Data - Survey Responses): </a:t>
            </a:r>
            <a:r>
              <a:rPr lang="en-US" dirty="0"/>
              <a:t>The dataset was collected through </a:t>
            </a:r>
            <a:r>
              <a:rPr lang="en-US" b="1" dirty="0"/>
              <a:t>survey responses</a:t>
            </a:r>
            <a:r>
              <a:rPr lang="en-US" dirty="0"/>
              <a:t> from employees working remotely with survey included questions on </a:t>
            </a:r>
            <a:r>
              <a:rPr lang="en-US" b="1" dirty="0"/>
              <a:t>stress levels, work hours, job satisfaction, and access to mental health resources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2. Data Analysis Techniques</a:t>
            </a:r>
            <a:r>
              <a:rPr lang="en-US" b="0" dirty="0"/>
              <a:t>: </a:t>
            </a:r>
            <a:r>
              <a:rPr lang="en-US" b="1" dirty="0"/>
              <a:t>Descriptive Statistics</a:t>
            </a:r>
            <a:r>
              <a:rPr lang="en-US" dirty="0"/>
              <a:t> Used to </a:t>
            </a:r>
            <a:r>
              <a:rPr lang="en-US" b="1" dirty="0"/>
              <a:t>summarize trends</a:t>
            </a:r>
            <a:r>
              <a:rPr lang="en-US" dirty="0"/>
              <a:t> in mental health and job satisfaction. And also helps in understanding </a:t>
            </a:r>
            <a:r>
              <a:rPr lang="en-US" b="1" dirty="0"/>
              <a:t>average stress levels, working hours, and satisfaction scores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3. Correlation Analysis: </a:t>
            </a:r>
            <a:r>
              <a:rPr lang="en-US" dirty="0"/>
              <a:t>Identifies relationships between </a:t>
            </a:r>
            <a:r>
              <a:rPr lang="en-US" b="1" dirty="0"/>
              <a:t>key variables</a:t>
            </a:r>
            <a:r>
              <a:rPr lang="en-US" dirty="0"/>
              <a:t> such as: </a:t>
            </a:r>
            <a:r>
              <a:rPr lang="en-US" b="1" dirty="0"/>
              <a:t>Stress levels vs. Work hours</a:t>
            </a:r>
            <a:r>
              <a:rPr lang="en-US" dirty="0"/>
              <a:t> – Do longer hours contribute to higher stress? </a:t>
            </a:r>
            <a:r>
              <a:rPr lang="en-US" b="1" dirty="0"/>
              <a:t>Access to mental health resources vs. Job satisfaction</a:t>
            </a:r>
            <a:r>
              <a:rPr lang="en-US" dirty="0"/>
              <a:t> – Do employees with better resources report lower stress?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4. Machine Learning Models Used</a:t>
            </a:r>
            <a:r>
              <a:rPr lang="en-US" b="0" dirty="0"/>
              <a:t>: </a:t>
            </a:r>
            <a:r>
              <a:rPr lang="en-US" b="1" dirty="0"/>
              <a:t>Random Forest</a:t>
            </a:r>
            <a:r>
              <a:rPr lang="en-US" dirty="0"/>
              <a:t> – Used for feature importance analysis and classification. </a:t>
            </a:r>
            <a:r>
              <a:rPr lang="en-US" b="1" dirty="0"/>
              <a:t>Logistic Regression</a:t>
            </a:r>
            <a:r>
              <a:rPr lang="en-US" dirty="0"/>
              <a:t> – Applied for predicting mental health conditions. </a:t>
            </a:r>
            <a:r>
              <a:rPr lang="en-US" b="1" dirty="0"/>
              <a:t>SVM (Support Vector Machine)</a:t>
            </a:r>
            <a:r>
              <a:rPr lang="en-US" dirty="0"/>
              <a:t> – Helps find the best boundary between employees experiencing mental health challenges and those who don’t. </a:t>
            </a:r>
            <a:r>
              <a:rPr lang="en-US" b="1" dirty="0"/>
              <a:t>XGBoost</a:t>
            </a:r>
            <a:r>
              <a:rPr lang="en-US" dirty="0"/>
              <a:t> – A powerful gradient boosting model used for improved accuracy. Neural Networks: because of its ability to </a:t>
            </a:r>
            <a:r>
              <a:rPr lang="en-US" b="1" dirty="0"/>
              <a:t>capture complex, non-linear relationships</a:t>
            </a:r>
            <a:r>
              <a:rPr lang="en-US" dirty="0"/>
              <a:t> within the dataset.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5. Goal of the Analysis: </a:t>
            </a:r>
            <a:r>
              <a:rPr lang="en-US" dirty="0"/>
              <a:t>Extract actionable insights from the data. </a:t>
            </a:r>
            <a:r>
              <a:rPr lang="en-US" b="1" dirty="0"/>
              <a:t>Identify key patterns</a:t>
            </a:r>
            <a:r>
              <a:rPr lang="en-US" dirty="0"/>
              <a:t> affecting remote workers’ mental health. Provide </a:t>
            </a:r>
            <a:r>
              <a:rPr lang="en-US" b="1" dirty="0"/>
              <a:t>data-driven recommendations</a:t>
            </a:r>
            <a:r>
              <a:rPr lang="en-US" dirty="0"/>
              <a:t> to improve workplace policies and well-being initiatives.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A9CB9-89FE-4EC6-B161-486B414813D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89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D6E2-DA3C-4FEF-8CD2-EE9D9C29D97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479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illustrates the </a:t>
            </a:r>
            <a:r>
              <a:rPr lang="en-US" b="1" dirty="0"/>
              <a:t>most influential features</a:t>
            </a:r>
            <a:r>
              <a:rPr lang="en-US" dirty="0"/>
              <a:t> used by the model (e.g., Random Forest) to predict mental health conditions.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top, we see features like: </a:t>
            </a:r>
            <a:r>
              <a:rPr lang="en-US" b="1" dirty="0"/>
              <a:t>Age, Company Support for Remote Work, Social Isolation Rating, Years of Experience</a:t>
            </a:r>
            <a:r>
              <a:rPr lang="en-US" b="0" dirty="0"/>
              <a:t>, </a:t>
            </a:r>
            <a:r>
              <a:rPr lang="en-US" b="1" dirty="0"/>
              <a:t>Work-Life Balance</a:t>
            </a:r>
            <a:r>
              <a:rPr lang="en-US" b="0" dirty="0"/>
              <a:t>, </a:t>
            </a:r>
            <a:r>
              <a:rPr lang="en-US" b="1" dirty="0"/>
              <a:t>Sleep Quality, Satisfaction with working conditions, No. of virtual meetings per week, Hours worked per week &amp; Stress level. </a:t>
            </a:r>
            <a:r>
              <a:rPr lang="en-US" dirty="0"/>
              <a:t>These had the </a:t>
            </a:r>
            <a:r>
              <a:rPr lang="en-US" b="1" dirty="0"/>
              <a:t>highest importance scores</a:t>
            </a:r>
            <a:r>
              <a:rPr lang="en-US" dirty="0"/>
              <a:t>, meaning they had the </a:t>
            </a:r>
            <a:r>
              <a:rPr lang="en-US" b="1" dirty="0"/>
              <a:t>greatest impact on the model's predictions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>
              <a:buNone/>
            </a:pPr>
            <a:r>
              <a:rPr lang="en-US" b="1" dirty="0"/>
              <a:t>Age, Stress Level</a:t>
            </a:r>
            <a:r>
              <a:rPr lang="en-US" dirty="0"/>
              <a:t> being amongst the top feature indicates how directly it correlates with mental health issues, and this definitely aligns with real-world expectations.</a:t>
            </a:r>
          </a:p>
          <a:p>
            <a:pPr>
              <a:buNone/>
            </a:pPr>
            <a:r>
              <a:rPr lang="en-US" b="1" dirty="0"/>
              <a:t>Work-Life Balance</a:t>
            </a:r>
            <a:r>
              <a:rPr lang="en-US" dirty="0"/>
              <a:t> and </a:t>
            </a:r>
            <a:r>
              <a:rPr lang="en-US" b="1" dirty="0"/>
              <a:t>Company Support</a:t>
            </a:r>
            <a:r>
              <a:rPr lang="en-US" dirty="0"/>
              <a:t> highlight the role of organizational support and lifestyle balance in mental well-being.</a:t>
            </a:r>
          </a:p>
          <a:p>
            <a:r>
              <a:rPr lang="en-US" dirty="0"/>
              <a:t>Features like </a:t>
            </a:r>
            <a:r>
              <a:rPr lang="en-US" b="1" dirty="0"/>
              <a:t>Sleep Quality</a:t>
            </a:r>
            <a:r>
              <a:rPr lang="en-US" dirty="0"/>
              <a:t> and </a:t>
            </a:r>
            <a:r>
              <a:rPr lang="en-US" b="1" dirty="0"/>
              <a:t>Social Isolation</a:t>
            </a:r>
            <a:r>
              <a:rPr lang="en-US" dirty="0"/>
              <a:t> show how physical and emotional experiences affect mental health outcomes.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D6E2-DA3C-4FEF-8CD2-EE9D9C29D97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097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ROC (Receiver Operating Characteristic) curve</a:t>
            </a:r>
            <a:r>
              <a:rPr lang="en-US" dirty="0"/>
              <a:t> Is a graphical representation of a model's ability to distinguish between classes—in this case, predicting whether a person is at risk of mental health issues or not.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AUC (Area Under the Curve)</a:t>
            </a:r>
            <a:r>
              <a:rPr lang="en-US" dirty="0"/>
              <a:t> quantifies this performance. AUC values range from </a:t>
            </a:r>
            <a:r>
              <a:rPr lang="en-US" b="1" dirty="0"/>
              <a:t>0.5 (no better than random guessing)</a:t>
            </a:r>
            <a:r>
              <a:rPr lang="en-US" dirty="0"/>
              <a:t> to </a:t>
            </a:r>
            <a:r>
              <a:rPr lang="en-US" b="1" dirty="0"/>
              <a:t>1.0 (perfect prediction)</a:t>
            </a:r>
            <a:r>
              <a:rPr lang="en-US" dirty="0"/>
              <a:t>. The higher the AUC, the better the model is at correctly classifying positive and negative outcomes.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All the models show AUC above 80% meaning they all excelled - the </a:t>
            </a:r>
            <a:r>
              <a:rPr lang="en-US" b="1" dirty="0"/>
              <a:t>closer the curve hugs the top-left corner</a:t>
            </a:r>
            <a:r>
              <a:rPr lang="en-US" dirty="0"/>
              <a:t>, the better the model. </a:t>
            </a:r>
            <a:r>
              <a:rPr lang="en-US" b="1" dirty="0"/>
              <a:t>Random Forest and XGBoost</a:t>
            </a:r>
            <a:r>
              <a:rPr lang="en-US" dirty="0"/>
              <a:t> had curves closest to that corner, confirming their high AUC scores.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D6E2-DA3C-4FEF-8CD2-EE9D9C29D97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73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BD6E2-DA3C-4FEF-8CD2-EE9D9C29D97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65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A0BF-A23F-E031-287E-2219AB593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FC520-9942-3C95-DC64-A6D4C361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3AD4D-B37F-D8A6-A313-A5AF8B37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FC221-1C52-DB82-8ED0-077D26F6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1803-8CD8-1111-09D6-0D4D004B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32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FB43-C375-922B-9658-050A4807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17C3F-4FDC-A013-26D3-F9872497D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F2B9B-DED5-965A-3A19-C13EEA32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46E60-F152-8F1F-D594-8930FD17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8AF8A-6AD8-1EED-3CB8-0477F99F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267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5FF46-749A-3FA6-268C-28773CC72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190F4-33A0-52F1-F6B9-845BE9536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9B65-C747-4B37-030E-94520080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783F-EF2E-CC20-BC07-A17A606F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2A454-2BA3-9463-C41C-6BD252A2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22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2D35-DD9D-1123-539E-7699B009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9580-F9BB-F360-60DF-EA2D6DFD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6ED2B-0461-CFCE-3FEE-B4231671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FB43-F158-9B4A-E80F-9B595C94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D6C2E-25E5-3B81-B649-92A56844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49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9B23-500B-1F31-0B25-5658BA7E1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70B84-8B38-AAA7-6DE7-1F033AE0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636BE-DC92-DC2C-806A-49C4AB37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F736E-FB0B-ED9D-E4AC-830958C9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B938-3953-6147-B293-28EEA5FB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89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9BF9-F841-6755-0B18-864EEA8C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1D669-ABAF-516A-2E2D-AA45DBD2B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3165A-7FB5-9CEB-24FA-67C5B722D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4B37E-5CFD-1780-ADBF-240C24E0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B4FAA-7BD4-465A-70D6-AE3F7993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140BA-B425-3451-EC99-53E78DD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4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E311-DC66-3B13-AE37-2FEAB70C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2BA2F-2BF9-419F-6E6F-088C6664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5ADD6-D624-977B-C6CA-57BA9D8B5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F81C8-D410-473D-D6E7-4A27C03DB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D34B45-C94F-448B-364F-688F9B09B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58A03-26E2-B92A-9CDE-95EA93D1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176468-D128-AEAB-CB0F-E7578FCD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50DAC-4F7A-D0D5-D4F5-571643A3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5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DAE9-576C-4AA9-2C5B-36A3C1F0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03798-86A6-EB13-BAF2-2FC71078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86BC7-0ED6-C460-3C43-8D59014A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E66A4-2ED6-0233-20C6-42E0C242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4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4C42A-6A0C-6110-F101-836D94A3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103BE-92E2-A030-360D-6407B29E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1CE9C-E4AE-9E28-EB39-3D4FB438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243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6BCF-C207-461C-DF84-AA391A58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0935-8D70-3EDE-DB0D-E6712BB9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F76DA-A6B3-AA7A-F42F-BE82AE1C7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048BE-0FE0-41BE-A092-D2926C97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9C113-FFA4-A1DD-8C90-38561ED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FCCE1-03F7-4A11-2365-7DAA577F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01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781C-7FB0-3894-7B26-1F8862D0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5370F-0E76-1AE2-421E-65B9AAEE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118D9-ABC7-B0D6-1B47-D7B6C3DD3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006AB-9922-6F83-E5DD-A4ACFFA1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EDE92-675A-6EB7-D41B-6520FD97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EE002-1460-F33A-DC04-8B97C492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80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0148A-2B9F-52F9-76DB-CD5403DDD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1A61D-5443-702C-7190-BDA49B34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AF45F-BF0A-4C24-1BF5-C3C7E774B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C2BDE7-E6A4-4242-839B-A03F66061286}" type="datetimeFigureOut">
              <a:rPr lang="en-CA" smtClean="0"/>
              <a:t>2025-04-17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0895F-CE43-20E2-F3B9-913C1618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19F96-6463-3291-4BDB-930F4E644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15E9E-522A-490C-80A8-6B36106CCA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85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7860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BDF10A-A53D-387C-EE8D-3FB6B48C9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CA" sz="3400">
                <a:solidFill>
                  <a:srgbClr val="FFFFFF"/>
                </a:solidFill>
              </a:rPr>
              <a:t>EXAMINING THE EFFECT OF </a:t>
            </a:r>
            <a:r>
              <a:rPr lang="en-US" sz="3400">
                <a:solidFill>
                  <a:srgbClr val="FFFFFF"/>
                </a:solidFill>
              </a:rPr>
              <a:t>REMOTE WORKING ON MENTAL HEALTH</a:t>
            </a:r>
            <a:endParaRPr lang="en-CA" sz="3400">
              <a:solidFill>
                <a:srgbClr val="FFFFFF"/>
              </a:solidFill>
            </a:endParaRPr>
          </a:p>
        </p:txBody>
      </p:sp>
      <p:pic>
        <p:nvPicPr>
          <p:cNvPr id="4" name="Video 3" descr="3D Person Working In A Home Office">
            <a:extLst>
              <a:ext uri="{FF2B5EF4-FFF2-40B4-BE49-F238E27FC236}">
                <a16:creationId xmlns:a16="http://schemas.microsoft.com/office/drawing/2014/main" id="{83943A35-AD59-32EC-41C6-E05B11649B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284" r="-1" b="-1"/>
          <a:stretch/>
        </p:blipFill>
        <p:spPr>
          <a:xfrm>
            <a:off x="4502428" y="1402530"/>
            <a:ext cx="7225748" cy="40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955FA-F9F5-7113-9C5B-DED5946A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06" y="479493"/>
            <a:ext cx="10726994" cy="1325563"/>
          </a:xfrm>
        </p:spPr>
        <p:txBody>
          <a:bodyPr>
            <a:normAutofit/>
          </a:bodyPr>
          <a:lstStyle/>
          <a:p>
            <a:r>
              <a:rPr lang="en-CA" sz="4100" dirty="0"/>
              <a:t>MODEL PERFORMANCE INSIGHTS CONTD.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5FF4-8A71-8988-936C-3B701D6A9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neural network model was deployed because of its ability to </a:t>
            </a:r>
            <a:r>
              <a:rPr lang="en-US" sz="2000" b="1"/>
              <a:t>capture complex, non-linear relationships</a:t>
            </a:r>
            <a:r>
              <a:rPr lang="en-US" sz="2000"/>
              <a:t> within the dataset.</a:t>
            </a:r>
          </a:p>
          <a:p>
            <a:pPr marL="0" indent="0">
              <a:buNone/>
            </a:pPr>
            <a:endParaRPr lang="en-US" sz="20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Similar to SVM, Neural Networks achieved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 recall (86%)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meaning they’re great at detecting mental health risk.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Slightly lower Class 1 precision than XGBoost/Random Forest.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Powerful when used in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automated screening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where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early detection is more important than false positives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CA" sz="20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663930-A37B-187E-D019-04AA006F9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98377"/>
              </p:ext>
            </p:extLst>
          </p:nvPr>
        </p:nvGraphicFramePr>
        <p:xfrm>
          <a:off x="703182" y="1748554"/>
          <a:ext cx="4777384" cy="3191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424">
                  <a:extLst>
                    <a:ext uri="{9D8B030D-6E8A-4147-A177-3AD203B41FA5}">
                      <a16:colId xmlns:a16="http://schemas.microsoft.com/office/drawing/2014/main" val="718951141"/>
                    </a:ext>
                  </a:extLst>
                </a:gridCol>
                <a:gridCol w="886367">
                  <a:extLst>
                    <a:ext uri="{9D8B030D-6E8A-4147-A177-3AD203B41FA5}">
                      <a16:colId xmlns:a16="http://schemas.microsoft.com/office/drawing/2014/main" val="52593552"/>
                    </a:ext>
                  </a:extLst>
                </a:gridCol>
                <a:gridCol w="886367">
                  <a:extLst>
                    <a:ext uri="{9D8B030D-6E8A-4147-A177-3AD203B41FA5}">
                      <a16:colId xmlns:a16="http://schemas.microsoft.com/office/drawing/2014/main" val="886024983"/>
                    </a:ext>
                  </a:extLst>
                </a:gridCol>
                <a:gridCol w="1440226">
                  <a:extLst>
                    <a:ext uri="{9D8B030D-6E8A-4147-A177-3AD203B41FA5}">
                      <a16:colId xmlns:a16="http://schemas.microsoft.com/office/drawing/2014/main" val="4253194596"/>
                    </a:ext>
                  </a:extLst>
                </a:gridCol>
              </a:tblGrid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 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True (1)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True (0)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Class Precision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4064634890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Prediction (1)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~936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~175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0.78 (Class 1)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2161195578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Prediction (0)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~152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~833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0.84 (Class 0)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805540268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Class Recall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0.86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0.76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300" u="none" strike="noStrike" dirty="0">
                          <a:effectLst/>
                        </a:rPr>
                        <a:t> </a:t>
                      </a:r>
                      <a:endParaRPr lang="en-CA" sz="2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b"/>
                </a:tc>
                <a:extLst>
                  <a:ext uri="{0D108BD9-81ED-4DB2-BD59-A6C34878D82A}">
                    <a16:rowId xmlns:a16="http://schemas.microsoft.com/office/drawing/2014/main" val="134174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 graph of blue and white bars&#10;&#10;AI-generated content may be incorrect.">
            <a:extLst>
              <a:ext uri="{FF2B5EF4-FFF2-40B4-BE49-F238E27FC236}">
                <a16:creationId xmlns:a16="http://schemas.microsoft.com/office/drawing/2014/main" id="{AEEE7072-7D1A-E0F8-75B9-B560D49689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97"/>
          <a:stretch/>
        </p:blipFill>
        <p:spPr bwMode="auto">
          <a:xfrm>
            <a:off x="4038599" y="10"/>
            <a:ext cx="8160026" cy="68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C594F-B5DA-D869-F9E2-66F4059B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144436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5" name="Freeform: Shape 71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05913-DDF6-D8D5-511A-6A544E84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ROC-AUC CURVE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01A15D4-6702-94C5-F0B4-CAA12A0F72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565797"/>
            <a:ext cx="7225748" cy="572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16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B0EEB-0F5B-83A5-4B7F-8535CA1B8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CA" sz="4800" dirty="0">
                <a:solidFill>
                  <a:srgbClr val="FFFFFF"/>
                </a:solidFill>
                <a:hlinkClick r:id="rId2"/>
              </a:rPr>
              <a:t>DEMO</a:t>
            </a:r>
            <a:endParaRPr lang="en-CA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005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3C9D3-4E87-66CC-6D89-9792C66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82" y="479493"/>
            <a:ext cx="7895128" cy="1325563"/>
          </a:xfrm>
        </p:spPr>
        <p:txBody>
          <a:bodyPr>
            <a:normAutofit/>
          </a:bodyPr>
          <a:lstStyle/>
          <a:p>
            <a:r>
              <a:rPr lang="en-CA" dirty="0"/>
              <a:t>FIXED ISSUES FROM VERSION 1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9" name="Graphic 18" descr="Dumbbell">
            <a:extLst>
              <a:ext uri="{FF2B5EF4-FFF2-40B4-BE49-F238E27FC236}">
                <a16:creationId xmlns:a16="http://schemas.microsoft.com/office/drawing/2014/main" id="{4B9BFB66-1E05-FAEA-61D8-D962A94F2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C86-9F76-D202-A396-BFDCE4B2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/>
              <a:t>Improve Class Balance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Apply SMOTE or other relevant techniques (Hybrid Oversampling &amp; </a:t>
            </a:r>
            <a:r>
              <a:rPr lang="en-US" sz="1600" dirty="0" err="1"/>
              <a:t>Undersampling</a:t>
            </a:r>
            <a:r>
              <a:rPr lang="en-US" sz="1600" dirty="0"/>
              <a:t>) to improve model performance.</a:t>
            </a:r>
          </a:p>
          <a:p>
            <a:pPr marL="0" indent="0">
              <a:buNone/>
            </a:pPr>
            <a:r>
              <a:rPr lang="en-US" sz="1600" dirty="0"/>
              <a:t>Experiment with class weighting in models to reduce bias.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Hyperparameter Tuning</a:t>
            </a:r>
          </a:p>
          <a:p>
            <a:pPr marL="0" indent="0">
              <a:buNone/>
            </a:pPr>
            <a:r>
              <a:rPr lang="en-US" sz="1600" dirty="0"/>
              <a:t>Optimize XGBoost &amp; Random Forest with </a:t>
            </a:r>
            <a:r>
              <a:rPr lang="en-US" sz="1600" dirty="0" err="1"/>
              <a:t>GridSearchCV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Adjust SVM kernel &amp; regularization for better performance.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Try Different Models</a:t>
            </a:r>
          </a:p>
          <a:p>
            <a:pPr marL="0" indent="0">
              <a:buNone/>
            </a:pPr>
            <a:r>
              <a:rPr lang="en-US" sz="1600" dirty="0"/>
              <a:t>Test Gradient Boosting Machines (GBM), </a:t>
            </a:r>
            <a:r>
              <a:rPr lang="en-US" sz="1600" dirty="0" err="1"/>
              <a:t>CatBoost</a:t>
            </a:r>
            <a:r>
              <a:rPr lang="en-US" sz="1600" dirty="0"/>
              <a:t>, or Neural Networks.</a:t>
            </a:r>
          </a:p>
          <a:p>
            <a:pPr marL="0" indent="0">
              <a:buNone/>
            </a:pPr>
            <a:r>
              <a:rPr lang="en-US" sz="1600" dirty="0"/>
              <a:t>Compare performance using Precision-Recall AUC instead of Accuracy.</a:t>
            </a:r>
          </a:p>
          <a:p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36869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E4B50-AE8D-D634-ED5B-700C9AA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400" dirty="0">
                <a:solidFill>
                  <a:srgbClr val="FFFFFF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657D-FA63-78B4-AAD1-AFB5799F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Incorporate time-series analysis to monitor mental health over longer periods.</a:t>
            </a:r>
          </a:p>
          <a:p>
            <a:pPr marL="0" indent="0">
              <a:buNone/>
            </a:pPr>
            <a:b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Extend the data collection to include on-site workers for comparative studies.</a:t>
            </a:r>
            <a:b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40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Improve model interpretability using SHAP or LIME explanations.</a:t>
            </a:r>
            <a:b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40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>
                <a:effectLst/>
                <a:latin typeface="Aptos" panose="020B00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Integrate predictive tools into HR systems to provide early warnings and personalized support.</a:t>
            </a:r>
            <a:endParaRPr lang="en-CA" sz="240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518560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29924-2A40-7741-5389-297CC3BC5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CA" sz="48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7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8AB60-3CE0-2354-73D4-EE2CC055F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GROUP 8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107AFD-2F86-7552-97B3-E7C4A4F89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31344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132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608FE-FC89-23C8-1A87-B6097C8E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3400">
                <a:solidFill>
                  <a:srgbClr val="FFFFFF"/>
                </a:solidFill>
              </a:rPr>
              <a:t>INTRODUCTION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6DF7-F660-09F0-5356-1441291A6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Mental health has emerged as a critical issue in the era of remote work. The flexibility offered by remote work often comes with challenges such as isolation, blurred work-life boundaries, and limited access to support systems. This study investigates the use of machine learning models to predict mental health conditions among remote employees based on features including work-life balance, job satisfaction, stress level, and company support.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7080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404C9-F779-718A-AE94-C3B541D4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en-CA" sz="4000"/>
              <a:t>PROBLEM STATEMENT</a:t>
            </a:r>
          </a:p>
        </p:txBody>
      </p:sp>
      <p:pic>
        <p:nvPicPr>
          <p:cNvPr id="5" name="Picture 4" descr="Hands on keyboard and mouse">
            <a:extLst>
              <a:ext uri="{FF2B5EF4-FFF2-40B4-BE49-F238E27FC236}">
                <a16:creationId xmlns:a16="http://schemas.microsoft.com/office/drawing/2014/main" id="{903A5906-2A20-4ECE-714C-F61F69F0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77" r="4792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AC4A-54AE-E793-61BE-8300A8AA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r>
              <a:rPr lang="en-US" sz="1700"/>
              <a:t>How does remote work impact employees' mental health?</a:t>
            </a:r>
          </a:p>
          <a:p>
            <a:endParaRPr lang="en-US" sz="1700"/>
          </a:p>
          <a:p>
            <a:r>
              <a:rPr lang="en-US" sz="1700"/>
              <a:t>What are the key stressors and benefits associated with remote work?</a:t>
            </a:r>
          </a:p>
          <a:p>
            <a:endParaRPr lang="en-US" sz="1700"/>
          </a:p>
          <a:p>
            <a:r>
              <a:rPr lang="en-US" sz="1700"/>
              <a:t>What work policies can improve mental health outcomes in remote work settings?</a:t>
            </a:r>
            <a:endParaRPr lang="en-CA" sz="1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5EF27-BF47-5E65-D874-0E6F2824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AF30-766D-0859-EA13-6799B0317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1727" y="649480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2000" dirty="0"/>
              <a:t>Primary data using survey responses. </a:t>
            </a:r>
          </a:p>
          <a:p>
            <a:pPr marL="0"/>
            <a:r>
              <a:rPr lang="en-US" sz="2000" dirty="0"/>
              <a:t>Descriptive statistics for trends in mental health and satisfaction.</a:t>
            </a:r>
          </a:p>
          <a:p>
            <a:pPr marL="0"/>
            <a:r>
              <a:rPr lang="en-US" sz="2000" dirty="0"/>
              <a:t>Extract insights on the impact of remote work on mental health through Identifying patterns and provide actionable recommendations to address mental health challenges.</a:t>
            </a:r>
          </a:p>
          <a:p>
            <a:pPr marL="0"/>
            <a:r>
              <a:rPr lang="en-US" sz="2000" dirty="0"/>
              <a:t>Models: </a:t>
            </a:r>
            <a:r>
              <a:rPr lang="en-US" sz="2000" dirty="0" err="1"/>
              <a:t>RandomForest</a:t>
            </a:r>
            <a:r>
              <a:rPr lang="en-US" sz="2000" dirty="0"/>
              <a:t>, Logistic regression, SVM, XGBoost, Neural Network</a:t>
            </a:r>
          </a:p>
          <a:p>
            <a:pPr marL="0"/>
            <a:endParaRPr lang="en-US" sz="20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40638F2C-6EF4-D62C-6C41-C9F4423FF3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18" r="35581" b="-2"/>
          <a:stretch/>
        </p:blipFill>
        <p:spPr>
          <a:xfrm>
            <a:off x="8109502" y="1403342"/>
            <a:ext cx="3615776" cy="40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7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3A15B-71B9-5518-D6B2-CDEB58DA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82" y="479493"/>
            <a:ext cx="10650618" cy="1325563"/>
          </a:xfrm>
        </p:spPr>
        <p:txBody>
          <a:bodyPr>
            <a:normAutofit/>
          </a:bodyPr>
          <a:lstStyle/>
          <a:p>
            <a:r>
              <a:rPr lang="en-CA" sz="4100" dirty="0"/>
              <a:t>MODEL PERFORMANCE INSIGHTS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1787-43E1-B238-2A56-AA9B23FC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Logistic Regression</a:t>
            </a:r>
            <a:r>
              <a:rPr lang="en-US" sz="2200" dirty="0"/>
              <a:t>: It is used for binary classification making it suitable for predicting mental health condition which is either present = 1 or absent = 0. </a:t>
            </a:r>
          </a:p>
          <a:p>
            <a:pPr marL="0" indent="0">
              <a:buNone/>
            </a:pPr>
            <a:endParaRPr lang="en-US" sz="22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is relatively balanced and catches 80% of at-risk individuals (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recall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and is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reasonably accurate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predicting both classes.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suited when interpretability is important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balanced sensitivity and specificity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 acceptable.</a:t>
            </a:r>
          </a:p>
          <a:p>
            <a:pPr marL="0" indent="0">
              <a:buNone/>
            </a:pPr>
            <a:endParaRPr lang="en-US" sz="2200" dirty="0"/>
          </a:p>
          <a:p>
            <a:endParaRPr lang="en-CA" sz="22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460C13D-BDA3-5F8D-22A2-2CE507FC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534"/>
              </p:ext>
            </p:extLst>
          </p:nvPr>
        </p:nvGraphicFramePr>
        <p:xfrm>
          <a:off x="703182" y="1723041"/>
          <a:ext cx="4777382" cy="3242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018">
                  <a:extLst>
                    <a:ext uri="{9D8B030D-6E8A-4147-A177-3AD203B41FA5}">
                      <a16:colId xmlns:a16="http://schemas.microsoft.com/office/drawing/2014/main" val="3723033000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1510992292"/>
                    </a:ext>
                  </a:extLst>
                </a:gridCol>
                <a:gridCol w="866552">
                  <a:extLst>
                    <a:ext uri="{9D8B030D-6E8A-4147-A177-3AD203B41FA5}">
                      <a16:colId xmlns:a16="http://schemas.microsoft.com/office/drawing/2014/main" val="2843607258"/>
                    </a:ext>
                  </a:extLst>
                </a:gridCol>
                <a:gridCol w="1454260">
                  <a:extLst>
                    <a:ext uri="{9D8B030D-6E8A-4147-A177-3AD203B41FA5}">
                      <a16:colId xmlns:a16="http://schemas.microsoft.com/office/drawing/2014/main" val="34490346"/>
                    </a:ext>
                  </a:extLst>
                </a:gridCol>
              </a:tblGrid>
              <a:tr h="81054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500" u="none" strike="noStrike">
                          <a:effectLst/>
                        </a:rPr>
                        <a:t> </a:t>
                      </a:r>
                      <a:endParaRPr lang="en-CA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500" u="none" strike="noStrike">
                          <a:effectLst/>
                        </a:rPr>
                        <a:t>True (1)</a:t>
                      </a:r>
                      <a:endParaRPr lang="en-CA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500" u="none" strike="noStrike">
                          <a:effectLst/>
                        </a:rPr>
                        <a:t>True (0)</a:t>
                      </a:r>
                      <a:endParaRPr lang="en-CA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500" u="none" strike="noStrike">
                          <a:effectLst/>
                        </a:rPr>
                        <a:t>Class Precision</a:t>
                      </a:r>
                      <a:endParaRPr lang="en-CA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extLst>
                  <a:ext uri="{0D108BD9-81ED-4DB2-BD59-A6C34878D82A}">
                    <a16:rowId xmlns:a16="http://schemas.microsoft.com/office/drawing/2014/main" val="1022663292"/>
                  </a:ext>
                </a:extLst>
              </a:tr>
              <a:tr h="8105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Prediction (1)</a:t>
                      </a:r>
                      <a:endParaRPr lang="en-CA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~870</a:t>
                      </a:r>
                      <a:endParaRPr lang="en-CA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~230</a:t>
                      </a:r>
                      <a:endParaRPr lang="en-CA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0.76 (Class 1)</a:t>
                      </a:r>
                      <a:endParaRPr lang="en-CA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extLst>
                  <a:ext uri="{0D108BD9-81ED-4DB2-BD59-A6C34878D82A}">
                    <a16:rowId xmlns:a16="http://schemas.microsoft.com/office/drawing/2014/main" val="659652217"/>
                  </a:ext>
                </a:extLst>
              </a:tr>
              <a:tr h="8105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Prediction (0)</a:t>
                      </a:r>
                      <a:endParaRPr lang="en-CA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~218</a:t>
                      </a:r>
                      <a:endParaRPr lang="en-CA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~866</a:t>
                      </a:r>
                      <a:endParaRPr lang="en-CA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0.79 (Class 0)</a:t>
                      </a:r>
                      <a:endParaRPr lang="en-CA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extLst>
                  <a:ext uri="{0D108BD9-81ED-4DB2-BD59-A6C34878D82A}">
                    <a16:rowId xmlns:a16="http://schemas.microsoft.com/office/drawing/2014/main" val="875351187"/>
                  </a:ext>
                </a:extLst>
              </a:tr>
              <a:tr h="810544"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Class Recall</a:t>
                      </a:r>
                      <a:endParaRPr lang="en-CA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500" u="none" strike="noStrike">
                          <a:effectLst/>
                        </a:rPr>
                        <a:t>0.8</a:t>
                      </a:r>
                      <a:endParaRPr lang="en-CA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500" u="none" strike="noStrike">
                          <a:effectLst/>
                        </a:rPr>
                        <a:t>0.76</a:t>
                      </a:r>
                      <a:endParaRPr lang="en-CA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500" u="none" strike="noStrike">
                          <a:effectLst/>
                        </a:rPr>
                        <a:t> </a:t>
                      </a:r>
                      <a:endParaRPr lang="en-CA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084" marR="12084" marT="12084" marB="0" anchor="ctr"/>
                </a:tc>
                <a:extLst>
                  <a:ext uri="{0D108BD9-81ED-4DB2-BD59-A6C34878D82A}">
                    <a16:rowId xmlns:a16="http://schemas.microsoft.com/office/drawing/2014/main" val="245128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26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2AD61-A0F7-2AD2-915F-97AC5292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85" y="479493"/>
            <a:ext cx="10977715" cy="1325563"/>
          </a:xfrm>
        </p:spPr>
        <p:txBody>
          <a:bodyPr>
            <a:normAutofit/>
          </a:bodyPr>
          <a:lstStyle/>
          <a:p>
            <a:r>
              <a:rPr lang="en-CA" sz="4100" dirty="0"/>
              <a:t>MODEL PERFORMANCE INSIGHTS CONTD.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196768-2A80-2E8F-468A-55F3C5BF6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1984443"/>
            <a:ext cx="5257800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/>
              <a:t>Random Forest</a:t>
            </a:r>
            <a:r>
              <a:rPr lang="en-US" sz="2400" dirty="0"/>
              <a:t>: Demonstrates the best performance for mental health risk detection.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Accuracy: 86.22% (best overall)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90% recall for at-risk individuals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= excellent at identifying those in need.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Also has the highest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precision for Class 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meaning few false alarms when it says someone is not at risk.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Recommended if you want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reliability and strong predictive power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870CA4-C06B-6644-D1A3-AA36D1639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011293"/>
              </p:ext>
            </p:extLst>
          </p:nvPr>
        </p:nvGraphicFramePr>
        <p:xfrm>
          <a:off x="376085" y="1748554"/>
          <a:ext cx="5624059" cy="319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680">
                  <a:extLst>
                    <a:ext uri="{9D8B030D-6E8A-4147-A177-3AD203B41FA5}">
                      <a16:colId xmlns:a16="http://schemas.microsoft.com/office/drawing/2014/main" val="3894311646"/>
                    </a:ext>
                  </a:extLst>
                </a:gridCol>
                <a:gridCol w="1043454">
                  <a:extLst>
                    <a:ext uri="{9D8B030D-6E8A-4147-A177-3AD203B41FA5}">
                      <a16:colId xmlns:a16="http://schemas.microsoft.com/office/drawing/2014/main" val="2425257099"/>
                    </a:ext>
                  </a:extLst>
                </a:gridCol>
                <a:gridCol w="1043454">
                  <a:extLst>
                    <a:ext uri="{9D8B030D-6E8A-4147-A177-3AD203B41FA5}">
                      <a16:colId xmlns:a16="http://schemas.microsoft.com/office/drawing/2014/main" val="829799465"/>
                    </a:ext>
                  </a:extLst>
                </a:gridCol>
                <a:gridCol w="1695471">
                  <a:extLst>
                    <a:ext uri="{9D8B030D-6E8A-4147-A177-3AD203B41FA5}">
                      <a16:colId xmlns:a16="http://schemas.microsoft.com/office/drawing/2014/main" val="3090828012"/>
                    </a:ext>
                  </a:extLst>
                </a:gridCol>
              </a:tblGrid>
              <a:tr h="79778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300" u="none" strike="noStrike">
                          <a:effectLst/>
                        </a:rPr>
                        <a:t> 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300" u="none" strike="noStrike">
                          <a:effectLst/>
                        </a:rPr>
                        <a:t>True (1)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300" u="none" strike="noStrike">
                          <a:effectLst/>
                        </a:rPr>
                        <a:t>True (0)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300" u="none" strike="noStrike">
                          <a:effectLst/>
                        </a:rPr>
                        <a:t>Class Precision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2493053658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 dirty="0">
                          <a:effectLst/>
                        </a:rPr>
                        <a:t>Prediction (1)</a:t>
                      </a:r>
                      <a:endParaRPr lang="en-CA" sz="23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~979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~110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0.83 (Class 1)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3692548913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 dirty="0">
                          <a:effectLst/>
                        </a:rPr>
                        <a:t>Prediction (0)</a:t>
                      </a:r>
                      <a:endParaRPr lang="en-CA" sz="23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 dirty="0">
                          <a:effectLst/>
                        </a:rPr>
                        <a:t>~109</a:t>
                      </a:r>
                      <a:endParaRPr lang="en-CA" sz="2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~986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 dirty="0">
                          <a:effectLst/>
                        </a:rPr>
                        <a:t>0.90 (Class 0)</a:t>
                      </a:r>
                      <a:endParaRPr lang="en-CA" sz="2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2750220731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Class Recall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300" u="none" strike="noStrike">
                          <a:effectLst/>
                        </a:rPr>
                        <a:t>0.9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300" u="none" strike="noStrike">
                          <a:effectLst/>
                        </a:rPr>
                        <a:t>0.82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300" u="none" strike="noStrike" dirty="0">
                          <a:effectLst/>
                        </a:rPr>
                        <a:t> </a:t>
                      </a:r>
                      <a:endParaRPr lang="en-CA" sz="2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b"/>
                </a:tc>
                <a:extLst>
                  <a:ext uri="{0D108BD9-81ED-4DB2-BD59-A6C34878D82A}">
                    <a16:rowId xmlns:a16="http://schemas.microsoft.com/office/drawing/2014/main" val="735309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599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F6F5D-446C-EAA4-ED3C-CD3B1E9E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182" y="479493"/>
            <a:ext cx="10650618" cy="1325563"/>
          </a:xfrm>
        </p:spPr>
        <p:txBody>
          <a:bodyPr>
            <a:normAutofit/>
          </a:bodyPr>
          <a:lstStyle/>
          <a:p>
            <a:r>
              <a:rPr lang="en-CA" sz="4100" dirty="0"/>
              <a:t>MODEL PERFORMANCE INSIGHTS CONTD.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6B5DC-67E4-0012-8707-99EB3694BE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4962" y="1984443"/>
            <a:ext cx="5458838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200" b="1" dirty="0"/>
              <a:t>XGBoost</a:t>
            </a:r>
            <a:r>
              <a:rPr lang="en-US" sz="2200" dirty="0"/>
              <a:t> finds the best decision boundary to separate 2 classes. The SVC(kernel=‘</a:t>
            </a:r>
            <a:r>
              <a:rPr lang="en-US" sz="2200" dirty="0" err="1"/>
              <a:t>rbf</a:t>
            </a:r>
            <a:r>
              <a:rPr lang="en-US" sz="2200" dirty="0"/>
              <a:t>’, </a:t>
            </a:r>
            <a:r>
              <a:rPr lang="en-US" sz="2200" dirty="0" err="1"/>
              <a:t>random_state</a:t>
            </a:r>
            <a:r>
              <a:rPr lang="en-US" sz="2200" dirty="0"/>
              <a:t>=42) creates a SVM classifier with an RBF kernel commonly used for non-linear classification problems.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Very strong performer, nearly matching Random Forest.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Excellent recall (85%) and precision (83%)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predicting at-risk individuals.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Great for applications where you need both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accuracy and generalization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especially on slightly noisy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9A29EF-CC84-C6CF-FBDE-38DFA2607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610231"/>
              </p:ext>
            </p:extLst>
          </p:nvPr>
        </p:nvGraphicFramePr>
        <p:xfrm>
          <a:off x="412955" y="1748554"/>
          <a:ext cx="5386150" cy="319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773">
                  <a:extLst>
                    <a:ext uri="{9D8B030D-6E8A-4147-A177-3AD203B41FA5}">
                      <a16:colId xmlns:a16="http://schemas.microsoft.com/office/drawing/2014/main" val="4060896060"/>
                    </a:ext>
                  </a:extLst>
                </a:gridCol>
                <a:gridCol w="999314">
                  <a:extLst>
                    <a:ext uri="{9D8B030D-6E8A-4147-A177-3AD203B41FA5}">
                      <a16:colId xmlns:a16="http://schemas.microsoft.com/office/drawing/2014/main" val="1289724963"/>
                    </a:ext>
                  </a:extLst>
                </a:gridCol>
                <a:gridCol w="999314">
                  <a:extLst>
                    <a:ext uri="{9D8B030D-6E8A-4147-A177-3AD203B41FA5}">
                      <a16:colId xmlns:a16="http://schemas.microsoft.com/office/drawing/2014/main" val="1312101638"/>
                    </a:ext>
                  </a:extLst>
                </a:gridCol>
                <a:gridCol w="1623749">
                  <a:extLst>
                    <a:ext uri="{9D8B030D-6E8A-4147-A177-3AD203B41FA5}">
                      <a16:colId xmlns:a16="http://schemas.microsoft.com/office/drawing/2014/main" val="3916452978"/>
                    </a:ext>
                  </a:extLst>
                </a:gridCol>
              </a:tblGrid>
              <a:tr h="79778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300" u="none" strike="noStrike">
                          <a:effectLst/>
                        </a:rPr>
                        <a:t> 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300" u="none" strike="noStrike">
                          <a:effectLst/>
                        </a:rPr>
                        <a:t>True (1)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300" u="none" strike="noStrike">
                          <a:effectLst/>
                        </a:rPr>
                        <a:t>True (0)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300" u="none" strike="noStrike">
                          <a:effectLst/>
                        </a:rPr>
                        <a:t>Class Precision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883652643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>
                          <a:effectLst/>
                        </a:rPr>
                        <a:t>Prediction (1)</a:t>
                      </a: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 dirty="0">
                          <a:effectLst/>
                        </a:rPr>
                        <a:t>~925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 dirty="0">
                          <a:effectLst/>
                        </a:rPr>
                        <a:t>~187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 dirty="0">
                          <a:effectLst/>
                        </a:rPr>
                        <a:t>0.83 (Class 1)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3916187035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>
                          <a:effectLst/>
                        </a:rPr>
                        <a:t>Prediction (0)</a:t>
                      </a: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 dirty="0">
                          <a:effectLst/>
                        </a:rPr>
                        <a:t>~163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 dirty="0">
                          <a:effectLst/>
                        </a:rPr>
                        <a:t>~909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>
                          <a:effectLst/>
                        </a:rPr>
                        <a:t>0.85 (Class 0)</a:t>
                      </a: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3749679014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>
                          <a:effectLst/>
                        </a:rPr>
                        <a:t>Class Recall</a:t>
                      </a: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 dirty="0">
                          <a:effectLst/>
                        </a:rPr>
                        <a:t>0.85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200" u="none" strike="noStrike" dirty="0">
                          <a:effectLst/>
                        </a:rPr>
                        <a:t>0.83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200" u="none" strike="noStrike" dirty="0">
                          <a:effectLst/>
                        </a:rPr>
                        <a:t> 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b"/>
                </a:tc>
                <a:extLst>
                  <a:ext uri="{0D108BD9-81ED-4DB2-BD59-A6C34878D82A}">
                    <a16:rowId xmlns:a16="http://schemas.microsoft.com/office/drawing/2014/main" val="186156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64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D4922-DBDE-EF80-B9D3-01E14686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479493"/>
            <a:ext cx="10734368" cy="1325563"/>
          </a:xfrm>
        </p:spPr>
        <p:txBody>
          <a:bodyPr>
            <a:normAutofit/>
          </a:bodyPr>
          <a:lstStyle/>
          <a:p>
            <a:r>
              <a:rPr lang="en-CA" sz="4100" dirty="0"/>
              <a:t>MODEL PERFORMANCE INSIGHTS CONTD.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F190FC-226B-01E6-AA82-24C601F5B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4962" y="1984443"/>
            <a:ext cx="5458838" cy="4192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500" b="1"/>
              <a:t>Support Vector Machine (SVM)</a:t>
            </a:r>
            <a:r>
              <a:rPr lang="en-US" sz="1500"/>
              <a:t>: SVM finds the best decision boundary to separate 2 classes. The SVC(kernel=‘</a:t>
            </a:r>
            <a:r>
              <a:rPr lang="en-US" sz="1500" err="1"/>
              <a:t>rbf</a:t>
            </a:r>
            <a:r>
              <a:rPr lang="en-US" sz="1500"/>
              <a:t>’, </a:t>
            </a:r>
            <a:r>
              <a:rPr lang="en-US" sz="1500" err="1"/>
              <a:t>random_state</a:t>
            </a:r>
            <a:r>
              <a:rPr lang="en-US" sz="1500"/>
              <a:t>=42) creates a SVM classifier with an RBF kernel commonly used for non-linear classification problems.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SVM is also quite strong, especially in catching at-risk individuals (86% recall).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Slightly lower precision for Class 1, so more false positives than XGBoost or RF.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Best used when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maximizing detection of at-risk individuals is the priority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slight </a:t>
            </a:r>
            <a:r>
              <a:rPr kumimoji="0" lang="en-US" altLang="en-US" sz="1500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overflagging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is acceptable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5EFA51-6E3F-715F-7042-6A7898C2F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409418"/>
              </p:ext>
            </p:extLst>
          </p:nvPr>
        </p:nvGraphicFramePr>
        <p:xfrm>
          <a:off x="703182" y="1748554"/>
          <a:ext cx="4777384" cy="31911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4424">
                  <a:extLst>
                    <a:ext uri="{9D8B030D-6E8A-4147-A177-3AD203B41FA5}">
                      <a16:colId xmlns:a16="http://schemas.microsoft.com/office/drawing/2014/main" val="1211468720"/>
                    </a:ext>
                  </a:extLst>
                </a:gridCol>
                <a:gridCol w="886367">
                  <a:extLst>
                    <a:ext uri="{9D8B030D-6E8A-4147-A177-3AD203B41FA5}">
                      <a16:colId xmlns:a16="http://schemas.microsoft.com/office/drawing/2014/main" val="1183062951"/>
                    </a:ext>
                  </a:extLst>
                </a:gridCol>
                <a:gridCol w="886367">
                  <a:extLst>
                    <a:ext uri="{9D8B030D-6E8A-4147-A177-3AD203B41FA5}">
                      <a16:colId xmlns:a16="http://schemas.microsoft.com/office/drawing/2014/main" val="101488699"/>
                    </a:ext>
                  </a:extLst>
                </a:gridCol>
                <a:gridCol w="1440226">
                  <a:extLst>
                    <a:ext uri="{9D8B030D-6E8A-4147-A177-3AD203B41FA5}">
                      <a16:colId xmlns:a16="http://schemas.microsoft.com/office/drawing/2014/main" val="3526514590"/>
                    </a:ext>
                  </a:extLst>
                </a:gridCol>
              </a:tblGrid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 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True (1)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True (0)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Class Precision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3529591637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Prediction (1)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~936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~164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0.77 (Class 1)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4064709626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Prediction (0)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~152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~822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0.85 (Class 0)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extLst>
                  <a:ext uri="{0D108BD9-81ED-4DB2-BD59-A6C34878D82A}">
                    <a16:rowId xmlns:a16="http://schemas.microsoft.com/office/drawing/2014/main" val="944299194"/>
                  </a:ext>
                </a:extLst>
              </a:tr>
              <a:tr h="797787"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Class Recall</a:t>
                      </a:r>
                      <a:endParaRPr lang="en-CA" sz="23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0.86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300" u="none" strike="noStrike">
                          <a:effectLst/>
                        </a:rPr>
                        <a:t>0.75</a:t>
                      </a:r>
                      <a:endParaRPr lang="en-CA" sz="2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300" u="none" strike="noStrike" dirty="0">
                          <a:effectLst/>
                        </a:rPr>
                        <a:t> </a:t>
                      </a:r>
                      <a:endParaRPr lang="en-CA" sz="23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509" marR="11509" marT="11509" marB="0" anchor="b"/>
                </a:tc>
                <a:extLst>
                  <a:ext uri="{0D108BD9-81ED-4DB2-BD59-A6C34878D82A}">
                    <a16:rowId xmlns:a16="http://schemas.microsoft.com/office/drawing/2014/main" val="424763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8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1625</Words>
  <Application>Microsoft Office PowerPoint</Application>
  <PresentationFormat>Widescreen</PresentationFormat>
  <Paragraphs>201</Paragraphs>
  <Slides>16</Slides>
  <Notes>6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Calibri</vt:lpstr>
      <vt:lpstr>Office Theme</vt:lpstr>
      <vt:lpstr>EXAMINING THE EFFECT OF REMOTE WORKING ON MENTAL HEALTH</vt:lpstr>
      <vt:lpstr>GROUP 8</vt:lpstr>
      <vt:lpstr>INTRODUCTION  </vt:lpstr>
      <vt:lpstr>PROBLEM STATEMENT</vt:lpstr>
      <vt:lpstr>METHODOLOGY</vt:lpstr>
      <vt:lpstr>MODEL PERFORMANCE INSIGHTS</vt:lpstr>
      <vt:lpstr>MODEL PERFORMANCE INSIGHTS CONTD.</vt:lpstr>
      <vt:lpstr>MODEL PERFORMANCE INSIGHTS CONTD.</vt:lpstr>
      <vt:lpstr>MODEL PERFORMANCE INSIGHTS CONTD.</vt:lpstr>
      <vt:lpstr>MODEL PERFORMANCE INSIGHTS CONTD.</vt:lpstr>
      <vt:lpstr>FEATURE IMPORTANCE</vt:lpstr>
      <vt:lpstr>ROC-AUC CURVE</vt:lpstr>
      <vt:lpstr>DEMO</vt:lpstr>
      <vt:lpstr>FIXED ISSUES FROM VERSION 1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Mayowa Martins Oni</dc:creator>
  <cp:lastModifiedBy>Mayowa Martins Oni</cp:lastModifiedBy>
  <cp:revision>2</cp:revision>
  <dcterms:created xsi:type="dcterms:W3CDTF">2025-04-15T20:59:51Z</dcterms:created>
  <dcterms:modified xsi:type="dcterms:W3CDTF">2025-04-18T09:16:56Z</dcterms:modified>
</cp:coreProperties>
</file>