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6858000" cy="9144000"/>
  <p:embeddedFontLst>
    <p:embeddedFont>
      <p:font typeface="Agrandir Wide Bold" panose="020B0604020202020204" charset="0"/>
      <p:regular r:id="rId18"/>
    </p:embeddedFont>
    <p:embeddedFont>
      <p:font typeface="Muli" panose="020B0604020202020204" charset="0"/>
      <p:regular r:id="rId19"/>
    </p:embeddedFont>
    <p:embeddedFont>
      <p:font typeface="Muli Bold" panose="020B0604020202020204" charset="0"/>
      <p:regular r:id="rId20"/>
    </p:embeddedFont>
    <p:embeddedFont>
      <p:font typeface="Muli Ultra-Bold" panose="020B0604020202020204" charset="0"/>
      <p:regular r:id="rId21"/>
    </p:embeddedFont>
    <p:embeddedFont>
      <p:font typeface="Quicksand" panose="020B0604020202020204" charset="0"/>
      <p:regular r:id="rId22"/>
    </p:embeddedFont>
    <p:embeddedFont>
      <p:font typeface="Quicksand Bold" panose="020B0604020202020204" charset="0"/>
      <p:regular r:id="rId23"/>
    </p:embeddedFont>
    <p:embeddedFont>
      <p:font typeface="Quicksand Medium" panose="020B0604020202020204" charset="0"/>
      <p:regular r:id="rId24"/>
    </p:embeddedFont>
    <p:embeddedFont>
      <p:font typeface="Shrikhand" panose="020B060402020202020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7" autoAdjust="0"/>
    <p:restoredTop sz="94622" autoAdjust="0"/>
  </p:normalViewPr>
  <p:slideViewPr>
    <p:cSldViewPr>
      <p:cViewPr varScale="1">
        <p:scale>
          <a:sx n="46" d="100"/>
          <a:sy n="46" d="100"/>
        </p:scale>
        <p:origin x="60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4.png"/><Relationship Id="rId7" Type="http://schemas.openxmlformats.org/officeDocument/2006/relationships/image" Target="../media/image40.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5.svg"/></Relationships>
</file>

<file path=ppt/slides/_rels/slide15.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4.png"/><Relationship Id="rId7" Type="http://schemas.openxmlformats.org/officeDocument/2006/relationships/image" Target="../media/image4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4.png"/><Relationship Id="rId7"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12888" r="-12888"/>
            </a:stretch>
          </a:blipFill>
        </p:spPr>
      </p:sp>
      <p:grpSp>
        <p:nvGrpSpPr>
          <p:cNvPr id="3" name="Group 3"/>
          <p:cNvGrpSpPr/>
          <p:nvPr/>
        </p:nvGrpSpPr>
        <p:grpSpPr>
          <a:xfrm>
            <a:off x="781980" y="527374"/>
            <a:ext cx="16724040" cy="9232251"/>
            <a:chOff x="0" y="0"/>
            <a:chExt cx="1843346" cy="1017591"/>
          </a:xfrm>
        </p:grpSpPr>
        <p:sp>
          <p:nvSpPr>
            <p:cNvPr id="4" name="Freeform 4"/>
            <p:cNvSpPr/>
            <p:nvPr/>
          </p:nvSpPr>
          <p:spPr>
            <a:xfrm>
              <a:off x="0" y="0"/>
              <a:ext cx="1843346" cy="1017591"/>
            </a:xfrm>
            <a:custGeom>
              <a:avLst/>
              <a:gdLst/>
              <a:ahLst/>
              <a:cxnLst/>
              <a:rect l="l" t="t" r="r" b="b"/>
              <a:pathLst>
                <a:path w="1843346" h="1017591">
                  <a:moveTo>
                    <a:pt x="921673" y="0"/>
                  </a:moveTo>
                  <a:cubicBezTo>
                    <a:pt x="412647" y="0"/>
                    <a:pt x="0" y="227796"/>
                    <a:pt x="0" y="508796"/>
                  </a:cubicBezTo>
                  <a:cubicBezTo>
                    <a:pt x="0" y="789796"/>
                    <a:pt x="412647" y="1017591"/>
                    <a:pt x="921673" y="1017591"/>
                  </a:cubicBezTo>
                  <a:cubicBezTo>
                    <a:pt x="1430699" y="1017591"/>
                    <a:pt x="1843346" y="789796"/>
                    <a:pt x="1843346" y="508796"/>
                  </a:cubicBezTo>
                  <a:cubicBezTo>
                    <a:pt x="1843346" y="227796"/>
                    <a:pt x="1430699" y="0"/>
                    <a:pt x="921673" y="0"/>
                  </a:cubicBezTo>
                  <a:close/>
                </a:path>
              </a:pathLst>
            </a:custGeom>
            <a:solidFill>
              <a:srgbClr val="FFFFFF"/>
            </a:solidFill>
          </p:spPr>
        </p:sp>
        <p:sp>
          <p:nvSpPr>
            <p:cNvPr id="5" name="TextBox 5"/>
            <p:cNvSpPr txBox="1"/>
            <p:nvPr/>
          </p:nvSpPr>
          <p:spPr>
            <a:xfrm>
              <a:off x="172814" y="47774"/>
              <a:ext cx="1497719" cy="874418"/>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3038827" y="2433790"/>
            <a:ext cx="11424328" cy="1748156"/>
          </a:xfrm>
          <a:prstGeom prst="rect">
            <a:avLst/>
          </a:prstGeom>
        </p:spPr>
        <p:txBody>
          <a:bodyPr lIns="0" tIns="0" rIns="0" bIns="0" rtlCol="0" anchor="t">
            <a:spAutoFit/>
          </a:bodyPr>
          <a:lstStyle/>
          <a:p>
            <a:pPr algn="ctr">
              <a:lnSpc>
                <a:spcPts val="6560"/>
              </a:lnSpc>
            </a:pPr>
            <a:r>
              <a:rPr lang="en-US" sz="8000" spc="-200">
                <a:solidFill>
                  <a:srgbClr val="FF3131"/>
                </a:solidFill>
                <a:latin typeface="Shrikhand"/>
                <a:ea typeface="Shrikhand"/>
                <a:cs typeface="Shrikhand"/>
                <a:sym typeface="Shrikhand"/>
              </a:rPr>
              <a:t>YouTube Song Analysis</a:t>
            </a:r>
          </a:p>
        </p:txBody>
      </p:sp>
      <p:sp>
        <p:nvSpPr>
          <p:cNvPr id="7" name="Freeform 7"/>
          <p:cNvSpPr/>
          <p:nvPr/>
        </p:nvSpPr>
        <p:spPr>
          <a:xfrm>
            <a:off x="13519935" y="-2135759"/>
            <a:ext cx="6144805" cy="6328919"/>
          </a:xfrm>
          <a:custGeom>
            <a:avLst/>
            <a:gdLst/>
            <a:ahLst/>
            <a:cxnLst/>
            <a:rect l="l" t="t" r="r" b="b"/>
            <a:pathLst>
              <a:path w="6144805" h="6328919">
                <a:moveTo>
                  <a:pt x="0" y="0"/>
                </a:moveTo>
                <a:lnTo>
                  <a:pt x="6144804" y="0"/>
                </a:lnTo>
                <a:lnTo>
                  <a:pt x="6144804" y="6328918"/>
                </a:lnTo>
                <a:lnTo>
                  <a:pt x="0" y="632891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a:off x="5486400" y="7185266"/>
            <a:ext cx="7315200" cy="1371600"/>
          </a:xfrm>
          <a:custGeom>
            <a:avLst/>
            <a:gdLst/>
            <a:ahLst/>
            <a:cxnLst/>
            <a:rect l="l" t="t" r="r" b="b"/>
            <a:pathLst>
              <a:path w="7315200" h="1371600">
                <a:moveTo>
                  <a:pt x="0" y="0"/>
                </a:moveTo>
                <a:lnTo>
                  <a:pt x="7315200" y="0"/>
                </a:lnTo>
                <a:lnTo>
                  <a:pt x="7315200" y="1371600"/>
                </a:lnTo>
                <a:lnTo>
                  <a:pt x="0" y="13716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Freeform 9"/>
          <p:cNvSpPr/>
          <p:nvPr/>
        </p:nvSpPr>
        <p:spPr>
          <a:xfrm>
            <a:off x="-1786574" y="5367245"/>
            <a:ext cx="6937035" cy="7144886"/>
          </a:xfrm>
          <a:custGeom>
            <a:avLst/>
            <a:gdLst/>
            <a:ahLst/>
            <a:cxnLst/>
            <a:rect l="l" t="t" r="r" b="b"/>
            <a:pathLst>
              <a:path w="6937035" h="7144886">
                <a:moveTo>
                  <a:pt x="0" y="0"/>
                </a:moveTo>
                <a:lnTo>
                  <a:pt x="6937035" y="0"/>
                </a:lnTo>
                <a:lnTo>
                  <a:pt x="6937035" y="7144886"/>
                </a:lnTo>
                <a:lnTo>
                  <a:pt x="0" y="714488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Freeform 10"/>
          <p:cNvSpPr/>
          <p:nvPr/>
        </p:nvSpPr>
        <p:spPr>
          <a:xfrm>
            <a:off x="13519935" y="5951129"/>
            <a:ext cx="7315200" cy="3431494"/>
          </a:xfrm>
          <a:custGeom>
            <a:avLst/>
            <a:gdLst/>
            <a:ahLst/>
            <a:cxnLst/>
            <a:rect l="l" t="t" r="r" b="b"/>
            <a:pathLst>
              <a:path w="7315200" h="3431494">
                <a:moveTo>
                  <a:pt x="0" y="0"/>
                </a:moveTo>
                <a:lnTo>
                  <a:pt x="7315200" y="0"/>
                </a:lnTo>
                <a:lnTo>
                  <a:pt x="7315200" y="3431494"/>
                </a:lnTo>
                <a:lnTo>
                  <a:pt x="0" y="343149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1" name="Freeform 11"/>
          <p:cNvSpPr/>
          <p:nvPr/>
        </p:nvSpPr>
        <p:spPr>
          <a:xfrm flipH="1">
            <a:off x="-2547135" y="422768"/>
            <a:ext cx="7315200" cy="3431494"/>
          </a:xfrm>
          <a:custGeom>
            <a:avLst/>
            <a:gdLst/>
            <a:ahLst/>
            <a:cxnLst/>
            <a:rect l="l" t="t" r="r" b="b"/>
            <a:pathLst>
              <a:path w="7315200" h="3431494">
                <a:moveTo>
                  <a:pt x="7315200" y="0"/>
                </a:moveTo>
                <a:lnTo>
                  <a:pt x="0" y="0"/>
                </a:lnTo>
                <a:lnTo>
                  <a:pt x="0" y="3431493"/>
                </a:lnTo>
                <a:lnTo>
                  <a:pt x="7315200" y="3431493"/>
                </a:lnTo>
                <a:lnTo>
                  <a:pt x="731520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2" name="TextBox 12"/>
          <p:cNvSpPr txBox="1"/>
          <p:nvPr/>
        </p:nvSpPr>
        <p:spPr>
          <a:xfrm>
            <a:off x="5704889" y="6956666"/>
            <a:ext cx="6878223" cy="937713"/>
          </a:xfrm>
          <a:prstGeom prst="rect">
            <a:avLst/>
          </a:prstGeom>
        </p:spPr>
        <p:txBody>
          <a:bodyPr lIns="0" tIns="0" rIns="0" bIns="0" rtlCol="0" anchor="t">
            <a:spAutoFit/>
          </a:bodyPr>
          <a:lstStyle/>
          <a:p>
            <a:pPr algn="ctr">
              <a:lnSpc>
                <a:spcPts val="7660"/>
              </a:lnSpc>
            </a:pPr>
            <a:r>
              <a:rPr lang="en-US" sz="5472" spc="-109">
                <a:solidFill>
                  <a:srgbClr val="FF3131"/>
                </a:solidFill>
                <a:latin typeface="Quicksand Bold"/>
                <a:ea typeface="Quicksand Bold"/>
                <a:cs typeface="Quicksand Bold"/>
                <a:sym typeface="Quicksand Bold"/>
              </a:rPr>
              <a:t>Kolapo Mayowa</a:t>
            </a:r>
          </a:p>
        </p:txBody>
      </p:sp>
      <p:sp>
        <p:nvSpPr>
          <p:cNvPr id="13" name="TextBox 13"/>
          <p:cNvSpPr txBox="1"/>
          <p:nvPr/>
        </p:nvSpPr>
        <p:spPr>
          <a:xfrm>
            <a:off x="5311880" y="4622256"/>
            <a:ext cx="6878223" cy="937713"/>
          </a:xfrm>
          <a:prstGeom prst="rect">
            <a:avLst/>
          </a:prstGeom>
        </p:spPr>
        <p:txBody>
          <a:bodyPr lIns="0" tIns="0" rIns="0" bIns="0" rtlCol="0" anchor="t">
            <a:spAutoFit/>
          </a:bodyPr>
          <a:lstStyle/>
          <a:p>
            <a:pPr algn="ctr">
              <a:lnSpc>
                <a:spcPts val="7660"/>
              </a:lnSpc>
            </a:pPr>
            <a:r>
              <a:rPr lang="en-US" sz="5472" spc="-109">
                <a:solidFill>
                  <a:srgbClr val="FF3131"/>
                </a:solidFill>
                <a:latin typeface="Quicksand Bold"/>
                <a:ea typeface="Quicksand Bold"/>
                <a:cs typeface="Quicksand Bold"/>
                <a:sym typeface="Quicksand Bold"/>
              </a:rPr>
              <a:t>PowerBi Analysis</a:t>
            </a:r>
          </a:p>
        </p:txBody>
      </p:sp>
      <p:sp>
        <p:nvSpPr>
          <p:cNvPr id="14" name="TextBox 14"/>
          <p:cNvSpPr txBox="1"/>
          <p:nvPr/>
        </p:nvSpPr>
        <p:spPr>
          <a:xfrm>
            <a:off x="11877508" y="5880764"/>
            <a:ext cx="6410492" cy="846411"/>
          </a:xfrm>
          <a:prstGeom prst="rect">
            <a:avLst/>
          </a:prstGeom>
        </p:spPr>
        <p:txBody>
          <a:bodyPr lIns="0" tIns="0" rIns="0" bIns="0" rtlCol="0" anchor="t">
            <a:spAutoFit/>
          </a:bodyPr>
          <a:lstStyle/>
          <a:p>
            <a:pPr algn="ctr">
              <a:lnSpc>
                <a:spcPts val="6908"/>
              </a:lnSpc>
            </a:pPr>
            <a:r>
              <a:rPr lang="en-US" sz="4934" spc="-98">
                <a:solidFill>
                  <a:srgbClr val="FF3131"/>
                </a:solidFill>
                <a:latin typeface="Quicksand Bold"/>
                <a:ea typeface="Quicksand Bold"/>
                <a:cs typeface="Quicksand Bold"/>
                <a:sym typeface="Quicksand Bold"/>
              </a:rPr>
              <a:t>Batch No: MIP-DA-10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606923" y="986206"/>
            <a:ext cx="12597955" cy="2778159"/>
          </a:xfrm>
          <a:custGeom>
            <a:avLst/>
            <a:gdLst/>
            <a:ahLst/>
            <a:cxnLst/>
            <a:rect l="l" t="t" r="r" b="b"/>
            <a:pathLst>
              <a:path w="12597955" h="2778159">
                <a:moveTo>
                  <a:pt x="0" y="0"/>
                </a:moveTo>
                <a:lnTo>
                  <a:pt x="12597954" y="0"/>
                </a:lnTo>
                <a:lnTo>
                  <a:pt x="12597954" y="2778159"/>
                </a:lnTo>
                <a:lnTo>
                  <a:pt x="0" y="2778159"/>
                </a:lnTo>
                <a:lnTo>
                  <a:pt x="0" y="0"/>
                </a:lnTo>
                <a:close/>
              </a:path>
            </a:pathLst>
          </a:custGeom>
          <a:blipFill>
            <a:blip r:embed="rId2"/>
            <a:stretch>
              <a:fillRect t="-7162" r="-1248" b="-7162"/>
            </a:stretch>
          </a:blipFill>
        </p:spPr>
      </p:sp>
      <p:sp>
        <p:nvSpPr>
          <p:cNvPr id="3" name="Freeform 3"/>
          <p:cNvSpPr/>
          <p:nvPr/>
        </p:nvSpPr>
        <p:spPr>
          <a:xfrm>
            <a:off x="5606923" y="4107265"/>
            <a:ext cx="12597955" cy="2876217"/>
          </a:xfrm>
          <a:custGeom>
            <a:avLst/>
            <a:gdLst/>
            <a:ahLst/>
            <a:cxnLst/>
            <a:rect l="l" t="t" r="r" b="b"/>
            <a:pathLst>
              <a:path w="12597955" h="2876217">
                <a:moveTo>
                  <a:pt x="0" y="0"/>
                </a:moveTo>
                <a:lnTo>
                  <a:pt x="12597954" y="0"/>
                </a:lnTo>
                <a:lnTo>
                  <a:pt x="12597954" y="2876217"/>
                </a:lnTo>
                <a:lnTo>
                  <a:pt x="0" y="2876217"/>
                </a:lnTo>
                <a:lnTo>
                  <a:pt x="0" y="0"/>
                </a:lnTo>
                <a:close/>
              </a:path>
            </a:pathLst>
          </a:custGeom>
          <a:blipFill>
            <a:blip r:embed="rId3"/>
            <a:stretch>
              <a:fillRect t="-206" r="-2092" b="-5150"/>
            </a:stretch>
          </a:blipFill>
        </p:spPr>
      </p:sp>
      <p:sp>
        <p:nvSpPr>
          <p:cNvPr id="4" name="Freeform 4"/>
          <p:cNvSpPr/>
          <p:nvPr/>
        </p:nvSpPr>
        <p:spPr>
          <a:xfrm>
            <a:off x="5606923" y="7370549"/>
            <a:ext cx="12794504" cy="2992328"/>
          </a:xfrm>
          <a:custGeom>
            <a:avLst/>
            <a:gdLst/>
            <a:ahLst/>
            <a:cxnLst/>
            <a:rect l="l" t="t" r="r" b="b"/>
            <a:pathLst>
              <a:path w="12794504" h="2992328">
                <a:moveTo>
                  <a:pt x="0" y="0"/>
                </a:moveTo>
                <a:lnTo>
                  <a:pt x="12794504" y="0"/>
                </a:lnTo>
                <a:lnTo>
                  <a:pt x="12794504" y="2992327"/>
                </a:lnTo>
                <a:lnTo>
                  <a:pt x="0" y="2992327"/>
                </a:lnTo>
                <a:lnTo>
                  <a:pt x="0" y="0"/>
                </a:lnTo>
                <a:close/>
              </a:path>
            </a:pathLst>
          </a:custGeom>
          <a:blipFill>
            <a:blip r:embed="rId4"/>
            <a:stretch>
              <a:fillRect t="-403" r="-1670" b="-6105"/>
            </a:stretch>
          </a:blipFill>
        </p:spPr>
      </p:sp>
      <p:sp>
        <p:nvSpPr>
          <p:cNvPr id="5" name="TextBox 5"/>
          <p:cNvSpPr txBox="1"/>
          <p:nvPr/>
        </p:nvSpPr>
        <p:spPr>
          <a:xfrm>
            <a:off x="2974437" y="-57150"/>
            <a:ext cx="10752596" cy="852735"/>
          </a:xfrm>
          <a:prstGeom prst="rect">
            <a:avLst/>
          </a:prstGeom>
        </p:spPr>
        <p:txBody>
          <a:bodyPr lIns="0" tIns="0" rIns="0" bIns="0" rtlCol="0" anchor="t">
            <a:spAutoFit/>
          </a:bodyPr>
          <a:lstStyle/>
          <a:p>
            <a:pPr algn="ctr">
              <a:lnSpc>
                <a:spcPts val="3608"/>
              </a:lnSpc>
            </a:pPr>
            <a:r>
              <a:rPr lang="en-US" sz="2577">
                <a:solidFill>
                  <a:srgbClr val="F9412F"/>
                </a:solidFill>
                <a:latin typeface="Quicksand Medium"/>
                <a:ea typeface="Quicksand Medium"/>
                <a:cs typeface="Quicksand Medium"/>
                <a:sym typeface="Quicksand Medium"/>
              </a:rPr>
              <a:t>Temporal Trends:</a:t>
            </a:r>
            <a:r>
              <a:rPr lang="en-US" sz="2577">
                <a:solidFill>
                  <a:srgbClr val="000000"/>
                </a:solidFill>
                <a:latin typeface="Quicksand Medium"/>
                <a:ea typeface="Quicksand Medium"/>
                <a:cs typeface="Quicksand Medium"/>
                <a:sym typeface="Quicksand Medium"/>
              </a:rPr>
              <a:t> </a:t>
            </a:r>
          </a:p>
          <a:p>
            <a:pPr algn="ctr">
              <a:lnSpc>
                <a:spcPts val="3188"/>
              </a:lnSpc>
              <a:spcBef>
                <a:spcPct val="0"/>
              </a:spcBef>
            </a:pPr>
            <a:r>
              <a:rPr lang="en-US" sz="2277">
                <a:solidFill>
                  <a:srgbClr val="000000"/>
                </a:solidFill>
                <a:latin typeface="Quicksand Medium"/>
                <a:ea typeface="Quicksand Medium"/>
                <a:cs typeface="Quicksand Medium"/>
                <a:sym typeface="Quicksand Medium"/>
              </a:rPr>
              <a:t>Explore how YouTube song video metrics vary over time</a:t>
            </a:r>
          </a:p>
        </p:txBody>
      </p:sp>
      <p:sp>
        <p:nvSpPr>
          <p:cNvPr id="6" name="TextBox 6"/>
          <p:cNvSpPr txBox="1"/>
          <p:nvPr/>
        </p:nvSpPr>
        <p:spPr>
          <a:xfrm>
            <a:off x="0" y="1000125"/>
            <a:ext cx="5415475" cy="3126869"/>
          </a:xfrm>
          <a:prstGeom prst="rect">
            <a:avLst/>
          </a:prstGeom>
        </p:spPr>
        <p:txBody>
          <a:bodyPr lIns="0" tIns="0" rIns="0" bIns="0" rtlCol="0" anchor="t">
            <a:spAutoFit/>
          </a:bodyPr>
          <a:lstStyle/>
          <a:p>
            <a:pPr algn="ctr">
              <a:lnSpc>
                <a:spcPts val="2477"/>
              </a:lnSpc>
            </a:pPr>
            <a:r>
              <a:rPr lang="en-US" sz="1769">
                <a:solidFill>
                  <a:srgbClr val="000000"/>
                </a:solidFill>
                <a:latin typeface="Quicksand Bold"/>
                <a:ea typeface="Quicksand Bold"/>
                <a:cs typeface="Quicksand Bold"/>
                <a:sym typeface="Quicksand Bold"/>
              </a:rPr>
              <a:t>Yearly Trends</a:t>
            </a:r>
          </a:p>
          <a:p>
            <a:pPr algn="ctr">
              <a:lnSpc>
                <a:spcPts val="2477"/>
              </a:lnSpc>
            </a:pPr>
            <a:r>
              <a:rPr lang="en-US" sz="1769">
                <a:solidFill>
                  <a:srgbClr val="000000"/>
                </a:solidFill>
                <a:latin typeface="Quicksand Bold"/>
                <a:ea typeface="Quicksand Bold"/>
                <a:cs typeface="Quicksand Bold"/>
                <a:sym typeface="Quicksand Bold"/>
              </a:rPr>
              <a:t>In terms of view counts, 2010 had the least view count, followed by 2023. The highest view counts were observed in 2018, 2019, and 2011. For like counts, 2010 had the least, followed by 2012 and 2024, while 2019 had the highest like count, followed by 2018. In terms of comment counts, 2010 had the lowest, while 2019 had the highest, followed by 2020 and 2018.</a:t>
            </a:r>
          </a:p>
          <a:p>
            <a:pPr algn="ctr">
              <a:lnSpc>
                <a:spcPts val="2477"/>
              </a:lnSpc>
              <a:spcBef>
                <a:spcPct val="0"/>
              </a:spcBef>
            </a:pPr>
            <a:endParaRPr lang="en-US" sz="1769">
              <a:solidFill>
                <a:srgbClr val="000000"/>
              </a:solidFill>
              <a:latin typeface="Quicksand Bold"/>
              <a:ea typeface="Quicksand Bold"/>
              <a:cs typeface="Quicksand Bold"/>
              <a:sym typeface="Quicksand Bold"/>
            </a:endParaRPr>
          </a:p>
        </p:txBody>
      </p:sp>
      <p:sp>
        <p:nvSpPr>
          <p:cNvPr id="7" name="TextBox 7"/>
          <p:cNvSpPr txBox="1"/>
          <p:nvPr/>
        </p:nvSpPr>
        <p:spPr>
          <a:xfrm>
            <a:off x="0" y="4156074"/>
            <a:ext cx="5415475" cy="2498217"/>
          </a:xfrm>
          <a:prstGeom prst="rect">
            <a:avLst/>
          </a:prstGeom>
        </p:spPr>
        <p:txBody>
          <a:bodyPr lIns="0" tIns="0" rIns="0" bIns="0" rtlCol="0" anchor="t">
            <a:spAutoFit/>
          </a:bodyPr>
          <a:lstStyle/>
          <a:p>
            <a:pPr algn="ctr">
              <a:lnSpc>
                <a:spcPts val="2478"/>
              </a:lnSpc>
            </a:pPr>
            <a:r>
              <a:rPr lang="en-US" sz="1770">
                <a:solidFill>
                  <a:srgbClr val="000000"/>
                </a:solidFill>
                <a:latin typeface="Quicksand Bold"/>
                <a:ea typeface="Quicksand Bold"/>
                <a:cs typeface="Quicksand Bold"/>
                <a:sym typeface="Quicksand Bold"/>
              </a:rPr>
              <a:t>Monthly Trends</a:t>
            </a:r>
          </a:p>
          <a:p>
            <a:pPr algn="ctr">
              <a:lnSpc>
                <a:spcPts val="2478"/>
              </a:lnSpc>
            </a:pPr>
            <a:r>
              <a:rPr lang="en-US" sz="1770">
                <a:solidFill>
                  <a:srgbClr val="000000"/>
                </a:solidFill>
                <a:latin typeface="Quicksand Bold"/>
                <a:ea typeface="Quicksand Bold"/>
                <a:cs typeface="Quicksand Bold"/>
                <a:sym typeface="Quicksand Bold"/>
              </a:rPr>
              <a:t>May had the highest view count, followed by February, December, and April, with March having the least view count. May also had the highest like count, followed by November and February. The highest comment count was in May, with January having the least.</a:t>
            </a:r>
          </a:p>
          <a:p>
            <a:pPr algn="ctr">
              <a:lnSpc>
                <a:spcPts val="2478"/>
              </a:lnSpc>
              <a:spcBef>
                <a:spcPct val="0"/>
              </a:spcBef>
            </a:pPr>
            <a:endParaRPr lang="en-US" sz="1770">
              <a:solidFill>
                <a:srgbClr val="000000"/>
              </a:solidFill>
              <a:latin typeface="Quicksand Bold"/>
              <a:ea typeface="Quicksand Bold"/>
              <a:cs typeface="Quicksand Bold"/>
              <a:sym typeface="Quicksand Bold"/>
            </a:endParaRPr>
          </a:p>
        </p:txBody>
      </p:sp>
      <p:sp>
        <p:nvSpPr>
          <p:cNvPr id="8" name="TextBox 8"/>
          <p:cNvSpPr txBox="1"/>
          <p:nvPr/>
        </p:nvSpPr>
        <p:spPr>
          <a:xfrm>
            <a:off x="0" y="6820004"/>
            <a:ext cx="5030510" cy="3126867"/>
          </a:xfrm>
          <a:prstGeom prst="rect">
            <a:avLst/>
          </a:prstGeom>
        </p:spPr>
        <p:txBody>
          <a:bodyPr lIns="0" tIns="0" rIns="0" bIns="0" rtlCol="0" anchor="t">
            <a:spAutoFit/>
          </a:bodyPr>
          <a:lstStyle/>
          <a:p>
            <a:pPr algn="ctr">
              <a:lnSpc>
                <a:spcPts val="2478"/>
              </a:lnSpc>
            </a:pPr>
            <a:r>
              <a:rPr lang="en-US" sz="1770">
                <a:solidFill>
                  <a:srgbClr val="000000"/>
                </a:solidFill>
                <a:latin typeface="Quicksand Bold"/>
                <a:ea typeface="Quicksand Bold"/>
                <a:cs typeface="Quicksand Bold"/>
                <a:sym typeface="Quicksand Bold"/>
              </a:rPr>
              <a:t>Daily Trends</a:t>
            </a:r>
          </a:p>
          <a:p>
            <a:pPr algn="ctr">
              <a:lnSpc>
                <a:spcPts val="2478"/>
              </a:lnSpc>
            </a:pPr>
            <a:r>
              <a:rPr lang="en-US" sz="1770">
                <a:solidFill>
                  <a:srgbClr val="000000"/>
                </a:solidFill>
                <a:latin typeface="Quicksand Bold"/>
                <a:ea typeface="Quicksand Bold"/>
                <a:cs typeface="Quicksand Bold"/>
                <a:sym typeface="Quicksand Bold"/>
              </a:rPr>
              <a:t>Songs published on Tuesday had the highest views, followed by Monday and Wednesday, while Sunday and Saturday had the least. Like counts followed a similar pattern, with Tuesday having the highest and Sunday and Saturday having the least. For comment counts, Monday had the highest, while Saturday and Sunday had the least.</a:t>
            </a:r>
          </a:p>
          <a:p>
            <a:pPr algn="ctr">
              <a:lnSpc>
                <a:spcPts val="2478"/>
              </a:lnSpc>
              <a:spcBef>
                <a:spcPct val="0"/>
              </a:spcBef>
            </a:pPr>
            <a:endParaRPr lang="en-US" sz="1770">
              <a:solidFill>
                <a:srgbClr val="000000"/>
              </a:solidFill>
              <a:latin typeface="Quicksand Bold"/>
              <a:ea typeface="Quicksand Bold"/>
              <a:cs typeface="Quicksand Bold"/>
              <a:sym typeface="Quicksand Bo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382904"/>
            <a:ext cx="6438449" cy="4760596"/>
          </a:xfrm>
          <a:custGeom>
            <a:avLst/>
            <a:gdLst/>
            <a:ahLst/>
            <a:cxnLst/>
            <a:rect l="l" t="t" r="r" b="b"/>
            <a:pathLst>
              <a:path w="6438449" h="4760596">
                <a:moveTo>
                  <a:pt x="0" y="0"/>
                </a:moveTo>
                <a:lnTo>
                  <a:pt x="6438449" y="0"/>
                </a:lnTo>
                <a:lnTo>
                  <a:pt x="6438449" y="4760596"/>
                </a:lnTo>
                <a:lnTo>
                  <a:pt x="0" y="4760596"/>
                </a:lnTo>
                <a:lnTo>
                  <a:pt x="0" y="0"/>
                </a:lnTo>
                <a:close/>
              </a:path>
            </a:pathLst>
          </a:custGeom>
          <a:blipFill>
            <a:blip r:embed="rId2"/>
            <a:stretch>
              <a:fillRect t="-2792" b="-2792"/>
            </a:stretch>
          </a:blipFill>
        </p:spPr>
      </p:sp>
      <p:sp>
        <p:nvSpPr>
          <p:cNvPr id="3" name="Freeform 3"/>
          <p:cNvSpPr/>
          <p:nvPr/>
        </p:nvSpPr>
        <p:spPr>
          <a:xfrm>
            <a:off x="9310288" y="4409884"/>
            <a:ext cx="8977712" cy="5877116"/>
          </a:xfrm>
          <a:custGeom>
            <a:avLst/>
            <a:gdLst/>
            <a:ahLst/>
            <a:cxnLst/>
            <a:rect l="l" t="t" r="r" b="b"/>
            <a:pathLst>
              <a:path w="8977712" h="5877116">
                <a:moveTo>
                  <a:pt x="0" y="0"/>
                </a:moveTo>
                <a:lnTo>
                  <a:pt x="8977712" y="0"/>
                </a:lnTo>
                <a:lnTo>
                  <a:pt x="8977712" y="5877116"/>
                </a:lnTo>
                <a:lnTo>
                  <a:pt x="0" y="5877116"/>
                </a:lnTo>
                <a:lnTo>
                  <a:pt x="0" y="0"/>
                </a:lnTo>
                <a:close/>
              </a:path>
            </a:pathLst>
          </a:custGeom>
          <a:blipFill>
            <a:blip r:embed="rId3"/>
            <a:stretch>
              <a:fillRect t="-1422" b="-3621"/>
            </a:stretch>
          </a:blipFill>
        </p:spPr>
      </p:sp>
      <p:sp>
        <p:nvSpPr>
          <p:cNvPr id="4" name="Freeform 4"/>
          <p:cNvSpPr/>
          <p:nvPr/>
        </p:nvSpPr>
        <p:spPr>
          <a:xfrm>
            <a:off x="52401" y="5261403"/>
            <a:ext cx="9091599" cy="4965760"/>
          </a:xfrm>
          <a:custGeom>
            <a:avLst/>
            <a:gdLst/>
            <a:ahLst/>
            <a:cxnLst/>
            <a:rect l="l" t="t" r="r" b="b"/>
            <a:pathLst>
              <a:path w="9091599" h="4965760">
                <a:moveTo>
                  <a:pt x="0" y="0"/>
                </a:moveTo>
                <a:lnTo>
                  <a:pt x="9091599" y="0"/>
                </a:lnTo>
                <a:lnTo>
                  <a:pt x="9091599" y="4965760"/>
                </a:lnTo>
                <a:lnTo>
                  <a:pt x="0" y="4965760"/>
                </a:lnTo>
                <a:lnTo>
                  <a:pt x="0" y="0"/>
                </a:lnTo>
                <a:close/>
              </a:path>
            </a:pathLst>
          </a:custGeom>
          <a:blipFill>
            <a:blip r:embed="rId4"/>
            <a:stretch>
              <a:fillRect t="-902" b="-902"/>
            </a:stretch>
          </a:blipFill>
        </p:spPr>
      </p:sp>
      <p:sp>
        <p:nvSpPr>
          <p:cNvPr id="5" name="TextBox 5"/>
          <p:cNvSpPr txBox="1"/>
          <p:nvPr/>
        </p:nvSpPr>
        <p:spPr>
          <a:xfrm>
            <a:off x="4015755" y="-47625"/>
            <a:ext cx="8580090" cy="430529"/>
          </a:xfrm>
          <a:prstGeom prst="rect">
            <a:avLst/>
          </a:prstGeom>
        </p:spPr>
        <p:txBody>
          <a:bodyPr lIns="0" tIns="0" rIns="0" bIns="0" rtlCol="0" anchor="t">
            <a:spAutoFit/>
          </a:bodyPr>
          <a:lstStyle/>
          <a:p>
            <a:pPr algn="ctr">
              <a:lnSpc>
                <a:spcPts val="3570"/>
              </a:lnSpc>
              <a:spcBef>
                <a:spcPct val="0"/>
              </a:spcBef>
            </a:pPr>
            <a:r>
              <a:rPr lang="en-US" sz="2550">
                <a:solidFill>
                  <a:srgbClr val="F81E0D"/>
                </a:solidFill>
                <a:latin typeface="Quicksand Medium"/>
                <a:ea typeface="Quicksand Medium"/>
                <a:cs typeface="Quicksand Medium"/>
                <a:sym typeface="Quicksand Medium"/>
              </a:rPr>
              <a:t>Peak Publishing Times and Their Impact on Engagement</a:t>
            </a:r>
          </a:p>
        </p:txBody>
      </p:sp>
      <p:sp>
        <p:nvSpPr>
          <p:cNvPr id="6" name="TextBox 6"/>
          <p:cNvSpPr txBox="1"/>
          <p:nvPr/>
        </p:nvSpPr>
        <p:spPr>
          <a:xfrm>
            <a:off x="6533699" y="354329"/>
            <a:ext cx="11849551" cy="4802504"/>
          </a:xfrm>
          <a:prstGeom prst="rect">
            <a:avLst/>
          </a:prstGeom>
        </p:spPr>
        <p:txBody>
          <a:bodyPr lIns="0" tIns="0" rIns="0" bIns="0" rtlCol="0" anchor="t">
            <a:spAutoFit/>
          </a:bodyPr>
          <a:lstStyle/>
          <a:p>
            <a:pPr algn="l">
              <a:lnSpc>
                <a:spcPts val="2590"/>
              </a:lnSpc>
            </a:pPr>
            <a:r>
              <a:rPr lang="en-US" sz="1850">
                <a:solidFill>
                  <a:srgbClr val="000000"/>
                </a:solidFill>
                <a:latin typeface="Quicksand Bold"/>
                <a:ea typeface="Quicksand Bold"/>
                <a:cs typeface="Quicksand Bold"/>
                <a:sym typeface="Quicksand Bold"/>
              </a:rPr>
              <a:t>In 2010, despite having the fewest published songs, the engagement rate was the highest at 1.76%, suggesting that fewer videos can lead to higher user engagement. In contrast, 2011 had the most songs published but the lowest engagement rate at 0.49%, indicating that a larger volume of content might dilute user engagement.</a:t>
            </a:r>
          </a:p>
          <a:p>
            <a:pPr algn="l">
              <a:lnSpc>
                <a:spcPts val="2590"/>
              </a:lnSpc>
            </a:pPr>
            <a:r>
              <a:rPr lang="en-US" sz="1850">
                <a:solidFill>
                  <a:srgbClr val="000000"/>
                </a:solidFill>
                <a:latin typeface="Quicksand Bold"/>
                <a:ea typeface="Quicksand Bold"/>
                <a:cs typeface="Quicksand Bold"/>
                <a:sym typeface="Quicksand Bold"/>
              </a:rPr>
              <a:t>May had the highest number of published songs but recorded the lowest engagement rate of 0.59%, likely due to the spread of user interactions across many videos. On a weekly basis, Sunday had the highest engagement rate despite not being the peak publishing day. The peak publishing day was Monday, which had lower engagement compared to Sunday, possibly because users have more free time to engage with videos on weekends.</a:t>
            </a:r>
          </a:p>
          <a:p>
            <a:pPr algn="l">
              <a:lnSpc>
                <a:spcPts val="2590"/>
              </a:lnSpc>
            </a:pPr>
            <a:r>
              <a:rPr lang="en-US" sz="1850">
                <a:solidFill>
                  <a:srgbClr val="000000"/>
                </a:solidFill>
                <a:latin typeface="Quicksand Bold"/>
                <a:ea typeface="Quicksand Bold"/>
                <a:cs typeface="Quicksand Bold"/>
                <a:sym typeface="Quicksand Bold"/>
              </a:rPr>
              <a:t>YouTube songs published at midnight have the highest view count and the most frequent publishing time, with an engagement rate of 0.74%. Nighttime publications follow, with the second-highest views and the highest engagement rate of 0.85%. Afternoon releases have the lowest engagement rate, possibly due to lower user activity during this time.</a:t>
            </a:r>
          </a:p>
          <a:p>
            <a:pPr algn="l">
              <a:lnSpc>
                <a:spcPts val="2450"/>
              </a:lnSpc>
            </a:pPr>
            <a:endParaRPr lang="en-US" sz="1850">
              <a:solidFill>
                <a:srgbClr val="000000"/>
              </a:solidFill>
              <a:latin typeface="Quicksand Bold"/>
              <a:ea typeface="Quicksand Bold"/>
              <a:cs typeface="Quicksand Bold"/>
              <a:sym typeface="Quicksand Bold"/>
            </a:endParaRPr>
          </a:p>
          <a:p>
            <a:pPr algn="l">
              <a:lnSpc>
                <a:spcPts val="2450"/>
              </a:lnSpc>
              <a:spcBef>
                <a:spcPct val="0"/>
              </a:spcBef>
            </a:pPr>
            <a:endParaRPr lang="en-US" sz="1850">
              <a:solidFill>
                <a:srgbClr val="000000"/>
              </a:solidFill>
              <a:latin typeface="Quicksand Bold"/>
              <a:ea typeface="Quicksand Bold"/>
              <a:cs typeface="Quicksand Bold"/>
              <a:sym typeface="Quicksand Bo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049220"/>
            <a:ext cx="10531969" cy="4125449"/>
          </a:xfrm>
          <a:custGeom>
            <a:avLst/>
            <a:gdLst/>
            <a:ahLst/>
            <a:cxnLst/>
            <a:rect l="l" t="t" r="r" b="b"/>
            <a:pathLst>
              <a:path w="10531969" h="4125449">
                <a:moveTo>
                  <a:pt x="0" y="0"/>
                </a:moveTo>
                <a:lnTo>
                  <a:pt x="10531969" y="0"/>
                </a:lnTo>
                <a:lnTo>
                  <a:pt x="10531969" y="4125448"/>
                </a:lnTo>
                <a:lnTo>
                  <a:pt x="0" y="4125448"/>
                </a:lnTo>
                <a:lnTo>
                  <a:pt x="0" y="0"/>
                </a:lnTo>
                <a:close/>
              </a:path>
            </a:pathLst>
          </a:custGeom>
          <a:blipFill>
            <a:blip r:embed="rId2"/>
            <a:stretch>
              <a:fillRect t="-502" b="-502"/>
            </a:stretch>
          </a:blipFill>
        </p:spPr>
      </p:sp>
      <p:sp>
        <p:nvSpPr>
          <p:cNvPr id="3" name="Freeform 3"/>
          <p:cNvSpPr/>
          <p:nvPr/>
        </p:nvSpPr>
        <p:spPr>
          <a:xfrm>
            <a:off x="157203" y="5869993"/>
            <a:ext cx="10673974" cy="4331970"/>
          </a:xfrm>
          <a:custGeom>
            <a:avLst/>
            <a:gdLst/>
            <a:ahLst/>
            <a:cxnLst/>
            <a:rect l="l" t="t" r="r" b="b"/>
            <a:pathLst>
              <a:path w="10673974" h="4331970">
                <a:moveTo>
                  <a:pt x="0" y="0"/>
                </a:moveTo>
                <a:lnTo>
                  <a:pt x="10673975" y="0"/>
                </a:lnTo>
                <a:lnTo>
                  <a:pt x="10673975" y="4331970"/>
                </a:lnTo>
                <a:lnTo>
                  <a:pt x="0" y="4331970"/>
                </a:lnTo>
                <a:lnTo>
                  <a:pt x="0" y="0"/>
                </a:lnTo>
                <a:close/>
              </a:path>
            </a:pathLst>
          </a:custGeom>
          <a:blipFill>
            <a:blip r:embed="rId3"/>
            <a:stretch>
              <a:fillRect/>
            </a:stretch>
          </a:blipFill>
        </p:spPr>
      </p:sp>
      <p:sp>
        <p:nvSpPr>
          <p:cNvPr id="4" name="TextBox 4"/>
          <p:cNvSpPr txBox="1"/>
          <p:nvPr/>
        </p:nvSpPr>
        <p:spPr>
          <a:xfrm>
            <a:off x="0" y="-66675"/>
            <a:ext cx="9615858" cy="621665"/>
          </a:xfrm>
          <a:prstGeom prst="rect">
            <a:avLst/>
          </a:prstGeom>
        </p:spPr>
        <p:txBody>
          <a:bodyPr lIns="0" tIns="0" rIns="0" bIns="0" rtlCol="0" anchor="t">
            <a:spAutoFit/>
          </a:bodyPr>
          <a:lstStyle/>
          <a:p>
            <a:pPr algn="ctr">
              <a:lnSpc>
                <a:spcPts val="5109"/>
              </a:lnSpc>
              <a:spcBef>
                <a:spcPct val="0"/>
              </a:spcBef>
            </a:pPr>
            <a:r>
              <a:rPr lang="en-US" sz="3649">
                <a:solidFill>
                  <a:srgbClr val="F72A1A"/>
                </a:solidFill>
                <a:latin typeface="Quicksand Medium"/>
                <a:ea typeface="Quicksand Medium"/>
                <a:cs typeface="Quicksand Medium"/>
                <a:sym typeface="Quicksand Medium"/>
              </a:rPr>
              <a:t>User Engagement Insights</a:t>
            </a:r>
          </a:p>
        </p:txBody>
      </p:sp>
      <p:sp>
        <p:nvSpPr>
          <p:cNvPr id="5" name="TextBox 5"/>
          <p:cNvSpPr txBox="1"/>
          <p:nvPr/>
        </p:nvSpPr>
        <p:spPr>
          <a:xfrm>
            <a:off x="0" y="459740"/>
            <a:ext cx="10285736" cy="840891"/>
          </a:xfrm>
          <a:prstGeom prst="rect">
            <a:avLst/>
          </a:prstGeom>
        </p:spPr>
        <p:txBody>
          <a:bodyPr lIns="0" tIns="0" rIns="0" bIns="0" rtlCol="0" anchor="t">
            <a:spAutoFit/>
          </a:bodyPr>
          <a:lstStyle/>
          <a:p>
            <a:pPr algn="ctr">
              <a:lnSpc>
                <a:spcPts val="3098"/>
              </a:lnSpc>
            </a:pPr>
            <a:r>
              <a:rPr lang="en-US" sz="2212">
                <a:solidFill>
                  <a:srgbClr val="000000"/>
                </a:solidFill>
                <a:latin typeface="Quicksand"/>
                <a:ea typeface="Quicksand"/>
                <a:cs typeface="Quicksand"/>
                <a:sym typeface="Quicksand"/>
              </a:rPr>
              <a:t>Investigate relationships between likes, comments, and views. </a:t>
            </a:r>
          </a:p>
          <a:p>
            <a:pPr algn="ctr">
              <a:lnSpc>
                <a:spcPts val="3751"/>
              </a:lnSpc>
              <a:spcBef>
                <a:spcPct val="0"/>
              </a:spcBef>
            </a:pPr>
            <a:endParaRPr lang="en-US" sz="2212">
              <a:solidFill>
                <a:srgbClr val="000000"/>
              </a:solidFill>
              <a:latin typeface="Quicksand"/>
              <a:ea typeface="Quicksand"/>
              <a:cs typeface="Quicksand"/>
              <a:sym typeface="Quicksand"/>
            </a:endParaRPr>
          </a:p>
        </p:txBody>
      </p:sp>
      <p:sp>
        <p:nvSpPr>
          <p:cNvPr id="6" name="TextBox 6"/>
          <p:cNvSpPr txBox="1"/>
          <p:nvPr/>
        </p:nvSpPr>
        <p:spPr>
          <a:xfrm>
            <a:off x="10831178" y="1433982"/>
            <a:ext cx="7456822" cy="3203172"/>
          </a:xfrm>
          <a:prstGeom prst="rect">
            <a:avLst/>
          </a:prstGeom>
        </p:spPr>
        <p:txBody>
          <a:bodyPr lIns="0" tIns="0" rIns="0" bIns="0" rtlCol="0" anchor="t">
            <a:spAutoFit/>
          </a:bodyPr>
          <a:lstStyle/>
          <a:p>
            <a:pPr marL="391554" lvl="1" indent="-195777" algn="l">
              <a:lnSpc>
                <a:spcPts val="2539"/>
              </a:lnSpc>
              <a:buFont typeface="Arial"/>
              <a:buChar char="•"/>
            </a:pPr>
            <a:r>
              <a:rPr lang="en-US" sz="1813">
                <a:solidFill>
                  <a:srgbClr val="000000"/>
                </a:solidFill>
                <a:latin typeface="Quicksand Bold"/>
                <a:ea typeface="Quicksand Bold"/>
                <a:cs typeface="Quicksand Bold"/>
                <a:sym typeface="Quicksand Bold"/>
              </a:rPr>
              <a:t>Comment Count and Like Count: Strong positive correlation (0.88).</a:t>
            </a:r>
          </a:p>
          <a:p>
            <a:pPr marL="391554" lvl="1" indent="-195777" algn="l">
              <a:lnSpc>
                <a:spcPts val="2539"/>
              </a:lnSpc>
              <a:buFont typeface="Arial"/>
              <a:buChar char="•"/>
            </a:pPr>
            <a:r>
              <a:rPr lang="en-US" sz="1813">
                <a:solidFill>
                  <a:srgbClr val="000000"/>
                </a:solidFill>
                <a:latin typeface="Quicksand Bold"/>
                <a:ea typeface="Quicksand Bold"/>
                <a:cs typeface="Quicksand Bold"/>
                <a:sym typeface="Quicksand Bold"/>
              </a:rPr>
              <a:t>Comment Count and View Count: Strong positive correlation (0.85).</a:t>
            </a:r>
          </a:p>
          <a:p>
            <a:pPr marL="391554" lvl="1" indent="-195777" algn="l">
              <a:lnSpc>
                <a:spcPts val="2539"/>
              </a:lnSpc>
              <a:buFont typeface="Arial"/>
              <a:buChar char="•"/>
            </a:pPr>
            <a:r>
              <a:rPr lang="en-US" sz="1813">
                <a:solidFill>
                  <a:srgbClr val="000000"/>
                </a:solidFill>
                <a:latin typeface="Quicksand Bold"/>
                <a:ea typeface="Quicksand Bold"/>
                <a:cs typeface="Quicksand Bold"/>
                <a:sym typeface="Quicksand Bold"/>
              </a:rPr>
              <a:t>Like Count and View Count: Near-perfect positive correlation (0.96).</a:t>
            </a:r>
          </a:p>
          <a:p>
            <a:pPr marL="391554" lvl="1" indent="-195777" algn="l">
              <a:lnSpc>
                <a:spcPts val="2539"/>
              </a:lnSpc>
              <a:buFont typeface="Arial"/>
              <a:buChar char="•"/>
            </a:pPr>
            <a:r>
              <a:rPr lang="en-US" sz="1813">
                <a:solidFill>
                  <a:srgbClr val="000000"/>
                </a:solidFill>
                <a:latin typeface="Quicksand Bold"/>
                <a:ea typeface="Quicksand Bold"/>
                <a:cs typeface="Quicksand Bold"/>
                <a:sym typeface="Quicksand Bold"/>
              </a:rPr>
              <a:t>Conclusion: Higher view counts drive higher likes and comments, indicating that popular videos generate more user interactions.</a:t>
            </a:r>
          </a:p>
          <a:p>
            <a:pPr algn="l">
              <a:lnSpc>
                <a:spcPts val="2539"/>
              </a:lnSpc>
            </a:pPr>
            <a:endParaRPr lang="en-US" sz="1813">
              <a:solidFill>
                <a:srgbClr val="000000"/>
              </a:solidFill>
              <a:latin typeface="Quicksand Bold"/>
              <a:ea typeface="Quicksand Bold"/>
              <a:cs typeface="Quicksand Bold"/>
              <a:sym typeface="Quicksand Bold"/>
            </a:endParaRPr>
          </a:p>
        </p:txBody>
      </p:sp>
      <p:sp>
        <p:nvSpPr>
          <p:cNvPr id="7" name="TextBox 7"/>
          <p:cNvSpPr txBox="1"/>
          <p:nvPr/>
        </p:nvSpPr>
        <p:spPr>
          <a:xfrm>
            <a:off x="10981712" y="5366169"/>
            <a:ext cx="7211038" cy="4697476"/>
          </a:xfrm>
          <a:prstGeom prst="rect">
            <a:avLst/>
          </a:prstGeom>
        </p:spPr>
        <p:txBody>
          <a:bodyPr lIns="0" tIns="0" rIns="0" bIns="0" rtlCol="0" anchor="t">
            <a:spAutoFit/>
          </a:bodyPr>
          <a:lstStyle/>
          <a:p>
            <a:pPr algn="just">
              <a:lnSpc>
                <a:spcPts val="2533"/>
              </a:lnSpc>
            </a:pPr>
            <a:r>
              <a:rPr lang="en-US" sz="1809">
                <a:solidFill>
                  <a:srgbClr val="000000"/>
                </a:solidFill>
                <a:latin typeface="Quicksand Bold"/>
                <a:ea typeface="Quicksand Bold"/>
                <a:cs typeface="Quicksand Bold"/>
                <a:sym typeface="Quicksand Bold"/>
              </a:rPr>
              <a:t>Video Duration:</a:t>
            </a:r>
          </a:p>
          <a:p>
            <a:pPr marL="390778" lvl="1" indent="-195389" algn="just">
              <a:lnSpc>
                <a:spcPts val="2533"/>
              </a:lnSpc>
              <a:buFont typeface="Arial"/>
              <a:buChar char="•"/>
            </a:pPr>
            <a:r>
              <a:rPr lang="en-US" sz="1809">
                <a:solidFill>
                  <a:srgbClr val="000000"/>
                </a:solidFill>
                <a:latin typeface="Quicksand Bold"/>
                <a:ea typeface="Quicksand Bold"/>
                <a:cs typeface="Quicksand Bold"/>
                <a:sym typeface="Quicksand Bold"/>
              </a:rPr>
              <a:t>Short Duration: Highest view counts, comments, and likes, but lowest engagement rate (0.75%).</a:t>
            </a:r>
          </a:p>
          <a:p>
            <a:pPr marL="390778" lvl="1" indent="-195389" algn="just">
              <a:lnSpc>
                <a:spcPts val="2533"/>
              </a:lnSpc>
              <a:buFont typeface="Arial"/>
              <a:buChar char="•"/>
            </a:pPr>
            <a:r>
              <a:rPr lang="en-US" sz="1809">
                <a:solidFill>
                  <a:srgbClr val="000000"/>
                </a:solidFill>
                <a:latin typeface="Quicksand Bold"/>
                <a:ea typeface="Quicksand Bold"/>
                <a:cs typeface="Quicksand Bold"/>
                <a:sym typeface="Quicksand Bold"/>
              </a:rPr>
              <a:t>Long Duration: Least view counts, comments, and likes, but highest engagement rate (1.50%).</a:t>
            </a:r>
          </a:p>
          <a:p>
            <a:pPr algn="just">
              <a:lnSpc>
                <a:spcPts val="2533"/>
              </a:lnSpc>
            </a:pPr>
            <a:r>
              <a:rPr lang="en-US" sz="1809">
                <a:solidFill>
                  <a:srgbClr val="000000"/>
                </a:solidFill>
                <a:latin typeface="Quicksand Bold"/>
                <a:ea typeface="Quicksand Bold"/>
                <a:cs typeface="Quicksand Bold"/>
                <a:sym typeface="Quicksand Bold"/>
              </a:rPr>
              <a:t>Conclusion: Shorter videos attract more interactions, but longer videos engage viewers more deeply.</a:t>
            </a:r>
          </a:p>
          <a:p>
            <a:pPr algn="just">
              <a:lnSpc>
                <a:spcPts val="2533"/>
              </a:lnSpc>
            </a:pPr>
            <a:r>
              <a:rPr lang="en-US" sz="1809">
                <a:solidFill>
                  <a:srgbClr val="000000"/>
                </a:solidFill>
                <a:latin typeface="Quicksand Bold"/>
                <a:ea typeface="Quicksand Bold"/>
                <a:cs typeface="Quicksand Bold"/>
                <a:sym typeface="Quicksand Bold"/>
              </a:rPr>
              <a:t>Year of Publication:</a:t>
            </a:r>
          </a:p>
          <a:p>
            <a:pPr marL="390778" lvl="1" indent="-195389" algn="just">
              <a:lnSpc>
                <a:spcPts val="2533"/>
              </a:lnSpc>
              <a:buFont typeface="Arial"/>
              <a:buChar char="•"/>
            </a:pPr>
            <a:r>
              <a:rPr lang="en-US" sz="1809">
                <a:solidFill>
                  <a:srgbClr val="000000"/>
                </a:solidFill>
                <a:latin typeface="Quicksand Bold"/>
                <a:ea typeface="Quicksand Bold"/>
                <a:cs typeface="Quicksand Bold"/>
                <a:sym typeface="Quicksand Bold"/>
              </a:rPr>
              <a:t>2010: Highest engagement rate (1.76%).</a:t>
            </a:r>
          </a:p>
          <a:p>
            <a:pPr marL="390778" lvl="1" indent="-195389" algn="just">
              <a:lnSpc>
                <a:spcPts val="2533"/>
              </a:lnSpc>
              <a:buFont typeface="Arial"/>
              <a:buChar char="•"/>
            </a:pPr>
            <a:r>
              <a:rPr lang="en-US" sz="1809">
                <a:solidFill>
                  <a:srgbClr val="000000"/>
                </a:solidFill>
                <a:latin typeface="Quicksand Bold"/>
                <a:ea typeface="Quicksand Bold"/>
                <a:cs typeface="Quicksand Bold"/>
                <a:sym typeface="Quicksand Bold"/>
              </a:rPr>
              <a:t>2023: Second highest engagement rate (1.49%).</a:t>
            </a:r>
          </a:p>
          <a:p>
            <a:pPr algn="just">
              <a:lnSpc>
                <a:spcPts val="2533"/>
              </a:lnSpc>
            </a:pPr>
            <a:r>
              <a:rPr lang="en-US" sz="1809">
                <a:solidFill>
                  <a:srgbClr val="000000"/>
                </a:solidFill>
                <a:latin typeface="Quicksand Bold"/>
                <a:ea typeface="Quicksand Bold"/>
                <a:cs typeface="Quicksand Bold"/>
                <a:sym typeface="Quicksand Bold"/>
              </a:rPr>
              <a:t>Conclusion: The time period in which content is released affects viewer interaction.</a:t>
            </a:r>
          </a:p>
          <a:p>
            <a:pPr marL="390778" lvl="1" indent="-195389" algn="just">
              <a:lnSpc>
                <a:spcPts val="2533"/>
              </a:lnSpc>
              <a:buFont typeface="Arial"/>
              <a:buChar char="•"/>
            </a:pPr>
            <a:r>
              <a:rPr lang="en-US" sz="1809">
                <a:solidFill>
                  <a:srgbClr val="000000"/>
                </a:solidFill>
                <a:latin typeface="Quicksand Bold"/>
                <a:ea typeface="Quicksand Bold"/>
                <a:cs typeface="Quicksand Bold"/>
                <a:sym typeface="Quicksand Bold"/>
              </a:rPr>
              <a:t>Tag Usage: Popular tags like "song" are associated with high engagement rates.</a:t>
            </a:r>
          </a:p>
          <a:p>
            <a:pPr algn="just">
              <a:lnSpc>
                <a:spcPts val="2533"/>
              </a:lnSpc>
              <a:spcBef>
                <a:spcPct val="0"/>
              </a:spcBef>
            </a:pPr>
            <a:endParaRPr lang="en-US" sz="1809">
              <a:solidFill>
                <a:srgbClr val="000000"/>
              </a:solidFill>
              <a:latin typeface="Quicksand Bold"/>
              <a:ea typeface="Quicksand Bold"/>
              <a:cs typeface="Quicksand Bold"/>
              <a:sym typeface="Quicksand Bold"/>
            </a:endParaRPr>
          </a:p>
        </p:txBody>
      </p:sp>
      <p:sp>
        <p:nvSpPr>
          <p:cNvPr id="8" name="TextBox 8"/>
          <p:cNvSpPr txBox="1"/>
          <p:nvPr/>
        </p:nvSpPr>
        <p:spPr>
          <a:xfrm>
            <a:off x="0" y="5251869"/>
            <a:ext cx="10285736" cy="390524"/>
          </a:xfrm>
          <a:prstGeom prst="rect">
            <a:avLst/>
          </a:prstGeom>
        </p:spPr>
        <p:txBody>
          <a:bodyPr lIns="0" tIns="0" rIns="0" bIns="0" rtlCol="0" anchor="t">
            <a:spAutoFit/>
          </a:bodyPr>
          <a:lstStyle/>
          <a:p>
            <a:pPr algn="ctr">
              <a:lnSpc>
                <a:spcPts val="3150"/>
              </a:lnSpc>
              <a:spcBef>
                <a:spcPct val="0"/>
              </a:spcBef>
            </a:pPr>
            <a:r>
              <a:rPr lang="en-US" sz="2250">
                <a:solidFill>
                  <a:srgbClr val="000000"/>
                </a:solidFill>
                <a:latin typeface="Quicksand Medium"/>
                <a:ea typeface="Quicksand Medium"/>
                <a:cs typeface="Quicksand Medium"/>
                <a:sym typeface="Quicksand Medium"/>
              </a:rPr>
              <a:t> Identify factors influencing user engagement with YouTube song videos.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162050"/>
            <a:ext cx="8825514" cy="4544762"/>
          </a:xfrm>
          <a:custGeom>
            <a:avLst/>
            <a:gdLst/>
            <a:ahLst/>
            <a:cxnLst/>
            <a:rect l="l" t="t" r="r" b="b"/>
            <a:pathLst>
              <a:path w="8825514" h="4544762">
                <a:moveTo>
                  <a:pt x="0" y="0"/>
                </a:moveTo>
                <a:lnTo>
                  <a:pt x="8825514" y="0"/>
                </a:lnTo>
                <a:lnTo>
                  <a:pt x="8825514" y="4544762"/>
                </a:lnTo>
                <a:lnTo>
                  <a:pt x="0" y="4544762"/>
                </a:lnTo>
                <a:lnTo>
                  <a:pt x="0" y="0"/>
                </a:lnTo>
                <a:close/>
              </a:path>
            </a:pathLst>
          </a:custGeom>
          <a:blipFill>
            <a:blip r:embed="rId2"/>
            <a:stretch>
              <a:fillRect/>
            </a:stretch>
          </a:blipFill>
        </p:spPr>
      </p:sp>
      <p:sp>
        <p:nvSpPr>
          <p:cNvPr id="3" name="Freeform 3"/>
          <p:cNvSpPr/>
          <p:nvPr/>
        </p:nvSpPr>
        <p:spPr>
          <a:xfrm>
            <a:off x="-78602" y="5706812"/>
            <a:ext cx="8904115" cy="4603353"/>
          </a:xfrm>
          <a:custGeom>
            <a:avLst/>
            <a:gdLst/>
            <a:ahLst/>
            <a:cxnLst/>
            <a:rect l="l" t="t" r="r" b="b"/>
            <a:pathLst>
              <a:path w="8904115" h="4603353">
                <a:moveTo>
                  <a:pt x="0" y="0"/>
                </a:moveTo>
                <a:lnTo>
                  <a:pt x="8904116" y="0"/>
                </a:lnTo>
                <a:lnTo>
                  <a:pt x="8904116" y="4603353"/>
                </a:lnTo>
                <a:lnTo>
                  <a:pt x="0" y="4603353"/>
                </a:lnTo>
                <a:lnTo>
                  <a:pt x="0" y="0"/>
                </a:lnTo>
                <a:close/>
              </a:path>
            </a:pathLst>
          </a:custGeom>
          <a:blipFill>
            <a:blip r:embed="rId3"/>
            <a:stretch>
              <a:fillRect t="-718" b="-718"/>
            </a:stretch>
          </a:blipFill>
        </p:spPr>
      </p:sp>
      <p:sp>
        <p:nvSpPr>
          <p:cNvPr id="4" name="TextBox 4"/>
          <p:cNvSpPr txBox="1"/>
          <p:nvPr/>
        </p:nvSpPr>
        <p:spPr>
          <a:xfrm>
            <a:off x="0" y="-66675"/>
            <a:ext cx="9615858" cy="621665"/>
          </a:xfrm>
          <a:prstGeom prst="rect">
            <a:avLst/>
          </a:prstGeom>
        </p:spPr>
        <p:txBody>
          <a:bodyPr lIns="0" tIns="0" rIns="0" bIns="0" rtlCol="0" anchor="t">
            <a:spAutoFit/>
          </a:bodyPr>
          <a:lstStyle/>
          <a:p>
            <a:pPr algn="ctr">
              <a:lnSpc>
                <a:spcPts val="5109"/>
              </a:lnSpc>
              <a:spcBef>
                <a:spcPct val="0"/>
              </a:spcBef>
            </a:pPr>
            <a:r>
              <a:rPr lang="en-US" sz="3649">
                <a:solidFill>
                  <a:srgbClr val="F72A1A"/>
                </a:solidFill>
                <a:latin typeface="Quicksand Medium"/>
                <a:ea typeface="Quicksand Medium"/>
                <a:cs typeface="Quicksand Medium"/>
                <a:sym typeface="Quicksand Medium"/>
              </a:rPr>
              <a:t>User Engagement Insights</a:t>
            </a:r>
          </a:p>
        </p:txBody>
      </p:sp>
      <p:sp>
        <p:nvSpPr>
          <p:cNvPr id="5" name="TextBox 5"/>
          <p:cNvSpPr txBox="1"/>
          <p:nvPr/>
        </p:nvSpPr>
        <p:spPr>
          <a:xfrm>
            <a:off x="0" y="638176"/>
            <a:ext cx="10285736" cy="390524"/>
          </a:xfrm>
          <a:prstGeom prst="rect">
            <a:avLst/>
          </a:prstGeom>
        </p:spPr>
        <p:txBody>
          <a:bodyPr lIns="0" tIns="0" rIns="0" bIns="0" rtlCol="0" anchor="t">
            <a:spAutoFit/>
          </a:bodyPr>
          <a:lstStyle/>
          <a:p>
            <a:pPr algn="ctr">
              <a:lnSpc>
                <a:spcPts val="3150"/>
              </a:lnSpc>
              <a:spcBef>
                <a:spcPct val="0"/>
              </a:spcBef>
            </a:pPr>
            <a:r>
              <a:rPr lang="en-US" sz="2250">
                <a:solidFill>
                  <a:srgbClr val="000000"/>
                </a:solidFill>
                <a:latin typeface="Quicksand Medium"/>
                <a:ea typeface="Quicksand Medium"/>
                <a:cs typeface="Quicksand Medium"/>
                <a:sym typeface="Quicksand Medium"/>
              </a:rPr>
              <a:t> Identify factors influencing user engagement with YouTube song videos. </a:t>
            </a:r>
          </a:p>
        </p:txBody>
      </p:sp>
      <p:sp>
        <p:nvSpPr>
          <p:cNvPr id="6" name="TextBox 6"/>
          <p:cNvSpPr txBox="1"/>
          <p:nvPr/>
        </p:nvSpPr>
        <p:spPr>
          <a:xfrm>
            <a:off x="8930289" y="5783012"/>
            <a:ext cx="9279082" cy="4286505"/>
          </a:xfrm>
          <a:prstGeom prst="rect">
            <a:avLst/>
          </a:prstGeom>
        </p:spPr>
        <p:txBody>
          <a:bodyPr lIns="0" tIns="0" rIns="0" bIns="0" rtlCol="0" anchor="t">
            <a:spAutoFit/>
          </a:bodyPr>
          <a:lstStyle/>
          <a:p>
            <a:pPr algn="just">
              <a:lnSpc>
                <a:spcPts val="3135"/>
              </a:lnSpc>
            </a:pPr>
            <a:r>
              <a:rPr lang="en-US" sz="2239">
                <a:solidFill>
                  <a:srgbClr val="000000"/>
                </a:solidFill>
                <a:latin typeface="Quicksand Bold"/>
                <a:ea typeface="Quicksand Bold"/>
                <a:cs typeface="Quicksand Bold"/>
                <a:sym typeface="Quicksand Bold"/>
              </a:rPr>
              <a:t>        Video Quality:</a:t>
            </a:r>
          </a:p>
          <a:p>
            <a:pPr marL="483604" lvl="1" indent="-241802" algn="just">
              <a:lnSpc>
                <a:spcPts val="3135"/>
              </a:lnSpc>
              <a:buFont typeface="Arial"/>
              <a:buChar char="•"/>
            </a:pPr>
            <a:r>
              <a:rPr lang="en-US" sz="2239">
                <a:solidFill>
                  <a:srgbClr val="000000"/>
                </a:solidFill>
                <a:latin typeface="Quicksand Bold"/>
                <a:ea typeface="Quicksand Bold"/>
                <a:cs typeface="Quicksand Bold"/>
                <a:sym typeface="Quicksand Bold"/>
              </a:rPr>
              <a:t>HD Videos: 57.64% engagement rate.</a:t>
            </a:r>
          </a:p>
          <a:p>
            <a:pPr marL="483604" lvl="1" indent="-241802" algn="just">
              <a:lnSpc>
                <a:spcPts val="3135"/>
              </a:lnSpc>
              <a:buFont typeface="Arial"/>
              <a:buChar char="•"/>
            </a:pPr>
            <a:r>
              <a:rPr lang="en-US" sz="2239">
                <a:solidFill>
                  <a:srgbClr val="000000"/>
                </a:solidFill>
                <a:latin typeface="Quicksand Bold"/>
                <a:ea typeface="Quicksand Bold"/>
                <a:cs typeface="Quicksand Bold"/>
                <a:sym typeface="Quicksand Bold"/>
              </a:rPr>
              <a:t>SD Videos: 42.36% engagement rate.</a:t>
            </a:r>
          </a:p>
          <a:p>
            <a:pPr algn="just">
              <a:lnSpc>
                <a:spcPts val="3135"/>
              </a:lnSpc>
            </a:pPr>
            <a:r>
              <a:rPr lang="en-US" sz="2239">
                <a:solidFill>
                  <a:srgbClr val="000000"/>
                </a:solidFill>
                <a:latin typeface="Quicksand Bold"/>
                <a:ea typeface="Quicksand Bold"/>
                <a:cs typeface="Quicksand Bold"/>
                <a:sym typeface="Quicksand Bold"/>
              </a:rPr>
              <a:t> Conclusion: Higher-quality videos attract more engagement.</a:t>
            </a:r>
          </a:p>
          <a:p>
            <a:pPr algn="just">
              <a:lnSpc>
                <a:spcPts val="3135"/>
              </a:lnSpc>
            </a:pPr>
            <a:r>
              <a:rPr lang="en-US" sz="2239">
                <a:solidFill>
                  <a:srgbClr val="000000"/>
                </a:solidFill>
                <a:latin typeface="Quicksand Bold"/>
                <a:ea typeface="Quicksand Bold"/>
                <a:cs typeface="Quicksand Bold"/>
                <a:sym typeface="Quicksand Bold"/>
              </a:rPr>
              <a:t>          Caption Availability:</a:t>
            </a:r>
          </a:p>
          <a:p>
            <a:pPr marL="483604" lvl="1" indent="-241802" algn="just">
              <a:lnSpc>
                <a:spcPts val="3135"/>
              </a:lnSpc>
              <a:buFont typeface="Arial"/>
              <a:buChar char="•"/>
            </a:pPr>
            <a:r>
              <a:rPr lang="en-US" sz="2239">
                <a:solidFill>
                  <a:srgbClr val="000000"/>
                </a:solidFill>
                <a:latin typeface="Quicksand Bold"/>
                <a:ea typeface="Quicksand Bold"/>
                <a:cs typeface="Quicksand Bold"/>
                <a:sym typeface="Quicksand Bold"/>
              </a:rPr>
              <a:t>Videos with Captions: 57.97% engagement rate.</a:t>
            </a:r>
          </a:p>
          <a:p>
            <a:pPr marL="483604" lvl="1" indent="-241802" algn="just">
              <a:lnSpc>
                <a:spcPts val="3135"/>
              </a:lnSpc>
              <a:buFont typeface="Arial"/>
              <a:buChar char="•"/>
            </a:pPr>
            <a:r>
              <a:rPr lang="en-US" sz="2239">
                <a:solidFill>
                  <a:srgbClr val="000000"/>
                </a:solidFill>
                <a:latin typeface="Quicksand Bold"/>
                <a:ea typeface="Quicksand Bold"/>
                <a:cs typeface="Quicksand Bold"/>
                <a:sym typeface="Quicksand Bold"/>
              </a:rPr>
              <a:t>Videos without Captions: 43.03% engagement rate.</a:t>
            </a:r>
          </a:p>
          <a:p>
            <a:pPr algn="just">
              <a:lnSpc>
                <a:spcPts val="3135"/>
              </a:lnSpc>
            </a:pPr>
            <a:endParaRPr lang="en-US" sz="2239">
              <a:solidFill>
                <a:srgbClr val="000000"/>
              </a:solidFill>
              <a:latin typeface="Quicksand Bold"/>
              <a:ea typeface="Quicksand Bold"/>
              <a:cs typeface="Quicksand Bold"/>
              <a:sym typeface="Quicksand Bold"/>
            </a:endParaRPr>
          </a:p>
          <a:p>
            <a:pPr algn="just">
              <a:lnSpc>
                <a:spcPts val="3135"/>
              </a:lnSpc>
            </a:pPr>
            <a:r>
              <a:rPr lang="en-US" sz="2239">
                <a:solidFill>
                  <a:srgbClr val="000000"/>
                </a:solidFill>
                <a:latin typeface="Quicksand Bold"/>
                <a:ea typeface="Quicksand Bold"/>
                <a:cs typeface="Quicksand Bold"/>
                <a:sym typeface="Quicksand Bold"/>
              </a:rPr>
              <a:t> Conclusion: Providing captions significantly improves viewer engagement, likely by making content more accessible.</a:t>
            </a:r>
          </a:p>
          <a:p>
            <a:pPr algn="just">
              <a:lnSpc>
                <a:spcPts val="3135"/>
              </a:lnSpc>
              <a:spcBef>
                <a:spcPct val="0"/>
              </a:spcBef>
            </a:pPr>
            <a:endParaRPr lang="en-US" sz="2239">
              <a:solidFill>
                <a:srgbClr val="000000"/>
              </a:solidFill>
              <a:latin typeface="Quicksand Bold"/>
              <a:ea typeface="Quicksand Bold"/>
              <a:cs typeface="Quicksand Bold"/>
              <a:sym typeface="Quicksand Bold"/>
            </a:endParaRPr>
          </a:p>
        </p:txBody>
      </p:sp>
      <p:sp>
        <p:nvSpPr>
          <p:cNvPr id="7" name="TextBox 7"/>
          <p:cNvSpPr txBox="1"/>
          <p:nvPr/>
        </p:nvSpPr>
        <p:spPr>
          <a:xfrm>
            <a:off x="9059533" y="1038225"/>
            <a:ext cx="9130788" cy="4945684"/>
          </a:xfrm>
          <a:prstGeom prst="rect">
            <a:avLst/>
          </a:prstGeom>
        </p:spPr>
        <p:txBody>
          <a:bodyPr lIns="0" tIns="0" rIns="0" bIns="0" rtlCol="0" anchor="t">
            <a:spAutoFit/>
          </a:bodyPr>
          <a:lstStyle/>
          <a:p>
            <a:pPr marL="466997" lvl="1" indent="-233498" algn="l">
              <a:lnSpc>
                <a:spcPts val="3028"/>
              </a:lnSpc>
              <a:buFont typeface="Arial"/>
              <a:buChar char="•"/>
            </a:pPr>
            <a:r>
              <a:rPr lang="en-US" sz="2163">
                <a:solidFill>
                  <a:srgbClr val="000000"/>
                </a:solidFill>
                <a:latin typeface="Quicksand Bold"/>
                <a:ea typeface="Quicksand Bold"/>
                <a:cs typeface="Quicksand Bold"/>
                <a:sym typeface="Quicksand Bold"/>
              </a:rPr>
              <a:t>Descriptions like “We bring to you the video song of the upcoming song” have exceptionally high engagement rates (49.69%).</a:t>
            </a:r>
          </a:p>
          <a:p>
            <a:pPr algn="l">
              <a:lnSpc>
                <a:spcPts val="3028"/>
              </a:lnSpc>
            </a:pPr>
            <a:r>
              <a:rPr lang="en-US" sz="2163">
                <a:solidFill>
                  <a:srgbClr val="000000"/>
                </a:solidFill>
                <a:latin typeface="Quicksand Bold"/>
                <a:ea typeface="Quicksand Bold"/>
                <a:cs typeface="Quicksand Bold"/>
                <a:sym typeface="Quicksand Bold"/>
              </a:rPr>
              <a:t>Conclusion: Specific promotional phrases can significantly boost engagement.</a:t>
            </a:r>
          </a:p>
          <a:p>
            <a:pPr marL="466997" lvl="1" indent="-233498" algn="l">
              <a:lnSpc>
                <a:spcPts val="3028"/>
              </a:lnSpc>
              <a:buFont typeface="Arial"/>
              <a:buChar char="•"/>
            </a:pPr>
            <a:r>
              <a:rPr lang="en-US" sz="2163">
                <a:solidFill>
                  <a:srgbClr val="000000"/>
                </a:solidFill>
                <a:latin typeface="Quicksand Bold"/>
                <a:ea typeface="Quicksand Bold"/>
                <a:cs typeface="Quicksand Bold"/>
                <a:sym typeface="Quicksand Bold"/>
              </a:rPr>
              <a:t>May recorded the lowest engagement rate at 0.59%.</a:t>
            </a:r>
          </a:p>
          <a:p>
            <a:pPr marL="466997" lvl="1" indent="-233498" algn="l">
              <a:lnSpc>
                <a:spcPts val="3028"/>
              </a:lnSpc>
              <a:buFont typeface="Arial"/>
              <a:buChar char="•"/>
            </a:pPr>
            <a:r>
              <a:rPr lang="en-US" sz="2163">
                <a:solidFill>
                  <a:srgbClr val="000000"/>
                </a:solidFill>
                <a:latin typeface="Quicksand Bold"/>
                <a:ea typeface="Quicksand Bold"/>
                <a:cs typeface="Quicksand Bold"/>
                <a:sym typeface="Quicksand Bold"/>
              </a:rPr>
              <a:t>January having the highest engagement rate suggests that the month is a factor influencing user engagement. </a:t>
            </a:r>
          </a:p>
          <a:p>
            <a:pPr algn="l">
              <a:lnSpc>
                <a:spcPts val="3028"/>
              </a:lnSpc>
            </a:pPr>
            <a:r>
              <a:rPr lang="en-US" sz="2163">
                <a:solidFill>
                  <a:srgbClr val="000000"/>
                </a:solidFill>
                <a:latin typeface="Quicksand Bold"/>
                <a:ea typeface="Quicksand Bold"/>
                <a:cs typeface="Quicksand Bold"/>
                <a:sym typeface="Quicksand Bold"/>
              </a:rPr>
              <a:t>Conclusion: This pattern indicates that user activity and interaction levels can vary significantly depending on the time of year, making the month a relevant factor in understanding and optimizing engagement rates for YouTube song videos.</a:t>
            </a:r>
          </a:p>
          <a:p>
            <a:pPr algn="l">
              <a:lnSpc>
                <a:spcPts val="3028"/>
              </a:lnSpc>
              <a:spcBef>
                <a:spcPct val="0"/>
              </a:spcBef>
            </a:pPr>
            <a:endParaRPr lang="en-US" sz="2163">
              <a:solidFill>
                <a:srgbClr val="000000"/>
              </a:solidFill>
              <a:latin typeface="Quicksand Bold"/>
              <a:ea typeface="Quicksand Bold"/>
              <a:cs typeface="Quicksand Bold"/>
              <a:sym typeface="Quicksand Bo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12888" r="-12888"/>
            </a:stretch>
          </a:blipFill>
        </p:spPr>
      </p:sp>
      <p:grpSp>
        <p:nvGrpSpPr>
          <p:cNvPr id="3" name="Group 3"/>
          <p:cNvGrpSpPr/>
          <p:nvPr/>
        </p:nvGrpSpPr>
        <p:grpSpPr>
          <a:xfrm>
            <a:off x="781980" y="527374"/>
            <a:ext cx="16724040" cy="9232251"/>
            <a:chOff x="0" y="0"/>
            <a:chExt cx="1843346" cy="1017591"/>
          </a:xfrm>
        </p:grpSpPr>
        <p:sp>
          <p:nvSpPr>
            <p:cNvPr id="4" name="Freeform 4"/>
            <p:cNvSpPr/>
            <p:nvPr/>
          </p:nvSpPr>
          <p:spPr>
            <a:xfrm>
              <a:off x="0" y="0"/>
              <a:ext cx="1843346" cy="1017591"/>
            </a:xfrm>
            <a:custGeom>
              <a:avLst/>
              <a:gdLst/>
              <a:ahLst/>
              <a:cxnLst/>
              <a:rect l="l" t="t" r="r" b="b"/>
              <a:pathLst>
                <a:path w="1843346" h="1017591">
                  <a:moveTo>
                    <a:pt x="921673" y="0"/>
                  </a:moveTo>
                  <a:cubicBezTo>
                    <a:pt x="412647" y="0"/>
                    <a:pt x="0" y="227796"/>
                    <a:pt x="0" y="508796"/>
                  </a:cubicBezTo>
                  <a:cubicBezTo>
                    <a:pt x="0" y="789796"/>
                    <a:pt x="412647" y="1017591"/>
                    <a:pt x="921673" y="1017591"/>
                  </a:cubicBezTo>
                  <a:cubicBezTo>
                    <a:pt x="1430699" y="1017591"/>
                    <a:pt x="1843346" y="789796"/>
                    <a:pt x="1843346" y="508796"/>
                  </a:cubicBezTo>
                  <a:cubicBezTo>
                    <a:pt x="1843346" y="227796"/>
                    <a:pt x="1430699" y="0"/>
                    <a:pt x="921673" y="0"/>
                  </a:cubicBezTo>
                  <a:close/>
                </a:path>
              </a:pathLst>
            </a:custGeom>
            <a:solidFill>
              <a:srgbClr val="FFFFFF"/>
            </a:solidFill>
          </p:spPr>
        </p:sp>
        <p:sp>
          <p:nvSpPr>
            <p:cNvPr id="5" name="TextBox 5"/>
            <p:cNvSpPr txBox="1"/>
            <p:nvPr/>
          </p:nvSpPr>
          <p:spPr>
            <a:xfrm>
              <a:off x="172814" y="47774"/>
              <a:ext cx="1497719" cy="874418"/>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3738739" y="4737199"/>
            <a:ext cx="10810521" cy="2026973"/>
          </a:xfrm>
          <a:custGeom>
            <a:avLst/>
            <a:gdLst/>
            <a:ahLst/>
            <a:cxnLst/>
            <a:rect l="l" t="t" r="r" b="b"/>
            <a:pathLst>
              <a:path w="10810521" h="2026973">
                <a:moveTo>
                  <a:pt x="0" y="0"/>
                </a:moveTo>
                <a:lnTo>
                  <a:pt x="10810522" y="0"/>
                </a:lnTo>
                <a:lnTo>
                  <a:pt x="10810522" y="2026973"/>
                </a:lnTo>
                <a:lnTo>
                  <a:pt x="0" y="202697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rot="593720">
            <a:off x="12979263" y="-923991"/>
            <a:ext cx="7152630" cy="6138257"/>
          </a:xfrm>
          <a:custGeom>
            <a:avLst/>
            <a:gdLst/>
            <a:ahLst/>
            <a:cxnLst/>
            <a:rect l="l" t="t" r="r" b="b"/>
            <a:pathLst>
              <a:path w="7152630" h="6138257">
                <a:moveTo>
                  <a:pt x="0" y="0"/>
                </a:moveTo>
                <a:lnTo>
                  <a:pt x="7152629" y="0"/>
                </a:lnTo>
                <a:lnTo>
                  <a:pt x="7152629" y="6138257"/>
                </a:lnTo>
                <a:lnTo>
                  <a:pt x="0" y="613825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rot="-2300478">
            <a:off x="-3256342" y="5784332"/>
            <a:ext cx="8680589" cy="7449524"/>
          </a:xfrm>
          <a:custGeom>
            <a:avLst/>
            <a:gdLst/>
            <a:ahLst/>
            <a:cxnLst/>
            <a:rect l="l" t="t" r="r" b="b"/>
            <a:pathLst>
              <a:path w="8680589" h="7449524">
                <a:moveTo>
                  <a:pt x="0" y="0"/>
                </a:moveTo>
                <a:lnTo>
                  <a:pt x="8680589" y="0"/>
                </a:lnTo>
                <a:lnTo>
                  <a:pt x="8680589" y="7449524"/>
                </a:lnTo>
                <a:lnTo>
                  <a:pt x="0" y="744952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Freeform 9"/>
          <p:cNvSpPr/>
          <p:nvPr/>
        </p:nvSpPr>
        <p:spPr>
          <a:xfrm rot="805201">
            <a:off x="14048430" y="5747762"/>
            <a:ext cx="3861555" cy="3861555"/>
          </a:xfrm>
          <a:custGeom>
            <a:avLst/>
            <a:gdLst/>
            <a:ahLst/>
            <a:cxnLst/>
            <a:rect l="l" t="t" r="r" b="b"/>
            <a:pathLst>
              <a:path w="3861555" h="3861555">
                <a:moveTo>
                  <a:pt x="0" y="0"/>
                </a:moveTo>
                <a:lnTo>
                  <a:pt x="3861555" y="0"/>
                </a:lnTo>
                <a:lnTo>
                  <a:pt x="3861555" y="3861555"/>
                </a:lnTo>
                <a:lnTo>
                  <a:pt x="0" y="386155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0" name="Freeform 10"/>
          <p:cNvSpPr/>
          <p:nvPr/>
        </p:nvSpPr>
        <p:spPr>
          <a:xfrm rot="393264" flipH="1">
            <a:off x="481648" y="589651"/>
            <a:ext cx="3466250" cy="3466250"/>
          </a:xfrm>
          <a:custGeom>
            <a:avLst/>
            <a:gdLst/>
            <a:ahLst/>
            <a:cxnLst/>
            <a:rect l="l" t="t" r="r" b="b"/>
            <a:pathLst>
              <a:path w="3466250" h="3466250">
                <a:moveTo>
                  <a:pt x="3466250" y="0"/>
                </a:moveTo>
                <a:lnTo>
                  <a:pt x="0" y="0"/>
                </a:lnTo>
                <a:lnTo>
                  <a:pt x="0" y="3466250"/>
                </a:lnTo>
                <a:lnTo>
                  <a:pt x="3466250" y="3466250"/>
                </a:lnTo>
                <a:lnTo>
                  <a:pt x="346625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1" name="TextBox 11"/>
          <p:cNvSpPr txBox="1"/>
          <p:nvPr/>
        </p:nvSpPr>
        <p:spPr>
          <a:xfrm>
            <a:off x="314283" y="-66675"/>
            <a:ext cx="12524122" cy="588645"/>
          </a:xfrm>
          <a:prstGeom prst="rect">
            <a:avLst/>
          </a:prstGeom>
        </p:spPr>
        <p:txBody>
          <a:bodyPr lIns="0" tIns="0" rIns="0" bIns="0" rtlCol="0" anchor="t">
            <a:spAutoFit/>
          </a:bodyPr>
          <a:lstStyle/>
          <a:p>
            <a:pPr algn="ctr">
              <a:lnSpc>
                <a:spcPts val="4830"/>
              </a:lnSpc>
              <a:spcBef>
                <a:spcPct val="0"/>
              </a:spcBef>
            </a:pPr>
            <a:r>
              <a:rPr lang="en-US" sz="3450">
                <a:solidFill>
                  <a:srgbClr val="FF3131"/>
                </a:solidFill>
                <a:latin typeface="Quicksand Medium"/>
                <a:ea typeface="Quicksand Medium"/>
                <a:cs typeface="Quicksand Medium"/>
                <a:sym typeface="Quicksand Medium"/>
              </a:rPr>
              <a:t>Insights</a:t>
            </a:r>
          </a:p>
        </p:txBody>
      </p:sp>
      <p:sp>
        <p:nvSpPr>
          <p:cNvPr id="12" name="TextBox 12"/>
          <p:cNvSpPr txBox="1"/>
          <p:nvPr/>
        </p:nvSpPr>
        <p:spPr>
          <a:xfrm>
            <a:off x="0" y="748031"/>
            <a:ext cx="18288000" cy="9415144"/>
          </a:xfrm>
          <a:prstGeom prst="rect">
            <a:avLst/>
          </a:prstGeom>
        </p:spPr>
        <p:txBody>
          <a:bodyPr lIns="0" tIns="0" rIns="0" bIns="0" rtlCol="0" anchor="t">
            <a:spAutoFit/>
          </a:bodyPr>
          <a:lstStyle/>
          <a:p>
            <a:pPr algn="l">
              <a:lnSpc>
                <a:spcPts val="3430"/>
              </a:lnSpc>
            </a:pPr>
            <a:r>
              <a:rPr lang="en-US" sz="2450">
                <a:solidFill>
                  <a:srgbClr val="000000"/>
                </a:solidFill>
                <a:latin typeface="Quicksand Medium"/>
                <a:ea typeface="Quicksand Medium"/>
                <a:cs typeface="Quicksand Medium"/>
                <a:sym typeface="Quicksand Medium"/>
              </a:rPr>
              <a:t>Exploratory Data Analysis (EDA)</a:t>
            </a:r>
          </a:p>
          <a:p>
            <a:pPr marL="528960" lvl="1" indent="-264480" algn="l">
              <a:lnSpc>
                <a:spcPts val="3430"/>
              </a:lnSpc>
              <a:buFont typeface="Arial"/>
              <a:buChar char="•"/>
            </a:pPr>
            <a:r>
              <a:rPr lang="en-US" sz="2450">
                <a:solidFill>
                  <a:srgbClr val="000000"/>
                </a:solidFill>
                <a:latin typeface="Quicksand Medium"/>
                <a:ea typeface="Quicksand Medium"/>
                <a:cs typeface="Quicksand Medium"/>
                <a:sym typeface="Quicksand Medium"/>
              </a:rPr>
              <a:t>High Engagement Year: 2010 had the highest engagement rate at 1.76%.</a:t>
            </a:r>
          </a:p>
          <a:p>
            <a:pPr marL="528960" lvl="1" indent="-264480" algn="l">
              <a:lnSpc>
                <a:spcPts val="3430"/>
              </a:lnSpc>
              <a:buFont typeface="Arial"/>
              <a:buChar char="•"/>
            </a:pPr>
            <a:r>
              <a:rPr lang="en-US" sz="2450">
                <a:solidFill>
                  <a:srgbClr val="000000"/>
                </a:solidFill>
                <a:latin typeface="Quicksand Medium"/>
                <a:ea typeface="Quicksand Medium"/>
                <a:cs typeface="Quicksand Medium"/>
                <a:sym typeface="Quicksand Medium"/>
              </a:rPr>
              <a:t>Low Engagement Year: 2011 had the highest views but the lowest engagement rate at 0.49%.</a:t>
            </a:r>
          </a:p>
          <a:p>
            <a:pPr marL="528960" lvl="1" indent="-264480" algn="l">
              <a:lnSpc>
                <a:spcPts val="3430"/>
              </a:lnSpc>
              <a:buFont typeface="Arial"/>
              <a:buChar char="•"/>
            </a:pPr>
            <a:r>
              <a:rPr lang="en-US" sz="2450">
                <a:solidFill>
                  <a:srgbClr val="000000"/>
                </a:solidFill>
                <a:latin typeface="Quicksand Medium"/>
                <a:ea typeface="Quicksand Medium"/>
                <a:cs typeface="Quicksand Medium"/>
                <a:sym typeface="Quicksand Medium"/>
              </a:rPr>
              <a:t>Monthly Trends: May had the highest views and comments but the lowest engagement rate at 0.59%.</a:t>
            </a:r>
          </a:p>
          <a:p>
            <a:pPr marL="528960" lvl="1" indent="-264480" algn="l">
              <a:lnSpc>
                <a:spcPts val="3430"/>
              </a:lnSpc>
              <a:buFont typeface="Arial"/>
              <a:buChar char="•"/>
            </a:pPr>
            <a:r>
              <a:rPr lang="en-US" sz="2450">
                <a:solidFill>
                  <a:srgbClr val="000000"/>
                </a:solidFill>
                <a:latin typeface="Quicksand Medium"/>
                <a:ea typeface="Quicksand Medium"/>
                <a:cs typeface="Quicksand Medium"/>
                <a:sym typeface="Quicksand Medium"/>
              </a:rPr>
              <a:t>Daily Trends: Sunday had the highest engagement rate at 0.91%, while Tuesday had the highest views.</a:t>
            </a:r>
          </a:p>
          <a:p>
            <a:pPr algn="l">
              <a:lnSpc>
                <a:spcPts val="3430"/>
              </a:lnSpc>
            </a:pPr>
            <a:r>
              <a:rPr lang="en-US" sz="2450">
                <a:solidFill>
                  <a:srgbClr val="000000"/>
                </a:solidFill>
                <a:latin typeface="Quicksand Medium"/>
                <a:ea typeface="Quicksand Medium"/>
                <a:cs typeface="Quicksand Medium"/>
                <a:sym typeface="Quicksand Medium"/>
              </a:rPr>
              <a:t>Content and Channel Analysis</a:t>
            </a:r>
          </a:p>
          <a:p>
            <a:pPr marL="528960" lvl="1" indent="-264480" algn="l">
              <a:lnSpc>
                <a:spcPts val="3430"/>
              </a:lnSpc>
              <a:buFont typeface="Arial"/>
              <a:buChar char="•"/>
            </a:pPr>
            <a:r>
              <a:rPr lang="en-US" sz="2450">
                <a:solidFill>
                  <a:srgbClr val="000000"/>
                </a:solidFill>
                <a:latin typeface="Quicksand Medium"/>
                <a:ea typeface="Quicksand Medium"/>
                <a:cs typeface="Quicksand Medium"/>
                <a:sym typeface="Quicksand Medium"/>
              </a:rPr>
              <a:t>Channel Performance: T-Series published 19.35k songs with 231 billion views, 51 million comments, and 2 billion likes.</a:t>
            </a:r>
          </a:p>
          <a:p>
            <a:pPr marL="528960" lvl="1" indent="-264480" algn="l">
              <a:lnSpc>
                <a:spcPts val="3430"/>
              </a:lnSpc>
              <a:buFont typeface="Arial"/>
              <a:buChar char="•"/>
            </a:pPr>
            <a:r>
              <a:rPr lang="en-US" sz="2450">
                <a:solidFill>
                  <a:srgbClr val="000000"/>
                </a:solidFill>
                <a:latin typeface="Quicksand Medium"/>
                <a:ea typeface="Quicksand Medium"/>
                <a:cs typeface="Quicksand Medium"/>
                <a:sym typeface="Quicksand Medium"/>
              </a:rPr>
              <a:t>Popular Tags: Common tags include “Songs,” “Song,” “Latest,” etc., with a weak correlation to view counts (0.09).</a:t>
            </a:r>
          </a:p>
          <a:p>
            <a:pPr marL="528960" lvl="1" indent="-264480" algn="l">
              <a:lnSpc>
                <a:spcPts val="3430"/>
              </a:lnSpc>
              <a:buFont typeface="Arial"/>
              <a:buChar char="•"/>
            </a:pPr>
            <a:r>
              <a:rPr lang="en-US" sz="2450">
                <a:solidFill>
                  <a:srgbClr val="000000"/>
                </a:solidFill>
                <a:latin typeface="Quicksand Medium"/>
                <a:ea typeface="Quicksand Medium"/>
                <a:cs typeface="Quicksand Medium"/>
                <a:sym typeface="Quicksand Medium"/>
              </a:rPr>
              <a:t>Descriptive Impact: Descriptions like “We bring to you the video song of the upcoming song” have high engagement rates.</a:t>
            </a:r>
          </a:p>
          <a:p>
            <a:pPr marL="528960" lvl="1" indent="-264480" algn="l">
              <a:lnSpc>
                <a:spcPts val="3430"/>
              </a:lnSpc>
              <a:buFont typeface="Arial"/>
              <a:buChar char="•"/>
            </a:pPr>
            <a:r>
              <a:rPr lang="en-US" sz="2450">
                <a:solidFill>
                  <a:srgbClr val="000000"/>
                </a:solidFill>
                <a:latin typeface="Quicksand Medium"/>
                <a:ea typeface="Quicksand Medium"/>
                <a:cs typeface="Quicksand Medium"/>
                <a:sym typeface="Quicksand Medium"/>
              </a:rPr>
              <a:t>Quality and Captions: HD videos and those with captions have higher engagement rates.</a:t>
            </a:r>
          </a:p>
          <a:p>
            <a:pPr algn="l">
              <a:lnSpc>
                <a:spcPts val="3430"/>
              </a:lnSpc>
            </a:pPr>
            <a:r>
              <a:rPr lang="en-US" sz="2450">
                <a:solidFill>
                  <a:srgbClr val="000000"/>
                </a:solidFill>
                <a:latin typeface="Quicksand Medium"/>
                <a:ea typeface="Quicksand Medium"/>
                <a:cs typeface="Quicksand Medium"/>
                <a:sym typeface="Quicksand Medium"/>
              </a:rPr>
              <a:t>Temporal Trends</a:t>
            </a:r>
          </a:p>
          <a:p>
            <a:pPr marL="528960" lvl="1" indent="-264480" algn="l">
              <a:lnSpc>
                <a:spcPts val="3430"/>
              </a:lnSpc>
              <a:buFont typeface="Arial"/>
              <a:buChar char="•"/>
            </a:pPr>
            <a:r>
              <a:rPr lang="en-US" sz="2450">
                <a:solidFill>
                  <a:srgbClr val="000000"/>
                </a:solidFill>
                <a:latin typeface="Quicksand Medium"/>
                <a:ea typeface="Quicksand Medium"/>
                <a:cs typeface="Quicksand Medium"/>
                <a:sym typeface="Quicksand Medium"/>
              </a:rPr>
              <a:t>Yearly Peaks: Engagement rates are higher when fewer videos are published, as seen in 2010.</a:t>
            </a:r>
          </a:p>
          <a:p>
            <a:pPr marL="528960" lvl="1" indent="-264480" algn="l">
              <a:lnSpc>
                <a:spcPts val="3430"/>
              </a:lnSpc>
              <a:buFont typeface="Arial"/>
              <a:buChar char="•"/>
            </a:pPr>
            <a:r>
              <a:rPr lang="en-US" sz="2450">
                <a:solidFill>
                  <a:srgbClr val="000000"/>
                </a:solidFill>
                <a:latin typeface="Quicksand Medium"/>
                <a:ea typeface="Quicksand Medium"/>
                <a:cs typeface="Quicksand Medium"/>
                <a:sym typeface="Quicksand Medium"/>
              </a:rPr>
              <a:t>Monthly Peaks: Higher engagement during lower publishing months.</a:t>
            </a:r>
          </a:p>
          <a:p>
            <a:pPr marL="528960" lvl="1" indent="-264480" algn="l">
              <a:lnSpc>
                <a:spcPts val="3430"/>
              </a:lnSpc>
              <a:buFont typeface="Arial"/>
              <a:buChar char="•"/>
            </a:pPr>
            <a:r>
              <a:rPr lang="en-US" sz="2450">
                <a:solidFill>
                  <a:srgbClr val="000000"/>
                </a:solidFill>
                <a:latin typeface="Quicksand Medium"/>
                <a:ea typeface="Quicksand Medium"/>
                <a:cs typeface="Quicksand Medium"/>
                <a:sym typeface="Quicksand Medium"/>
              </a:rPr>
              <a:t>Daily Peaks: Highest engagement on Sundays despite being the least published day.</a:t>
            </a:r>
          </a:p>
          <a:p>
            <a:pPr marL="528960" lvl="1" indent="-264480" algn="l">
              <a:lnSpc>
                <a:spcPts val="3430"/>
              </a:lnSpc>
              <a:buFont typeface="Arial"/>
              <a:buChar char="•"/>
            </a:pPr>
            <a:r>
              <a:rPr lang="en-US" sz="2450">
                <a:solidFill>
                  <a:srgbClr val="000000"/>
                </a:solidFill>
                <a:latin typeface="Quicksand Medium"/>
                <a:ea typeface="Quicksand Medium"/>
                <a:cs typeface="Quicksand Medium"/>
                <a:sym typeface="Quicksand Medium"/>
              </a:rPr>
              <a:t>Time of Day: Nighttime videos have the highest engagement rate at 0.85%.</a:t>
            </a:r>
          </a:p>
          <a:p>
            <a:pPr algn="l">
              <a:lnSpc>
                <a:spcPts val="3430"/>
              </a:lnSpc>
            </a:pPr>
            <a:r>
              <a:rPr lang="en-US" sz="2450">
                <a:solidFill>
                  <a:srgbClr val="000000"/>
                </a:solidFill>
                <a:latin typeface="Quicksand Medium"/>
                <a:ea typeface="Quicksand Medium"/>
                <a:cs typeface="Quicksand Medium"/>
                <a:sym typeface="Quicksand Medium"/>
              </a:rPr>
              <a:t>User Engagement Insights</a:t>
            </a:r>
          </a:p>
          <a:p>
            <a:pPr marL="528960" lvl="1" indent="-264480" algn="l">
              <a:lnSpc>
                <a:spcPts val="3430"/>
              </a:lnSpc>
              <a:buFont typeface="Arial"/>
              <a:buChar char="•"/>
            </a:pPr>
            <a:r>
              <a:rPr lang="en-US" sz="2450">
                <a:solidFill>
                  <a:srgbClr val="000000"/>
                </a:solidFill>
                <a:latin typeface="Quicksand Medium"/>
                <a:ea typeface="Quicksand Medium"/>
                <a:cs typeface="Quicksand Medium"/>
                <a:sym typeface="Quicksand Medium"/>
              </a:rPr>
              <a:t>Interaction Correlation: Likes, comments, and views have strong positive correlations.</a:t>
            </a:r>
          </a:p>
          <a:p>
            <a:pPr marL="528960" lvl="1" indent="-264480" algn="l">
              <a:lnSpc>
                <a:spcPts val="3430"/>
              </a:lnSpc>
              <a:buFont typeface="Arial"/>
              <a:buChar char="•"/>
            </a:pPr>
            <a:r>
              <a:rPr lang="en-US" sz="2450">
                <a:solidFill>
                  <a:srgbClr val="000000"/>
                </a:solidFill>
                <a:latin typeface="Quicksand Medium"/>
                <a:ea typeface="Quicksand Medium"/>
                <a:cs typeface="Quicksand Medium"/>
                <a:sym typeface="Quicksand Medium"/>
              </a:rPr>
              <a:t>Video Duration: Longer videos have higher engagement rates (1.50%) despite lower view counts.</a:t>
            </a:r>
          </a:p>
          <a:p>
            <a:pPr marL="528960" lvl="1" indent="-264480" algn="l">
              <a:lnSpc>
                <a:spcPts val="3430"/>
              </a:lnSpc>
              <a:buFont typeface="Arial"/>
              <a:buChar char="•"/>
            </a:pPr>
            <a:r>
              <a:rPr lang="en-US" sz="2450">
                <a:solidFill>
                  <a:srgbClr val="000000"/>
                </a:solidFill>
                <a:latin typeface="Quicksand Medium"/>
                <a:ea typeface="Quicksand Medium"/>
                <a:cs typeface="Quicksand Medium"/>
                <a:sym typeface="Quicksand Medium"/>
              </a:rPr>
              <a:t>Quality and Captions: HD and captioned videos significantly improve engagement.</a:t>
            </a:r>
          </a:p>
          <a:p>
            <a:pPr marL="528960" lvl="1" indent="-264480" algn="l">
              <a:lnSpc>
                <a:spcPts val="3430"/>
              </a:lnSpc>
              <a:buFont typeface="Arial"/>
              <a:buChar char="•"/>
            </a:pPr>
            <a:r>
              <a:rPr lang="en-US" sz="2450">
                <a:solidFill>
                  <a:srgbClr val="000000"/>
                </a:solidFill>
                <a:latin typeface="Quicksand Medium"/>
                <a:ea typeface="Quicksand Medium"/>
                <a:cs typeface="Quicksand Medium"/>
                <a:sym typeface="Quicksand Medium"/>
              </a:rPr>
              <a:t>Descriptive Impact: Specific engaging descriptions boost interaction rates.</a:t>
            </a:r>
          </a:p>
          <a:p>
            <a:pPr algn="l">
              <a:lnSpc>
                <a:spcPts val="3430"/>
              </a:lnSpc>
              <a:spcBef>
                <a:spcPct val="0"/>
              </a:spcBef>
            </a:pPr>
            <a:endParaRPr lang="en-US" sz="2450">
              <a:solidFill>
                <a:srgbClr val="000000"/>
              </a:solidFill>
              <a:latin typeface="Quicksand Medium"/>
              <a:ea typeface="Quicksand Medium"/>
              <a:cs typeface="Quicksand Medium"/>
              <a:sym typeface="Quicksand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12888" r="-12888"/>
            </a:stretch>
          </a:blipFill>
        </p:spPr>
      </p:sp>
      <p:grpSp>
        <p:nvGrpSpPr>
          <p:cNvPr id="3" name="Group 3"/>
          <p:cNvGrpSpPr/>
          <p:nvPr/>
        </p:nvGrpSpPr>
        <p:grpSpPr>
          <a:xfrm>
            <a:off x="781980" y="527374"/>
            <a:ext cx="16724040" cy="9232251"/>
            <a:chOff x="0" y="0"/>
            <a:chExt cx="1843346" cy="1017591"/>
          </a:xfrm>
        </p:grpSpPr>
        <p:sp>
          <p:nvSpPr>
            <p:cNvPr id="4" name="Freeform 4"/>
            <p:cNvSpPr/>
            <p:nvPr/>
          </p:nvSpPr>
          <p:spPr>
            <a:xfrm>
              <a:off x="0" y="0"/>
              <a:ext cx="1843346" cy="1017591"/>
            </a:xfrm>
            <a:custGeom>
              <a:avLst/>
              <a:gdLst/>
              <a:ahLst/>
              <a:cxnLst/>
              <a:rect l="l" t="t" r="r" b="b"/>
              <a:pathLst>
                <a:path w="1843346" h="1017591">
                  <a:moveTo>
                    <a:pt x="921673" y="0"/>
                  </a:moveTo>
                  <a:cubicBezTo>
                    <a:pt x="412647" y="0"/>
                    <a:pt x="0" y="227796"/>
                    <a:pt x="0" y="508796"/>
                  </a:cubicBezTo>
                  <a:cubicBezTo>
                    <a:pt x="0" y="789796"/>
                    <a:pt x="412647" y="1017591"/>
                    <a:pt x="921673" y="1017591"/>
                  </a:cubicBezTo>
                  <a:cubicBezTo>
                    <a:pt x="1430699" y="1017591"/>
                    <a:pt x="1843346" y="789796"/>
                    <a:pt x="1843346" y="508796"/>
                  </a:cubicBezTo>
                  <a:cubicBezTo>
                    <a:pt x="1843346" y="227796"/>
                    <a:pt x="1430699" y="0"/>
                    <a:pt x="921673" y="0"/>
                  </a:cubicBezTo>
                  <a:close/>
                </a:path>
              </a:pathLst>
            </a:custGeom>
            <a:solidFill>
              <a:srgbClr val="FFFFFF"/>
            </a:solidFill>
          </p:spPr>
        </p:sp>
        <p:sp>
          <p:nvSpPr>
            <p:cNvPr id="5" name="TextBox 5"/>
            <p:cNvSpPr txBox="1"/>
            <p:nvPr/>
          </p:nvSpPr>
          <p:spPr>
            <a:xfrm>
              <a:off x="172814" y="47774"/>
              <a:ext cx="1497719" cy="874418"/>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3738739" y="4130014"/>
            <a:ext cx="10810521" cy="2026973"/>
          </a:xfrm>
          <a:custGeom>
            <a:avLst/>
            <a:gdLst/>
            <a:ahLst/>
            <a:cxnLst/>
            <a:rect l="l" t="t" r="r" b="b"/>
            <a:pathLst>
              <a:path w="10810521" h="2026973">
                <a:moveTo>
                  <a:pt x="0" y="0"/>
                </a:moveTo>
                <a:lnTo>
                  <a:pt x="10810522" y="0"/>
                </a:lnTo>
                <a:lnTo>
                  <a:pt x="10810522" y="2026972"/>
                </a:lnTo>
                <a:lnTo>
                  <a:pt x="0" y="202697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13719291" y="-3437893"/>
            <a:ext cx="7080019" cy="7292154"/>
          </a:xfrm>
          <a:custGeom>
            <a:avLst/>
            <a:gdLst/>
            <a:ahLst/>
            <a:cxnLst/>
            <a:rect l="l" t="t" r="r" b="b"/>
            <a:pathLst>
              <a:path w="7080019" h="7292154">
                <a:moveTo>
                  <a:pt x="0" y="0"/>
                </a:moveTo>
                <a:lnTo>
                  <a:pt x="7080018" y="0"/>
                </a:lnTo>
                <a:lnTo>
                  <a:pt x="7080018" y="7292154"/>
                </a:lnTo>
                <a:lnTo>
                  <a:pt x="0" y="729215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a:off x="-1786574" y="5406496"/>
            <a:ext cx="6898926" cy="7105635"/>
          </a:xfrm>
          <a:custGeom>
            <a:avLst/>
            <a:gdLst/>
            <a:ahLst/>
            <a:cxnLst/>
            <a:rect l="l" t="t" r="r" b="b"/>
            <a:pathLst>
              <a:path w="6898926" h="7105635">
                <a:moveTo>
                  <a:pt x="0" y="0"/>
                </a:moveTo>
                <a:lnTo>
                  <a:pt x="6898926" y="0"/>
                </a:lnTo>
                <a:lnTo>
                  <a:pt x="6898926" y="7105635"/>
                </a:lnTo>
                <a:lnTo>
                  <a:pt x="0" y="710563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Freeform 9"/>
          <p:cNvSpPr/>
          <p:nvPr/>
        </p:nvSpPr>
        <p:spPr>
          <a:xfrm>
            <a:off x="12859049" y="6181010"/>
            <a:ext cx="7315200" cy="3431494"/>
          </a:xfrm>
          <a:custGeom>
            <a:avLst/>
            <a:gdLst/>
            <a:ahLst/>
            <a:cxnLst/>
            <a:rect l="l" t="t" r="r" b="b"/>
            <a:pathLst>
              <a:path w="7315200" h="3431494">
                <a:moveTo>
                  <a:pt x="0" y="0"/>
                </a:moveTo>
                <a:lnTo>
                  <a:pt x="7315200" y="0"/>
                </a:lnTo>
                <a:lnTo>
                  <a:pt x="7315200" y="3431494"/>
                </a:lnTo>
                <a:lnTo>
                  <a:pt x="0" y="343149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0" name="Freeform 10"/>
          <p:cNvSpPr/>
          <p:nvPr/>
        </p:nvSpPr>
        <p:spPr>
          <a:xfrm flipH="1">
            <a:off x="-4381175" y="-1188373"/>
            <a:ext cx="7315200" cy="3431494"/>
          </a:xfrm>
          <a:custGeom>
            <a:avLst/>
            <a:gdLst/>
            <a:ahLst/>
            <a:cxnLst/>
            <a:rect l="l" t="t" r="r" b="b"/>
            <a:pathLst>
              <a:path w="7315200" h="3431494">
                <a:moveTo>
                  <a:pt x="7315200" y="0"/>
                </a:moveTo>
                <a:lnTo>
                  <a:pt x="0" y="0"/>
                </a:lnTo>
                <a:lnTo>
                  <a:pt x="0" y="3431494"/>
                </a:lnTo>
                <a:lnTo>
                  <a:pt x="7315200" y="3431494"/>
                </a:lnTo>
                <a:lnTo>
                  <a:pt x="731520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1" name="TextBox 11"/>
          <p:cNvSpPr txBox="1"/>
          <p:nvPr/>
        </p:nvSpPr>
        <p:spPr>
          <a:xfrm>
            <a:off x="314283" y="-66675"/>
            <a:ext cx="12524122" cy="588645"/>
          </a:xfrm>
          <a:prstGeom prst="rect">
            <a:avLst/>
          </a:prstGeom>
        </p:spPr>
        <p:txBody>
          <a:bodyPr lIns="0" tIns="0" rIns="0" bIns="0" rtlCol="0" anchor="t">
            <a:spAutoFit/>
          </a:bodyPr>
          <a:lstStyle/>
          <a:p>
            <a:pPr algn="ctr">
              <a:lnSpc>
                <a:spcPts val="4830"/>
              </a:lnSpc>
              <a:spcBef>
                <a:spcPct val="0"/>
              </a:spcBef>
            </a:pPr>
            <a:r>
              <a:rPr lang="en-US" sz="3450">
                <a:solidFill>
                  <a:srgbClr val="FF3131"/>
                </a:solidFill>
                <a:latin typeface="Quicksand Medium"/>
                <a:ea typeface="Quicksand Medium"/>
                <a:cs typeface="Quicksand Medium"/>
                <a:sym typeface="Quicksand Medium"/>
              </a:rPr>
              <a:t>Recommendations</a:t>
            </a:r>
          </a:p>
        </p:txBody>
      </p:sp>
      <p:sp>
        <p:nvSpPr>
          <p:cNvPr id="12" name="TextBox 12"/>
          <p:cNvSpPr txBox="1"/>
          <p:nvPr/>
        </p:nvSpPr>
        <p:spPr>
          <a:xfrm>
            <a:off x="0" y="851640"/>
            <a:ext cx="18288000" cy="9062085"/>
          </a:xfrm>
          <a:prstGeom prst="rect">
            <a:avLst/>
          </a:prstGeom>
        </p:spPr>
        <p:txBody>
          <a:bodyPr lIns="0" tIns="0" rIns="0" bIns="0" rtlCol="0" anchor="t">
            <a:spAutoFit/>
          </a:bodyPr>
          <a:lstStyle/>
          <a:p>
            <a:pPr algn="l">
              <a:lnSpc>
                <a:spcPts val="3989"/>
              </a:lnSpc>
            </a:pPr>
            <a:r>
              <a:rPr lang="en-US" sz="2849">
                <a:solidFill>
                  <a:srgbClr val="000000"/>
                </a:solidFill>
                <a:latin typeface="Quicksand Medium"/>
                <a:ea typeface="Quicksand Medium"/>
                <a:cs typeface="Quicksand Medium"/>
                <a:sym typeface="Quicksand Medium"/>
              </a:rPr>
              <a:t>Exploratory Data Analysis (EDA)</a:t>
            </a:r>
          </a:p>
          <a:p>
            <a:pPr marL="615313" lvl="1" indent="-307657" algn="l">
              <a:lnSpc>
                <a:spcPts val="3989"/>
              </a:lnSpc>
              <a:buFont typeface="Arial"/>
              <a:buChar char="•"/>
            </a:pPr>
            <a:r>
              <a:rPr lang="en-US" sz="2849">
                <a:solidFill>
                  <a:srgbClr val="000000"/>
                </a:solidFill>
                <a:latin typeface="Quicksand Medium"/>
                <a:ea typeface="Quicksand Medium"/>
                <a:cs typeface="Quicksand Medium"/>
                <a:sym typeface="Quicksand Medium"/>
              </a:rPr>
              <a:t>Publish in High Engagement Periods: Focus on periods like January and Sunday for higher engagement.</a:t>
            </a:r>
          </a:p>
          <a:p>
            <a:pPr marL="615313" lvl="1" indent="-307657" algn="l">
              <a:lnSpc>
                <a:spcPts val="3989"/>
              </a:lnSpc>
              <a:buFont typeface="Arial"/>
              <a:buChar char="•"/>
            </a:pPr>
            <a:r>
              <a:rPr lang="en-US" sz="2849">
                <a:solidFill>
                  <a:srgbClr val="000000"/>
                </a:solidFill>
                <a:latin typeface="Quicksand Medium"/>
                <a:ea typeface="Quicksand Medium"/>
                <a:cs typeface="Quicksand Medium"/>
                <a:sym typeface="Quicksand Medium"/>
              </a:rPr>
              <a:t>Promote Successful Content: Create more content similar to high-performing songs.</a:t>
            </a:r>
          </a:p>
          <a:p>
            <a:pPr marL="615313" lvl="1" indent="-307657" algn="l">
              <a:lnSpc>
                <a:spcPts val="3989"/>
              </a:lnSpc>
              <a:buFont typeface="Arial"/>
              <a:buChar char="•"/>
            </a:pPr>
            <a:r>
              <a:rPr lang="en-US" sz="2849">
                <a:solidFill>
                  <a:srgbClr val="000000"/>
                </a:solidFill>
                <a:latin typeface="Quicksand Medium"/>
                <a:ea typeface="Quicksand Medium"/>
                <a:cs typeface="Quicksand Medium"/>
                <a:sym typeface="Quicksand Medium"/>
              </a:rPr>
              <a:t>Enhance User Interaction: Use calls to action to increase likes and comments.</a:t>
            </a:r>
          </a:p>
          <a:p>
            <a:pPr algn="l">
              <a:lnSpc>
                <a:spcPts val="3989"/>
              </a:lnSpc>
            </a:pPr>
            <a:r>
              <a:rPr lang="en-US" sz="2849">
                <a:solidFill>
                  <a:srgbClr val="000000"/>
                </a:solidFill>
                <a:latin typeface="Quicksand Medium"/>
                <a:ea typeface="Quicksand Medium"/>
                <a:cs typeface="Quicksand Medium"/>
                <a:sym typeface="Quicksand Medium"/>
              </a:rPr>
              <a:t>Content and Channel Analysis</a:t>
            </a:r>
          </a:p>
          <a:p>
            <a:pPr marL="615313" lvl="1" indent="-307657" algn="l">
              <a:lnSpc>
                <a:spcPts val="3989"/>
              </a:lnSpc>
              <a:buFont typeface="Arial"/>
              <a:buChar char="•"/>
            </a:pPr>
            <a:r>
              <a:rPr lang="en-US" sz="2849">
                <a:solidFill>
                  <a:srgbClr val="000000"/>
                </a:solidFill>
                <a:latin typeface="Quicksand Medium"/>
                <a:ea typeface="Quicksand Medium"/>
                <a:cs typeface="Quicksand Medium"/>
                <a:sym typeface="Quicksand Medium"/>
              </a:rPr>
              <a:t>Strategic Use of Tags: Use popular tags while focusing on content quality.</a:t>
            </a:r>
          </a:p>
          <a:p>
            <a:pPr marL="615313" lvl="1" indent="-307657" algn="l">
              <a:lnSpc>
                <a:spcPts val="3989"/>
              </a:lnSpc>
              <a:buFont typeface="Arial"/>
              <a:buChar char="•"/>
            </a:pPr>
            <a:r>
              <a:rPr lang="en-US" sz="2849">
                <a:solidFill>
                  <a:srgbClr val="000000"/>
                </a:solidFill>
                <a:latin typeface="Quicksand Medium"/>
                <a:ea typeface="Quicksand Medium"/>
                <a:cs typeface="Quicksand Medium"/>
                <a:sym typeface="Quicksand Medium"/>
              </a:rPr>
              <a:t>Engaging Descriptions: Use promotional and catchy descriptions to attract viewers.</a:t>
            </a:r>
          </a:p>
          <a:p>
            <a:pPr marL="615313" lvl="1" indent="-307657" algn="l">
              <a:lnSpc>
                <a:spcPts val="3989"/>
              </a:lnSpc>
              <a:buFont typeface="Arial"/>
              <a:buChar char="•"/>
            </a:pPr>
            <a:r>
              <a:rPr lang="en-US" sz="2849">
                <a:solidFill>
                  <a:srgbClr val="000000"/>
                </a:solidFill>
                <a:latin typeface="Quicksand Medium"/>
                <a:ea typeface="Quicksand Medium"/>
                <a:cs typeface="Quicksand Medium"/>
                <a:sym typeface="Quicksand Medium"/>
              </a:rPr>
              <a:t>Diversify Content: Innovate to maintain audience interest and engagement.</a:t>
            </a:r>
          </a:p>
          <a:p>
            <a:pPr algn="l">
              <a:lnSpc>
                <a:spcPts val="3989"/>
              </a:lnSpc>
            </a:pPr>
            <a:r>
              <a:rPr lang="en-US" sz="2849">
                <a:solidFill>
                  <a:srgbClr val="000000"/>
                </a:solidFill>
                <a:latin typeface="Quicksand Medium"/>
                <a:ea typeface="Quicksand Medium"/>
                <a:cs typeface="Quicksand Medium"/>
                <a:sym typeface="Quicksand Medium"/>
              </a:rPr>
              <a:t>Temporal Trends</a:t>
            </a:r>
          </a:p>
          <a:p>
            <a:pPr marL="615313" lvl="1" indent="-307657" algn="l">
              <a:lnSpc>
                <a:spcPts val="3989"/>
              </a:lnSpc>
              <a:buFont typeface="Arial"/>
              <a:buChar char="•"/>
            </a:pPr>
            <a:r>
              <a:rPr lang="en-US" sz="2849">
                <a:solidFill>
                  <a:srgbClr val="000000"/>
                </a:solidFill>
                <a:latin typeface="Quicksand Medium"/>
                <a:ea typeface="Quicksand Medium"/>
                <a:cs typeface="Quicksand Medium"/>
                <a:sym typeface="Quicksand Medium"/>
              </a:rPr>
              <a:t>Optimize Publishing Times: Schedule releases for nighttime and weekends for higher engagement.</a:t>
            </a:r>
          </a:p>
          <a:p>
            <a:pPr marL="615313" lvl="1" indent="-307657" algn="l">
              <a:lnSpc>
                <a:spcPts val="3989"/>
              </a:lnSpc>
              <a:buFont typeface="Arial"/>
              <a:buChar char="•"/>
            </a:pPr>
            <a:r>
              <a:rPr lang="en-US" sz="2849">
                <a:solidFill>
                  <a:srgbClr val="000000"/>
                </a:solidFill>
                <a:latin typeface="Quicksand Medium"/>
                <a:ea typeface="Quicksand Medium"/>
                <a:cs typeface="Quicksand Medium"/>
                <a:sym typeface="Quicksand Medium"/>
              </a:rPr>
              <a:t>Balance Content Volume: Avoid oversaturating any period to maintain consistent engagement.</a:t>
            </a:r>
          </a:p>
          <a:p>
            <a:pPr marL="615313" lvl="1" indent="-307657" algn="l">
              <a:lnSpc>
                <a:spcPts val="3989"/>
              </a:lnSpc>
              <a:buFont typeface="Arial"/>
              <a:buChar char="•"/>
            </a:pPr>
            <a:r>
              <a:rPr lang="en-US" sz="2849">
                <a:solidFill>
                  <a:srgbClr val="000000"/>
                </a:solidFill>
                <a:latin typeface="Quicksand Medium"/>
                <a:ea typeface="Quicksand Medium"/>
                <a:cs typeface="Quicksand Medium"/>
                <a:sym typeface="Quicksand Medium"/>
              </a:rPr>
              <a:t>Capitalize on Engagement Days: Focus on Sundays for significant content releases.</a:t>
            </a:r>
          </a:p>
          <a:p>
            <a:pPr algn="l">
              <a:lnSpc>
                <a:spcPts val="3989"/>
              </a:lnSpc>
            </a:pPr>
            <a:r>
              <a:rPr lang="en-US" sz="2849">
                <a:solidFill>
                  <a:srgbClr val="000000"/>
                </a:solidFill>
                <a:latin typeface="Quicksand Medium"/>
                <a:ea typeface="Quicksand Medium"/>
                <a:cs typeface="Quicksand Medium"/>
                <a:sym typeface="Quicksand Medium"/>
              </a:rPr>
              <a:t>User Engagement Insights</a:t>
            </a:r>
          </a:p>
          <a:p>
            <a:pPr marL="615313" lvl="1" indent="-307657" algn="l">
              <a:lnSpc>
                <a:spcPts val="3989"/>
              </a:lnSpc>
              <a:buFont typeface="Arial"/>
              <a:buChar char="•"/>
            </a:pPr>
            <a:r>
              <a:rPr lang="en-US" sz="2849">
                <a:solidFill>
                  <a:srgbClr val="000000"/>
                </a:solidFill>
                <a:latin typeface="Quicksand Medium"/>
                <a:ea typeface="Quicksand Medium"/>
                <a:cs typeface="Quicksand Medium"/>
                <a:sym typeface="Quicksand Medium"/>
              </a:rPr>
              <a:t>Encourage Interaction: Use strategies to prompt likes and comments.</a:t>
            </a:r>
          </a:p>
          <a:p>
            <a:pPr marL="615313" lvl="1" indent="-307657" algn="l">
              <a:lnSpc>
                <a:spcPts val="3989"/>
              </a:lnSpc>
              <a:buFont typeface="Arial"/>
              <a:buChar char="•"/>
            </a:pPr>
            <a:r>
              <a:rPr lang="en-US" sz="2849">
                <a:solidFill>
                  <a:srgbClr val="000000"/>
                </a:solidFill>
                <a:latin typeface="Quicksand Medium"/>
                <a:ea typeface="Quicksand Medium"/>
                <a:cs typeface="Quicksand Medium"/>
                <a:sym typeface="Quicksand Medium"/>
              </a:rPr>
              <a:t>Invest in Longer Content: Create high-quality, longer-duration videos.</a:t>
            </a:r>
          </a:p>
          <a:p>
            <a:pPr marL="615313" lvl="1" indent="-307657" algn="l">
              <a:lnSpc>
                <a:spcPts val="3989"/>
              </a:lnSpc>
              <a:buFont typeface="Arial"/>
              <a:buChar char="•"/>
            </a:pPr>
            <a:r>
              <a:rPr lang="en-US" sz="2849">
                <a:solidFill>
                  <a:srgbClr val="000000"/>
                </a:solidFill>
                <a:latin typeface="Quicksand Medium"/>
                <a:ea typeface="Quicksand Medium"/>
                <a:cs typeface="Quicksand Medium"/>
                <a:sym typeface="Quicksand Medium"/>
              </a:rPr>
              <a:t>Use HD and Captions: Ensure videos are high-definition and captioned.</a:t>
            </a:r>
          </a:p>
          <a:p>
            <a:pPr marL="615313" lvl="1" indent="-307657" algn="l">
              <a:lnSpc>
                <a:spcPts val="3989"/>
              </a:lnSpc>
              <a:buFont typeface="Arial"/>
              <a:buChar char="•"/>
            </a:pPr>
            <a:r>
              <a:rPr lang="en-US" sz="2849">
                <a:solidFill>
                  <a:srgbClr val="000000"/>
                </a:solidFill>
                <a:latin typeface="Quicksand Medium"/>
                <a:ea typeface="Quicksand Medium"/>
                <a:cs typeface="Quicksand Medium"/>
                <a:sym typeface="Quicksand Medium"/>
              </a:rPr>
              <a:t>Adapt to Trends: Monitor and adapt to changing user engagement trends.</a:t>
            </a:r>
          </a:p>
          <a:p>
            <a:pPr algn="l">
              <a:lnSpc>
                <a:spcPts val="3989"/>
              </a:lnSpc>
              <a:spcBef>
                <a:spcPct val="0"/>
              </a:spcBef>
            </a:pPr>
            <a:endParaRPr lang="en-US" sz="2849">
              <a:solidFill>
                <a:srgbClr val="000000"/>
              </a:solidFill>
              <a:latin typeface="Quicksand Medium"/>
              <a:ea typeface="Quicksand Medium"/>
              <a:cs typeface="Quicksand Medium"/>
              <a:sym typeface="Quicksand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12888" r="-12888"/>
            </a:stretch>
          </a:blipFill>
        </p:spPr>
      </p:sp>
      <p:grpSp>
        <p:nvGrpSpPr>
          <p:cNvPr id="3" name="Group 3"/>
          <p:cNvGrpSpPr/>
          <p:nvPr/>
        </p:nvGrpSpPr>
        <p:grpSpPr>
          <a:xfrm>
            <a:off x="781980" y="527374"/>
            <a:ext cx="16724040" cy="9232251"/>
            <a:chOff x="0" y="0"/>
            <a:chExt cx="1843346" cy="1017591"/>
          </a:xfrm>
        </p:grpSpPr>
        <p:sp>
          <p:nvSpPr>
            <p:cNvPr id="4" name="Freeform 4"/>
            <p:cNvSpPr/>
            <p:nvPr/>
          </p:nvSpPr>
          <p:spPr>
            <a:xfrm>
              <a:off x="0" y="0"/>
              <a:ext cx="1843346" cy="1017591"/>
            </a:xfrm>
            <a:custGeom>
              <a:avLst/>
              <a:gdLst/>
              <a:ahLst/>
              <a:cxnLst/>
              <a:rect l="l" t="t" r="r" b="b"/>
              <a:pathLst>
                <a:path w="1843346" h="1017591">
                  <a:moveTo>
                    <a:pt x="921673" y="0"/>
                  </a:moveTo>
                  <a:cubicBezTo>
                    <a:pt x="412647" y="0"/>
                    <a:pt x="0" y="227796"/>
                    <a:pt x="0" y="508796"/>
                  </a:cubicBezTo>
                  <a:cubicBezTo>
                    <a:pt x="0" y="789796"/>
                    <a:pt x="412647" y="1017591"/>
                    <a:pt x="921673" y="1017591"/>
                  </a:cubicBezTo>
                  <a:cubicBezTo>
                    <a:pt x="1430699" y="1017591"/>
                    <a:pt x="1843346" y="789796"/>
                    <a:pt x="1843346" y="508796"/>
                  </a:cubicBezTo>
                  <a:cubicBezTo>
                    <a:pt x="1843346" y="227796"/>
                    <a:pt x="1430699" y="0"/>
                    <a:pt x="921673" y="0"/>
                  </a:cubicBezTo>
                  <a:close/>
                </a:path>
              </a:pathLst>
            </a:custGeom>
            <a:solidFill>
              <a:srgbClr val="FFFFFF"/>
            </a:solidFill>
          </p:spPr>
        </p:sp>
        <p:sp>
          <p:nvSpPr>
            <p:cNvPr id="5" name="TextBox 5"/>
            <p:cNvSpPr txBox="1"/>
            <p:nvPr/>
          </p:nvSpPr>
          <p:spPr>
            <a:xfrm>
              <a:off x="172814" y="47774"/>
              <a:ext cx="1497719" cy="874418"/>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2993955" y="3641649"/>
            <a:ext cx="12300089" cy="1660676"/>
          </a:xfrm>
          <a:prstGeom prst="rect">
            <a:avLst/>
          </a:prstGeom>
        </p:spPr>
        <p:txBody>
          <a:bodyPr lIns="0" tIns="0" rIns="0" bIns="0" rtlCol="0" anchor="t">
            <a:spAutoFit/>
          </a:bodyPr>
          <a:lstStyle/>
          <a:p>
            <a:pPr algn="ctr">
              <a:lnSpc>
                <a:spcPts val="12505"/>
              </a:lnSpc>
            </a:pPr>
            <a:r>
              <a:rPr lang="en-US" sz="12505" spc="-312">
                <a:solidFill>
                  <a:srgbClr val="6E5AE2"/>
                </a:solidFill>
                <a:latin typeface="Shrikhand"/>
                <a:ea typeface="Shrikhand"/>
                <a:cs typeface="Shrikhand"/>
                <a:sym typeface="Shrikhand"/>
              </a:rPr>
              <a:t>Thank you !</a:t>
            </a:r>
          </a:p>
        </p:txBody>
      </p:sp>
      <p:sp>
        <p:nvSpPr>
          <p:cNvPr id="7" name="Freeform 7"/>
          <p:cNvSpPr/>
          <p:nvPr/>
        </p:nvSpPr>
        <p:spPr>
          <a:xfrm rot="954880">
            <a:off x="13610325" y="-873505"/>
            <a:ext cx="6605703" cy="5668894"/>
          </a:xfrm>
          <a:custGeom>
            <a:avLst/>
            <a:gdLst/>
            <a:ahLst/>
            <a:cxnLst/>
            <a:rect l="l" t="t" r="r" b="b"/>
            <a:pathLst>
              <a:path w="6605703" h="5668894">
                <a:moveTo>
                  <a:pt x="0" y="0"/>
                </a:moveTo>
                <a:lnTo>
                  <a:pt x="6605703" y="0"/>
                </a:lnTo>
                <a:lnTo>
                  <a:pt x="6605703" y="5668894"/>
                </a:lnTo>
                <a:lnTo>
                  <a:pt x="0" y="566889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rot="-1827265">
            <a:off x="-3523461" y="5776786"/>
            <a:ext cx="8077111" cy="6931630"/>
          </a:xfrm>
          <a:custGeom>
            <a:avLst/>
            <a:gdLst/>
            <a:ahLst/>
            <a:cxnLst/>
            <a:rect l="l" t="t" r="r" b="b"/>
            <a:pathLst>
              <a:path w="8077111" h="6931630">
                <a:moveTo>
                  <a:pt x="0" y="0"/>
                </a:moveTo>
                <a:lnTo>
                  <a:pt x="8077111" y="0"/>
                </a:lnTo>
                <a:lnTo>
                  <a:pt x="8077111" y="6931629"/>
                </a:lnTo>
                <a:lnTo>
                  <a:pt x="0" y="693162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rot="805201">
            <a:off x="14869370" y="6500209"/>
            <a:ext cx="3101104" cy="3101104"/>
          </a:xfrm>
          <a:custGeom>
            <a:avLst/>
            <a:gdLst/>
            <a:ahLst/>
            <a:cxnLst/>
            <a:rect l="l" t="t" r="r" b="b"/>
            <a:pathLst>
              <a:path w="3101104" h="3101104">
                <a:moveTo>
                  <a:pt x="0" y="0"/>
                </a:moveTo>
                <a:lnTo>
                  <a:pt x="3101104" y="0"/>
                </a:lnTo>
                <a:lnTo>
                  <a:pt x="3101104" y="3101104"/>
                </a:lnTo>
                <a:lnTo>
                  <a:pt x="0" y="310110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 name="Freeform 10"/>
          <p:cNvSpPr/>
          <p:nvPr/>
        </p:nvSpPr>
        <p:spPr>
          <a:xfrm rot="-311522" flipH="1">
            <a:off x="552651" y="572936"/>
            <a:ext cx="2776012" cy="2776012"/>
          </a:xfrm>
          <a:custGeom>
            <a:avLst/>
            <a:gdLst/>
            <a:ahLst/>
            <a:cxnLst/>
            <a:rect l="l" t="t" r="r" b="b"/>
            <a:pathLst>
              <a:path w="2776012" h="2776012">
                <a:moveTo>
                  <a:pt x="2776012" y="0"/>
                </a:moveTo>
                <a:lnTo>
                  <a:pt x="0" y="0"/>
                </a:lnTo>
                <a:lnTo>
                  <a:pt x="0" y="2776012"/>
                </a:lnTo>
                <a:lnTo>
                  <a:pt x="2776012" y="2776012"/>
                </a:lnTo>
                <a:lnTo>
                  <a:pt x="2776012"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12888" r="-12888"/>
            </a:stretch>
          </a:blipFill>
        </p:spPr>
      </p:sp>
      <p:grpSp>
        <p:nvGrpSpPr>
          <p:cNvPr id="3" name="Group 3"/>
          <p:cNvGrpSpPr/>
          <p:nvPr/>
        </p:nvGrpSpPr>
        <p:grpSpPr>
          <a:xfrm>
            <a:off x="781980" y="527374"/>
            <a:ext cx="16724040" cy="9232251"/>
            <a:chOff x="0" y="0"/>
            <a:chExt cx="1843346" cy="1017591"/>
          </a:xfrm>
        </p:grpSpPr>
        <p:sp>
          <p:nvSpPr>
            <p:cNvPr id="4" name="Freeform 4"/>
            <p:cNvSpPr/>
            <p:nvPr/>
          </p:nvSpPr>
          <p:spPr>
            <a:xfrm>
              <a:off x="0" y="0"/>
              <a:ext cx="1843346" cy="1017591"/>
            </a:xfrm>
            <a:custGeom>
              <a:avLst/>
              <a:gdLst/>
              <a:ahLst/>
              <a:cxnLst/>
              <a:rect l="l" t="t" r="r" b="b"/>
              <a:pathLst>
                <a:path w="1843346" h="1017591">
                  <a:moveTo>
                    <a:pt x="921673" y="0"/>
                  </a:moveTo>
                  <a:cubicBezTo>
                    <a:pt x="412647" y="0"/>
                    <a:pt x="0" y="227796"/>
                    <a:pt x="0" y="508796"/>
                  </a:cubicBezTo>
                  <a:cubicBezTo>
                    <a:pt x="0" y="789796"/>
                    <a:pt x="412647" y="1017591"/>
                    <a:pt x="921673" y="1017591"/>
                  </a:cubicBezTo>
                  <a:cubicBezTo>
                    <a:pt x="1430699" y="1017591"/>
                    <a:pt x="1843346" y="789796"/>
                    <a:pt x="1843346" y="508796"/>
                  </a:cubicBezTo>
                  <a:cubicBezTo>
                    <a:pt x="1843346" y="227796"/>
                    <a:pt x="1430699" y="0"/>
                    <a:pt x="921673" y="0"/>
                  </a:cubicBezTo>
                  <a:close/>
                </a:path>
              </a:pathLst>
            </a:custGeom>
            <a:solidFill>
              <a:srgbClr val="FFFFFF"/>
            </a:solidFill>
          </p:spPr>
        </p:sp>
        <p:sp>
          <p:nvSpPr>
            <p:cNvPr id="5" name="TextBox 5"/>
            <p:cNvSpPr txBox="1"/>
            <p:nvPr/>
          </p:nvSpPr>
          <p:spPr>
            <a:xfrm>
              <a:off x="172814" y="47774"/>
              <a:ext cx="1497719" cy="874418"/>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rot="721291">
            <a:off x="13733963" y="-873505"/>
            <a:ext cx="6434191" cy="5521705"/>
          </a:xfrm>
          <a:custGeom>
            <a:avLst/>
            <a:gdLst/>
            <a:ahLst/>
            <a:cxnLst/>
            <a:rect l="l" t="t" r="r" b="b"/>
            <a:pathLst>
              <a:path w="6434191" h="5521705">
                <a:moveTo>
                  <a:pt x="0" y="0"/>
                </a:moveTo>
                <a:lnTo>
                  <a:pt x="6434191" y="0"/>
                </a:lnTo>
                <a:lnTo>
                  <a:pt x="6434191" y="5521705"/>
                </a:lnTo>
                <a:lnTo>
                  <a:pt x="0" y="552170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rot="-1315458">
            <a:off x="-3549081" y="6509297"/>
            <a:ext cx="7098163" cy="6091514"/>
          </a:xfrm>
          <a:custGeom>
            <a:avLst/>
            <a:gdLst/>
            <a:ahLst/>
            <a:cxnLst/>
            <a:rect l="l" t="t" r="r" b="b"/>
            <a:pathLst>
              <a:path w="7098163" h="6091514">
                <a:moveTo>
                  <a:pt x="0" y="0"/>
                </a:moveTo>
                <a:lnTo>
                  <a:pt x="7098162" y="0"/>
                </a:lnTo>
                <a:lnTo>
                  <a:pt x="7098162" y="6091514"/>
                </a:lnTo>
                <a:lnTo>
                  <a:pt x="0" y="60915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rot="805201">
            <a:off x="15390156" y="6761485"/>
            <a:ext cx="2868901" cy="2868901"/>
          </a:xfrm>
          <a:custGeom>
            <a:avLst/>
            <a:gdLst/>
            <a:ahLst/>
            <a:cxnLst/>
            <a:rect l="l" t="t" r="r" b="b"/>
            <a:pathLst>
              <a:path w="2868901" h="2868901">
                <a:moveTo>
                  <a:pt x="0" y="0"/>
                </a:moveTo>
                <a:lnTo>
                  <a:pt x="2868902" y="0"/>
                </a:lnTo>
                <a:lnTo>
                  <a:pt x="2868902" y="2868902"/>
                </a:lnTo>
                <a:lnTo>
                  <a:pt x="0" y="286890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Freeform 9"/>
          <p:cNvSpPr/>
          <p:nvPr/>
        </p:nvSpPr>
        <p:spPr>
          <a:xfrm rot="-311522" flipH="1">
            <a:off x="329330" y="534934"/>
            <a:ext cx="2832403" cy="2832403"/>
          </a:xfrm>
          <a:custGeom>
            <a:avLst/>
            <a:gdLst/>
            <a:ahLst/>
            <a:cxnLst/>
            <a:rect l="l" t="t" r="r" b="b"/>
            <a:pathLst>
              <a:path w="2832403" h="2832403">
                <a:moveTo>
                  <a:pt x="2832402" y="0"/>
                </a:moveTo>
                <a:lnTo>
                  <a:pt x="0" y="0"/>
                </a:lnTo>
                <a:lnTo>
                  <a:pt x="0" y="2832402"/>
                </a:lnTo>
                <a:lnTo>
                  <a:pt x="2832402" y="2832402"/>
                </a:lnTo>
                <a:lnTo>
                  <a:pt x="2832402"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 name="Freeform 10"/>
          <p:cNvSpPr/>
          <p:nvPr/>
        </p:nvSpPr>
        <p:spPr>
          <a:xfrm>
            <a:off x="2883501" y="5153530"/>
            <a:ext cx="6122017" cy="1257796"/>
          </a:xfrm>
          <a:custGeom>
            <a:avLst/>
            <a:gdLst/>
            <a:ahLst/>
            <a:cxnLst/>
            <a:rect l="l" t="t" r="r" b="b"/>
            <a:pathLst>
              <a:path w="6122017" h="1257796">
                <a:moveTo>
                  <a:pt x="0" y="0"/>
                </a:moveTo>
                <a:lnTo>
                  <a:pt x="6122017" y="0"/>
                </a:lnTo>
                <a:lnTo>
                  <a:pt x="6122017" y="1257796"/>
                </a:lnTo>
                <a:lnTo>
                  <a:pt x="0" y="125779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1" name="TextBox 11"/>
          <p:cNvSpPr txBox="1"/>
          <p:nvPr/>
        </p:nvSpPr>
        <p:spPr>
          <a:xfrm>
            <a:off x="3083870" y="1457325"/>
            <a:ext cx="11465390" cy="1335051"/>
          </a:xfrm>
          <a:prstGeom prst="rect">
            <a:avLst/>
          </a:prstGeom>
        </p:spPr>
        <p:txBody>
          <a:bodyPr lIns="0" tIns="0" rIns="0" bIns="0" rtlCol="0" anchor="t">
            <a:spAutoFit/>
          </a:bodyPr>
          <a:lstStyle/>
          <a:p>
            <a:pPr algn="ctr">
              <a:lnSpc>
                <a:spcPts val="9413"/>
              </a:lnSpc>
            </a:pPr>
            <a:r>
              <a:rPr lang="en-US" sz="11479" spc="-286">
                <a:solidFill>
                  <a:srgbClr val="FF3131"/>
                </a:solidFill>
                <a:latin typeface="Shrikhand"/>
                <a:ea typeface="Shrikhand"/>
                <a:cs typeface="Shrikhand"/>
                <a:sym typeface="Shrikhand"/>
              </a:rPr>
              <a:t>Report Outline</a:t>
            </a:r>
          </a:p>
        </p:txBody>
      </p:sp>
      <p:sp>
        <p:nvSpPr>
          <p:cNvPr id="12" name="TextBox 12"/>
          <p:cNvSpPr txBox="1"/>
          <p:nvPr/>
        </p:nvSpPr>
        <p:spPr>
          <a:xfrm>
            <a:off x="9683221" y="5454768"/>
            <a:ext cx="5721278" cy="588645"/>
          </a:xfrm>
          <a:prstGeom prst="rect">
            <a:avLst/>
          </a:prstGeom>
        </p:spPr>
        <p:txBody>
          <a:bodyPr lIns="0" tIns="0" rIns="0" bIns="0" rtlCol="0" anchor="t">
            <a:spAutoFit/>
          </a:bodyPr>
          <a:lstStyle/>
          <a:p>
            <a:pPr algn="ctr">
              <a:lnSpc>
                <a:spcPts val="4830"/>
              </a:lnSpc>
            </a:pPr>
            <a:r>
              <a:rPr lang="en-US" sz="3450">
                <a:solidFill>
                  <a:srgbClr val="FFFFFF"/>
                </a:solidFill>
                <a:latin typeface="Quicksand Medium"/>
                <a:ea typeface="Quicksand Medium"/>
                <a:cs typeface="Quicksand Medium"/>
                <a:sym typeface="Quicksand Medium"/>
              </a:rPr>
              <a:t>Problem Objectives</a:t>
            </a:r>
          </a:p>
        </p:txBody>
      </p:sp>
      <p:sp>
        <p:nvSpPr>
          <p:cNvPr id="13" name="Freeform 13"/>
          <p:cNvSpPr/>
          <p:nvPr/>
        </p:nvSpPr>
        <p:spPr>
          <a:xfrm>
            <a:off x="2883501" y="6905029"/>
            <a:ext cx="6122017" cy="1257796"/>
          </a:xfrm>
          <a:custGeom>
            <a:avLst/>
            <a:gdLst/>
            <a:ahLst/>
            <a:cxnLst/>
            <a:rect l="l" t="t" r="r" b="b"/>
            <a:pathLst>
              <a:path w="6122017" h="1257796">
                <a:moveTo>
                  <a:pt x="0" y="0"/>
                </a:moveTo>
                <a:lnTo>
                  <a:pt x="6122017" y="0"/>
                </a:lnTo>
                <a:lnTo>
                  <a:pt x="6122017" y="1257797"/>
                </a:lnTo>
                <a:lnTo>
                  <a:pt x="0" y="125779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4" name="TextBox 14"/>
          <p:cNvSpPr txBox="1"/>
          <p:nvPr/>
        </p:nvSpPr>
        <p:spPr>
          <a:xfrm>
            <a:off x="3036851" y="6961479"/>
            <a:ext cx="5779714" cy="1191317"/>
          </a:xfrm>
          <a:prstGeom prst="rect">
            <a:avLst/>
          </a:prstGeom>
        </p:spPr>
        <p:txBody>
          <a:bodyPr lIns="0" tIns="0" rIns="0" bIns="0" rtlCol="0" anchor="t">
            <a:spAutoFit/>
          </a:bodyPr>
          <a:lstStyle/>
          <a:p>
            <a:pPr algn="ctr">
              <a:lnSpc>
                <a:spcPts val="4800"/>
              </a:lnSpc>
            </a:pPr>
            <a:r>
              <a:rPr lang="en-US" sz="3428">
                <a:solidFill>
                  <a:srgbClr val="FFFFFF"/>
                </a:solidFill>
                <a:latin typeface="Quicksand Medium"/>
                <a:ea typeface="Quicksand Medium"/>
                <a:cs typeface="Quicksand Medium"/>
                <a:sym typeface="Quicksand Medium"/>
              </a:rPr>
              <a:t>Data Exploration using PowerBI</a:t>
            </a:r>
          </a:p>
        </p:txBody>
      </p:sp>
      <p:sp>
        <p:nvSpPr>
          <p:cNvPr id="15" name="Freeform 15"/>
          <p:cNvSpPr/>
          <p:nvPr/>
        </p:nvSpPr>
        <p:spPr>
          <a:xfrm>
            <a:off x="9435832" y="5257707"/>
            <a:ext cx="6122017" cy="1257796"/>
          </a:xfrm>
          <a:custGeom>
            <a:avLst/>
            <a:gdLst/>
            <a:ahLst/>
            <a:cxnLst/>
            <a:rect l="l" t="t" r="r" b="b"/>
            <a:pathLst>
              <a:path w="6122017" h="1257796">
                <a:moveTo>
                  <a:pt x="0" y="0"/>
                </a:moveTo>
                <a:lnTo>
                  <a:pt x="6122017" y="0"/>
                </a:lnTo>
                <a:lnTo>
                  <a:pt x="6122017" y="1257796"/>
                </a:lnTo>
                <a:lnTo>
                  <a:pt x="0" y="125779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6" name="TextBox 16"/>
          <p:cNvSpPr txBox="1"/>
          <p:nvPr/>
        </p:nvSpPr>
        <p:spPr>
          <a:xfrm>
            <a:off x="3036851" y="5416132"/>
            <a:ext cx="5721278" cy="588645"/>
          </a:xfrm>
          <a:prstGeom prst="rect">
            <a:avLst/>
          </a:prstGeom>
        </p:spPr>
        <p:txBody>
          <a:bodyPr lIns="0" tIns="0" rIns="0" bIns="0" rtlCol="0" anchor="t">
            <a:spAutoFit/>
          </a:bodyPr>
          <a:lstStyle/>
          <a:p>
            <a:pPr algn="ctr">
              <a:lnSpc>
                <a:spcPts val="4830"/>
              </a:lnSpc>
            </a:pPr>
            <a:r>
              <a:rPr lang="en-US" sz="3450">
                <a:solidFill>
                  <a:srgbClr val="FFFFFF"/>
                </a:solidFill>
                <a:latin typeface="Quicksand Medium"/>
                <a:ea typeface="Quicksand Medium"/>
                <a:cs typeface="Quicksand Medium"/>
                <a:sym typeface="Quicksand Medium"/>
              </a:rPr>
              <a:t>Dataset Overview</a:t>
            </a:r>
          </a:p>
        </p:txBody>
      </p:sp>
      <p:sp>
        <p:nvSpPr>
          <p:cNvPr id="17" name="Freeform 17"/>
          <p:cNvSpPr/>
          <p:nvPr/>
        </p:nvSpPr>
        <p:spPr>
          <a:xfrm>
            <a:off x="9282482" y="6895000"/>
            <a:ext cx="6122017" cy="1257796"/>
          </a:xfrm>
          <a:custGeom>
            <a:avLst/>
            <a:gdLst/>
            <a:ahLst/>
            <a:cxnLst/>
            <a:rect l="l" t="t" r="r" b="b"/>
            <a:pathLst>
              <a:path w="6122017" h="1257796">
                <a:moveTo>
                  <a:pt x="0" y="0"/>
                </a:moveTo>
                <a:lnTo>
                  <a:pt x="6122017" y="0"/>
                </a:lnTo>
                <a:lnTo>
                  <a:pt x="6122017" y="1257796"/>
                </a:lnTo>
                <a:lnTo>
                  <a:pt x="0" y="125779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8" name="TextBox 18"/>
          <p:cNvSpPr txBox="1"/>
          <p:nvPr/>
        </p:nvSpPr>
        <p:spPr>
          <a:xfrm>
            <a:off x="9435832" y="6896596"/>
            <a:ext cx="5815317" cy="1198245"/>
          </a:xfrm>
          <a:prstGeom prst="rect">
            <a:avLst/>
          </a:prstGeom>
        </p:spPr>
        <p:txBody>
          <a:bodyPr lIns="0" tIns="0" rIns="0" bIns="0" rtlCol="0" anchor="t">
            <a:spAutoFit/>
          </a:bodyPr>
          <a:lstStyle/>
          <a:p>
            <a:pPr algn="ctr">
              <a:lnSpc>
                <a:spcPts val="4830"/>
              </a:lnSpc>
            </a:pPr>
            <a:r>
              <a:rPr lang="en-US" sz="3450">
                <a:solidFill>
                  <a:srgbClr val="FFFFFF"/>
                </a:solidFill>
                <a:latin typeface="Quicksand Medium"/>
                <a:ea typeface="Quicksand Medium"/>
                <a:cs typeface="Quicksand Medium"/>
                <a:sym typeface="Quicksand Medium"/>
              </a:rPr>
              <a:t>Insights and Recommendations</a:t>
            </a:r>
          </a:p>
        </p:txBody>
      </p:sp>
      <p:sp>
        <p:nvSpPr>
          <p:cNvPr id="19" name="Freeform 19"/>
          <p:cNvSpPr/>
          <p:nvPr/>
        </p:nvSpPr>
        <p:spPr>
          <a:xfrm>
            <a:off x="2883501" y="3692709"/>
            <a:ext cx="6122017" cy="1257796"/>
          </a:xfrm>
          <a:custGeom>
            <a:avLst/>
            <a:gdLst/>
            <a:ahLst/>
            <a:cxnLst/>
            <a:rect l="l" t="t" r="r" b="b"/>
            <a:pathLst>
              <a:path w="6122017" h="1257796">
                <a:moveTo>
                  <a:pt x="0" y="0"/>
                </a:moveTo>
                <a:lnTo>
                  <a:pt x="6122017" y="0"/>
                </a:lnTo>
                <a:lnTo>
                  <a:pt x="6122017" y="1257796"/>
                </a:lnTo>
                <a:lnTo>
                  <a:pt x="0" y="125779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0" name="TextBox 20"/>
          <p:cNvSpPr txBox="1"/>
          <p:nvPr/>
        </p:nvSpPr>
        <p:spPr>
          <a:xfrm>
            <a:off x="3095287" y="3993984"/>
            <a:ext cx="5721278" cy="588571"/>
          </a:xfrm>
          <a:prstGeom prst="rect">
            <a:avLst/>
          </a:prstGeom>
        </p:spPr>
        <p:txBody>
          <a:bodyPr lIns="0" tIns="0" rIns="0" bIns="0" rtlCol="0" anchor="t">
            <a:spAutoFit/>
          </a:bodyPr>
          <a:lstStyle/>
          <a:p>
            <a:pPr algn="ctr">
              <a:lnSpc>
                <a:spcPts val="4834"/>
              </a:lnSpc>
            </a:pPr>
            <a:r>
              <a:rPr lang="en-US" sz="3452">
                <a:solidFill>
                  <a:srgbClr val="FFFFFF"/>
                </a:solidFill>
                <a:latin typeface="Quicksand Medium"/>
                <a:ea typeface="Quicksand Medium"/>
                <a:cs typeface="Quicksand Medium"/>
                <a:sym typeface="Quicksand Medium"/>
              </a:rPr>
              <a:t>History Of YouTube Song</a:t>
            </a:r>
          </a:p>
        </p:txBody>
      </p:sp>
      <p:sp>
        <p:nvSpPr>
          <p:cNvPr id="21" name="Freeform 21"/>
          <p:cNvSpPr/>
          <p:nvPr/>
        </p:nvSpPr>
        <p:spPr>
          <a:xfrm>
            <a:off x="9282482" y="3692709"/>
            <a:ext cx="6122017" cy="1257796"/>
          </a:xfrm>
          <a:custGeom>
            <a:avLst/>
            <a:gdLst/>
            <a:ahLst/>
            <a:cxnLst/>
            <a:rect l="l" t="t" r="r" b="b"/>
            <a:pathLst>
              <a:path w="6122017" h="1257796">
                <a:moveTo>
                  <a:pt x="0" y="0"/>
                </a:moveTo>
                <a:lnTo>
                  <a:pt x="6122017" y="0"/>
                </a:lnTo>
                <a:lnTo>
                  <a:pt x="6122017" y="1257796"/>
                </a:lnTo>
                <a:lnTo>
                  <a:pt x="0" y="125779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2" name="TextBox 22"/>
          <p:cNvSpPr txBox="1"/>
          <p:nvPr/>
        </p:nvSpPr>
        <p:spPr>
          <a:xfrm>
            <a:off x="9375127" y="3993984"/>
            <a:ext cx="5721278" cy="588571"/>
          </a:xfrm>
          <a:prstGeom prst="rect">
            <a:avLst/>
          </a:prstGeom>
        </p:spPr>
        <p:txBody>
          <a:bodyPr lIns="0" tIns="0" rIns="0" bIns="0" rtlCol="0" anchor="t">
            <a:spAutoFit/>
          </a:bodyPr>
          <a:lstStyle/>
          <a:p>
            <a:pPr algn="ctr">
              <a:lnSpc>
                <a:spcPts val="4834"/>
              </a:lnSpc>
            </a:pPr>
            <a:r>
              <a:rPr lang="en-US" sz="3452">
                <a:solidFill>
                  <a:srgbClr val="FFFFFF"/>
                </a:solidFill>
                <a:latin typeface="Quicksand Medium"/>
                <a:ea typeface="Quicksand Medium"/>
                <a:cs typeface="Quicksand Medium"/>
                <a:sym typeface="Quicksand Medium"/>
              </a:rPr>
              <a:t>Introduction to the Dataset</a:t>
            </a:r>
          </a:p>
        </p:txBody>
      </p:sp>
      <p:sp>
        <p:nvSpPr>
          <p:cNvPr id="23" name="TextBox 23"/>
          <p:cNvSpPr txBox="1"/>
          <p:nvPr/>
        </p:nvSpPr>
        <p:spPr>
          <a:xfrm>
            <a:off x="9636201" y="5317258"/>
            <a:ext cx="5721278" cy="1198245"/>
          </a:xfrm>
          <a:prstGeom prst="rect">
            <a:avLst/>
          </a:prstGeom>
        </p:spPr>
        <p:txBody>
          <a:bodyPr lIns="0" tIns="0" rIns="0" bIns="0" rtlCol="0" anchor="t">
            <a:spAutoFit/>
          </a:bodyPr>
          <a:lstStyle/>
          <a:p>
            <a:pPr algn="ctr">
              <a:lnSpc>
                <a:spcPts val="4830"/>
              </a:lnSpc>
            </a:pPr>
            <a:r>
              <a:rPr lang="en-US" sz="3450">
                <a:solidFill>
                  <a:srgbClr val="FFFFFF"/>
                </a:solidFill>
                <a:latin typeface="Quicksand Medium"/>
                <a:ea typeface="Quicksand Medium"/>
                <a:cs typeface="Quicksand Medium"/>
                <a:sym typeface="Quicksand Medium"/>
              </a:rPr>
              <a:t>Dataset Problem Objectives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EAFF"/>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5148707" cy="9943691"/>
            <a:chOff x="0" y="0"/>
            <a:chExt cx="6864942" cy="13258254"/>
          </a:xfrm>
        </p:grpSpPr>
        <p:pic>
          <p:nvPicPr>
            <p:cNvPr id="3" name="Picture 3"/>
            <p:cNvPicPr>
              <a:picLocks noChangeAspect="1"/>
            </p:cNvPicPr>
            <p:nvPr/>
          </p:nvPicPr>
          <p:blipFill>
            <a:blip r:embed="rId2"/>
            <a:srcRect l="24110" r="24110"/>
            <a:stretch>
              <a:fillRect/>
            </a:stretch>
          </p:blipFill>
          <p:spPr>
            <a:xfrm>
              <a:off x="0" y="0"/>
              <a:ext cx="6864942" cy="13258254"/>
            </a:xfrm>
            <a:prstGeom prst="rect">
              <a:avLst/>
            </a:prstGeom>
          </p:spPr>
        </p:pic>
      </p:grpSp>
      <p:sp>
        <p:nvSpPr>
          <p:cNvPr id="4" name="TextBox 4"/>
          <p:cNvSpPr txBox="1"/>
          <p:nvPr/>
        </p:nvSpPr>
        <p:spPr>
          <a:xfrm>
            <a:off x="5404121" y="248935"/>
            <a:ext cx="12883879" cy="858535"/>
          </a:xfrm>
          <a:prstGeom prst="rect">
            <a:avLst/>
          </a:prstGeom>
        </p:spPr>
        <p:txBody>
          <a:bodyPr lIns="0" tIns="0" rIns="0" bIns="0" rtlCol="0" anchor="t">
            <a:spAutoFit/>
          </a:bodyPr>
          <a:lstStyle/>
          <a:p>
            <a:pPr algn="l">
              <a:lnSpc>
                <a:spcPts val="5300"/>
              </a:lnSpc>
            </a:pPr>
            <a:r>
              <a:rPr lang="en-US" sz="5300">
                <a:solidFill>
                  <a:srgbClr val="FF3131"/>
                </a:solidFill>
                <a:latin typeface="Agrandir Wide Bold"/>
                <a:ea typeface="Agrandir Wide Bold"/>
                <a:cs typeface="Agrandir Wide Bold"/>
                <a:sym typeface="Agrandir Wide Bold"/>
              </a:rPr>
              <a:t>HISTORY OF YOUTUBE SONGS</a:t>
            </a:r>
          </a:p>
        </p:txBody>
      </p:sp>
      <p:grpSp>
        <p:nvGrpSpPr>
          <p:cNvPr id="5" name="Group 5"/>
          <p:cNvGrpSpPr/>
          <p:nvPr/>
        </p:nvGrpSpPr>
        <p:grpSpPr>
          <a:xfrm>
            <a:off x="5432696" y="992981"/>
            <a:ext cx="11826604" cy="5348121"/>
            <a:chOff x="0" y="-47625"/>
            <a:chExt cx="15768805" cy="7130827"/>
          </a:xfrm>
        </p:grpSpPr>
        <p:sp>
          <p:nvSpPr>
            <p:cNvPr id="6" name="TextBox 6"/>
            <p:cNvSpPr txBox="1"/>
            <p:nvPr/>
          </p:nvSpPr>
          <p:spPr>
            <a:xfrm>
              <a:off x="0" y="-47625"/>
              <a:ext cx="15768805" cy="647219"/>
            </a:xfrm>
            <a:prstGeom prst="rect">
              <a:avLst/>
            </a:prstGeom>
          </p:spPr>
          <p:txBody>
            <a:bodyPr lIns="0" tIns="0" rIns="0" bIns="0" rtlCol="0" anchor="t">
              <a:spAutoFit/>
            </a:bodyPr>
            <a:lstStyle/>
            <a:p>
              <a:pPr algn="l">
                <a:lnSpc>
                  <a:spcPts val="4191"/>
                </a:lnSpc>
              </a:pPr>
              <a:r>
                <a:rPr lang="en-US" sz="2993">
                  <a:solidFill>
                    <a:srgbClr val="000000"/>
                  </a:solidFill>
                  <a:latin typeface="Muli Ultra-Bold"/>
                  <a:ea typeface="Muli Ultra-Bold"/>
                  <a:cs typeface="Muli Ultra-Bold"/>
                  <a:sym typeface="Muli Ultra-Bold"/>
                </a:rPr>
                <a:t>YouTube Overview:</a:t>
              </a:r>
            </a:p>
          </p:txBody>
        </p:sp>
        <p:sp>
          <p:nvSpPr>
            <p:cNvPr id="7" name="TextBox 7"/>
            <p:cNvSpPr txBox="1"/>
            <p:nvPr/>
          </p:nvSpPr>
          <p:spPr>
            <a:xfrm>
              <a:off x="0" y="765739"/>
              <a:ext cx="15768805" cy="3112220"/>
            </a:xfrm>
            <a:prstGeom prst="rect">
              <a:avLst/>
            </a:prstGeom>
          </p:spPr>
          <p:txBody>
            <a:bodyPr lIns="0" tIns="0" rIns="0" bIns="0" rtlCol="0" anchor="t">
              <a:spAutoFit/>
            </a:bodyPr>
            <a:lstStyle/>
            <a:p>
              <a:pPr algn="l">
                <a:lnSpc>
                  <a:spcPts val="3667"/>
                </a:lnSpc>
              </a:pPr>
              <a:r>
                <a:rPr lang="en-US" sz="2619" dirty="0">
                  <a:solidFill>
                    <a:srgbClr val="000000"/>
                  </a:solidFill>
                  <a:latin typeface="Muli"/>
                  <a:ea typeface="Muli"/>
                  <a:cs typeface="Muli"/>
                  <a:sym typeface="Muli"/>
                </a:rPr>
                <a:t>YouTube, founded by Chad Hurley, Steve Chen, and Jawed Karim in February 2005, is a video-sharing platform that has revolutionized the way people consume video content. Originally started as a platform to upload, share, and view videos, It has grown into a global phenomenon that hosts billions of videos ranging from entertainment, education, news, and more. </a:t>
              </a:r>
            </a:p>
          </p:txBody>
        </p:sp>
        <p:sp>
          <p:nvSpPr>
            <p:cNvPr id="8" name="TextBox 8"/>
            <p:cNvSpPr txBox="1"/>
            <p:nvPr/>
          </p:nvSpPr>
          <p:spPr>
            <a:xfrm>
              <a:off x="0" y="4457490"/>
              <a:ext cx="15768805" cy="647219"/>
            </a:xfrm>
            <a:prstGeom prst="rect">
              <a:avLst/>
            </a:prstGeom>
          </p:spPr>
          <p:txBody>
            <a:bodyPr lIns="0" tIns="0" rIns="0" bIns="0" rtlCol="0" anchor="t">
              <a:spAutoFit/>
            </a:bodyPr>
            <a:lstStyle/>
            <a:p>
              <a:pPr algn="l">
                <a:lnSpc>
                  <a:spcPts val="4191"/>
                </a:lnSpc>
              </a:pPr>
              <a:r>
                <a:rPr lang="en-US" sz="2993">
                  <a:solidFill>
                    <a:srgbClr val="000000"/>
                  </a:solidFill>
                  <a:latin typeface="Muli Ultra-Bold"/>
                  <a:ea typeface="Muli Ultra-Bold"/>
                  <a:cs typeface="Muli Ultra-Bold"/>
                  <a:sym typeface="Muli Ultra-Bold"/>
                </a:rPr>
                <a:t>YouTube Songs:</a:t>
              </a:r>
            </a:p>
          </p:txBody>
        </p:sp>
        <p:sp>
          <p:nvSpPr>
            <p:cNvPr id="9" name="TextBox 9"/>
            <p:cNvSpPr txBox="1"/>
            <p:nvPr/>
          </p:nvSpPr>
          <p:spPr>
            <a:xfrm>
              <a:off x="0" y="5270853"/>
              <a:ext cx="15768805" cy="1812349"/>
            </a:xfrm>
            <a:prstGeom prst="rect">
              <a:avLst/>
            </a:prstGeom>
          </p:spPr>
          <p:txBody>
            <a:bodyPr lIns="0" tIns="0" rIns="0" bIns="0" rtlCol="0" anchor="t">
              <a:spAutoFit/>
            </a:bodyPr>
            <a:lstStyle/>
            <a:p>
              <a:pPr algn="l">
                <a:lnSpc>
                  <a:spcPts val="3667"/>
                </a:lnSpc>
              </a:pPr>
              <a:r>
                <a:rPr lang="en-US" sz="2619">
                  <a:solidFill>
                    <a:srgbClr val="000000"/>
                  </a:solidFill>
                  <a:latin typeface="Muli"/>
                  <a:ea typeface="Muli"/>
                  <a:cs typeface="Muli"/>
                  <a:sym typeface="Muli"/>
                </a:rPr>
                <a:t>The evolution of YouTube as a hub for music content has been remarkable. From independent artists to major record labels, YouTube has become an essential platform for music discovery and distribution.</a:t>
              </a:r>
            </a:p>
          </p:txBody>
        </p:sp>
      </p:grpSp>
      <p:sp>
        <p:nvSpPr>
          <p:cNvPr id="10" name="AutoShape 10"/>
          <p:cNvSpPr/>
          <p:nvPr/>
        </p:nvSpPr>
        <p:spPr>
          <a:xfrm>
            <a:off x="17173575" y="0"/>
            <a:ext cx="9525" cy="10493903"/>
          </a:xfrm>
          <a:prstGeom prst="rect">
            <a:avLst/>
          </a:prstGeom>
          <a:solidFill>
            <a:srgbClr val="FFFFFF"/>
          </a:solidFill>
        </p:spPr>
      </p:sp>
      <p:sp>
        <p:nvSpPr>
          <p:cNvPr id="11" name="TextBox 11"/>
          <p:cNvSpPr txBox="1"/>
          <p:nvPr/>
        </p:nvSpPr>
        <p:spPr>
          <a:xfrm>
            <a:off x="5432696" y="6556689"/>
            <a:ext cx="5846415" cy="528320"/>
          </a:xfrm>
          <a:prstGeom prst="rect">
            <a:avLst/>
          </a:prstGeom>
        </p:spPr>
        <p:txBody>
          <a:bodyPr lIns="0" tIns="0" rIns="0" bIns="0" rtlCol="0" anchor="t">
            <a:spAutoFit/>
          </a:bodyPr>
          <a:lstStyle/>
          <a:p>
            <a:pPr algn="ctr">
              <a:lnSpc>
                <a:spcPts val="4480"/>
              </a:lnSpc>
              <a:spcBef>
                <a:spcPct val="0"/>
              </a:spcBef>
            </a:pPr>
            <a:r>
              <a:rPr lang="en-US" sz="3200" dirty="0">
                <a:solidFill>
                  <a:srgbClr val="000000"/>
                </a:solidFill>
                <a:latin typeface="Muli Ultra-Bold"/>
                <a:ea typeface="Muli Ultra-Bold"/>
                <a:cs typeface="Muli Ultra-Bold"/>
                <a:sym typeface="Muli Ultra-Bold"/>
              </a:rPr>
              <a:t>Milestones in YouTube Songs:</a:t>
            </a:r>
          </a:p>
        </p:txBody>
      </p:sp>
      <p:sp>
        <p:nvSpPr>
          <p:cNvPr id="12" name="TextBox 12"/>
          <p:cNvSpPr txBox="1"/>
          <p:nvPr/>
        </p:nvSpPr>
        <p:spPr>
          <a:xfrm>
            <a:off x="5385071" y="7300595"/>
            <a:ext cx="13090421" cy="3443605"/>
          </a:xfrm>
          <a:prstGeom prst="rect">
            <a:avLst/>
          </a:prstGeom>
        </p:spPr>
        <p:txBody>
          <a:bodyPr lIns="0" tIns="0" rIns="0" bIns="0" rtlCol="0" anchor="t">
            <a:spAutoFit/>
          </a:bodyPr>
          <a:lstStyle/>
          <a:p>
            <a:pPr algn="l">
              <a:lnSpc>
                <a:spcPts val="3920"/>
              </a:lnSpc>
            </a:pPr>
            <a:r>
              <a:rPr lang="en-US" sz="2800" dirty="0">
                <a:solidFill>
                  <a:srgbClr val="000000"/>
                </a:solidFill>
                <a:latin typeface="Muli"/>
                <a:ea typeface="Muli"/>
                <a:cs typeface="Muli"/>
                <a:sym typeface="Muli"/>
              </a:rPr>
              <a:t>Key milestones in YouTube songs include the introduction of Vevo in 2009, the rise of YouTube-born musicians in 2010, the launch of YouTube Music Awards in 2013, the introduction of YouTube Red (now YouTube Premium) in 2015, the launch of YouTube Music in 2018 dedicated music streaming services, competing with Spotify and Apple Music</a:t>
            </a:r>
          </a:p>
          <a:p>
            <a:pPr algn="l">
              <a:lnSpc>
                <a:spcPts val="3920"/>
              </a:lnSpc>
              <a:spcBef>
                <a:spcPct val="0"/>
              </a:spcBef>
            </a:pPr>
            <a:r>
              <a:rPr lang="en-US" sz="2800" dirty="0">
                <a:solidFill>
                  <a:srgbClr val="000000"/>
                </a:solidFill>
                <a:latin typeface="Muli"/>
                <a:ea typeface="Muli"/>
                <a:cs typeface="Muli"/>
                <a:sym typeface="Muli"/>
              </a:rPr>
              <a:t>T-Series becomes the most subscribed YouTube channel globally, exemplifying YouTube’s significance in the music industry,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12888" r="-12888"/>
            </a:stretch>
          </a:blipFill>
        </p:spPr>
      </p:sp>
      <p:grpSp>
        <p:nvGrpSpPr>
          <p:cNvPr id="3" name="Group 3"/>
          <p:cNvGrpSpPr/>
          <p:nvPr/>
        </p:nvGrpSpPr>
        <p:grpSpPr>
          <a:xfrm>
            <a:off x="0" y="527374"/>
            <a:ext cx="18288000" cy="9992068"/>
            <a:chOff x="0" y="0"/>
            <a:chExt cx="2015728" cy="1101339"/>
          </a:xfrm>
        </p:grpSpPr>
        <p:sp>
          <p:nvSpPr>
            <p:cNvPr id="4" name="Freeform 4"/>
            <p:cNvSpPr/>
            <p:nvPr/>
          </p:nvSpPr>
          <p:spPr>
            <a:xfrm>
              <a:off x="0" y="0"/>
              <a:ext cx="2015728" cy="1101339"/>
            </a:xfrm>
            <a:custGeom>
              <a:avLst/>
              <a:gdLst/>
              <a:ahLst/>
              <a:cxnLst/>
              <a:rect l="l" t="t" r="r" b="b"/>
              <a:pathLst>
                <a:path w="2015728" h="1101339">
                  <a:moveTo>
                    <a:pt x="1007864" y="0"/>
                  </a:moveTo>
                  <a:cubicBezTo>
                    <a:pt x="451236" y="0"/>
                    <a:pt x="0" y="246543"/>
                    <a:pt x="0" y="550670"/>
                  </a:cubicBezTo>
                  <a:cubicBezTo>
                    <a:pt x="0" y="854796"/>
                    <a:pt x="451236" y="1101339"/>
                    <a:pt x="1007864" y="1101339"/>
                  </a:cubicBezTo>
                  <a:cubicBezTo>
                    <a:pt x="1564492" y="1101339"/>
                    <a:pt x="2015728" y="854796"/>
                    <a:pt x="2015728" y="550670"/>
                  </a:cubicBezTo>
                  <a:cubicBezTo>
                    <a:pt x="2015728" y="246543"/>
                    <a:pt x="1564492" y="0"/>
                    <a:pt x="1007864" y="0"/>
                  </a:cubicBezTo>
                  <a:close/>
                </a:path>
              </a:pathLst>
            </a:custGeom>
            <a:solidFill>
              <a:srgbClr val="FFFFFF"/>
            </a:solidFill>
          </p:spPr>
        </p:sp>
        <p:sp>
          <p:nvSpPr>
            <p:cNvPr id="5" name="TextBox 5"/>
            <p:cNvSpPr txBox="1"/>
            <p:nvPr/>
          </p:nvSpPr>
          <p:spPr>
            <a:xfrm>
              <a:off x="188975" y="55626"/>
              <a:ext cx="1637779" cy="942463"/>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572087" y="492381"/>
            <a:ext cx="8751869" cy="526794"/>
          </a:xfrm>
          <a:prstGeom prst="rect">
            <a:avLst/>
          </a:prstGeom>
        </p:spPr>
        <p:txBody>
          <a:bodyPr lIns="0" tIns="0" rIns="0" bIns="0" rtlCol="0" anchor="t">
            <a:spAutoFit/>
          </a:bodyPr>
          <a:lstStyle/>
          <a:p>
            <a:pPr algn="ctr">
              <a:lnSpc>
                <a:spcPts val="3771"/>
              </a:lnSpc>
            </a:pPr>
            <a:r>
              <a:rPr lang="en-US" sz="4599" spc="-114">
                <a:solidFill>
                  <a:srgbClr val="FF3131"/>
                </a:solidFill>
                <a:latin typeface="Shrikhand"/>
                <a:ea typeface="Shrikhand"/>
                <a:cs typeface="Shrikhand"/>
                <a:sym typeface="Shrikhand"/>
              </a:rPr>
              <a:t>Introduction to the Dataset</a:t>
            </a:r>
          </a:p>
        </p:txBody>
      </p:sp>
      <p:sp>
        <p:nvSpPr>
          <p:cNvPr id="7" name="Freeform 7"/>
          <p:cNvSpPr/>
          <p:nvPr/>
        </p:nvSpPr>
        <p:spPr>
          <a:xfrm>
            <a:off x="5486400" y="7185266"/>
            <a:ext cx="7315200" cy="1371600"/>
          </a:xfrm>
          <a:custGeom>
            <a:avLst/>
            <a:gdLst/>
            <a:ahLst/>
            <a:cxnLst/>
            <a:rect l="l" t="t" r="r" b="b"/>
            <a:pathLst>
              <a:path w="7315200" h="1371600">
                <a:moveTo>
                  <a:pt x="0" y="0"/>
                </a:moveTo>
                <a:lnTo>
                  <a:pt x="7315200" y="0"/>
                </a:lnTo>
                <a:lnTo>
                  <a:pt x="7315200" y="1371600"/>
                </a:lnTo>
                <a:lnTo>
                  <a:pt x="0" y="13716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19050" y="1009146"/>
            <a:ext cx="8451708" cy="6920484"/>
          </a:xfrm>
          <a:prstGeom prst="rect">
            <a:avLst/>
          </a:prstGeom>
        </p:spPr>
        <p:txBody>
          <a:bodyPr lIns="0" tIns="0" rIns="0" bIns="0" rtlCol="0" anchor="t">
            <a:spAutoFit/>
          </a:bodyPr>
          <a:lstStyle/>
          <a:p>
            <a:pPr algn="l">
              <a:lnSpc>
                <a:spcPts val="3906"/>
              </a:lnSpc>
              <a:spcBef>
                <a:spcPct val="0"/>
              </a:spcBef>
            </a:pPr>
            <a:r>
              <a:rPr lang="en-US" sz="2790">
                <a:solidFill>
                  <a:srgbClr val="000000"/>
                </a:solidFill>
                <a:latin typeface="Muli"/>
                <a:ea typeface="Muli"/>
                <a:cs typeface="Muli"/>
                <a:sym typeface="Muli"/>
              </a:rPr>
              <a:t>This internship project aims to conduct a comprehensive analysis of YouTube songs data using Power BI. The dataset contains key attributes such as video ID, channel title, title, description, tags, published date, view count, like count, favorite count, comment count, video duration, video definition, and caption details. The goal is to utilize Power BI to create insightful visualizations and reports that provide a deeper understanding of YouTube songs' performance, popularity, and user engagement. The analysis aims to uncover trends, preferences, and patterns in the data to aid content creators and stakeholders in optimizing their YouTube song content.</a:t>
            </a:r>
          </a:p>
        </p:txBody>
      </p:sp>
      <p:sp>
        <p:nvSpPr>
          <p:cNvPr id="9" name="TextBox 9"/>
          <p:cNvSpPr txBox="1"/>
          <p:nvPr/>
        </p:nvSpPr>
        <p:spPr>
          <a:xfrm>
            <a:off x="9183507" y="667254"/>
            <a:ext cx="6977705" cy="475242"/>
          </a:xfrm>
          <a:prstGeom prst="rect">
            <a:avLst/>
          </a:prstGeom>
        </p:spPr>
        <p:txBody>
          <a:bodyPr lIns="0" tIns="0" rIns="0" bIns="0" rtlCol="0" anchor="t">
            <a:spAutoFit/>
          </a:bodyPr>
          <a:lstStyle/>
          <a:p>
            <a:pPr algn="ctr">
              <a:lnSpc>
                <a:spcPts val="3863"/>
              </a:lnSpc>
              <a:spcBef>
                <a:spcPct val="0"/>
              </a:spcBef>
            </a:pPr>
            <a:r>
              <a:rPr lang="en-US" sz="2759">
                <a:solidFill>
                  <a:srgbClr val="FF3131"/>
                </a:solidFill>
                <a:latin typeface="Muli Ultra-Bold"/>
                <a:ea typeface="Muli Ultra-Bold"/>
                <a:cs typeface="Muli Ultra-Bold"/>
                <a:sym typeface="Muli Ultra-Bold"/>
              </a:rPr>
              <a:t>Data Cleaning Process:</a:t>
            </a:r>
          </a:p>
        </p:txBody>
      </p:sp>
      <p:sp>
        <p:nvSpPr>
          <p:cNvPr id="10" name="TextBox 10"/>
          <p:cNvSpPr txBox="1"/>
          <p:nvPr/>
        </p:nvSpPr>
        <p:spPr>
          <a:xfrm>
            <a:off x="8893538" y="933450"/>
            <a:ext cx="9394462" cy="9396984"/>
          </a:xfrm>
          <a:prstGeom prst="rect">
            <a:avLst/>
          </a:prstGeom>
        </p:spPr>
        <p:txBody>
          <a:bodyPr lIns="0" tIns="0" rIns="0" bIns="0" rtlCol="0" anchor="t">
            <a:spAutoFit/>
          </a:bodyPr>
          <a:lstStyle/>
          <a:p>
            <a:pPr marL="602361" lvl="1" indent="-301180" algn="l">
              <a:lnSpc>
                <a:spcPts val="3906"/>
              </a:lnSpc>
              <a:buFont typeface="Arial"/>
              <a:buChar char="•"/>
            </a:pPr>
            <a:r>
              <a:rPr lang="en-US" sz="2790">
                <a:solidFill>
                  <a:srgbClr val="000000"/>
                </a:solidFill>
                <a:latin typeface="Muli"/>
                <a:ea typeface="Muli"/>
                <a:cs typeface="Muli"/>
                <a:sym typeface="Muli"/>
              </a:rPr>
              <a:t>Reviewed the data types for each column to ensure they were properly assigned (e.g., numeric columns as integers, date/time columns in the right format).</a:t>
            </a:r>
          </a:p>
          <a:p>
            <a:pPr marL="602361" lvl="1" indent="-301180" algn="l">
              <a:lnSpc>
                <a:spcPts val="3906"/>
              </a:lnSpc>
              <a:buFont typeface="Arial"/>
              <a:buChar char="•"/>
            </a:pPr>
            <a:r>
              <a:rPr lang="en-US" sz="2790">
                <a:solidFill>
                  <a:srgbClr val="000000"/>
                </a:solidFill>
                <a:latin typeface="Muli"/>
                <a:ea typeface="Muli"/>
                <a:cs typeface="Muli"/>
                <a:sym typeface="Muli"/>
              </a:rPr>
              <a:t>Identified columns with missing or null values and decided on appropriate mitigation strategy. E.g., Column Description has blank rows, which I replaced with Not Specified.</a:t>
            </a:r>
          </a:p>
          <a:p>
            <a:pPr marL="602361" lvl="1" indent="-301180" algn="l">
              <a:lnSpc>
                <a:spcPts val="3906"/>
              </a:lnSpc>
              <a:buFont typeface="Arial"/>
              <a:buChar char="•"/>
            </a:pPr>
            <a:r>
              <a:rPr lang="en-US" sz="2790">
                <a:solidFill>
                  <a:srgbClr val="000000"/>
                </a:solidFill>
                <a:latin typeface="Muli"/>
                <a:ea typeface="Muli"/>
                <a:cs typeface="Muli"/>
                <a:sym typeface="Muli"/>
              </a:rPr>
              <a:t>Scanned the datasets for any duplicate records that could skew the analysis.</a:t>
            </a:r>
          </a:p>
          <a:p>
            <a:pPr marL="602361" lvl="1" indent="-301180" algn="l">
              <a:lnSpc>
                <a:spcPts val="3906"/>
              </a:lnSpc>
              <a:buFont typeface="Arial"/>
              <a:buChar char="•"/>
            </a:pPr>
            <a:r>
              <a:rPr lang="en-US" sz="2790">
                <a:solidFill>
                  <a:srgbClr val="000000"/>
                </a:solidFill>
                <a:latin typeface="Muli"/>
                <a:ea typeface="Muli"/>
                <a:cs typeface="Muli"/>
                <a:sym typeface="Muli"/>
              </a:rPr>
              <a:t>Observed that the original title columns contained lengthy, unwieldy text that would be difficult to work with in the visualization. I created a new column called “Song Title” that extracted the core song title from the original title column. </a:t>
            </a:r>
          </a:p>
          <a:p>
            <a:pPr marL="602361" lvl="1" indent="-301180" algn="l">
              <a:lnSpc>
                <a:spcPts val="3906"/>
              </a:lnSpc>
              <a:buFont typeface="Arial"/>
              <a:buChar char="•"/>
            </a:pPr>
            <a:r>
              <a:rPr lang="en-US" sz="2790">
                <a:solidFill>
                  <a:srgbClr val="000000"/>
                </a:solidFill>
                <a:latin typeface="Muli"/>
                <a:ea typeface="Muli"/>
                <a:cs typeface="Muli"/>
                <a:sym typeface="Muli"/>
              </a:rPr>
              <a:t>Derived new columns like Day name, Quarter, Month name, Year from Publishedat column.</a:t>
            </a:r>
          </a:p>
          <a:p>
            <a:pPr marL="602361" lvl="1" indent="-301180" algn="l">
              <a:lnSpc>
                <a:spcPts val="3906"/>
              </a:lnSpc>
              <a:buFont typeface="Arial"/>
              <a:buChar char="•"/>
            </a:pPr>
            <a:r>
              <a:rPr lang="en-US" sz="2790">
                <a:solidFill>
                  <a:srgbClr val="000000"/>
                </a:solidFill>
                <a:latin typeface="Muli"/>
                <a:ea typeface="Muli"/>
                <a:cs typeface="Muli"/>
                <a:sym typeface="Muli"/>
              </a:rPr>
              <a:t>Derived new column named Duration Category from the Duration Column. which I break it into High, Medium ,Low.</a:t>
            </a:r>
          </a:p>
        </p:txBody>
      </p:sp>
      <p:sp>
        <p:nvSpPr>
          <p:cNvPr id="11" name="Freeform 11"/>
          <p:cNvSpPr/>
          <p:nvPr/>
        </p:nvSpPr>
        <p:spPr>
          <a:xfrm rot="954880">
            <a:off x="14985148" y="-3860371"/>
            <a:ext cx="6605703" cy="5668894"/>
          </a:xfrm>
          <a:custGeom>
            <a:avLst/>
            <a:gdLst/>
            <a:ahLst/>
            <a:cxnLst/>
            <a:rect l="l" t="t" r="r" b="b"/>
            <a:pathLst>
              <a:path w="6605703" h="5668894">
                <a:moveTo>
                  <a:pt x="0" y="0"/>
                </a:moveTo>
                <a:lnTo>
                  <a:pt x="6605704" y="0"/>
                </a:lnTo>
                <a:lnTo>
                  <a:pt x="6605704" y="5668895"/>
                </a:lnTo>
                <a:lnTo>
                  <a:pt x="0" y="566889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2" name="Freeform 12"/>
          <p:cNvSpPr/>
          <p:nvPr/>
        </p:nvSpPr>
        <p:spPr>
          <a:xfrm rot="-602295" flipH="1">
            <a:off x="-359306" y="8424021"/>
            <a:ext cx="2776012" cy="2776012"/>
          </a:xfrm>
          <a:custGeom>
            <a:avLst/>
            <a:gdLst/>
            <a:ahLst/>
            <a:cxnLst/>
            <a:rect l="l" t="t" r="r" b="b"/>
            <a:pathLst>
              <a:path w="2776012" h="2776012">
                <a:moveTo>
                  <a:pt x="2776012" y="0"/>
                </a:moveTo>
                <a:lnTo>
                  <a:pt x="0" y="0"/>
                </a:lnTo>
                <a:lnTo>
                  <a:pt x="0" y="2776012"/>
                </a:lnTo>
                <a:lnTo>
                  <a:pt x="2776012" y="2776012"/>
                </a:lnTo>
                <a:lnTo>
                  <a:pt x="2776012"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3" name="Freeform 13"/>
          <p:cNvSpPr/>
          <p:nvPr/>
        </p:nvSpPr>
        <p:spPr>
          <a:xfrm rot="-311522" flipH="1">
            <a:off x="-1019384" y="-1867224"/>
            <a:ext cx="2776012" cy="2776012"/>
          </a:xfrm>
          <a:custGeom>
            <a:avLst/>
            <a:gdLst/>
            <a:ahLst/>
            <a:cxnLst/>
            <a:rect l="l" t="t" r="r" b="b"/>
            <a:pathLst>
              <a:path w="2776012" h="2776012">
                <a:moveTo>
                  <a:pt x="2776013" y="0"/>
                </a:moveTo>
                <a:lnTo>
                  <a:pt x="0" y="0"/>
                </a:lnTo>
                <a:lnTo>
                  <a:pt x="0" y="2776012"/>
                </a:lnTo>
                <a:lnTo>
                  <a:pt x="2776013" y="2776012"/>
                </a:lnTo>
                <a:lnTo>
                  <a:pt x="2776013"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4" name="Freeform 14"/>
          <p:cNvSpPr/>
          <p:nvPr/>
        </p:nvSpPr>
        <p:spPr>
          <a:xfrm rot="-602295" flipH="1">
            <a:off x="2951320" y="8197944"/>
            <a:ext cx="2776012" cy="2776012"/>
          </a:xfrm>
          <a:custGeom>
            <a:avLst/>
            <a:gdLst/>
            <a:ahLst/>
            <a:cxnLst/>
            <a:rect l="l" t="t" r="r" b="b"/>
            <a:pathLst>
              <a:path w="2776012" h="2776012">
                <a:moveTo>
                  <a:pt x="2776012" y="0"/>
                </a:moveTo>
                <a:lnTo>
                  <a:pt x="0" y="0"/>
                </a:lnTo>
                <a:lnTo>
                  <a:pt x="0" y="2776013"/>
                </a:lnTo>
                <a:lnTo>
                  <a:pt x="2776012" y="2776013"/>
                </a:lnTo>
                <a:lnTo>
                  <a:pt x="2776012"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5" name="Freeform 15"/>
          <p:cNvSpPr/>
          <p:nvPr/>
        </p:nvSpPr>
        <p:spPr>
          <a:xfrm rot="-602295" flipH="1">
            <a:off x="5707089" y="7870294"/>
            <a:ext cx="2776012" cy="2776012"/>
          </a:xfrm>
          <a:custGeom>
            <a:avLst/>
            <a:gdLst/>
            <a:ahLst/>
            <a:cxnLst/>
            <a:rect l="l" t="t" r="r" b="b"/>
            <a:pathLst>
              <a:path w="2776012" h="2776012">
                <a:moveTo>
                  <a:pt x="2776012" y="0"/>
                </a:moveTo>
                <a:lnTo>
                  <a:pt x="0" y="0"/>
                </a:lnTo>
                <a:lnTo>
                  <a:pt x="0" y="2776012"/>
                </a:lnTo>
                <a:lnTo>
                  <a:pt x="2776012" y="2776012"/>
                </a:lnTo>
                <a:lnTo>
                  <a:pt x="2776012" y="0"/>
                </a:lnTo>
                <a:close/>
              </a:path>
            </a:pathLst>
          </a:custGeom>
          <a:blipFill>
            <a:blip r:embed="rId7">
              <a:extLst>
                <a:ext uri="{96DAC541-7B7A-43D3-8B79-37D633B846F1}">
                  <asvg:svgBlip xmlns:asvg="http://schemas.microsoft.com/office/drawing/2016/SVG/main" r:embed="rId8"/>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12888" r="-12888"/>
            </a:stretch>
          </a:blipFill>
        </p:spPr>
      </p:sp>
      <p:grpSp>
        <p:nvGrpSpPr>
          <p:cNvPr id="3" name="Group 3"/>
          <p:cNvGrpSpPr/>
          <p:nvPr/>
        </p:nvGrpSpPr>
        <p:grpSpPr>
          <a:xfrm>
            <a:off x="0" y="95694"/>
            <a:ext cx="17506020" cy="9663932"/>
            <a:chOff x="0" y="0"/>
            <a:chExt cx="1843346" cy="1017591"/>
          </a:xfrm>
        </p:grpSpPr>
        <p:sp>
          <p:nvSpPr>
            <p:cNvPr id="4" name="Freeform 4"/>
            <p:cNvSpPr/>
            <p:nvPr/>
          </p:nvSpPr>
          <p:spPr>
            <a:xfrm>
              <a:off x="0" y="0"/>
              <a:ext cx="1843346" cy="1017591"/>
            </a:xfrm>
            <a:custGeom>
              <a:avLst/>
              <a:gdLst/>
              <a:ahLst/>
              <a:cxnLst/>
              <a:rect l="l" t="t" r="r" b="b"/>
              <a:pathLst>
                <a:path w="1843346" h="1017591">
                  <a:moveTo>
                    <a:pt x="921673" y="0"/>
                  </a:moveTo>
                  <a:cubicBezTo>
                    <a:pt x="412647" y="0"/>
                    <a:pt x="0" y="227796"/>
                    <a:pt x="0" y="508796"/>
                  </a:cubicBezTo>
                  <a:cubicBezTo>
                    <a:pt x="0" y="789796"/>
                    <a:pt x="412647" y="1017591"/>
                    <a:pt x="921673" y="1017591"/>
                  </a:cubicBezTo>
                  <a:cubicBezTo>
                    <a:pt x="1430699" y="1017591"/>
                    <a:pt x="1843346" y="789796"/>
                    <a:pt x="1843346" y="508796"/>
                  </a:cubicBezTo>
                  <a:cubicBezTo>
                    <a:pt x="1843346" y="227796"/>
                    <a:pt x="1430699" y="0"/>
                    <a:pt x="921673" y="0"/>
                  </a:cubicBezTo>
                  <a:close/>
                </a:path>
              </a:pathLst>
            </a:custGeom>
            <a:solidFill>
              <a:srgbClr val="FFFFFF"/>
            </a:solidFill>
          </p:spPr>
        </p:sp>
        <p:sp>
          <p:nvSpPr>
            <p:cNvPr id="5" name="TextBox 5"/>
            <p:cNvSpPr txBox="1"/>
            <p:nvPr/>
          </p:nvSpPr>
          <p:spPr>
            <a:xfrm>
              <a:off x="172814" y="47774"/>
              <a:ext cx="1497719" cy="874418"/>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598202" y="236855"/>
            <a:ext cx="12300089" cy="706120"/>
          </a:xfrm>
          <a:prstGeom prst="rect">
            <a:avLst/>
          </a:prstGeom>
        </p:spPr>
        <p:txBody>
          <a:bodyPr lIns="0" tIns="0" rIns="0" bIns="0" rtlCol="0" anchor="t">
            <a:spAutoFit/>
          </a:bodyPr>
          <a:lstStyle/>
          <a:p>
            <a:pPr algn="ctr">
              <a:lnSpc>
                <a:spcPts val="5300"/>
              </a:lnSpc>
            </a:pPr>
            <a:r>
              <a:rPr lang="en-US" sz="5300" spc="-132">
                <a:solidFill>
                  <a:srgbClr val="FF3131"/>
                </a:solidFill>
                <a:latin typeface="Shrikhand"/>
                <a:ea typeface="Shrikhand"/>
                <a:cs typeface="Shrikhand"/>
                <a:sym typeface="Shrikhand"/>
              </a:rPr>
              <a:t>Dataset Overview</a:t>
            </a:r>
          </a:p>
        </p:txBody>
      </p:sp>
      <p:sp>
        <p:nvSpPr>
          <p:cNvPr id="7" name="Freeform 7"/>
          <p:cNvSpPr/>
          <p:nvPr/>
        </p:nvSpPr>
        <p:spPr>
          <a:xfrm rot="954880">
            <a:off x="14796568" y="-1244980"/>
            <a:ext cx="6605703" cy="5668894"/>
          </a:xfrm>
          <a:custGeom>
            <a:avLst/>
            <a:gdLst/>
            <a:ahLst/>
            <a:cxnLst/>
            <a:rect l="l" t="t" r="r" b="b"/>
            <a:pathLst>
              <a:path w="6605703" h="5668894">
                <a:moveTo>
                  <a:pt x="0" y="0"/>
                </a:moveTo>
                <a:lnTo>
                  <a:pt x="6605703" y="0"/>
                </a:lnTo>
                <a:lnTo>
                  <a:pt x="6605703" y="5668894"/>
                </a:lnTo>
                <a:lnTo>
                  <a:pt x="0" y="566889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rot="-1827265">
            <a:off x="-3523461" y="5776786"/>
            <a:ext cx="8077111" cy="6931630"/>
          </a:xfrm>
          <a:custGeom>
            <a:avLst/>
            <a:gdLst/>
            <a:ahLst/>
            <a:cxnLst/>
            <a:rect l="l" t="t" r="r" b="b"/>
            <a:pathLst>
              <a:path w="8077111" h="6931630">
                <a:moveTo>
                  <a:pt x="0" y="0"/>
                </a:moveTo>
                <a:lnTo>
                  <a:pt x="8077111" y="0"/>
                </a:lnTo>
                <a:lnTo>
                  <a:pt x="8077111" y="6931629"/>
                </a:lnTo>
                <a:lnTo>
                  <a:pt x="0" y="693162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rot="805201">
            <a:off x="15136070" y="6500209"/>
            <a:ext cx="3101104" cy="3101104"/>
          </a:xfrm>
          <a:custGeom>
            <a:avLst/>
            <a:gdLst/>
            <a:ahLst/>
            <a:cxnLst/>
            <a:rect l="l" t="t" r="r" b="b"/>
            <a:pathLst>
              <a:path w="3101104" h="3101104">
                <a:moveTo>
                  <a:pt x="0" y="0"/>
                </a:moveTo>
                <a:lnTo>
                  <a:pt x="3101104" y="0"/>
                </a:lnTo>
                <a:lnTo>
                  <a:pt x="3101104" y="3101104"/>
                </a:lnTo>
                <a:lnTo>
                  <a:pt x="0" y="310110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 name="Freeform 10"/>
          <p:cNvSpPr/>
          <p:nvPr/>
        </p:nvSpPr>
        <p:spPr>
          <a:xfrm rot="-311522" flipH="1">
            <a:off x="-359306" y="-934982"/>
            <a:ext cx="2776012" cy="2776012"/>
          </a:xfrm>
          <a:custGeom>
            <a:avLst/>
            <a:gdLst/>
            <a:ahLst/>
            <a:cxnLst/>
            <a:rect l="l" t="t" r="r" b="b"/>
            <a:pathLst>
              <a:path w="2776012" h="2776012">
                <a:moveTo>
                  <a:pt x="2776012" y="0"/>
                </a:moveTo>
                <a:lnTo>
                  <a:pt x="0" y="0"/>
                </a:lnTo>
                <a:lnTo>
                  <a:pt x="0" y="2776012"/>
                </a:lnTo>
                <a:lnTo>
                  <a:pt x="2776012" y="2776012"/>
                </a:lnTo>
                <a:lnTo>
                  <a:pt x="2776012"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1" name="TextBox 11"/>
          <p:cNvSpPr txBox="1"/>
          <p:nvPr/>
        </p:nvSpPr>
        <p:spPr>
          <a:xfrm>
            <a:off x="0" y="866775"/>
            <a:ext cx="17259300" cy="10052239"/>
          </a:xfrm>
          <a:prstGeom prst="rect">
            <a:avLst/>
          </a:prstGeom>
        </p:spPr>
        <p:txBody>
          <a:bodyPr lIns="0" tIns="0" rIns="0" bIns="0" rtlCol="0" anchor="t">
            <a:spAutoFit/>
          </a:bodyPr>
          <a:lstStyle/>
          <a:p>
            <a:pPr algn="l">
              <a:lnSpc>
                <a:spcPts val="3919"/>
              </a:lnSpc>
            </a:pPr>
            <a:r>
              <a:rPr lang="en-US" sz="2799">
                <a:solidFill>
                  <a:srgbClr val="000000"/>
                </a:solidFill>
                <a:latin typeface="Muli"/>
                <a:ea typeface="Muli"/>
                <a:cs typeface="Muli"/>
                <a:sym typeface="Muli"/>
              </a:rPr>
              <a:t>This project provides interns with hands-on experience in leveraging Power BI for meaningful analysis in the dynamic domain of YouTube songs, contributing insights to optimize content strategy and engagement.</a:t>
            </a:r>
          </a:p>
          <a:p>
            <a:pPr algn="l">
              <a:lnSpc>
                <a:spcPts val="3919"/>
              </a:lnSpc>
            </a:pPr>
            <a:r>
              <a:rPr lang="en-US" sz="2799">
                <a:solidFill>
                  <a:srgbClr val="000000"/>
                </a:solidFill>
                <a:latin typeface="Muli"/>
                <a:ea typeface="Muli"/>
                <a:cs typeface="Muli"/>
                <a:sym typeface="Muli"/>
              </a:rPr>
              <a:t>The dataset consists of 13 columns and 19,345 rows.</a:t>
            </a:r>
          </a:p>
          <a:p>
            <a:pPr algn="l">
              <a:lnSpc>
                <a:spcPts val="3919"/>
              </a:lnSpc>
            </a:pPr>
            <a:r>
              <a:rPr lang="en-US" sz="2799">
                <a:solidFill>
                  <a:srgbClr val="000000"/>
                </a:solidFill>
                <a:latin typeface="Muli"/>
                <a:ea typeface="Muli"/>
                <a:cs typeface="Muli"/>
                <a:sym typeface="Muli"/>
              </a:rPr>
              <a:t>The dataset description is shown below:</a:t>
            </a:r>
          </a:p>
          <a:p>
            <a:pPr algn="l">
              <a:lnSpc>
                <a:spcPts val="3919"/>
              </a:lnSpc>
            </a:pPr>
            <a:r>
              <a:rPr lang="en-US" sz="2799">
                <a:solidFill>
                  <a:srgbClr val="000000"/>
                </a:solidFill>
                <a:latin typeface="Muli"/>
                <a:ea typeface="Muli"/>
                <a:cs typeface="Muli"/>
                <a:sym typeface="Muli"/>
              </a:rPr>
              <a:t>1. </a:t>
            </a:r>
            <a:r>
              <a:rPr lang="en-US" sz="2799">
                <a:solidFill>
                  <a:srgbClr val="000000"/>
                </a:solidFill>
                <a:latin typeface="Muli Bold"/>
                <a:ea typeface="Muli Bold"/>
                <a:cs typeface="Muli Bold"/>
                <a:sym typeface="Muli Bold"/>
              </a:rPr>
              <a:t>video_id</a:t>
            </a:r>
            <a:r>
              <a:rPr lang="en-US" sz="2799">
                <a:solidFill>
                  <a:srgbClr val="000000"/>
                </a:solidFill>
                <a:latin typeface="Muli"/>
                <a:ea typeface="Muli"/>
                <a:cs typeface="Muli"/>
                <a:sym typeface="Muli"/>
              </a:rPr>
              <a:t>: Unique identifier for each YouTube video.</a:t>
            </a:r>
          </a:p>
          <a:p>
            <a:pPr algn="l">
              <a:lnSpc>
                <a:spcPts val="3919"/>
              </a:lnSpc>
            </a:pPr>
            <a:r>
              <a:rPr lang="en-US" sz="2799">
                <a:solidFill>
                  <a:srgbClr val="000000"/>
                </a:solidFill>
                <a:latin typeface="Muli"/>
                <a:ea typeface="Muli"/>
                <a:cs typeface="Muli"/>
                <a:sym typeface="Muli"/>
              </a:rPr>
              <a:t> 2. </a:t>
            </a:r>
            <a:r>
              <a:rPr lang="en-US" sz="2799">
                <a:solidFill>
                  <a:srgbClr val="000000"/>
                </a:solidFill>
                <a:latin typeface="Muli Bold"/>
                <a:ea typeface="Muli Bold"/>
                <a:cs typeface="Muli Bold"/>
                <a:sym typeface="Muli Bold"/>
              </a:rPr>
              <a:t>channelTitle:</a:t>
            </a:r>
            <a:r>
              <a:rPr lang="en-US" sz="2799">
                <a:solidFill>
                  <a:srgbClr val="000000"/>
                </a:solidFill>
                <a:latin typeface="Muli"/>
                <a:ea typeface="Muli"/>
                <a:cs typeface="Muli"/>
                <a:sym typeface="Muli"/>
              </a:rPr>
              <a:t> Title of the YouTube channel publishing the song.</a:t>
            </a:r>
          </a:p>
          <a:p>
            <a:pPr algn="l">
              <a:lnSpc>
                <a:spcPts val="3919"/>
              </a:lnSpc>
            </a:pPr>
            <a:r>
              <a:rPr lang="en-US" sz="2799">
                <a:solidFill>
                  <a:srgbClr val="000000"/>
                </a:solidFill>
                <a:latin typeface="Muli"/>
                <a:ea typeface="Muli"/>
                <a:cs typeface="Muli"/>
                <a:sym typeface="Muli"/>
              </a:rPr>
              <a:t> 3. </a:t>
            </a:r>
            <a:r>
              <a:rPr lang="en-US" sz="2799">
                <a:solidFill>
                  <a:srgbClr val="000000"/>
                </a:solidFill>
                <a:latin typeface="Muli Bold"/>
                <a:ea typeface="Muli Bold"/>
                <a:cs typeface="Muli Bold"/>
                <a:sym typeface="Muli Bold"/>
              </a:rPr>
              <a:t>title: </a:t>
            </a:r>
            <a:r>
              <a:rPr lang="en-US" sz="2799">
                <a:solidFill>
                  <a:srgbClr val="000000"/>
                </a:solidFill>
                <a:latin typeface="Muli"/>
                <a:ea typeface="Muli"/>
                <a:cs typeface="Muli"/>
                <a:sym typeface="Muli"/>
              </a:rPr>
              <a:t>Title of the YouTube song video.</a:t>
            </a:r>
          </a:p>
          <a:p>
            <a:pPr algn="l">
              <a:lnSpc>
                <a:spcPts val="3919"/>
              </a:lnSpc>
            </a:pPr>
            <a:r>
              <a:rPr lang="en-US" sz="2799">
                <a:solidFill>
                  <a:srgbClr val="000000"/>
                </a:solidFill>
                <a:latin typeface="Muli"/>
                <a:ea typeface="Muli"/>
                <a:cs typeface="Muli"/>
                <a:sym typeface="Muli"/>
              </a:rPr>
              <a:t> 4. </a:t>
            </a:r>
            <a:r>
              <a:rPr lang="en-US" sz="2799">
                <a:solidFill>
                  <a:srgbClr val="000000"/>
                </a:solidFill>
                <a:latin typeface="Muli Bold"/>
                <a:ea typeface="Muli Bold"/>
                <a:cs typeface="Muli Bold"/>
                <a:sym typeface="Muli Bold"/>
              </a:rPr>
              <a:t>description:</a:t>
            </a:r>
            <a:r>
              <a:rPr lang="en-US" sz="2799">
                <a:solidFill>
                  <a:srgbClr val="000000"/>
                </a:solidFill>
                <a:latin typeface="Muli"/>
                <a:ea typeface="Muli"/>
                <a:cs typeface="Muli"/>
                <a:sym typeface="Muli"/>
              </a:rPr>
              <a:t> Description provided for the YouTube song video.</a:t>
            </a:r>
          </a:p>
          <a:p>
            <a:pPr algn="l">
              <a:lnSpc>
                <a:spcPts val="3919"/>
              </a:lnSpc>
            </a:pPr>
            <a:r>
              <a:rPr lang="en-US" sz="2799">
                <a:solidFill>
                  <a:srgbClr val="000000"/>
                </a:solidFill>
                <a:latin typeface="Muli"/>
                <a:ea typeface="Muli"/>
                <a:cs typeface="Muli"/>
                <a:sym typeface="Muli"/>
              </a:rPr>
              <a:t> 5.</a:t>
            </a:r>
            <a:r>
              <a:rPr lang="en-US" sz="2799">
                <a:solidFill>
                  <a:srgbClr val="000000"/>
                </a:solidFill>
                <a:latin typeface="Muli Bold"/>
                <a:ea typeface="Muli Bold"/>
                <a:cs typeface="Muli Bold"/>
                <a:sym typeface="Muli Bold"/>
              </a:rPr>
              <a:t> tags: </a:t>
            </a:r>
            <a:r>
              <a:rPr lang="en-US" sz="2799">
                <a:solidFill>
                  <a:srgbClr val="000000"/>
                </a:solidFill>
                <a:latin typeface="Muli"/>
                <a:ea typeface="Muli"/>
                <a:cs typeface="Muli"/>
                <a:sym typeface="Muli"/>
              </a:rPr>
              <a:t>Tags associated with the YouTube song video.</a:t>
            </a:r>
          </a:p>
          <a:p>
            <a:pPr algn="l">
              <a:lnSpc>
                <a:spcPts val="3919"/>
              </a:lnSpc>
            </a:pPr>
            <a:r>
              <a:rPr lang="en-US" sz="2799">
                <a:solidFill>
                  <a:srgbClr val="000000"/>
                </a:solidFill>
                <a:latin typeface="Muli"/>
                <a:ea typeface="Muli"/>
                <a:cs typeface="Muli"/>
                <a:sym typeface="Muli"/>
              </a:rPr>
              <a:t> 6. </a:t>
            </a:r>
            <a:r>
              <a:rPr lang="en-US" sz="2799">
                <a:solidFill>
                  <a:srgbClr val="000000"/>
                </a:solidFill>
                <a:latin typeface="Muli Bold"/>
                <a:ea typeface="Muli Bold"/>
                <a:cs typeface="Muli Bold"/>
                <a:sym typeface="Muli Bold"/>
              </a:rPr>
              <a:t>publishedAt: </a:t>
            </a:r>
            <a:r>
              <a:rPr lang="en-US" sz="2799">
                <a:solidFill>
                  <a:srgbClr val="000000"/>
                </a:solidFill>
                <a:latin typeface="Muli"/>
                <a:ea typeface="Muli"/>
                <a:cs typeface="Muli"/>
                <a:sym typeface="Muli"/>
              </a:rPr>
              <a:t>Date and time when the YouTube song video was published.</a:t>
            </a:r>
          </a:p>
          <a:p>
            <a:pPr algn="l">
              <a:lnSpc>
                <a:spcPts val="3919"/>
              </a:lnSpc>
            </a:pPr>
            <a:r>
              <a:rPr lang="en-US" sz="2799">
                <a:solidFill>
                  <a:srgbClr val="000000"/>
                </a:solidFill>
                <a:latin typeface="Muli"/>
                <a:ea typeface="Muli"/>
                <a:cs typeface="Muli"/>
                <a:sym typeface="Muli"/>
              </a:rPr>
              <a:t> 7. </a:t>
            </a:r>
            <a:r>
              <a:rPr lang="en-US" sz="2799">
                <a:solidFill>
                  <a:srgbClr val="000000"/>
                </a:solidFill>
                <a:latin typeface="Muli Bold"/>
                <a:ea typeface="Muli Bold"/>
                <a:cs typeface="Muli Bold"/>
                <a:sym typeface="Muli Bold"/>
              </a:rPr>
              <a:t>viewCount:</a:t>
            </a:r>
            <a:r>
              <a:rPr lang="en-US" sz="2799">
                <a:solidFill>
                  <a:srgbClr val="000000"/>
                </a:solidFill>
                <a:latin typeface="Muli"/>
                <a:ea typeface="Muli"/>
                <a:cs typeface="Muli"/>
                <a:sym typeface="Muli"/>
              </a:rPr>
              <a:t> Number of views received by the YouTube song video. </a:t>
            </a:r>
          </a:p>
          <a:p>
            <a:pPr algn="l">
              <a:lnSpc>
                <a:spcPts val="3919"/>
              </a:lnSpc>
            </a:pPr>
            <a:r>
              <a:rPr lang="en-US" sz="2799">
                <a:solidFill>
                  <a:srgbClr val="000000"/>
                </a:solidFill>
                <a:latin typeface="Muli"/>
                <a:ea typeface="Muli"/>
                <a:cs typeface="Muli"/>
                <a:sym typeface="Muli"/>
              </a:rPr>
              <a:t>8.</a:t>
            </a:r>
            <a:r>
              <a:rPr lang="en-US" sz="2799">
                <a:solidFill>
                  <a:srgbClr val="000000"/>
                </a:solidFill>
                <a:latin typeface="Muli Bold"/>
                <a:ea typeface="Muli Bold"/>
                <a:cs typeface="Muli Bold"/>
                <a:sym typeface="Muli Bold"/>
              </a:rPr>
              <a:t> likeCount:</a:t>
            </a:r>
            <a:r>
              <a:rPr lang="en-US" sz="2799">
                <a:solidFill>
                  <a:srgbClr val="000000"/>
                </a:solidFill>
                <a:latin typeface="Muli"/>
                <a:ea typeface="Muli"/>
                <a:cs typeface="Muli"/>
                <a:sym typeface="Muli"/>
              </a:rPr>
              <a:t> Number of likes received by the YouTube song video.</a:t>
            </a:r>
          </a:p>
          <a:p>
            <a:pPr algn="l">
              <a:lnSpc>
                <a:spcPts val="3919"/>
              </a:lnSpc>
            </a:pPr>
            <a:r>
              <a:rPr lang="en-US" sz="2799">
                <a:solidFill>
                  <a:srgbClr val="000000"/>
                </a:solidFill>
                <a:latin typeface="Muli"/>
                <a:ea typeface="Muli"/>
                <a:cs typeface="Muli"/>
                <a:sym typeface="Muli"/>
              </a:rPr>
              <a:t> 9. </a:t>
            </a:r>
            <a:r>
              <a:rPr lang="en-US" sz="2799">
                <a:solidFill>
                  <a:srgbClr val="000000"/>
                </a:solidFill>
                <a:latin typeface="Muli Bold"/>
                <a:ea typeface="Muli Bold"/>
                <a:cs typeface="Muli Bold"/>
                <a:sym typeface="Muli Bold"/>
              </a:rPr>
              <a:t>favoriteCount:</a:t>
            </a:r>
            <a:r>
              <a:rPr lang="en-US" sz="2799">
                <a:solidFill>
                  <a:srgbClr val="000000"/>
                </a:solidFill>
                <a:latin typeface="Muli"/>
                <a:ea typeface="Muli"/>
                <a:cs typeface="Muli"/>
                <a:sym typeface="Muli"/>
              </a:rPr>
              <a:t> Number of times the YouTube song video has been marked as a favorite.</a:t>
            </a:r>
          </a:p>
          <a:p>
            <a:pPr algn="l">
              <a:lnSpc>
                <a:spcPts val="3919"/>
              </a:lnSpc>
            </a:pPr>
            <a:r>
              <a:rPr lang="en-US" sz="2799">
                <a:solidFill>
                  <a:srgbClr val="000000"/>
                </a:solidFill>
                <a:latin typeface="Muli"/>
                <a:ea typeface="Muli"/>
                <a:cs typeface="Muli"/>
                <a:sym typeface="Muli"/>
              </a:rPr>
              <a:t> 10.</a:t>
            </a:r>
            <a:r>
              <a:rPr lang="en-US" sz="2799">
                <a:solidFill>
                  <a:srgbClr val="000000"/>
                </a:solidFill>
                <a:latin typeface="Muli Bold"/>
                <a:ea typeface="Muli Bold"/>
                <a:cs typeface="Muli Bold"/>
                <a:sym typeface="Muli Bold"/>
              </a:rPr>
              <a:t> commentCount:</a:t>
            </a:r>
            <a:r>
              <a:rPr lang="en-US" sz="2799">
                <a:solidFill>
                  <a:srgbClr val="000000"/>
                </a:solidFill>
                <a:latin typeface="Muli"/>
                <a:ea typeface="Muli"/>
                <a:cs typeface="Muli"/>
                <a:sym typeface="Muli"/>
              </a:rPr>
              <a:t> Number of comments posted on the YouTube song video. </a:t>
            </a:r>
          </a:p>
          <a:p>
            <a:pPr algn="l">
              <a:lnSpc>
                <a:spcPts val="3919"/>
              </a:lnSpc>
            </a:pPr>
            <a:r>
              <a:rPr lang="en-US" sz="2799">
                <a:solidFill>
                  <a:srgbClr val="000000"/>
                </a:solidFill>
                <a:latin typeface="Muli"/>
                <a:ea typeface="Muli"/>
                <a:cs typeface="Muli"/>
                <a:sym typeface="Muli"/>
              </a:rPr>
              <a:t>11. </a:t>
            </a:r>
            <a:r>
              <a:rPr lang="en-US" sz="2799">
                <a:solidFill>
                  <a:srgbClr val="000000"/>
                </a:solidFill>
                <a:latin typeface="Muli Bold"/>
                <a:ea typeface="Muli Bold"/>
                <a:cs typeface="Muli Bold"/>
                <a:sym typeface="Muli Bold"/>
              </a:rPr>
              <a:t>duration:</a:t>
            </a:r>
            <a:r>
              <a:rPr lang="en-US" sz="2799">
                <a:solidFill>
                  <a:srgbClr val="000000"/>
                </a:solidFill>
                <a:latin typeface="Muli"/>
                <a:ea typeface="Muli"/>
                <a:cs typeface="Muli"/>
                <a:sym typeface="Muli"/>
              </a:rPr>
              <a:t> Duration of the YouTube song video. </a:t>
            </a:r>
          </a:p>
          <a:p>
            <a:pPr algn="l">
              <a:lnSpc>
                <a:spcPts val="3919"/>
              </a:lnSpc>
            </a:pPr>
            <a:r>
              <a:rPr lang="en-US" sz="2799">
                <a:solidFill>
                  <a:srgbClr val="000000"/>
                </a:solidFill>
                <a:latin typeface="Muli"/>
                <a:ea typeface="Muli"/>
                <a:cs typeface="Muli"/>
                <a:sym typeface="Muli"/>
              </a:rPr>
              <a:t>12. </a:t>
            </a:r>
            <a:r>
              <a:rPr lang="en-US" sz="2799">
                <a:solidFill>
                  <a:srgbClr val="000000"/>
                </a:solidFill>
                <a:latin typeface="Muli Bold"/>
                <a:ea typeface="Muli Bold"/>
                <a:cs typeface="Muli Bold"/>
                <a:sym typeface="Muli Bold"/>
              </a:rPr>
              <a:t>definition:</a:t>
            </a:r>
            <a:r>
              <a:rPr lang="en-US" sz="2799">
                <a:solidFill>
                  <a:srgbClr val="000000"/>
                </a:solidFill>
                <a:latin typeface="Muli"/>
                <a:ea typeface="Muli"/>
                <a:cs typeface="Muli"/>
                <a:sym typeface="Muli"/>
              </a:rPr>
              <a:t> Video definition or quality (e.g., HD, SD). </a:t>
            </a:r>
          </a:p>
          <a:p>
            <a:pPr algn="l">
              <a:lnSpc>
                <a:spcPts val="3919"/>
              </a:lnSpc>
            </a:pPr>
            <a:r>
              <a:rPr lang="en-US" sz="2799">
                <a:solidFill>
                  <a:srgbClr val="000000"/>
                </a:solidFill>
                <a:latin typeface="Muli"/>
                <a:ea typeface="Muli"/>
                <a:cs typeface="Muli"/>
                <a:sym typeface="Muli"/>
              </a:rPr>
              <a:t>13. </a:t>
            </a:r>
            <a:r>
              <a:rPr lang="en-US" sz="2799">
                <a:solidFill>
                  <a:srgbClr val="000000"/>
                </a:solidFill>
                <a:latin typeface="Muli Bold"/>
                <a:ea typeface="Muli Bold"/>
                <a:cs typeface="Muli Bold"/>
                <a:sym typeface="Muli Bold"/>
              </a:rPr>
              <a:t>caption:</a:t>
            </a:r>
            <a:r>
              <a:rPr lang="en-US" sz="2799">
                <a:solidFill>
                  <a:srgbClr val="000000"/>
                </a:solidFill>
                <a:latin typeface="Muli"/>
                <a:ea typeface="Muli"/>
                <a:cs typeface="Muli"/>
                <a:sym typeface="Muli"/>
              </a:rPr>
              <a:t> Availability of captions for the YouTube song video</a:t>
            </a:r>
          </a:p>
          <a:p>
            <a:pPr algn="l">
              <a:lnSpc>
                <a:spcPts val="3059"/>
              </a:lnSpc>
            </a:pPr>
            <a:endParaRPr lang="en-US" sz="2799">
              <a:solidFill>
                <a:srgbClr val="000000"/>
              </a:solidFill>
              <a:latin typeface="Muli"/>
              <a:ea typeface="Muli"/>
              <a:cs typeface="Muli"/>
              <a:sym typeface="Muli"/>
            </a:endParaRPr>
          </a:p>
          <a:p>
            <a:pPr algn="l">
              <a:lnSpc>
                <a:spcPts val="3059"/>
              </a:lnSpc>
            </a:pPr>
            <a:endParaRPr lang="en-US" sz="2799">
              <a:solidFill>
                <a:srgbClr val="000000"/>
              </a:solidFill>
              <a:latin typeface="Muli"/>
              <a:ea typeface="Muli"/>
              <a:cs typeface="Muli"/>
              <a:sym typeface="Muli"/>
            </a:endParaRPr>
          </a:p>
          <a:p>
            <a:pPr algn="l">
              <a:lnSpc>
                <a:spcPts val="3059"/>
              </a:lnSpc>
              <a:spcBef>
                <a:spcPct val="0"/>
              </a:spcBef>
            </a:pPr>
            <a:endParaRPr lang="en-US" sz="2799">
              <a:solidFill>
                <a:srgbClr val="000000"/>
              </a:solidFill>
              <a:latin typeface="Muli"/>
              <a:ea typeface="Muli"/>
              <a:cs typeface="Muli"/>
              <a:sym typeface="Mul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66613">
            <a:off x="3824292" y="-4098443"/>
            <a:ext cx="10639415" cy="18483887"/>
          </a:xfrm>
          <a:custGeom>
            <a:avLst/>
            <a:gdLst/>
            <a:ahLst/>
            <a:cxnLst/>
            <a:rect l="l" t="t" r="r" b="b"/>
            <a:pathLst>
              <a:path w="10639415" h="18483887">
                <a:moveTo>
                  <a:pt x="10639416" y="199319"/>
                </a:moveTo>
                <a:lnTo>
                  <a:pt x="10285069" y="18483886"/>
                </a:lnTo>
                <a:lnTo>
                  <a:pt x="0" y="18284567"/>
                </a:lnTo>
                <a:lnTo>
                  <a:pt x="354347" y="0"/>
                </a:lnTo>
                <a:lnTo>
                  <a:pt x="10639416" y="199319"/>
                </a:lnTo>
                <a:close/>
              </a:path>
            </a:pathLst>
          </a:custGeom>
          <a:blipFill>
            <a:blip r:embed="rId2"/>
            <a:stretch>
              <a:fillRect l="-11420" r="-11420"/>
            </a:stretch>
          </a:blipFill>
        </p:spPr>
      </p:sp>
      <p:grpSp>
        <p:nvGrpSpPr>
          <p:cNvPr id="3" name="Group 3"/>
          <p:cNvGrpSpPr/>
          <p:nvPr/>
        </p:nvGrpSpPr>
        <p:grpSpPr>
          <a:xfrm>
            <a:off x="37971" y="116655"/>
            <a:ext cx="18191021" cy="10009778"/>
            <a:chOff x="0" y="0"/>
            <a:chExt cx="1919639" cy="1056299"/>
          </a:xfrm>
        </p:grpSpPr>
        <p:sp>
          <p:nvSpPr>
            <p:cNvPr id="4" name="Freeform 4"/>
            <p:cNvSpPr/>
            <p:nvPr/>
          </p:nvSpPr>
          <p:spPr>
            <a:xfrm>
              <a:off x="0" y="0"/>
              <a:ext cx="1919639" cy="1056299"/>
            </a:xfrm>
            <a:custGeom>
              <a:avLst/>
              <a:gdLst/>
              <a:ahLst/>
              <a:cxnLst/>
              <a:rect l="l" t="t" r="r" b="b"/>
              <a:pathLst>
                <a:path w="1919639" h="1056299">
                  <a:moveTo>
                    <a:pt x="959820" y="0"/>
                  </a:moveTo>
                  <a:cubicBezTo>
                    <a:pt x="429726" y="0"/>
                    <a:pt x="0" y="236461"/>
                    <a:pt x="0" y="528150"/>
                  </a:cubicBezTo>
                  <a:cubicBezTo>
                    <a:pt x="0" y="819839"/>
                    <a:pt x="429726" y="1056299"/>
                    <a:pt x="959820" y="1056299"/>
                  </a:cubicBezTo>
                  <a:cubicBezTo>
                    <a:pt x="1489913" y="1056299"/>
                    <a:pt x="1919639" y="819839"/>
                    <a:pt x="1919639" y="528150"/>
                  </a:cubicBezTo>
                  <a:cubicBezTo>
                    <a:pt x="1919639" y="236461"/>
                    <a:pt x="1489913" y="0"/>
                    <a:pt x="959820" y="0"/>
                  </a:cubicBezTo>
                  <a:close/>
                </a:path>
              </a:pathLst>
            </a:custGeom>
            <a:solidFill>
              <a:srgbClr val="FFFFFF"/>
            </a:solidFill>
          </p:spPr>
        </p:sp>
        <p:sp>
          <p:nvSpPr>
            <p:cNvPr id="5" name="TextBox 5"/>
            <p:cNvSpPr txBox="1"/>
            <p:nvPr/>
          </p:nvSpPr>
          <p:spPr>
            <a:xfrm>
              <a:off x="179966" y="51403"/>
              <a:ext cx="1559707" cy="905868"/>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2443225" y="76200"/>
            <a:ext cx="12141431" cy="778724"/>
          </a:xfrm>
          <a:prstGeom prst="rect">
            <a:avLst/>
          </a:prstGeom>
        </p:spPr>
        <p:txBody>
          <a:bodyPr lIns="0" tIns="0" rIns="0" bIns="0" rtlCol="0" anchor="t">
            <a:spAutoFit/>
          </a:bodyPr>
          <a:lstStyle/>
          <a:p>
            <a:pPr algn="ctr">
              <a:lnSpc>
                <a:spcPts val="5908"/>
              </a:lnSpc>
            </a:pPr>
            <a:r>
              <a:rPr lang="en-US" sz="5908" spc="-118">
                <a:solidFill>
                  <a:srgbClr val="FF3131"/>
                </a:solidFill>
                <a:latin typeface="Quicksand Bold"/>
                <a:ea typeface="Quicksand Bold"/>
                <a:cs typeface="Quicksand Bold"/>
                <a:sym typeface="Quicksand Bold"/>
              </a:rPr>
              <a:t>Problem Objectives</a:t>
            </a:r>
          </a:p>
        </p:txBody>
      </p:sp>
      <p:sp>
        <p:nvSpPr>
          <p:cNvPr id="7" name="Freeform 7"/>
          <p:cNvSpPr/>
          <p:nvPr/>
        </p:nvSpPr>
        <p:spPr>
          <a:xfrm rot="4226813">
            <a:off x="14181819" y="-1359998"/>
            <a:ext cx="5721397" cy="6306149"/>
          </a:xfrm>
          <a:custGeom>
            <a:avLst/>
            <a:gdLst/>
            <a:ahLst/>
            <a:cxnLst/>
            <a:rect l="l" t="t" r="r" b="b"/>
            <a:pathLst>
              <a:path w="5721397" h="6306149">
                <a:moveTo>
                  <a:pt x="0" y="0"/>
                </a:moveTo>
                <a:lnTo>
                  <a:pt x="5721397" y="0"/>
                </a:lnTo>
                <a:lnTo>
                  <a:pt x="5721397" y="6306149"/>
                </a:lnTo>
                <a:lnTo>
                  <a:pt x="0" y="630614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rot="1675006">
            <a:off x="-1453984" y="6135643"/>
            <a:ext cx="6414036" cy="7069579"/>
          </a:xfrm>
          <a:custGeom>
            <a:avLst/>
            <a:gdLst/>
            <a:ahLst/>
            <a:cxnLst/>
            <a:rect l="l" t="t" r="r" b="b"/>
            <a:pathLst>
              <a:path w="6414036" h="7069579">
                <a:moveTo>
                  <a:pt x="0" y="0"/>
                </a:moveTo>
                <a:lnTo>
                  <a:pt x="6414036" y="0"/>
                </a:lnTo>
                <a:lnTo>
                  <a:pt x="6414036" y="7069579"/>
                </a:lnTo>
                <a:lnTo>
                  <a:pt x="0" y="706957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rot="-1196918">
            <a:off x="13653972" y="6015924"/>
            <a:ext cx="4134787" cy="3307829"/>
          </a:xfrm>
          <a:custGeom>
            <a:avLst/>
            <a:gdLst/>
            <a:ahLst/>
            <a:cxnLst/>
            <a:rect l="l" t="t" r="r" b="b"/>
            <a:pathLst>
              <a:path w="4134787" h="3307829">
                <a:moveTo>
                  <a:pt x="0" y="0"/>
                </a:moveTo>
                <a:lnTo>
                  <a:pt x="4134787" y="0"/>
                </a:lnTo>
                <a:lnTo>
                  <a:pt x="4134787" y="3307829"/>
                </a:lnTo>
                <a:lnTo>
                  <a:pt x="0" y="330782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 name="Freeform 10"/>
          <p:cNvSpPr/>
          <p:nvPr/>
        </p:nvSpPr>
        <p:spPr>
          <a:xfrm rot="-1277408" flipH="1">
            <a:off x="475296" y="527189"/>
            <a:ext cx="3935857" cy="3148686"/>
          </a:xfrm>
          <a:custGeom>
            <a:avLst/>
            <a:gdLst/>
            <a:ahLst/>
            <a:cxnLst/>
            <a:rect l="l" t="t" r="r" b="b"/>
            <a:pathLst>
              <a:path w="3935857" h="3148686">
                <a:moveTo>
                  <a:pt x="3935857" y="0"/>
                </a:moveTo>
                <a:lnTo>
                  <a:pt x="0" y="0"/>
                </a:lnTo>
                <a:lnTo>
                  <a:pt x="0" y="3148686"/>
                </a:lnTo>
                <a:lnTo>
                  <a:pt x="3935857" y="3148686"/>
                </a:lnTo>
                <a:lnTo>
                  <a:pt x="3935857"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1" name="TextBox 11"/>
          <p:cNvSpPr txBox="1"/>
          <p:nvPr/>
        </p:nvSpPr>
        <p:spPr>
          <a:xfrm>
            <a:off x="2129378" y="788249"/>
            <a:ext cx="9525" cy="588645"/>
          </a:xfrm>
          <a:prstGeom prst="rect">
            <a:avLst/>
          </a:prstGeom>
        </p:spPr>
        <p:txBody>
          <a:bodyPr lIns="0" tIns="0" rIns="0" bIns="0" rtlCol="0" anchor="t">
            <a:spAutoFit/>
          </a:bodyPr>
          <a:lstStyle/>
          <a:p>
            <a:pPr algn="ctr">
              <a:lnSpc>
                <a:spcPts val="4830"/>
              </a:lnSpc>
              <a:spcBef>
                <a:spcPct val="0"/>
              </a:spcBef>
            </a:pPr>
            <a:endParaRPr/>
          </a:p>
        </p:txBody>
      </p:sp>
      <p:sp>
        <p:nvSpPr>
          <p:cNvPr id="12" name="TextBox 12"/>
          <p:cNvSpPr txBox="1"/>
          <p:nvPr/>
        </p:nvSpPr>
        <p:spPr>
          <a:xfrm>
            <a:off x="0" y="788249"/>
            <a:ext cx="18288000" cy="1807845"/>
          </a:xfrm>
          <a:prstGeom prst="rect">
            <a:avLst/>
          </a:prstGeom>
        </p:spPr>
        <p:txBody>
          <a:bodyPr lIns="0" tIns="0" rIns="0" bIns="0" rtlCol="0" anchor="t">
            <a:spAutoFit/>
          </a:bodyPr>
          <a:lstStyle/>
          <a:p>
            <a:pPr algn="l">
              <a:lnSpc>
                <a:spcPts val="4830"/>
              </a:lnSpc>
            </a:pPr>
            <a:r>
              <a:rPr lang="en-US" sz="3450">
                <a:solidFill>
                  <a:srgbClr val="000000"/>
                </a:solidFill>
                <a:latin typeface="Quicksand Medium"/>
                <a:ea typeface="Quicksand Medium"/>
                <a:cs typeface="Quicksand Medium"/>
                <a:sym typeface="Quicksand Medium"/>
              </a:rPr>
              <a:t>To uncover the key factors that drive higher user engagement with YouTube music video content, as measured by metrics such as likes, comments. </a:t>
            </a:r>
          </a:p>
          <a:p>
            <a:pPr algn="l">
              <a:lnSpc>
                <a:spcPts val="4830"/>
              </a:lnSpc>
              <a:spcBef>
                <a:spcPct val="0"/>
              </a:spcBef>
            </a:pPr>
            <a:endParaRPr lang="en-US" sz="3450">
              <a:solidFill>
                <a:srgbClr val="000000"/>
              </a:solidFill>
              <a:latin typeface="Quicksand Medium"/>
              <a:ea typeface="Quicksand Medium"/>
              <a:cs typeface="Quicksand Medium"/>
              <a:sym typeface="Quicksand Medium"/>
            </a:endParaRPr>
          </a:p>
        </p:txBody>
      </p:sp>
      <p:sp>
        <p:nvSpPr>
          <p:cNvPr id="13" name="TextBox 13"/>
          <p:cNvSpPr txBox="1"/>
          <p:nvPr/>
        </p:nvSpPr>
        <p:spPr>
          <a:xfrm>
            <a:off x="0" y="2102892"/>
            <a:ext cx="18228991" cy="7904128"/>
          </a:xfrm>
          <a:prstGeom prst="rect">
            <a:avLst/>
          </a:prstGeom>
        </p:spPr>
        <p:txBody>
          <a:bodyPr lIns="0" tIns="0" rIns="0" bIns="0" rtlCol="0" anchor="t">
            <a:spAutoFit/>
          </a:bodyPr>
          <a:lstStyle/>
          <a:p>
            <a:pPr algn="ctr">
              <a:lnSpc>
                <a:spcPts val="4814"/>
              </a:lnSpc>
              <a:spcBef>
                <a:spcPct val="0"/>
              </a:spcBef>
            </a:pPr>
            <a:r>
              <a:rPr lang="en-US" sz="3438">
                <a:solidFill>
                  <a:srgbClr val="000000"/>
                </a:solidFill>
                <a:latin typeface="Quicksand Medium"/>
                <a:ea typeface="Quicksand Medium"/>
                <a:cs typeface="Quicksand Medium"/>
                <a:sym typeface="Quicksand Medium"/>
              </a:rPr>
              <a:t>   1. Exploratory Data Analysis (EDA):</a:t>
            </a:r>
          </a:p>
          <a:p>
            <a:pPr algn="ctr">
              <a:lnSpc>
                <a:spcPts val="4814"/>
              </a:lnSpc>
              <a:spcBef>
                <a:spcPct val="0"/>
              </a:spcBef>
            </a:pPr>
            <a:r>
              <a:rPr lang="en-US" sz="3438">
                <a:solidFill>
                  <a:srgbClr val="000000"/>
                </a:solidFill>
                <a:latin typeface="Quicksand Medium"/>
                <a:ea typeface="Quicksand Medium"/>
                <a:cs typeface="Quicksand Medium"/>
                <a:sym typeface="Quicksand Medium"/>
              </a:rPr>
              <a:t> - Explore patterns and distributions in view counts, like counts, and comments.</a:t>
            </a:r>
          </a:p>
          <a:p>
            <a:pPr algn="ctr">
              <a:lnSpc>
                <a:spcPts val="4814"/>
              </a:lnSpc>
              <a:spcBef>
                <a:spcPct val="0"/>
              </a:spcBef>
            </a:pPr>
            <a:r>
              <a:rPr lang="en-US" sz="3438">
                <a:solidFill>
                  <a:srgbClr val="000000"/>
                </a:solidFill>
                <a:latin typeface="Quicksand Medium"/>
                <a:ea typeface="Quicksand Medium"/>
                <a:cs typeface="Quicksand Medium"/>
                <a:sym typeface="Quicksand Medium"/>
              </a:rPr>
              <a:t> - Identify trends in the popularity and engagement of YouTube song videos.</a:t>
            </a:r>
          </a:p>
          <a:p>
            <a:pPr algn="ctr">
              <a:lnSpc>
                <a:spcPts val="4814"/>
              </a:lnSpc>
              <a:spcBef>
                <a:spcPct val="0"/>
              </a:spcBef>
            </a:pPr>
            <a:r>
              <a:rPr lang="en-US" sz="3438">
                <a:solidFill>
                  <a:srgbClr val="000000"/>
                </a:solidFill>
                <a:latin typeface="Quicksand Medium"/>
                <a:ea typeface="Quicksand Medium"/>
                <a:cs typeface="Quicksand Medium"/>
                <a:sym typeface="Quicksand Medium"/>
              </a:rPr>
              <a:t> 2. Content and Channel Analysis:</a:t>
            </a:r>
          </a:p>
          <a:p>
            <a:pPr algn="ctr">
              <a:lnSpc>
                <a:spcPts val="4814"/>
              </a:lnSpc>
              <a:spcBef>
                <a:spcPct val="0"/>
              </a:spcBef>
            </a:pPr>
            <a:r>
              <a:rPr lang="en-US" sz="3438">
                <a:solidFill>
                  <a:srgbClr val="000000"/>
                </a:solidFill>
                <a:latin typeface="Quicksand Medium"/>
                <a:ea typeface="Quicksand Medium"/>
                <a:cs typeface="Quicksand Medium"/>
                <a:sym typeface="Quicksand Medium"/>
              </a:rPr>
              <a:t> - Analyze the distribution of videos across different channels.</a:t>
            </a:r>
          </a:p>
          <a:p>
            <a:pPr algn="ctr">
              <a:lnSpc>
                <a:spcPts val="4814"/>
              </a:lnSpc>
              <a:spcBef>
                <a:spcPct val="0"/>
              </a:spcBef>
            </a:pPr>
            <a:r>
              <a:rPr lang="en-US" sz="3438">
                <a:solidFill>
                  <a:srgbClr val="000000"/>
                </a:solidFill>
                <a:latin typeface="Quicksand Medium"/>
                <a:ea typeface="Quicksand Medium"/>
                <a:cs typeface="Quicksand Medium"/>
                <a:sym typeface="Quicksand Medium"/>
              </a:rPr>
              <a:t>- Identify popular tags and their correlation with view counts. </a:t>
            </a:r>
          </a:p>
          <a:p>
            <a:pPr algn="l">
              <a:lnSpc>
                <a:spcPts val="4814"/>
              </a:lnSpc>
              <a:spcBef>
                <a:spcPct val="0"/>
              </a:spcBef>
            </a:pPr>
            <a:r>
              <a:rPr lang="en-US" sz="3438">
                <a:solidFill>
                  <a:srgbClr val="000000"/>
                </a:solidFill>
                <a:latin typeface="Quicksand Medium"/>
                <a:ea typeface="Quicksand Medium"/>
                <a:cs typeface="Quicksand Medium"/>
                <a:sym typeface="Quicksand Medium"/>
              </a:rPr>
              <a:t>                                                  3. Temporal Trends: </a:t>
            </a:r>
          </a:p>
          <a:p>
            <a:pPr algn="ctr">
              <a:lnSpc>
                <a:spcPts val="4814"/>
              </a:lnSpc>
              <a:spcBef>
                <a:spcPct val="0"/>
              </a:spcBef>
            </a:pPr>
            <a:r>
              <a:rPr lang="en-US" sz="3438">
                <a:solidFill>
                  <a:srgbClr val="000000"/>
                </a:solidFill>
                <a:latin typeface="Quicksand Medium"/>
                <a:ea typeface="Quicksand Medium"/>
                <a:cs typeface="Quicksand Medium"/>
                <a:sym typeface="Quicksand Medium"/>
              </a:rPr>
              <a:t>-Explore how YouTube song video metrics vary over time. </a:t>
            </a:r>
          </a:p>
          <a:p>
            <a:pPr algn="ctr">
              <a:lnSpc>
                <a:spcPts val="4814"/>
              </a:lnSpc>
              <a:spcBef>
                <a:spcPct val="0"/>
              </a:spcBef>
            </a:pPr>
            <a:r>
              <a:rPr lang="en-US" sz="3438">
                <a:solidFill>
                  <a:srgbClr val="000000"/>
                </a:solidFill>
                <a:latin typeface="Quicksand Medium"/>
                <a:ea typeface="Quicksand Medium"/>
                <a:cs typeface="Quicksand Medium"/>
                <a:sym typeface="Quicksand Medium"/>
              </a:rPr>
              <a:t>- Identify peak publishing times and their impact on engagement. </a:t>
            </a:r>
          </a:p>
          <a:p>
            <a:pPr algn="ctr">
              <a:lnSpc>
                <a:spcPts val="4814"/>
              </a:lnSpc>
              <a:spcBef>
                <a:spcPct val="0"/>
              </a:spcBef>
            </a:pPr>
            <a:r>
              <a:rPr lang="en-US" sz="3438">
                <a:solidFill>
                  <a:srgbClr val="000000"/>
                </a:solidFill>
                <a:latin typeface="Quicksand Medium"/>
                <a:ea typeface="Quicksand Medium"/>
                <a:cs typeface="Quicksand Medium"/>
                <a:sym typeface="Quicksand Medium"/>
              </a:rPr>
              <a:t>4. User Engagement Insights: </a:t>
            </a:r>
          </a:p>
          <a:p>
            <a:pPr algn="ctr">
              <a:lnSpc>
                <a:spcPts val="4814"/>
              </a:lnSpc>
              <a:spcBef>
                <a:spcPct val="0"/>
              </a:spcBef>
            </a:pPr>
            <a:r>
              <a:rPr lang="en-US" sz="3438">
                <a:solidFill>
                  <a:srgbClr val="000000"/>
                </a:solidFill>
                <a:latin typeface="Quicksand Medium"/>
                <a:ea typeface="Quicksand Medium"/>
                <a:cs typeface="Quicksand Medium"/>
                <a:sym typeface="Quicksand Medium"/>
              </a:rPr>
              <a:t>- Investigate relationships between likes, comments, and views. </a:t>
            </a:r>
          </a:p>
          <a:p>
            <a:pPr algn="ctr">
              <a:lnSpc>
                <a:spcPts val="4814"/>
              </a:lnSpc>
              <a:spcBef>
                <a:spcPct val="0"/>
              </a:spcBef>
            </a:pPr>
            <a:r>
              <a:rPr lang="en-US" sz="3438">
                <a:solidFill>
                  <a:srgbClr val="000000"/>
                </a:solidFill>
                <a:latin typeface="Quicksand Medium"/>
                <a:ea typeface="Quicksand Medium"/>
                <a:cs typeface="Quicksand Medium"/>
                <a:sym typeface="Quicksand Medium"/>
              </a:rPr>
              <a:t>- Identify factors influencing user engagement with YouTube song videos.</a:t>
            </a:r>
          </a:p>
          <a:p>
            <a:pPr algn="ctr">
              <a:lnSpc>
                <a:spcPts val="4814"/>
              </a:lnSpc>
              <a:spcBef>
                <a:spcPct val="0"/>
              </a:spcBef>
            </a:pPr>
            <a:endParaRPr lang="en-US" sz="3438">
              <a:solidFill>
                <a:srgbClr val="000000"/>
              </a:solidFill>
              <a:latin typeface="Quicksand Medium"/>
              <a:ea typeface="Quicksand Medium"/>
              <a:cs typeface="Quicksand Medium"/>
              <a:sym typeface="Quicksand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160925" y="4727743"/>
            <a:ext cx="18127075" cy="5549732"/>
          </a:xfrm>
          <a:custGeom>
            <a:avLst/>
            <a:gdLst/>
            <a:ahLst/>
            <a:cxnLst/>
            <a:rect l="l" t="t" r="r" b="b"/>
            <a:pathLst>
              <a:path w="18127075" h="5549732">
                <a:moveTo>
                  <a:pt x="0" y="0"/>
                </a:moveTo>
                <a:lnTo>
                  <a:pt x="18127075" y="0"/>
                </a:lnTo>
                <a:lnTo>
                  <a:pt x="18127075" y="5549732"/>
                </a:lnTo>
                <a:lnTo>
                  <a:pt x="0" y="5549732"/>
                </a:lnTo>
                <a:lnTo>
                  <a:pt x="0" y="0"/>
                </a:lnTo>
                <a:close/>
              </a:path>
            </a:pathLst>
          </a:custGeom>
          <a:blipFill>
            <a:blip r:embed="rId3"/>
            <a:stretch>
              <a:fillRect l="-50" r="-50" b="-879"/>
            </a:stretch>
          </a:blipFill>
        </p:spPr>
      </p:sp>
      <p:sp>
        <p:nvSpPr>
          <p:cNvPr id="4" name="TextBox 4"/>
          <p:cNvSpPr txBox="1"/>
          <p:nvPr/>
        </p:nvSpPr>
        <p:spPr>
          <a:xfrm>
            <a:off x="-183107" y="-57150"/>
            <a:ext cx="18471107" cy="1627859"/>
          </a:xfrm>
          <a:prstGeom prst="rect">
            <a:avLst/>
          </a:prstGeom>
        </p:spPr>
        <p:txBody>
          <a:bodyPr lIns="0" tIns="0" rIns="0" bIns="0" rtlCol="0" anchor="t">
            <a:spAutoFit/>
          </a:bodyPr>
          <a:lstStyle/>
          <a:p>
            <a:pPr algn="ctr">
              <a:lnSpc>
                <a:spcPts val="3200"/>
              </a:lnSpc>
            </a:pPr>
            <a:endParaRPr/>
          </a:p>
          <a:p>
            <a:pPr algn="ctr">
              <a:lnSpc>
                <a:spcPts val="4278"/>
              </a:lnSpc>
            </a:pPr>
            <a:r>
              <a:rPr lang="en-US" sz="3055">
                <a:solidFill>
                  <a:srgbClr val="FF3131"/>
                </a:solidFill>
                <a:latin typeface="Quicksand Medium"/>
                <a:ea typeface="Quicksand Medium"/>
                <a:cs typeface="Quicksand Medium"/>
                <a:sym typeface="Quicksand Medium"/>
              </a:rPr>
              <a:t>Exploratory Data Analysis (EDA)</a:t>
            </a:r>
          </a:p>
          <a:p>
            <a:pPr algn="ctr">
              <a:lnSpc>
                <a:spcPts val="2272"/>
              </a:lnSpc>
            </a:pPr>
            <a:r>
              <a:rPr lang="en-US" sz="1623">
                <a:solidFill>
                  <a:srgbClr val="000000"/>
                </a:solidFill>
                <a:latin typeface="Quicksand Medium"/>
                <a:ea typeface="Quicksand Medium"/>
                <a:cs typeface="Quicksand Medium"/>
                <a:sym typeface="Quicksand Medium"/>
              </a:rPr>
              <a:t>Patterns and Distributions in View Counts, Like Counts, and Comments</a:t>
            </a:r>
          </a:p>
          <a:p>
            <a:pPr algn="ctr">
              <a:lnSpc>
                <a:spcPts val="3200"/>
              </a:lnSpc>
              <a:spcBef>
                <a:spcPct val="0"/>
              </a:spcBef>
            </a:pPr>
            <a:endParaRPr lang="en-US" sz="1623">
              <a:solidFill>
                <a:srgbClr val="000000"/>
              </a:solidFill>
              <a:latin typeface="Quicksand Medium"/>
              <a:ea typeface="Quicksand Medium"/>
              <a:cs typeface="Quicksand Medium"/>
              <a:sym typeface="Quicksand Medium"/>
            </a:endParaRPr>
          </a:p>
        </p:txBody>
      </p:sp>
      <p:sp>
        <p:nvSpPr>
          <p:cNvPr id="5" name="TextBox 5"/>
          <p:cNvSpPr txBox="1"/>
          <p:nvPr/>
        </p:nvSpPr>
        <p:spPr>
          <a:xfrm>
            <a:off x="0" y="1064842"/>
            <a:ext cx="18288000" cy="3462876"/>
          </a:xfrm>
          <a:prstGeom prst="rect">
            <a:avLst/>
          </a:prstGeom>
        </p:spPr>
        <p:txBody>
          <a:bodyPr lIns="0" tIns="0" rIns="0" bIns="0" rtlCol="0" anchor="t">
            <a:spAutoFit/>
          </a:bodyPr>
          <a:lstStyle/>
          <a:p>
            <a:pPr marL="602926" lvl="1" indent="-301463" algn="l">
              <a:lnSpc>
                <a:spcPts val="3909"/>
              </a:lnSpc>
              <a:buFont typeface="Arial"/>
              <a:buChar char="•"/>
            </a:pPr>
            <a:r>
              <a:rPr lang="en-US" sz="2792">
                <a:solidFill>
                  <a:srgbClr val="000000"/>
                </a:solidFill>
                <a:latin typeface="Quicksand Medium"/>
                <a:ea typeface="Quicksand Medium"/>
                <a:cs typeface="Quicksand Medium"/>
                <a:sym typeface="Quicksand Medium"/>
              </a:rPr>
              <a:t>Dataset Overview: The dataset contains 19.14 thousand songs with a total of 216 billion views, 45 million comments, and 2 billion likes.</a:t>
            </a:r>
          </a:p>
          <a:p>
            <a:pPr marL="602926" lvl="1" indent="-301463" algn="l">
              <a:lnSpc>
                <a:spcPts val="3909"/>
              </a:lnSpc>
              <a:buFont typeface="Arial"/>
              <a:buChar char="•"/>
            </a:pPr>
            <a:r>
              <a:rPr lang="en-US" sz="2792">
                <a:solidFill>
                  <a:srgbClr val="000000"/>
                </a:solidFill>
                <a:latin typeface="Quicksand Medium"/>
                <a:ea typeface="Quicksand Medium"/>
                <a:cs typeface="Quicksand Medium"/>
                <a:sym typeface="Quicksand Medium"/>
              </a:rPr>
              <a:t>Top Songs by Metrics:</a:t>
            </a:r>
          </a:p>
          <a:p>
            <a:pPr marL="602926" lvl="1" indent="-301463" algn="l">
              <a:lnSpc>
                <a:spcPts val="3909"/>
              </a:lnSpc>
              <a:buFont typeface="Arial"/>
              <a:buChar char="•"/>
            </a:pPr>
            <a:r>
              <a:rPr lang="en-US" sz="2792">
                <a:solidFill>
                  <a:srgbClr val="000000"/>
                </a:solidFill>
                <a:latin typeface="Quicksand Medium"/>
                <a:ea typeface="Quicksand Medium"/>
                <a:cs typeface="Quicksand Medium"/>
                <a:sym typeface="Quicksand Medium"/>
              </a:rPr>
              <a:t>Highest View Count: "Vaaste" (1.54 billion), "Lut Gaye" (1.37 billion), followed by "Dibar Lyrical"</a:t>
            </a:r>
          </a:p>
          <a:p>
            <a:pPr marL="602926" lvl="1" indent="-301463" algn="l">
              <a:lnSpc>
                <a:spcPts val="3909"/>
              </a:lnSpc>
              <a:buFont typeface="Arial"/>
              <a:buChar char="•"/>
            </a:pPr>
            <a:r>
              <a:rPr lang="en-US" sz="2792">
                <a:solidFill>
                  <a:srgbClr val="000000"/>
                </a:solidFill>
                <a:latin typeface="Quicksand Medium"/>
                <a:ea typeface="Quicksand Medium"/>
                <a:cs typeface="Quicksand Medium"/>
                <a:sym typeface="Quicksand Medium"/>
              </a:rPr>
              <a:t>Highest Like Count: "Vaaste" (12.8 million), "Lut Gaye" (11.6 million), "Khairiat" (7.1 million)</a:t>
            </a:r>
          </a:p>
          <a:p>
            <a:pPr marL="602359" lvl="1" indent="-301180" algn="l">
              <a:lnSpc>
                <a:spcPts val="3905"/>
              </a:lnSpc>
              <a:buFont typeface="Arial"/>
              <a:buChar char="•"/>
            </a:pPr>
            <a:r>
              <a:rPr lang="en-US" sz="2789">
                <a:solidFill>
                  <a:srgbClr val="000000"/>
                </a:solidFill>
                <a:latin typeface="Quicksand Medium"/>
                <a:ea typeface="Quicksand Medium"/>
                <a:cs typeface="Quicksand Medium"/>
                <a:sym typeface="Quicksand Medium"/>
              </a:rPr>
              <a:t>Highest Comment Count: "Lut Gaye" (0.53 million), "Guru Randhawa Song" (0.42 million), "Vaaste" (0.35 million)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4802" y="4452651"/>
            <a:ext cx="18183198" cy="5804024"/>
          </a:xfrm>
          <a:custGeom>
            <a:avLst/>
            <a:gdLst/>
            <a:ahLst/>
            <a:cxnLst/>
            <a:rect l="l" t="t" r="r" b="b"/>
            <a:pathLst>
              <a:path w="18183198" h="5804024">
                <a:moveTo>
                  <a:pt x="0" y="0"/>
                </a:moveTo>
                <a:lnTo>
                  <a:pt x="18183198" y="0"/>
                </a:lnTo>
                <a:lnTo>
                  <a:pt x="18183198" y="5804024"/>
                </a:lnTo>
                <a:lnTo>
                  <a:pt x="0" y="5804024"/>
                </a:lnTo>
                <a:lnTo>
                  <a:pt x="0" y="0"/>
                </a:lnTo>
                <a:close/>
              </a:path>
            </a:pathLst>
          </a:custGeom>
          <a:blipFill>
            <a:blip r:embed="rId2"/>
            <a:stretch>
              <a:fillRect t="-523" b="-523"/>
            </a:stretch>
          </a:blipFill>
        </p:spPr>
      </p:sp>
      <p:sp>
        <p:nvSpPr>
          <p:cNvPr id="3" name="TextBox 3"/>
          <p:cNvSpPr txBox="1"/>
          <p:nvPr/>
        </p:nvSpPr>
        <p:spPr>
          <a:xfrm>
            <a:off x="5292516" y="-47625"/>
            <a:ext cx="5607170" cy="430529"/>
          </a:xfrm>
          <a:prstGeom prst="rect">
            <a:avLst/>
          </a:prstGeom>
        </p:spPr>
        <p:txBody>
          <a:bodyPr lIns="0" tIns="0" rIns="0" bIns="0" rtlCol="0" anchor="t">
            <a:spAutoFit/>
          </a:bodyPr>
          <a:lstStyle/>
          <a:p>
            <a:pPr algn="ctr">
              <a:lnSpc>
                <a:spcPts val="3570"/>
              </a:lnSpc>
              <a:spcBef>
                <a:spcPct val="0"/>
              </a:spcBef>
            </a:pPr>
            <a:r>
              <a:rPr lang="en-US" sz="2550">
                <a:solidFill>
                  <a:srgbClr val="FF3131"/>
                </a:solidFill>
                <a:latin typeface="Quicksand Medium"/>
                <a:ea typeface="Quicksand Medium"/>
                <a:cs typeface="Quicksand Medium"/>
                <a:sym typeface="Quicksand Medium"/>
              </a:rPr>
              <a:t>Exploratory Data Analysis</a:t>
            </a:r>
          </a:p>
        </p:txBody>
      </p:sp>
      <p:sp>
        <p:nvSpPr>
          <p:cNvPr id="4" name="TextBox 4"/>
          <p:cNvSpPr txBox="1"/>
          <p:nvPr/>
        </p:nvSpPr>
        <p:spPr>
          <a:xfrm>
            <a:off x="104802" y="478155"/>
            <a:ext cx="18183198" cy="3972182"/>
          </a:xfrm>
          <a:prstGeom prst="rect">
            <a:avLst/>
          </a:prstGeom>
        </p:spPr>
        <p:txBody>
          <a:bodyPr lIns="0" tIns="0" rIns="0" bIns="0" rtlCol="0" anchor="t">
            <a:spAutoFit/>
          </a:bodyPr>
          <a:lstStyle/>
          <a:p>
            <a:pPr algn="l">
              <a:lnSpc>
                <a:spcPts val="2590"/>
              </a:lnSpc>
            </a:pPr>
            <a:r>
              <a:rPr lang="en-US" sz="1850">
                <a:solidFill>
                  <a:srgbClr val="000000"/>
                </a:solidFill>
                <a:latin typeface="Quicksand Bold"/>
                <a:ea typeface="Quicksand Bold"/>
                <a:cs typeface="Quicksand Bold"/>
                <a:sym typeface="Quicksand Bold"/>
              </a:rPr>
              <a:t>Trends in Popularity and Engagement of YouTube Song Videos</a:t>
            </a:r>
          </a:p>
          <a:p>
            <a:pPr marL="399420" lvl="1" indent="-199710" algn="l">
              <a:lnSpc>
                <a:spcPts val="2590"/>
              </a:lnSpc>
              <a:buFont typeface="Arial"/>
              <a:buChar char="•"/>
            </a:pPr>
            <a:r>
              <a:rPr lang="en-US" sz="1850">
                <a:solidFill>
                  <a:srgbClr val="000000"/>
                </a:solidFill>
                <a:latin typeface="Quicksand Bold"/>
                <a:ea typeface="Quicksand Bold"/>
                <a:cs typeface="Quicksand Bold"/>
                <a:sym typeface="Quicksand Bold"/>
              </a:rPr>
              <a:t>Monthly Trends:</a:t>
            </a:r>
          </a:p>
          <a:p>
            <a:pPr marL="798840" lvl="2" indent="-266280" algn="l">
              <a:lnSpc>
                <a:spcPts val="2590"/>
              </a:lnSpc>
              <a:buFont typeface="Arial"/>
              <a:buChar char="⚬"/>
            </a:pPr>
            <a:r>
              <a:rPr lang="en-US" sz="1850">
                <a:solidFill>
                  <a:srgbClr val="000000"/>
                </a:solidFill>
                <a:latin typeface="Quicksand Bold"/>
                <a:ea typeface="Quicksand Bold"/>
                <a:cs typeface="Quicksand Bold"/>
                <a:sym typeface="Quicksand Bold"/>
              </a:rPr>
              <a:t>Highest View Count: May, followed by February and April; March has the lowest view count.</a:t>
            </a:r>
          </a:p>
          <a:p>
            <a:pPr marL="798840" lvl="2" indent="-266280" algn="l">
              <a:lnSpc>
                <a:spcPts val="2590"/>
              </a:lnSpc>
              <a:buFont typeface="Arial"/>
              <a:buChar char="⚬"/>
            </a:pPr>
            <a:r>
              <a:rPr lang="en-US" sz="1850">
                <a:solidFill>
                  <a:srgbClr val="000000"/>
                </a:solidFill>
                <a:latin typeface="Quicksand Bold"/>
                <a:ea typeface="Quicksand Bold"/>
                <a:cs typeface="Quicksand Bold"/>
                <a:sym typeface="Quicksand Bold"/>
              </a:rPr>
              <a:t>Engagement Trends: Higher monthly view counts often correlate with lower engagement rates. For instance, January's view count increase was accompanied by a drop in engagement rate from 0.92% to 0.69%.</a:t>
            </a:r>
          </a:p>
          <a:p>
            <a:pPr marL="798840" lvl="2" indent="-266280" algn="l">
              <a:lnSpc>
                <a:spcPts val="2590"/>
              </a:lnSpc>
              <a:buFont typeface="Arial"/>
              <a:buChar char="⚬"/>
            </a:pPr>
            <a:r>
              <a:rPr lang="en-US" sz="1850">
                <a:solidFill>
                  <a:srgbClr val="000000"/>
                </a:solidFill>
                <a:latin typeface="Quicksand Bold"/>
                <a:ea typeface="Quicksand Bold"/>
                <a:cs typeface="Quicksand Bold"/>
                <a:sym typeface="Quicksand Bold"/>
              </a:rPr>
              <a:t>Exceptions: October to November showed simultaneous increases in both view count and engagement rate, from 0.81% to 0.83%.</a:t>
            </a:r>
          </a:p>
          <a:p>
            <a:pPr marL="399420" lvl="1" indent="-199710" algn="l">
              <a:lnSpc>
                <a:spcPts val="2590"/>
              </a:lnSpc>
              <a:buFont typeface="Arial"/>
              <a:buChar char="•"/>
            </a:pPr>
            <a:r>
              <a:rPr lang="en-US" sz="1850">
                <a:solidFill>
                  <a:srgbClr val="000000"/>
                </a:solidFill>
                <a:latin typeface="Quicksand Bold"/>
                <a:ea typeface="Quicksand Bold"/>
                <a:cs typeface="Quicksand Bold"/>
                <a:sym typeface="Quicksand Bold"/>
              </a:rPr>
              <a:t>Yearly Trends:</a:t>
            </a:r>
          </a:p>
          <a:p>
            <a:pPr marL="798840" lvl="2" indent="-266280" algn="l">
              <a:lnSpc>
                <a:spcPts val="2590"/>
              </a:lnSpc>
              <a:buFont typeface="Arial"/>
              <a:buChar char="⚬"/>
            </a:pPr>
            <a:r>
              <a:rPr lang="en-US" sz="1850">
                <a:solidFill>
                  <a:srgbClr val="000000"/>
                </a:solidFill>
                <a:latin typeface="Quicksand Bold"/>
                <a:ea typeface="Quicksand Bold"/>
                <a:cs typeface="Quicksand Bold"/>
                <a:sym typeface="Quicksand Bold"/>
              </a:rPr>
              <a:t>Highest View Count: 2018, followed by 2019 and 2011; 2010 has the lowest view count.</a:t>
            </a:r>
          </a:p>
          <a:p>
            <a:pPr marL="798840" lvl="2" indent="-266280" algn="l">
              <a:lnSpc>
                <a:spcPts val="2590"/>
              </a:lnSpc>
              <a:buFont typeface="Arial"/>
              <a:buChar char="⚬"/>
            </a:pPr>
            <a:r>
              <a:rPr lang="en-US" sz="1850">
                <a:solidFill>
                  <a:srgbClr val="000000"/>
                </a:solidFill>
                <a:latin typeface="Quicksand Bold"/>
                <a:ea typeface="Quicksand Bold"/>
                <a:cs typeface="Quicksand Bold"/>
                <a:sym typeface="Quicksand Bold"/>
              </a:rPr>
              <a:t>Engagement Trends: In 2010, despite having the least number of views, the engagement rate was the highest at 1.76%. In contrast, 2011 saw a significant increase in views, but the engagement rate dropped sharply to 0.49%. Similarly, in 2023, although the views were low, the engagement rate was relatively high at 1.49%, closely following 2010. This trend indicates that as the view count decreases, the engagement rate tends to increase, suggesting that a smaller audience is more likely to interact with the content.</a:t>
            </a:r>
          </a:p>
          <a:p>
            <a:pPr algn="l">
              <a:lnSpc>
                <a:spcPts val="490"/>
              </a:lnSpc>
              <a:spcBef>
                <a:spcPct val="0"/>
              </a:spcBef>
            </a:pPr>
            <a:endParaRPr lang="en-US" sz="1850">
              <a:solidFill>
                <a:srgbClr val="000000"/>
              </a:solidFill>
              <a:latin typeface="Quicksand Bold"/>
              <a:ea typeface="Quicksand Bold"/>
              <a:cs typeface="Quicksand Bold"/>
              <a:sym typeface="Quicksand Bo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797161" y="0"/>
            <a:ext cx="13490839" cy="10214879"/>
          </a:xfrm>
          <a:custGeom>
            <a:avLst/>
            <a:gdLst/>
            <a:ahLst/>
            <a:cxnLst/>
            <a:rect l="l" t="t" r="r" b="b"/>
            <a:pathLst>
              <a:path w="13490839" h="10214879">
                <a:moveTo>
                  <a:pt x="0" y="0"/>
                </a:moveTo>
                <a:lnTo>
                  <a:pt x="13490839" y="0"/>
                </a:lnTo>
                <a:lnTo>
                  <a:pt x="13490839" y="10214879"/>
                </a:lnTo>
                <a:lnTo>
                  <a:pt x="0" y="10214879"/>
                </a:lnTo>
                <a:lnTo>
                  <a:pt x="0" y="0"/>
                </a:lnTo>
                <a:close/>
              </a:path>
            </a:pathLst>
          </a:custGeom>
          <a:blipFill>
            <a:blip r:embed="rId2"/>
            <a:stretch>
              <a:fillRect t="-245" r="-93" b="-7678"/>
            </a:stretch>
          </a:blipFill>
        </p:spPr>
      </p:sp>
      <p:sp>
        <p:nvSpPr>
          <p:cNvPr id="3" name="TextBox 3"/>
          <p:cNvSpPr txBox="1"/>
          <p:nvPr/>
        </p:nvSpPr>
        <p:spPr>
          <a:xfrm>
            <a:off x="7047830" y="4815840"/>
            <a:ext cx="4192339" cy="588645"/>
          </a:xfrm>
          <a:prstGeom prst="rect">
            <a:avLst/>
          </a:prstGeom>
        </p:spPr>
        <p:txBody>
          <a:bodyPr lIns="0" tIns="0" rIns="0" bIns="0" rtlCol="0" anchor="t">
            <a:spAutoFit/>
          </a:bodyPr>
          <a:lstStyle/>
          <a:p>
            <a:pPr algn="ctr">
              <a:lnSpc>
                <a:spcPts val="4830"/>
              </a:lnSpc>
              <a:spcBef>
                <a:spcPct val="0"/>
              </a:spcBef>
            </a:pPr>
            <a:r>
              <a:rPr lang="en-US" sz="3450">
                <a:solidFill>
                  <a:srgbClr val="000000"/>
                </a:solidFill>
                <a:latin typeface="Quicksand Medium"/>
                <a:ea typeface="Quicksand Medium"/>
                <a:cs typeface="Quicksand Medium"/>
                <a:sym typeface="Quicksand Medium"/>
              </a:rPr>
              <a:t>Your paragraph text</a:t>
            </a:r>
          </a:p>
        </p:txBody>
      </p:sp>
      <p:sp>
        <p:nvSpPr>
          <p:cNvPr id="4" name="TextBox 4"/>
          <p:cNvSpPr txBox="1"/>
          <p:nvPr/>
        </p:nvSpPr>
        <p:spPr>
          <a:xfrm>
            <a:off x="0" y="-57150"/>
            <a:ext cx="4192339" cy="923289"/>
          </a:xfrm>
          <a:prstGeom prst="rect">
            <a:avLst/>
          </a:prstGeom>
        </p:spPr>
        <p:txBody>
          <a:bodyPr lIns="0" tIns="0" rIns="0" bIns="0" rtlCol="0" anchor="t">
            <a:spAutoFit/>
          </a:bodyPr>
          <a:lstStyle/>
          <a:p>
            <a:pPr algn="ctr">
              <a:lnSpc>
                <a:spcPts val="3710"/>
              </a:lnSpc>
              <a:spcBef>
                <a:spcPct val="0"/>
              </a:spcBef>
            </a:pPr>
            <a:r>
              <a:rPr lang="en-US" sz="2650">
                <a:solidFill>
                  <a:srgbClr val="FF3131"/>
                </a:solidFill>
                <a:latin typeface="Quicksand Medium"/>
                <a:ea typeface="Quicksand Medium"/>
                <a:cs typeface="Quicksand Medium"/>
                <a:sym typeface="Quicksand Medium"/>
              </a:rPr>
              <a:t>Content and Channel Analysis</a:t>
            </a:r>
          </a:p>
        </p:txBody>
      </p:sp>
      <p:sp>
        <p:nvSpPr>
          <p:cNvPr id="5" name="TextBox 5"/>
          <p:cNvSpPr txBox="1"/>
          <p:nvPr/>
        </p:nvSpPr>
        <p:spPr>
          <a:xfrm>
            <a:off x="-47625" y="942975"/>
            <a:ext cx="4672684" cy="9344025"/>
          </a:xfrm>
          <a:prstGeom prst="rect">
            <a:avLst/>
          </a:prstGeom>
        </p:spPr>
        <p:txBody>
          <a:bodyPr lIns="0" tIns="0" rIns="0" bIns="0" rtlCol="0" anchor="t">
            <a:spAutoFit/>
          </a:bodyPr>
          <a:lstStyle/>
          <a:p>
            <a:pPr algn="ctr">
              <a:lnSpc>
                <a:spcPts val="3068"/>
              </a:lnSpc>
            </a:pPr>
            <a:r>
              <a:rPr lang="en-US" sz="2191">
                <a:solidFill>
                  <a:srgbClr val="000000"/>
                </a:solidFill>
                <a:latin typeface="Quicksand Bold"/>
                <a:ea typeface="Quicksand Bold"/>
                <a:cs typeface="Quicksand Bold"/>
                <a:sym typeface="Quicksand Bold"/>
              </a:rPr>
              <a:t>Distribution of Videos Across Different Channels</a:t>
            </a:r>
          </a:p>
          <a:p>
            <a:pPr marL="473176" lvl="1" indent="-236588" algn="ctr">
              <a:lnSpc>
                <a:spcPts val="3068"/>
              </a:lnSpc>
              <a:buFont typeface="Arial"/>
              <a:buChar char="•"/>
            </a:pPr>
            <a:r>
              <a:rPr lang="en-US" sz="2191">
                <a:solidFill>
                  <a:srgbClr val="000000"/>
                </a:solidFill>
                <a:latin typeface="Quicksand Bold"/>
                <a:ea typeface="Quicksand Bold"/>
                <a:cs typeface="Quicksand Bold"/>
                <a:sym typeface="Quicksand Bold"/>
              </a:rPr>
              <a:t>T-Series Channel:</a:t>
            </a:r>
          </a:p>
          <a:p>
            <a:pPr marL="946353" lvl="2" indent="-315451" algn="ctr">
              <a:lnSpc>
                <a:spcPts val="3068"/>
              </a:lnSpc>
              <a:buFont typeface="Arial"/>
              <a:buChar char="⚬"/>
            </a:pPr>
            <a:r>
              <a:rPr lang="en-US" sz="2191">
                <a:solidFill>
                  <a:srgbClr val="000000"/>
                </a:solidFill>
                <a:latin typeface="Quicksand Bold"/>
                <a:ea typeface="Quicksand Bold"/>
                <a:cs typeface="Quicksand Bold"/>
                <a:sym typeface="Quicksand Bold"/>
              </a:rPr>
              <a:t>Total songs published: 19.35k</a:t>
            </a:r>
          </a:p>
          <a:p>
            <a:pPr marL="946353" lvl="2" indent="-315451" algn="ctr">
              <a:lnSpc>
                <a:spcPts val="3068"/>
              </a:lnSpc>
              <a:buFont typeface="Arial"/>
              <a:buChar char="⚬"/>
            </a:pPr>
            <a:r>
              <a:rPr lang="en-US" sz="2191">
                <a:solidFill>
                  <a:srgbClr val="000000"/>
                </a:solidFill>
                <a:latin typeface="Quicksand Bold"/>
                <a:ea typeface="Quicksand Bold"/>
                <a:cs typeface="Quicksand Bold"/>
                <a:sym typeface="Quicksand Bold"/>
              </a:rPr>
              <a:t>Total views: 231 billion</a:t>
            </a:r>
          </a:p>
          <a:p>
            <a:pPr marL="946353" lvl="2" indent="-315451" algn="ctr">
              <a:lnSpc>
                <a:spcPts val="3068"/>
              </a:lnSpc>
              <a:buFont typeface="Arial"/>
              <a:buChar char="⚬"/>
            </a:pPr>
            <a:r>
              <a:rPr lang="en-US" sz="2191">
                <a:solidFill>
                  <a:srgbClr val="000000"/>
                </a:solidFill>
                <a:latin typeface="Quicksand Bold"/>
                <a:ea typeface="Quicksand Bold"/>
                <a:cs typeface="Quicksand Bold"/>
                <a:sym typeface="Quicksand Bold"/>
              </a:rPr>
              <a:t>Total comments: 51 million</a:t>
            </a:r>
          </a:p>
          <a:p>
            <a:pPr marL="946353" lvl="2" indent="-315451" algn="ctr">
              <a:lnSpc>
                <a:spcPts val="3068"/>
              </a:lnSpc>
              <a:buFont typeface="Arial"/>
              <a:buChar char="⚬"/>
            </a:pPr>
            <a:r>
              <a:rPr lang="en-US" sz="2191">
                <a:solidFill>
                  <a:srgbClr val="000000"/>
                </a:solidFill>
                <a:latin typeface="Quicksand Bold"/>
                <a:ea typeface="Quicksand Bold"/>
                <a:cs typeface="Quicksand Bold"/>
                <a:sym typeface="Quicksand Bold"/>
              </a:rPr>
              <a:t>Total likes: 2 billion</a:t>
            </a:r>
          </a:p>
          <a:p>
            <a:pPr algn="ctr">
              <a:lnSpc>
                <a:spcPts val="3068"/>
              </a:lnSpc>
            </a:pPr>
            <a:endParaRPr lang="en-US" sz="2191">
              <a:solidFill>
                <a:srgbClr val="000000"/>
              </a:solidFill>
              <a:latin typeface="Quicksand Bold"/>
              <a:ea typeface="Quicksand Bold"/>
              <a:cs typeface="Quicksand Bold"/>
              <a:sym typeface="Quicksand Bold"/>
            </a:endParaRPr>
          </a:p>
          <a:p>
            <a:pPr algn="ctr">
              <a:lnSpc>
                <a:spcPts val="3068"/>
              </a:lnSpc>
            </a:pPr>
            <a:r>
              <a:rPr lang="en-US" sz="2191">
                <a:solidFill>
                  <a:srgbClr val="000000"/>
                </a:solidFill>
                <a:latin typeface="Quicksand Bold"/>
                <a:ea typeface="Quicksand Bold"/>
                <a:cs typeface="Quicksand Bold"/>
                <a:sym typeface="Quicksand Bold"/>
              </a:rPr>
              <a:t>Popular Tags and Their Correlation with View Counts</a:t>
            </a:r>
          </a:p>
          <a:p>
            <a:pPr algn="ctr">
              <a:lnSpc>
                <a:spcPts val="3068"/>
              </a:lnSpc>
            </a:pPr>
            <a:endParaRPr lang="en-US" sz="2191">
              <a:solidFill>
                <a:srgbClr val="000000"/>
              </a:solidFill>
              <a:latin typeface="Quicksand Bold"/>
              <a:ea typeface="Quicksand Bold"/>
              <a:cs typeface="Quicksand Bold"/>
              <a:sym typeface="Quicksand Bold"/>
            </a:endParaRPr>
          </a:p>
          <a:p>
            <a:pPr marL="473176" lvl="1" indent="-236588" algn="ctr">
              <a:lnSpc>
                <a:spcPts val="3068"/>
              </a:lnSpc>
              <a:buFont typeface="Arial"/>
              <a:buChar char="•"/>
            </a:pPr>
            <a:r>
              <a:rPr lang="en-US" sz="2191">
                <a:solidFill>
                  <a:srgbClr val="000000"/>
                </a:solidFill>
                <a:latin typeface="Quicksand Bold"/>
                <a:ea typeface="Quicksand Bold"/>
                <a:cs typeface="Quicksand Bold"/>
                <a:sym typeface="Quicksand Bold"/>
              </a:rPr>
              <a:t>Popular Tags: "Songs," "song," "latest," "Bollywood," "movie," "new," "movies," "Hindi," "T-Series," "full," "trailer," "2" (each appearing over 1,000 times).</a:t>
            </a:r>
          </a:p>
          <a:p>
            <a:pPr marL="473176" lvl="1" indent="-236588" algn="ctr">
              <a:lnSpc>
                <a:spcPts val="3068"/>
              </a:lnSpc>
              <a:buFont typeface="Arial"/>
              <a:buChar char="•"/>
            </a:pPr>
            <a:r>
              <a:rPr lang="en-US" sz="2191">
                <a:solidFill>
                  <a:srgbClr val="000000"/>
                </a:solidFill>
                <a:latin typeface="Quicksand Bold"/>
                <a:ea typeface="Quicksand Bold"/>
                <a:cs typeface="Quicksand Bold"/>
                <a:sym typeface="Quicksand Bold"/>
              </a:rPr>
              <a:t>Tag-View Correlation: Very weak correlation (0.09), suggesting tags do not significantly influence view counts.</a:t>
            </a:r>
          </a:p>
          <a:p>
            <a:pPr algn="ctr">
              <a:lnSpc>
                <a:spcPts val="3068"/>
              </a:lnSpc>
              <a:spcBef>
                <a:spcPct val="0"/>
              </a:spcBef>
            </a:pPr>
            <a:endParaRPr lang="en-US" sz="2191">
              <a:solidFill>
                <a:srgbClr val="000000"/>
              </a:solidFill>
              <a:latin typeface="Quicksand Bold"/>
              <a:ea typeface="Quicksand Bold"/>
              <a:cs typeface="Quicksand Bold"/>
              <a:sym typeface="Quicksand Bo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2593</Words>
  <Application>Microsoft Office PowerPoint</Application>
  <PresentationFormat>Custom</PresentationFormat>
  <Paragraphs>175</Paragraphs>
  <Slides>16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Calibri</vt:lpstr>
      <vt:lpstr>Agrandir Wide Bold</vt:lpstr>
      <vt:lpstr>Quicksand Bold</vt:lpstr>
      <vt:lpstr>Quicksand</vt:lpstr>
      <vt:lpstr>Quicksand Medium</vt:lpstr>
      <vt:lpstr>Muli Ultra-Bold</vt:lpstr>
      <vt:lpstr>Muli</vt:lpstr>
      <vt:lpstr>Shrikhand</vt:lpstr>
      <vt:lpstr>Muli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Songs Analysis</dc:title>
  <cp:lastModifiedBy>Mayowa kolapo</cp:lastModifiedBy>
  <cp:revision>2</cp:revision>
  <dcterms:created xsi:type="dcterms:W3CDTF">2006-08-16T00:00:00Z</dcterms:created>
  <dcterms:modified xsi:type="dcterms:W3CDTF">2024-07-07T04:13:30Z</dcterms:modified>
  <dc:identifier>DAGJ-HCHvP4</dc:identifier>
</cp:coreProperties>
</file>