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Arial Bold" panose="020B0704020202020204" pitchFamily="34" charset="0"/>
      <p:regular r:id="rId26"/>
      <p:bold r:id="rId27"/>
    </p:embeddedFont>
    <p:embeddedFont>
      <p:font typeface="Higuen Elegant Serif" panose="020B0604020202020204" charset="-18"/>
      <p:regular r:id="rId28"/>
    </p:embeddedFont>
    <p:embeddedFont>
      <p:font typeface="Lora" pitchFamily="2" charset="0"/>
      <p:regular r:id="rId29"/>
    </p:embeddedFont>
    <p:embeddedFont>
      <p:font typeface="Lora Bold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22" autoAdjust="0"/>
  </p:normalViewPr>
  <p:slideViewPr>
    <p:cSldViewPr>
      <p:cViewPr varScale="1">
        <p:scale>
          <a:sx n="45" d="100"/>
          <a:sy n="45" d="100"/>
        </p:scale>
        <p:origin x="6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0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7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32.png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1190" y="534753"/>
            <a:ext cx="16198947" cy="2590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99"/>
              </a:lnSpc>
            </a:pPr>
            <a:r>
              <a:rPr lang="en-US" sz="10999">
                <a:solidFill>
                  <a:srgbClr val="000000"/>
                </a:solidFill>
                <a:latin typeface="Lora"/>
              </a:rPr>
              <a:t>HOTEL RESERVATIONS ANALYSIS </a:t>
            </a:r>
          </a:p>
        </p:txBody>
      </p:sp>
      <p:grpSp>
        <p:nvGrpSpPr>
          <p:cNvPr id="3" name="Group 3"/>
          <p:cNvGrpSpPr/>
          <p:nvPr/>
        </p:nvGrpSpPr>
        <p:grpSpPr>
          <a:xfrm rot="642760">
            <a:off x="8679994" y="5133015"/>
            <a:ext cx="4360613" cy="436061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25046" r="-25046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 rot="-709417">
            <a:off x="3969591" y="4672692"/>
            <a:ext cx="4920593" cy="492059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-22332" r="-22332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3074381" y="4173534"/>
            <a:ext cx="5456520" cy="663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1"/>
              </a:lnSpc>
              <a:spcBef>
                <a:spcPct val="0"/>
              </a:spcBef>
            </a:pPr>
            <a:r>
              <a:rPr lang="en-US" sz="3494">
                <a:solidFill>
                  <a:srgbClr val="000000"/>
                </a:solidFill>
                <a:latin typeface="Arial Bold"/>
              </a:rPr>
              <a:t>KOLAPO MAYOWA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36281" y="4744964"/>
            <a:ext cx="5456520" cy="663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1"/>
              </a:lnSpc>
              <a:spcBef>
                <a:spcPct val="0"/>
              </a:spcBef>
            </a:pPr>
            <a:r>
              <a:rPr lang="en-US" sz="3494">
                <a:solidFill>
                  <a:srgbClr val="000000"/>
                </a:solidFill>
                <a:latin typeface="Arial"/>
              </a:rPr>
              <a:t>MIP-DA-10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05348" y="3431775"/>
            <a:ext cx="5456520" cy="53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1"/>
              </a:lnSpc>
              <a:spcBef>
                <a:spcPct val="0"/>
              </a:spcBef>
            </a:pPr>
            <a:r>
              <a:rPr lang="en-US" sz="2794">
                <a:solidFill>
                  <a:srgbClr val="000000"/>
                </a:solidFill>
                <a:latin typeface="Arial"/>
              </a:rPr>
              <a:t>SQL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425044" y="88521"/>
            <a:ext cx="7862956" cy="2901348"/>
            <a:chOff x="0" y="0"/>
            <a:chExt cx="966069" cy="356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66069" cy="356469"/>
            </a:xfrm>
            <a:custGeom>
              <a:avLst/>
              <a:gdLst/>
              <a:ahLst/>
              <a:cxnLst/>
              <a:rect l="l" t="t" r="r" b="b"/>
              <a:pathLst>
                <a:path w="966069" h="356469">
                  <a:moveTo>
                    <a:pt x="0" y="0"/>
                  </a:moveTo>
                  <a:lnTo>
                    <a:pt x="966069" y="0"/>
                  </a:lnTo>
                  <a:lnTo>
                    <a:pt x="966069" y="356469"/>
                  </a:lnTo>
                  <a:lnTo>
                    <a:pt x="0" y="356469"/>
                  </a:lnTo>
                  <a:close/>
                </a:path>
              </a:pathLst>
            </a:custGeom>
            <a:blipFill>
              <a:blip r:embed="rId2"/>
              <a:stretch>
                <a:fillRect t="-43667" b="-43667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5415882" y="6975203"/>
            <a:ext cx="12872118" cy="3311797"/>
            <a:chOff x="0" y="0"/>
            <a:chExt cx="1573322" cy="4047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73322" cy="404791"/>
            </a:xfrm>
            <a:custGeom>
              <a:avLst/>
              <a:gdLst/>
              <a:ahLst/>
              <a:cxnLst/>
              <a:rect l="l" t="t" r="r" b="b"/>
              <a:pathLst>
                <a:path w="1573322" h="404791">
                  <a:moveTo>
                    <a:pt x="0" y="0"/>
                  </a:moveTo>
                  <a:lnTo>
                    <a:pt x="1573322" y="0"/>
                  </a:lnTo>
                  <a:lnTo>
                    <a:pt x="1573322" y="404791"/>
                  </a:lnTo>
                  <a:lnTo>
                    <a:pt x="0" y="404791"/>
                  </a:lnTo>
                  <a:close/>
                </a:path>
              </a:pathLst>
            </a:custGeom>
            <a:blipFill>
              <a:blip r:embed="rId3"/>
              <a:stretch>
                <a:fillRect t="-79477" b="-79477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-280502">
            <a:off x="-526770" y="7194024"/>
            <a:ext cx="5505836" cy="3338006"/>
            <a:chOff x="0" y="0"/>
            <a:chExt cx="832633" cy="5047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32633" cy="504798"/>
            </a:xfrm>
            <a:custGeom>
              <a:avLst/>
              <a:gdLst/>
              <a:ahLst/>
              <a:cxnLst/>
              <a:rect l="l" t="t" r="r" b="b"/>
              <a:pathLst>
                <a:path w="832633" h="504798">
                  <a:moveTo>
                    <a:pt x="0" y="0"/>
                  </a:moveTo>
                  <a:lnTo>
                    <a:pt x="832633" y="0"/>
                  </a:lnTo>
                  <a:lnTo>
                    <a:pt x="832633" y="504798"/>
                  </a:lnTo>
                  <a:lnTo>
                    <a:pt x="0" y="504798"/>
                  </a:lnTo>
                  <a:close/>
                </a:path>
              </a:pathLst>
            </a:custGeom>
            <a:blipFill>
              <a:blip r:embed="rId4"/>
              <a:stretch>
                <a:fillRect l="-3890" r="-3890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3118273"/>
            <a:ext cx="12075680" cy="3728526"/>
            <a:chOff x="0" y="0"/>
            <a:chExt cx="3180426" cy="98199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80426" cy="981999"/>
            </a:xfrm>
            <a:custGeom>
              <a:avLst/>
              <a:gdLst/>
              <a:ahLst/>
              <a:cxnLst/>
              <a:rect l="l" t="t" r="r" b="b"/>
              <a:pathLst>
                <a:path w="3180426" h="981999">
                  <a:moveTo>
                    <a:pt x="12181" y="0"/>
                  </a:moveTo>
                  <a:lnTo>
                    <a:pt x="3168245" y="0"/>
                  </a:lnTo>
                  <a:cubicBezTo>
                    <a:pt x="3174972" y="0"/>
                    <a:pt x="3180426" y="5454"/>
                    <a:pt x="3180426" y="12181"/>
                  </a:cubicBezTo>
                  <a:lnTo>
                    <a:pt x="3180426" y="969817"/>
                  </a:lnTo>
                  <a:cubicBezTo>
                    <a:pt x="3180426" y="976545"/>
                    <a:pt x="3174972" y="981999"/>
                    <a:pt x="3168245" y="981999"/>
                  </a:cubicBezTo>
                  <a:lnTo>
                    <a:pt x="12181" y="981999"/>
                  </a:lnTo>
                  <a:cubicBezTo>
                    <a:pt x="5454" y="981999"/>
                    <a:pt x="0" y="976545"/>
                    <a:pt x="0" y="969817"/>
                  </a:cubicBezTo>
                  <a:lnTo>
                    <a:pt x="0" y="12181"/>
                  </a:lnTo>
                  <a:cubicBezTo>
                    <a:pt x="0" y="5454"/>
                    <a:pt x="5454" y="0"/>
                    <a:pt x="12181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180426" cy="10105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85414" y="3227994"/>
            <a:ext cx="11025648" cy="3353735"/>
          </a:xfrm>
          <a:custGeom>
            <a:avLst/>
            <a:gdLst/>
            <a:ahLst/>
            <a:cxnLst/>
            <a:rect l="l" t="t" r="r" b="b"/>
            <a:pathLst>
              <a:path w="11025648" h="3353735">
                <a:moveTo>
                  <a:pt x="0" y="0"/>
                </a:moveTo>
                <a:lnTo>
                  <a:pt x="11025647" y="0"/>
                </a:lnTo>
                <a:lnTo>
                  <a:pt x="11025647" y="3353736"/>
                </a:lnTo>
                <a:lnTo>
                  <a:pt x="0" y="33537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86" t="-1463" b="-3274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0" y="1646395"/>
            <a:ext cx="101920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3. WHAT IS THE AVERAGE PRICE PER ROOM FOR RESERVATIONS INVOLVING CHILDREN?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65787" y="4722798"/>
            <a:ext cx="4839898" cy="985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AAD"/>
                </a:solidFill>
                <a:latin typeface="Lora Bold"/>
              </a:rPr>
              <a:t>144.56833 APRROXIMATELY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2308523" y="0"/>
            <a:ext cx="5979477" cy="3351370"/>
            <a:chOff x="0" y="0"/>
            <a:chExt cx="734659" cy="4117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34659" cy="411761"/>
            </a:xfrm>
            <a:custGeom>
              <a:avLst/>
              <a:gdLst/>
              <a:ahLst/>
              <a:cxnLst/>
              <a:rect l="l" t="t" r="r" b="b"/>
              <a:pathLst>
                <a:path w="734659" h="411761">
                  <a:moveTo>
                    <a:pt x="0" y="0"/>
                  </a:moveTo>
                  <a:lnTo>
                    <a:pt x="734659" y="0"/>
                  </a:lnTo>
                  <a:lnTo>
                    <a:pt x="734659" y="411761"/>
                  </a:lnTo>
                  <a:lnTo>
                    <a:pt x="0" y="411761"/>
                  </a:lnTo>
                  <a:close/>
                </a:path>
              </a:pathLst>
            </a:custGeom>
            <a:blipFill>
              <a:blip r:embed="rId2"/>
              <a:stretch>
                <a:fillRect t="-11666" b="-11666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2308523" y="6720989"/>
            <a:ext cx="5979477" cy="3566011"/>
            <a:chOff x="0" y="0"/>
            <a:chExt cx="768921" cy="4585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68921" cy="458565"/>
            </a:xfrm>
            <a:custGeom>
              <a:avLst/>
              <a:gdLst/>
              <a:ahLst/>
              <a:cxnLst/>
              <a:rect l="l" t="t" r="r" b="b"/>
              <a:pathLst>
                <a:path w="768921" h="458565">
                  <a:moveTo>
                    <a:pt x="0" y="0"/>
                  </a:moveTo>
                  <a:lnTo>
                    <a:pt x="768921" y="0"/>
                  </a:lnTo>
                  <a:lnTo>
                    <a:pt x="768921" y="458565"/>
                  </a:lnTo>
                  <a:lnTo>
                    <a:pt x="0" y="458565"/>
                  </a:lnTo>
                  <a:close/>
                </a:path>
              </a:pathLst>
            </a:custGeom>
            <a:blipFill>
              <a:blip r:embed="rId3"/>
              <a:stretch>
                <a:fillRect t="-5858" b="-5858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0" y="8158759"/>
            <a:ext cx="11997079" cy="2195511"/>
            <a:chOff x="0" y="0"/>
            <a:chExt cx="1985146" cy="3632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85145" cy="363289"/>
            </a:xfrm>
            <a:custGeom>
              <a:avLst/>
              <a:gdLst/>
              <a:ahLst/>
              <a:cxnLst/>
              <a:rect l="l" t="t" r="r" b="b"/>
              <a:pathLst>
                <a:path w="1985145" h="363289">
                  <a:moveTo>
                    <a:pt x="0" y="0"/>
                  </a:moveTo>
                  <a:lnTo>
                    <a:pt x="1985145" y="0"/>
                  </a:lnTo>
                  <a:lnTo>
                    <a:pt x="1985145" y="363289"/>
                  </a:lnTo>
                  <a:lnTo>
                    <a:pt x="0" y="363289"/>
                  </a:lnTo>
                  <a:close/>
                </a:path>
              </a:pathLst>
            </a:custGeom>
            <a:blipFill>
              <a:blip r:embed="rId4"/>
              <a:stretch>
                <a:fillRect t="-103685" b="-103685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2694145"/>
            <a:ext cx="11997079" cy="5276680"/>
            <a:chOff x="0" y="0"/>
            <a:chExt cx="3159724" cy="138974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59724" cy="1389743"/>
            </a:xfrm>
            <a:custGeom>
              <a:avLst/>
              <a:gdLst/>
              <a:ahLst/>
              <a:cxnLst/>
              <a:rect l="l" t="t" r="r" b="b"/>
              <a:pathLst>
                <a:path w="3159724" h="1389743">
                  <a:moveTo>
                    <a:pt x="12261" y="0"/>
                  </a:moveTo>
                  <a:lnTo>
                    <a:pt x="3147463" y="0"/>
                  </a:lnTo>
                  <a:cubicBezTo>
                    <a:pt x="3154235" y="0"/>
                    <a:pt x="3159724" y="5489"/>
                    <a:pt x="3159724" y="12261"/>
                  </a:cubicBezTo>
                  <a:lnTo>
                    <a:pt x="3159724" y="1377482"/>
                  </a:lnTo>
                  <a:cubicBezTo>
                    <a:pt x="3159724" y="1380734"/>
                    <a:pt x="3158433" y="1383852"/>
                    <a:pt x="3156133" y="1386152"/>
                  </a:cubicBezTo>
                  <a:cubicBezTo>
                    <a:pt x="3153834" y="1388451"/>
                    <a:pt x="3150715" y="1389743"/>
                    <a:pt x="3147463" y="1389743"/>
                  </a:cubicBezTo>
                  <a:lnTo>
                    <a:pt x="12261" y="1389743"/>
                  </a:lnTo>
                  <a:cubicBezTo>
                    <a:pt x="5489" y="1389743"/>
                    <a:pt x="0" y="1384253"/>
                    <a:pt x="0" y="1377482"/>
                  </a:cubicBezTo>
                  <a:lnTo>
                    <a:pt x="0" y="12261"/>
                  </a:lnTo>
                  <a:cubicBezTo>
                    <a:pt x="0" y="9009"/>
                    <a:pt x="1292" y="5891"/>
                    <a:pt x="3591" y="3591"/>
                  </a:cubicBezTo>
                  <a:cubicBezTo>
                    <a:pt x="5891" y="1292"/>
                    <a:pt x="9009" y="0"/>
                    <a:pt x="12261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159724" cy="141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19209" y="2932270"/>
            <a:ext cx="11132460" cy="4886155"/>
          </a:xfrm>
          <a:custGeom>
            <a:avLst/>
            <a:gdLst/>
            <a:ahLst/>
            <a:cxnLst/>
            <a:rect l="l" t="t" r="r" b="b"/>
            <a:pathLst>
              <a:path w="11132460" h="4886155">
                <a:moveTo>
                  <a:pt x="0" y="0"/>
                </a:moveTo>
                <a:lnTo>
                  <a:pt x="11132460" y="0"/>
                </a:lnTo>
                <a:lnTo>
                  <a:pt x="11132460" y="4886154"/>
                </a:lnTo>
                <a:lnTo>
                  <a:pt x="0" y="48861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52" r="-1052" b="-4061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0" y="1646395"/>
            <a:ext cx="101920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4. HOW MANY RESERVATIONS WERE MADE FOR THE YEAR 20XX (REPLACE XX WITH THE DESIRED YEAR)?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65787" y="4722798"/>
            <a:ext cx="4839898" cy="140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AAD"/>
                </a:solidFill>
                <a:latin typeface="Lora Bold"/>
              </a:rPr>
              <a:t>IN 2018, 501 RESERVATIONS WERE MADE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2263779" y="0"/>
            <a:ext cx="6024221" cy="4362767"/>
            <a:chOff x="0" y="0"/>
            <a:chExt cx="740156" cy="536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156" cy="536024"/>
            </a:xfrm>
            <a:custGeom>
              <a:avLst/>
              <a:gdLst/>
              <a:ahLst/>
              <a:cxnLst/>
              <a:rect l="l" t="t" r="r" b="b"/>
              <a:pathLst>
                <a:path w="740156" h="536024">
                  <a:moveTo>
                    <a:pt x="0" y="0"/>
                  </a:moveTo>
                  <a:lnTo>
                    <a:pt x="740156" y="0"/>
                  </a:lnTo>
                  <a:lnTo>
                    <a:pt x="740156" y="536024"/>
                  </a:lnTo>
                  <a:lnTo>
                    <a:pt x="0" y="536024"/>
                  </a:lnTo>
                  <a:close/>
                </a:path>
              </a:pathLst>
            </a:custGeom>
            <a:blipFill>
              <a:blip r:embed="rId2"/>
              <a:stretch>
                <a:fillRect l="-2383" r="-2383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2263779" y="6527478"/>
            <a:ext cx="6235223" cy="3759522"/>
            <a:chOff x="0" y="0"/>
            <a:chExt cx="715517" cy="4314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15517" cy="431421"/>
            </a:xfrm>
            <a:custGeom>
              <a:avLst/>
              <a:gdLst/>
              <a:ahLst/>
              <a:cxnLst/>
              <a:rect l="l" t="t" r="r" b="b"/>
              <a:pathLst>
                <a:path w="715517" h="431421">
                  <a:moveTo>
                    <a:pt x="0" y="0"/>
                  </a:moveTo>
                  <a:lnTo>
                    <a:pt x="715517" y="0"/>
                  </a:lnTo>
                  <a:lnTo>
                    <a:pt x="715517" y="431421"/>
                  </a:lnTo>
                  <a:lnTo>
                    <a:pt x="0" y="431421"/>
                  </a:lnTo>
                  <a:close/>
                </a:path>
              </a:pathLst>
            </a:custGeom>
            <a:blipFill>
              <a:blip r:embed="rId3"/>
              <a:stretch>
                <a:fillRect t="-5249" b="-5249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0" y="7501534"/>
            <a:ext cx="5096011" cy="2785466"/>
            <a:chOff x="0" y="0"/>
            <a:chExt cx="770656" cy="4212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70656" cy="421238"/>
            </a:xfrm>
            <a:custGeom>
              <a:avLst/>
              <a:gdLst/>
              <a:ahLst/>
              <a:cxnLst/>
              <a:rect l="l" t="t" r="r" b="b"/>
              <a:pathLst>
                <a:path w="770656" h="421238">
                  <a:moveTo>
                    <a:pt x="0" y="0"/>
                  </a:moveTo>
                  <a:lnTo>
                    <a:pt x="770656" y="0"/>
                  </a:lnTo>
                  <a:lnTo>
                    <a:pt x="770656" y="421238"/>
                  </a:lnTo>
                  <a:lnTo>
                    <a:pt x="0" y="421238"/>
                  </a:lnTo>
                  <a:close/>
                </a:path>
              </a:pathLst>
            </a:custGeom>
            <a:blipFill>
              <a:blip r:embed="rId4"/>
              <a:stretch>
                <a:fillRect t="-1454" b="-1454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2932270"/>
            <a:ext cx="11997079" cy="4331139"/>
            <a:chOff x="0" y="0"/>
            <a:chExt cx="3159724" cy="114071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59724" cy="1140712"/>
            </a:xfrm>
            <a:custGeom>
              <a:avLst/>
              <a:gdLst/>
              <a:ahLst/>
              <a:cxnLst/>
              <a:rect l="l" t="t" r="r" b="b"/>
              <a:pathLst>
                <a:path w="3159724" h="1140712">
                  <a:moveTo>
                    <a:pt x="12261" y="0"/>
                  </a:moveTo>
                  <a:lnTo>
                    <a:pt x="3147463" y="0"/>
                  </a:lnTo>
                  <a:cubicBezTo>
                    <a:pt x="3154235" y="0"/>
                    <a:pt x="3159724" y="5489"/>
                    <a:pt x="3159724" y="12261"/>
                  </a:cubicBezTo>
                  <a:lnTo>
                    <a:pt x="3159724" y="1128451"/>
                  </a:lnTo>
                  <a:cubicBezTo>
                    <a:pt x="3159724" y="1131702"/>
                    <a:pt x="3158433" y="1134821"/>
                    <a:pt x="3156133" y="1137120"/>
                  </a:cubicBezTo>
                  <a:cubicBezTo>
                    <a:pt x="3153834" y="1139420"/>
                    <a:pt x="3150715" y="1140712"/>
                    <a:pt x="3147463" y="1140712"/>
                  </a:cubicBezTo>
                  <a:lnTo>
                    <a:pt x="12261" y="1140712"/>
                  </a:lnTo>
                  <a:cubicBezTo>
                    <a:pt x="9009" y="1140712"/>
                    <a:pt x="5891" y="1139420"/>
                    <a:pt x="3591" y="1137120"/>
                  </a:cubicBezTo>
                  <a:cubicBezTo>
                    <a:pt x="1292" y="1134821"/>
                    <a:pt x="0" y="1131702"/>
                    <a:pt x="0" y="1128451"/>
                  </a:cubicBezTo>
                  <a:lnTo>
                    <a:pt x="0" y="12261"/>
                  </a:lnTo>
                  <a:cubicBezTo>
                    <a:pt x="0" y="9009"/>
                    <a:pt x="1292" y="5891"/>
                    <a:pt x="3591" y="3591"/>
                  </a:cubicBezTo>
                  <a:cubicBezTo>
                    <a:pt x="5891" y="1292"/>
                    <a:pt x="9009" y="0"/>
                    <a:pt x="12261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159724" cy="1169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363514" y="7501534"/>
            <a:ext cx="6633565" cy="2785466"/>
            <a:chOff x="0" y="0"/>
            <a:chExt cx="738942" cy="31028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38942" cy="310285"/>
            </a:xfrm>
            <a:custGeom>
              <a:avLst/>
              <a:gdLst/>
              <a:ahLst/>
              <a:cxnLst/>
              <a:rect l="l" t="t" r="r" b="b"/>
              <a:pathLst>
                <a:path w="738942" h="310285">
                  <a:moveTo>
                    <a:pt x="0" y="0"/>
                  </a:moveTo>
                  <a:lnTo>
                    <a:pt x="738942" y="0"/>
                  </a:lnTo>
                  <a:lnTo>
                    <a:pt x="738942" y="310285"/>
                  </a:lnTo>
                  <a:lnTo>
                    <a:pt x="0" y="310285"/>
                  </a:lnTo>
                  <a:close/>
                </a:path>
              </a:pathLst>
            </a:custGeom>
            <a:blipFill>
              <a:blip r:embed="rId5"/>
              <a:stretch>
                <a:fillRect l="-43179" t="-63660" b="-63660"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182455" y="3230223"/>
            <a:ext cx="11605019" cy="3826554"/>
          </a:xfrm>
          <a:custGeom>
            <a:avLst/>
            <a:gdLst/>
            <a:ahLst/>
            <a:cxnLst/>
            <a:rect l="l" t="t" r="r" b="b"/>
            <a:pathLst>
              <a:path w="11605019" h="3826554">
                <a:moveTo>
                  <a:pt x="0" y="0"/>
                </a:moveTo>
                <a:lnTo>
                  <a:pt x="11605019" y="0"/>
                </a:lnTo>
                <a:lnTo>
                  <a:pt x="11605019" y="3826554"/>
                </a:lnTo>
                <a:lnTo>
                  <a:pt x="0" y="38265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260" r="-5392" b="-1466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0" y="1646395"/>
            <a:ext cx="101920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5.  WHAT IS THE MOST COMMONLY BOOKED ROOM TYPE?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765787" y="4722798"/>
            <a:ext cx="4839898" cy="140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AAD"/>
                </a:solidFill>
                <a:latin typeface="Lora Bold"/>
              </a:rPr>
              <a:t>ROOM_TYPE ! WITH 534 ROOMS BOOKED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4401272" y="88521"/>
            <a:ext cx="3886728" cy="4389726"/>
            <a:chOff x="0" y="0"/>
            <a:chExt cx="477537" cy="5393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7537" cy="539337"/>
            </a:xfrm>
            <a:custGeom>
              <a:avLst/>
              <a:gdLst/>
              <a:ahLst/>
              <a:cxnLst/>
              <a:rect l="l" t="t" r="r" b="b"/>
              <a:pathLst>
                <a:path w="477537" h="539337">
                  <a:moveTo>
                    <a:pt x="0" y="0"/>
                  </a:moveTo>
                  <a:lnTo>
                    <a:pt x="477537" y="0"/>
                  </a:lnTo>
                  <a:lnTo>
                    <a:pt x="477537" y="539337"/>
                  </a:lnTo>
                  <a:lnTo>
                    <a:pt x="0" y="539337"/>
                  </a:lnTo>
                  <a:close/>
                </a:path>
              </a:pathLst>
            </a:custGeom>
            <a:blipFill>
              <a:blip r:embed="rId2"/>
              <a:stretch>
                <a:fillRect l="-31693" r="-31693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2101881" y="6477392"/>
            <a:ext cx="6186119" cy="3809608"/>
            <a:chOff x="0" y="0"/>
            <a:chExt cx="756111" cy="4656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56112" cy="465637"/>
            </a:xfrm>
            <a:custGeom>
              <a:avLst/>
              <a:gdLst/>
              <a:ahLst/>
              <a:cxnLst/>
              <a:rect l="l" t="t" r="r" b="b"/>
              <a:pathLst>
                <a:path w="756112" h="465637">
                  <a:moveTo>
                    <a:pt x="0" y="0"/>
                  </a:moveTo>
                  <a:lnTo>
                    <a:pt x="756112" y="0"/>
                  </a:lnTo>
                  <a:lnTo>
                    <a:pt x="756112" y="465637"/>
                  </a:lnTo>
                  <a:lnTo>
                    <a:pt x="0" y="465637"/>
                  </a:lnTo>
                  <a:close/>
                </a:path>
              </a:pathLst>
            </a:custGeom>
            <a:blipFill>
              <a:blip r:embed="rId3"/>
              <a:stretch>
                <a:fillRect t="-4093" b="-4093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0" y="8630533"/>
            <a:ext cx="11365375" cy="1656467"/>
            <a:chOff x="0" y="0"/>
            <a:chExt cx="1891665" cy="2757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91665" cy="275704"/>
            </a:xfrm>
            <a:custGeom>
              <a:avLst/>
              <a:gdLst/>
              <a:ahLst/>
              <a:cxnLst/>
              <a:rect l="l" t="t" r="r" b="b"/>
              <a:pathLst>
                <a:path w="1891665" h="275704">
                  <a:moveTo>
                    <a:pt x="0" y="0"/>
                  </a:moveTo>
                  <a:lnTo>
                    <a:pt x="1891665" y="0"/>
                  </a:lnTo>
                  <a:lnTo>
                    <a:pt x="1891665" y="275704"/>
                  </a:lnTo>
                  <a:lnTo>
                    <a:pt x="0" y="275704"/>
                  </a:lnTo>
                  <a:close/>
                </a:path>
              </a:pathLst>
            </a:custGeom>
            <a:blipFill>
              <a:blip r:embed="rId4"/>
              <a:stretch>
                <a:fillRect t="-142971" b="-14297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3587284"/>
            <a:ext cx="11813675" cy="4881351"/>
            <a:chOff x="0" y="0"/>
            <a:chExt cx="3111420" cy="12856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11421" cy="1285623"/>
            </a:xfrm>
            <a:custGeom>
              <a:avLst/>
              <a:gdLst/>
              <a:ahLst/>
              <a:cxnLst/>
              <a:rect l="l" t="t" r="r" b="b"/>
              <a:pathLst>
                <a:path w="3111421" h="1285623">
                  <a:moveTo>
                    <a:pt x="12451" y="0"/>
                  </a:moveTo>
                  <a:lnTo>
                    <a:pt x="3098969" y="0"/>
                  </a:lnTo>
                  <a:cubicBezTo>
                    <a:pt x="3102271" y="0"/>
                    <a:pt x="3105439" y="1312"/>
                    <a:pt x="3107774" y="3647"/>
                  </a:cubicBezTo>
                  <a:cubicBezTo>
                    <a:pt x="3110109" y="5982"/>
                    <a:pt x="3111421" y="9149"/>
                    <a:pt x="3111421" y="12451"/>
                  </a:cubicBezTo>
                  <a:lnTo>
                    <a:pt x="3111421" y="1273172"/>
                  </a:lnTo>
                  <a:cubicBezTo>
                    <a:pt x="3111421" y="1280049"/>
                    <a:pt x="3105846" y="1285623"/>
                    <a:pt x="3098969" y="1285623"/>
                  </a:cubicBezTo>
                  <a:lnTo>
                    <a:pt x="12451" y="1285623"/>
                  </a:lnTo>
                  <a:cubicBezTo>
                    <a:pt x="9149" y="1285623"/>
                    <a:pt x="5982" y="1284312"/>
                    <a:pt x="3647" y="1281976"/>
                  </a:cubicBezTo>
                  <a:cubicBezTo>
                    <a:pt x="1312" y="1279641"/>
                    <a:pt x="0" y="1276474"/>
                    <a:pt x="0" y="1273172"/>
                  </a:cubicBezTo>
                  <a:lnTo>
                    <a:pt x="0" y="12451"/>
                  </a:lnTo>
                  <a:cubicBezTo>
                    <a:pt x="0" y="9149"/>
                    <a:pt x="1312" y="5982"/>
                    <a:pt x="3647" y="3647"/>
                  </a:cubicBezTo>
                  <a:cubicBezTo>
                    <a:pt x="5982" y="1312"/>
                    <a:pt x="9149" y="0"/>
                    <a:pt x="12451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111420" cy="13141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62006" y="3956658"/>
            <a:ext cx="11103369" cy="3959199"/>
          </a:xfrm>
          <a:custGeom>
            <a:avLst/>
            <a:gdLst/>
            <a:ahLst/>
            <a:cxnLst/>
            <a:rect l="l" t="t" r="r" b="b"/>
            <a:pathLst>
              <a:path w="11103369" h="3959199">
                <a:moveTo>
                  <a:pt x="0" y="0"/>
                </a:moveTo>
                <a:lnTo>
                  <a:pt x="11103369" y="0"/>
                </a:lnTo>
                <a:lnTo>
                  <a:pt x="11103369" y="3959200"/>
                </a:lnTo>
                <a:lnTo>
                  <a:pt x="0" y="3959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23" t="-2507" b="-3444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0" y="1646395"/>
            <a:ext cx="101920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6. HOW MANY RESERVATIONS FALL ON A WEEKEND (NO_OF_WEEKEND_NIGHTS &gt; 0)?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65787" y="4722798"/>
            <a:ext cx="4839898" cy="985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AAD"/>
                </a:solidFill>
                <a:latin typeface="Lora Bold"/>
              </a:rPr>
              <a:t>383 RESERVATIONS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192023" y="88521"/>
            <a:ext cx="4215878" cy="3262848"/>
            <a:chOff x="0" y="0"/>
            <a:chExt cx="517791" cy="4007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17791" cy="400741"/>
            </a:xfrm>
            <a:custGeom>
              <a:avLst/>
              <a:gdLst/>
              <a:ahLst/>
              <a:cxnLst/>
              <a:rect l="l" t="t" r="r" b="b"/>
              <a:pathLst>
                <a:path w="517791" h="400741">
                  <a:moveTo>
                    <a:pt x="0" y="0"/>
                  </a:moveTo>
                  <a:lnTo>
                    <a:pt x="517791" y="0"/>
                  </a:lnTo>
                  <a:lnTo>
                    <a:pt x="517791" y="400741"/>
                  </a:lnTo>
                  <a:lnTo>
                    <a:pt x="0" y="400741"/>
                  </a:lnTo>
                  <a:close/>
                </a:path>
              </a:pathLst>
            </a:custGeom>
            <a:blipFill>
              <a:blip r:embed="rId6"/>
              <a:stretch>
                <a:fillRect t="-46906" b="-46906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4424192" y="-1919"/>
            <a:ext cx="3863808" cy="4362767"/>
            <a:chOff x="0" y="0"/>
            <a:chExt cx="474721" cy="536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4721" cy="536024"/>
            </a:xfrm>
            <a:custGeom>
              <a:avLst/>
              <a:gdLst/>
              <a:ahLst/>
              <a:cxnLst/>
              <a:rect l="l" t="t" r="r" b="b"/>
              <a:pathLst>
                <a:path w="474721" h="536024">
                  <a:moveTo>
                    <a:pt x="0" y="0"/>
                  </a:moveTo>
                  <a:lnTo>
                    <a:pt x="474721" y="0"/>
                  </a:lnTo>
                  <a:lnTo>
                    <a:pt x="474721" y="536024"/>
                  </a:lnTo>
                  <a:lnTo>
                    <a:pt x="0" y="536024"/>
                  </a:lnTo>
                  <a:close/>
                </a:path>
              </a:pathLst>
            </a:custGeom>
            <a:blipFill>
              <a:blip r:embed="rId2"/>
              <a:stretch>
                <a:fillRect l="-31673" r="-31673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0" y="7723093"/>
            <a:ext cx="11590164" cy="2563907"/>
            <a:chOff x="0" y="0"/>
            <a:chExt cx="1416632" cy="3133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6632" cy="313379"/>
            </a:xfrm>
            <a:custGeom>
              <a:avLst/>
              <a:gdLst/>
              <a:ahLst/>
              <a:cxnLst/>
              <a:rect l="l" t="t" r="r" b="b"/>
              <a:pathLst>
                <a:path w="1416632" h="313379">
                  <a:moveTo>
                    <a:pt x="0" y="0"/>
                  </a:moveTo>
                  <a:lnTo>
                    <a:pt x="1416632" y="0"/>
                  </a:lnTo>
                  <a:lnTo>
                    <a:pt x="1416632" y="313379"/>
                  </a:lnTo>
                  <a:lnTo>
                    <a:pt x="0" y="313379"/>
                  </a:lnTo>
                  <a:close/>
                </a:path>
              </a:pathLst>
            </a:custGeom>
            <a:blipFill>
              <a:blip r:embed="rId3"/>
              <a:stretch>
                <a:fillRect t="-100589" b="-100589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-280502">
            <a:off x="11955623" y="6672255"/>
            <a:ext cx="6190428" cy="3735914"/>
            <a:chOff x="0" y="0"/>
            <a:chExt cx="936162" cy="5649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36162" cy="564972"/>
            </a:xfrm>
            <a:custGeom>
              <a:avLst/>
              <a:gdLst/>
              <a:ahLst/>
              <a:cxnLst/>
              <a:rect l="l" t="t" r="r" b="b"/>
              <a:pathLst>
                <a:path w="936162" h="564972">
                  <a:moveTo>
                    <a:pt x="0" y="0"/>
                  </a:moveTo>
                  <a:lnTo>
                    <a:pt x="936162" y="0"/>
                  </a:lnTo>
                  <a:lnTo>
                    <a:pt x="936162" y="564972"/>
                  </a:lnTo>
                  <a:lnTo>
                    <a:pt x="0" y="564972"/>
                  </a:lnTo>
                  <a:close/>
                </a:path>
              </a:pathLst>
            </a:custGeom>
            <a:blipFill>
              <a:blip r:embed="rId4"/>
              <a:stretch>
                <a:fillRect l="-3644" r="-3644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2932270"/>
            <a:ext cx="11813675" cy="4305048"/>
            <a:chOff x="0" y="0"/>
            <a:chExt cx="3111420" cy="1133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11421" cy="1133840"/>
            </a:xfrm>
            <a:custGeom>
              <a:avLst/>
              <a:gdLst/>
              <a:ahLst/>
              <a:cxnLst/>
              <a:rect l="l" t="t" r="r" b="b"/>
              <a:pathLst>
                <a:path w="3111421" h="1133840">
                  <a:moveTo>
                    <a:pt x="12451" y="0"/>
                  </a:moveTo>
                  <a:lnTo>
                    <a:pt x="3098969" y="0"/>
                  </a:lnTo>
                  <a:cubicBezTo>
                    <a:pt x="3102271" y="0"/>
                    <a:pt x="3105439" y="1312"/>
                    <a:pt x="3107774" y="3647"/>
                  </a:cubicBezTo>
                  <a:cubicBezTo>
                    <a:pt x="3110109" y="5982"/>
                    <a:pt x="3111421" y="9149"/>
                    <a:pt x="3111421" y="12451"/>
                  </a:cubicBezTo>
                  <a:lnTo>
                    <a:pt x="3111421" y="1121388"/>
                  </a:lnTo>
                  <a:cubicBezTo>
                    <a:pt x="3111421" y="1128265"/>
                    <a:pt x="3105846" y="1133840"/>
                    <a:pt x="3098969" y="1133840"/>
                  </a:cubicBezTo>
                  <a:lnTo>
                    <a:pt x="12451" y="1133840"/>
                  </a:lnTo>
                  <a:cubicBezTo>
                    <a:pt x="9149" y="1133840"/>
                    <a:pt x="5982" y="1132528"/>
                    <a:pt x="3647" y="1130193"/>
                  </a:cubicBezTo>
                  <a:cubicBezTo>
                    <a:pt x="1312" y="1127858"/>
                    <a:pt x="0" y="1124691"/>
                    <a:pt x="0" y="1121388"/>
                  </a:cubicBezTo>
                  <a:lnTo>
                    <a:pt x="0" y="12451"/>
                  </a:lnTo>
                  <a:cubicBezTo>
                    <a:pt x="0" y="9149"/>
                    <a:pt x="1312" y="5982"/>
                    <a:pt x="3647" y="3647"/>
                  </a:cubicBezTo>
                  <a:cubicBezTo>
                    <a:pt x="5982" y="1312"/>
                    <a:pt x="9149" y="0"/>
                    <a:pt x="12451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111420" cy="11624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851775" y="-1919"/>
            <a:ext cx="6309486" cy="4272327"/>
            <a:chOff x="0" y="0"/>
            <a:chExt cx="702842" cy="4759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02842" cy="475914"/>
            </a:xfrm>
            <a:custGeom>
              <a:avLst/>
              <a:gdLst/>
              <a:ahLst/>
              <a:cxnLst/>
              <a:rect l="l" t="t" r="r" b="b"/>
              <a:pathLst>
                <a:path w="702842" h="475914">
                  <a:moveTo>
                    <a:pt x="0" y="0"/>
                  </a:moveTo>
                  <a:lnTo>
                    <a:pt x="702842" y="0"/>
                  </a:lnTo>
                  <a:lnTo>
                    <a:pt x="702842" y="475914"/>
                  </a:lnTo>
                  <a:lnTo>
                    <a:pt x="0" y="475914"/>
                  </a:lnTo>
                  <a:close/>
                </a:path>
              </a:pathLst>
            </a:custGeom>
            <a:blipFill>
              <a:blip r:embed="rId5"/>
              <a:stretch>
                <a:fillRect l="-43179" t="-20483" b="-20483"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314407" y="3351370"/>
            <a:ext cx="10750655" cy="3684102"/>
          </a:xfrm>
          <a:custGeom>
            <a:avLst/>
            <a:gdLst/>
            <a:ahLst/>
            <a:cxnLst/>
            <a:rect l="l" t="t" r="r" b="b"/>
            <a:pathLst>
              <a:path w="10750655" h="3684102">
                <a:moveTo>
                  <a:pt x="0" y="0"/>
                </a:moveTo>
                <a:lnTo>
                  <a:pt x="10750655" y="0"/>
                </a:lnTo>
                <a:lnTo>
                  <a:pt x="10750655" y="3684102"/>
                </a:lnTo>
                <a:lnTo>
                  <a:pt x="0" y="36841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529" b="-3354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0" y="1646395"/>
            <a:ext cx="101920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7. WHAT IS THE HIGHEST AND LOWEST LEAD TIME FOR RESERVATIONS?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765787" y="4722798"/>
            <a:ext cx="4839898" cy="182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AAD"/>
                </a:solidFill>
                <a:latin typeface="Lora Bold"/>
              </a:rPr>
              <a:t>THE HIGHEST AND LOWEST LEAD TIME IS 443 AND 0 RESPECTIVELY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1773597" y="0"/>
            <a:ext cx="6533453" cy="4362767"/>
            <a:chOff x="0" y="0"/>
            <a:chExt cx="802722" cy="536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02722" cy="536024"/>
            </a:xfrm>
            <a:custGeom>
              <a:avLst/>
              <a:gdLst/>
              <a:ahLst/>
              <a:cxnLst/>
              <a:rect l="l" t="t" r="r" b="b"/>
              <a:pathLst>
                <a:path w="802722" h="536024">
                  <a:moveTo>
                    <a:pt x="0" y="0"/>
                  </a:moveTo>
                  <a:lnTo>
                    <a:pt x="802722" y="0"/>
                  </a:lnTo>
                  <a:lnTo>
                    <a:pt x="802722" y="536024"/>
                  </a:lnTo>
                  <a:lnTo>
                    <a:pt x="0" y="536024"/>
                  </a:lnTo>
                  <a:close/>
                </a:path>
              </a:pathLst>
            </a:custGeom>
            <a:blipFill>
              <a:blip r:embed="rId2"/>
              <a:stretch>
                <a:fillRect t="-1758" b="-1758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1754547" y="6511351"/>
            <a:ext cx="6533453" cy="3775649"/>
            <a:chOff x="0" y="0"/>
            <a:chExt cx="798565" cy="4614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8565" cy="461487"/>
            </a:xfrm>
            <a:custGeom>
              <a:avLst/>
              <a:gdLst/>
              <a:ahLst/>
              <a:cxnLst/>
              <a:rect l="l" t="t" r="r" b="b"/>
              <a:pathLst>
                <a:path w="798565" h="461487">
                  <a:moveTo>
                    <a:pt x="0" y="0"/>
                  </a:moveTo>
                  <a:lnTo>
                    <a:pt x="798565" y="0"/>
                  </a:lnTo>
                  <a:lnTo>
                    <a:pt x="798565" y="461487"/>
                  </a:lnTo>
                  <a:lnTo>
                    <a:pt x="0" y="461487"/>
                  </a:lnTo>
                  <a:close/>
                </a:path>
              </a:pathLst>
            </a:custGeom>
            <a:blipFill>
              <a:blip r:embed="rId3"/>
              <a:stretch>
                <a:fillRect t="-7644" b="-7644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-69593">
            <a:off x="14606" y="7938242"/>
            <a:ext cx="11513042" cy="2520877"/>
            <a:chOff x="0" y="0"/>
            <a:chExt cx="1741086" cy="3812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41086" cy="381225"/>
            </a:xfrm>
            <a:custGeom>
              <a:avLst/>
              <a:gdLst/>
              <a:ahLst/>
              <a:cxnLst/>
              <a:rect l="l" t="t" r="r" b="b"/>
              <a:pathLst>
                <a:path w="1741086" h="381225">
                  <a:moveTo>
                    <a:pt x="0" y="0"/>
                  </a:moveTo>
                  <a:lnTo>
                    <a:pt x="1741086" y="0"/>
                  </a:lnTo>
                  <a:lnTo>
                    <a:pt x="1741086" y="381225"/>
                  </a:lnTo>
                  <a:lnTo>
                    <a:pt x="0" y="381225"/>
                  </a:lnTo>
                  <a:close/>
                </a:path>
              </a:pathLst>
            </a:custGeom>
            <a:blipFill>
              <a:blip r:embed="rId4"/>
              <a:stretch>
                <a:fillRect t="-78449" b="-78449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3587284"/>
            <a:ext cx="11551982" cy="4128167"/>
            <a:chOff x="0" y="0"/>
            <a:chExt cx="3042497" cy="108725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042497" cy="1087254"/>
            </a:xfrm>
            <a:custGeom>
              <a:avLst/>
              <a:gdLst/>
              <a:ahLst/>
              <a:cxnLst/>
              <a:rect l="l" t="t" r="r" b="b"/>
              <a:pathLst>
                <a:path w="3042497" h="1087254">
                  <a:moveTo>
                    <a:pt x="12733" y="0"/>
                  </a:moveTo>
                  <a:lnTo>
                    <a:pt x="3029764" y="0"/>
                  </a:lnTo>
                  <a:cubicBezTo>
                    <a:pt x="3036796" y="0"/>
                    <a:pt x="3042497" y="5701"/>
                    <a:pt x="3042497" y="12733"/>
                  </a:cubicBezTo>
                  <a:lnTo>
                    <a:pt x="3042497" y="1074520"/>
                  </a:lnTo>
                  <a:cubicBezTo>
                    <a:pt x="3042497" y="1077898"/>
                    <a:pt x="3041156" y="1081136"/>
                    <a:pt x="3038768" y="1083524"/>
                  </a:cubicBezTo>
                  <a:cubicBezTo>
                    <a:pt x="3036380" y="1085912"/>
                    <a:pt x="3033141" y="1087254"/>
                    <a:pt x="3029764" y="1087254"/>
                  </a:cubicBezTo>
                  <a:lnTo>
                    <a:pt x="12733" y="1087254"/>
                  </a:lnTo>
                  <a:cubicBezTo>
                    <a:pt x="5701" y="1087254"/>
                    <a:pt x="0" y="1081553"/>
                    <a:pt x="0" y="1074520"/>
                  </a:cubicBezTo>
                  <a:lnTo>
                    <a:pt x="0" y="12733"/>
                  </a:lnTo>
                  <a:cubicBezTo>
                    <a:pt x="0" y="9356"/>
                    <a:pt x="1342" y="6118"/>
                    <a:pt x="3730" y="3730"/>
                  </a:cubicBezTo>
                  <a:cubicBezTo>
                    <a:pt x="6118" y="1342"/>
                    <a:pt x="9356" y="0"/>
                    <a:pt x="12733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042497" cy="11158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9729" y="3837991"/>
            <a:ext cx="11198826" cy="3626754"/>
          </a:xfrm>
          <a:custGeom>
            <a:avLst/>
            <a:gdLst/>
            <a:ahLst/>
            <a:cxnLst/>
            <a:rect l="l" t="t" r="r" b="b"/>
            <a:pathLst>
              <a:path w="11198826" h="3626754">
                <a:moveTo>
                  <a:pt x="0" y="0"/>
                </a:moveTo>
                <a:lnTo>
                  <a:pt x="11198826" y="0"/>
                </a:lnTo>
                <a:lnTo>
                  <a:pt x="11198826" y="3626754"/>
                </a:lnTo>
                <a:lnTo>
                  <a:pt x="0" y="36267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070" r="-12260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0" y="1646395"/>
            <a:ext cx="101920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8. WHAT IS THE MOST COMMON MARKET SEGMENT TYPE FOR RESERVATIONS?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94362" y="4722798"/>
            <a:ext cx="4839898" cy="985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AAD"/>
                </a:solidFill>
                <a:latin typeface="Lora Bold"/>
              </a:rPr>
              <a:t>ONLINE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1946764" y="0"/>
            <a:ext cx="6341236" cy="4362767"/>
            <a:chOff x="0" y="0"/>
            <a:chExt cx="779106" cy="536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9106" cy="536024"/>
            </a:xfrm>
            <a:custGeom>
              <a:avLst/>
              <a:gdLst/>
              <a:ahLst/>
              <a:cxnLst/>
              <a:rect l="l" t="t" r="r" b="b"/>
              <a:pathLst>
                <a:path w="779106" h="536024">
                  <a:moveTo>
                    <a:pt x="0" y="0"/>
                  </a:moveTo>
                  <a:lnTo>
                    <a:pt x="779106" y="0"/>
                  </a:lnTo>
                  <a:lnTo>
                    <a:pt x="779106" y="536024"/>
                  </a:lnTo>
                  <a:lnTo>
                    <a:pt x="0" y="536024"/>
                  </a:lnTo>
                  <a:close/>
                </a:path>
              </a:pathLst>
            </a:custGeom>
            <a:blipFill>
              <a:blip r:embed="rId2"/>
              <a:stretch>
                <a:fillRect t="-236" b="-236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1946764" y="6511351"/>
            <a:ext cx="6341236" cy="3775649"/>
            <a:chOff x="0" y="0"/>
            <a:chExt cx="775071" cy="4614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75071" cy="461487"/>
            </a:xfrm>
            <a:custGeom>
              <a:avLst/>
              <a:gdLst/>
              <a:ahLst/>
              <a:cxnLst/>
              <a:rect l="l" t="t" r="r" b="b"/>
              <a:pathLst>
                <a:path w="775071" h="461487">
                  <a:moveTo>
                    <a:pt x="0" y="0"/>
                  </a:moveTo>
                  <a:lnTo>
                    <a:pt x="775071" y="0"/>
                  </a:lnTo>
                  <a:lnTo>
                    <a:pt x="775071" y="461487"/>
                  </a:lnTo>
                  <a:lnTo>
                    <a:pt x="0" y="461487"/>
                  </a:lnTo>
                  <a:close/>
                </a:path>
              </a:pathLst>
            </a:custGeom>
            <a:blipFill>
              <a:blip r:embed="rId3"/>
              <a:stretch>
                <a:fillRect t="-5948" b="-5948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0" y="7848774"/>
            <a:ext cx="11884196" cy="2429645"/>
            <a:chOff x="0" y="0"/>
            <a:chExt cx="1797215" cy="36742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97215" cy="367429"/>
            </a:xfrm>
            <a:custGeom>
              <a:avLst/>
              <a:gdLst/>
              <a:ahLst/>
              <a:cxnLst/>
              <a:rect l="l" t="t" r="r" b="b"/>
              <a:pathLst>
                <a:path w="1797215" h="367429">
                  <a:moveTo>
                    <a:pt x="0" y="0"/>
                  </a:moveTo>
                  <a:lnTo>
                    <a:pt x="1797215" y="0"/>
                  </a:lnTo>
                  <a:lnTo>
                    <a:pt x="1797215" y="367429"/>
                  </a:lnTo>
                  <a:lnTo>
                    <a:pt x="0" y="367429"/>
                  </a:lnTo>
                  <a:close/>
                </a:path>
              </a:pathLst>
            </a:custGeom>
            <a:blipFill>
              <a:blip r:embed="rId4"/>
              <a:stretch>
                <a:fillRect t="-87568" b="-87568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3587284"/>
            <a:ext cx="11551982" cy="4023365"/>
            <a:chOff x="0" y="0"/>
            <a:chExt cx="3042497" cy="105965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042497" cy="1059652"/>
            </a:xfrm>
            <a:custGeom>
              <a:avLst/>
              <a:gdLst/>
              <a:ahLst/>
              <a:cxnLst/>
              <a:rect l="l" t="t" r="r" b="b"/>
              <a:pathLst>
                <a:path w="3042497" h="1059652">
                  <a:moveTo>
                    <a:pt x="12733" y="0"/>
                  </a:moveTo>
                  <a:lnTo>
                    <a:pt x="3029764" y="0"/>
                  </a:lnTo>
                  <a:cubicBezTo>
                    <a:pt x="3036796" y="0"/>
                    <a:pt x="3042497" y="5701"/>
                    <a:pt x="3042497" y="12733"/>
                  </a:cubicBezTo>
                  <a:lnTo>
                    <a:pt x="3042497" y="1046918"/>
                  </a:lnTo>
                  <a:cubicBezTo>
                    <a:pt x="3042497" y="1050295"/>
                    <a:pt x="3041156" y="1053534"/>
                    <a:pt x="3038768" y="1055922"/>
                  </a:cubicBezTo>
                  <a:cubicBezTo>
                    <a:pt x="3036380" y="1058310"/>
                    <a:pt x="3033141" y="1059652"/>
                    <a:pt x="3029764" y="1059652"/>
                  </a:cubicBezTo>
                  <a:lnTo>
                    <a:pt x="12733" y="1059652"/>
                  </a:lnTo>
                  <a:cubicBezTo>
                    <a:pt x="9356" y="1059652"/>
                    <a:pt x="6118" y="1058310"/>
                    <a:pt x="3730" y="1055922"/>
                  </a:cubicBezTo>
                  <a:cubicBezTo>
                    <a:pt x="1342" y="1053534"/>
                    <a:pt x="0" y="1050295"/>
                    <a:pt x="0" y="1046918"/>
                  </a:cubicBezTo>
                  <a:lnTo>
                    <a:pt x="0" y="12733"/>
                  </a:lnTo>
                  <a:cubicBezTo>
                    <a:pt x="0" y="9356"/>
                    <a:pt x="1342" y="6118"/>
                    <a:pt x="3730" y="3730"/>
                  </a:cubicBezTo>
                  <a:cubicBezTo>
                    <a:pt x="6118" y="1342"/>
                    <a:pt x="9356" y="0"/>
                    <a:pt x="12733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042497" cy="108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1003" y="3872772"/>
            <a:ext cx="11255580" cy="3366197"/>
          </a:xfrm>
          <a:custGeom>
            <a:avLst/>
            <a:gdLst/>
            <a:ahLst/>
            <a:cxnLst/>
            <a:rect l="l" t="t" r="r" b="b"/>
            <a:pathLst>
              <a:path w="11255580" h="3366197">
                <a:moveTo>
                  <a:pt x="0" y="0"/>
                </a:moveTo>
                <a:lnTo>
                  <a:pt x="11255580" y="0"/>
                </a:lnTo>
                <a:lnTo>
                  <a:pt x="11255580" y="3366198"/>
                </a:lnTo>
                <a:lnTo>
                  <a:pt x="0" y="33661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711" r="-1711" b="-4627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0" y="1646395"/>
            <a:ext cx="101920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9. HOW MANY RESERVATIONS HAVE A BOOKING STATUS OF "CONFIRMED"?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65787" y="4722798"/>
            <a:ext cx="4839898" cy="985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AAD"/>
                </a:solidFill>
                <a:latin typeface="Lora Bold"/>
              </a:rPr>
              <a:t>493 RESERVATIONS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2013740" y="88521"/>
            <a:ext cx="6274260" cy="4362767"/>
            <a:chOff x="0" y="0"/>
            <a:chExt cx="770877" cy="536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0877" cy="536024"/>
            </a:xfrm>
            <a:custGeom>
              <a:avLst/>
              <a:gdLst/>
              <a:ahLst/>
              <a:cxnLst/>
              <a:rect l="l" t="t" r="r" b="b"/>
              <a:pathLst>
                <a:path w="770877" h="536024">
                  <a:moveTo>
                    <a:pt x="0" y="0"/>
                  </a:moveTo>
                  <a:lnTo>
                    <a:pt x="770877" y="0"/>
                  </a:lnTo>
                  <a:lnTo>
                    <a:pt x="770877" y="536024"/>
                  </a:lnTo>
                  <a:lnTo>
                    <a:pt x="0" y="536024"/>
                  </a:lnTo>
                  <a:close/>
                </a:path>
              </a:pathLst>
            </a:custGeom>
            <a:blipFill>
              <a:blip r:embed="rId2"/>
              <a:stretch>
                <a:fillRect l="-296" r="-296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521465">
            <a:off x="13509985" y="7070997"/>
            <a:ext cx="4909017" cy="3775649"/>
            <a:chOff x="0" y="0"/>
            <a:chExt cx="600015" cy="4614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0015" cy="461487"/>
            </a:xfrm>
            <a:custGeom>
              <a:avLst/>
              <a:gdLst/>
              <a:ahLst/>
              <a:cxnLst/>
              <a:rect l="l" t="t" r="r" b="b"/>
              <a:pathLst>
                <a:path w="600015" h="461487">
                  <a:moveTo>
                    <a:pt x="0" y="0"/>
                  </a:moveTo>
                  <a:lnTo>
                    <a:pt x="600015" y="0"/>
                  </a:lnTo>
                  <a:lnTo>
                    <a:pt x="600015" y="461487"/>
                  </a:lnTo>
                  <a:lnTo>
                    <a:pt x="0" y="461487"/>
                  </a:lnTo>
                  <a:close/>
                </a:path>
              </a:pathLst>
            </a:custGeom>
            <a:blipFill>
              <a:blip r:embed="rId3"/>
              <a:stretch>
                <a:fillRect l="-7720" r="-7720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-280502">
            <a:off x="-548996" y="6649538"/>
            <a:ext cx="5505836" cy="3883400"/>
            <a:chOff x="0" y="0"/>
            <a:chExt cx="832633" cy="5872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32633" cy="587276"/>
            </a:xfrm>
            <a:custGeom>
              <a:avLst/>
              <a:gdLst/>
              <a:ahLst/>
              <a:cxnLst/>
              <a:rect l="l" t="t" r="r" b="b"/>
              <a:pathLst>
                <a:path w="832633" h="587276">
                  <a:moveTo>
                    <a:pt x="0" y="0"/>
                  </a:moveTo>
                  <a:lnTo>
                    <a:pt x="832633" y="0"/>
                  </a:lnTo>
                  <a:lnTo>
                    <a:pt x="832633" y="587276"/>
                  </a:lnTo>
                  <a:lnTo>
                    <a:pt x="0" y="587276"/>
                  </a:lnTo>
                  <a:close/>
                </a:path>
              </a:pathLst>
            </a:custGeom>
            <a:blipFill>
              <a:blip r:embed="rId4"/>
              <a:stretch>
                <a:fillRect l="-12695" r="-12695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2694145"/>
            <a:ext cx="11787787" cy="3737478"/>
            <a:chOff x="0" y="0"/>
            <a:chExt cx="3104602" cy="9843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04602" cy="984356"/>
            </a:xfrm>
            <a:custGeom>
              <a:avLst/>
              <a:gdLst/>
              <a:ahLst/>
              <a:cxnLst/>
              <a:rect l="l" t="t" r="r" b="b"/>
              <a:pathLst>
                <a:path w="3104602" h="984356">
                  <a:moveTo>
                    <a:pt x="12479" y="0"/>
                  </a:moveTo>
                  <a:lnTo>
                    <a:pt x="3092124" y="0"/>
                  </a:lnTo>
                  <a:cubicBezTo>
                    <a:pt x="3099015" y="0"/>
                    <a:pt x="3104602" y="5587"/>
                    <a:pt x="3104602" y="12479"/>
                  </a:cubicBezTo>
                  <a:lnTo>
                    <a:pt x="3104602" y="971878"/>
                  </a:lnTo>
                  <a:cubicBezTo>
                    <a:pt x="3104602" y="978770"/>
                    <a:pt x="3099015" y="984356"/>
                    <a:pt x="3092124" y="984356"/>
                  </a:cubicBezTo>
                  <a:lnTo>
                    <a:pt x="12479" y="984356"/>
                  </a:lnTo>
                  <a:cubicBezTo>
                    <a:pt x="5587" y="984356"/>
                    <a:pt x="0" y="978770"/>
                    <a:pt x="0" y="971878"/>
                  </a:cubicBezTo>
                  <a:lnTo>
                    <a:pt x="0" y="12479"/>
                  </a:lnTo>
                  <a:cubicBezTo>
                    <a:pt x="0" y="5587"/>
                    <a:pt x="5587" y="0"/>
                    <a:pt x="12479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104602" cy="1012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5146">
            <a:off x="4948033" y="6534994"/>
            <a:ext cx="8398414" cy="4078940"/>
            <a:chOff x="0" y="0"/>
            <a:chExt cx="644019" cy="31278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44019" cy="312787"/>
            </a:xfrm>
            <a:custGeom>
              <a:avLst/>
              <a:gdLst/>
              <a:ahLst/>
              <a:cxnLst/>
              <a:rect l="l" t="t" r="r" b="b"/>
              <a:pathLst>
                <a:path w="644019" h="312787">
                  <a:moveTo>
                    <a:pt x="0" y="0"/>
                  </a:moveTo>
                  <a:lnTo>
                    <a:pt x="644019" y="0"/>
                  </a:lnTo>
                  <a:lnTo>
                    <a:pt x="644019" y="312787"/>
                  </a:lnTo>
                  <a:lnTo>
                    <a:pt x="0" y="312787"/>
                  </a:lnTo>
                  <a:close/>
                </a:path>
              </a:pathLst>
            </a:custGeom>
            <a:blipFill>
              <a:blip r:embed="rId5"/>
              <a:stretch>
                <a:fillRect t="-7908" b="-7908"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209605" y="2741770"/>
            <a:ext cx="11378083" cy="3559646"/>
          </a:xfrm>
          <a:custGeom>
            <a:avLst/>
            <a:gdLst/>
            <a:ahLst/>
            <a:cxnLst/>
            <a:rect l="l" t="t" r="r" b="b"/>
            <a:pathLst>
              <a:path w="11378083" h="3559646">
                <a:moveTo>
                  <a:pt x="0" y="0"/>
                </a:moveTo>
                <a:lnTo>
                  <a:pt x="11378082" y="0"/>
                </a:lnTo>
                <a:lnTo>
                  <a:pt x="11378082" y="3559646"/>
                </a:lnTo>
                <a:lnTo>
                  <a:pt x="0" y="35596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484" t="-262" b="-2208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0" y="1646395"/>
            <a:ext cx="101920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10. WHAT IS THE TOTAL NUMBER OF ADULTS AND CHILDREN ACROSS ALL RESERVATIONS?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730921" y="4641393"/>
            <a:ext cx="4839898" cy="182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AAD"/>
                </a:solidFill>
                <a:latin typeface="Lora Bold"/>
              </a:rPr>
              <a:t>THERE ARE 69 CHILDREN AND 1316 ADULTS ACROSS ALL RESERVATIONSTIONS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2834651" y="0"/>
            <a:ext cx="5453349" cy="4362767"/>
            <a:chOff x="0" y="0"/>
            <a:chExt cx="670017" cy="536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70017" cy="536024"/>
            </a:xfrm>
            <a:custGeom>
              <a:avLst/>
              <a:gdLst/>
              <a:ahLst/>
              <a:cxnLst/>
              <a:rect l="l" t="t" r="r" b="b"/>
              <a:pathLst>
                <a:path w="670017" h="536024">
                  <a:moveTo>
                    <a:pt x="0" y="0"/>
                  </a:moveTo>
                  <a:lnTo>
                    <a:pt x="670017" y="0"/>
                  </a:lnTo>
                  <a:lnTo>
                    <a:pt x="670017" y="536024"/>
                  </a:lnTo>
                  <a:lnTo>
                    <a:pt x="0" y="536024"/>
                  </a:lnTo>
                  <a:close/>
                </a:path>
              </a:pathLst>
            </a:custGeom>
            <a:blipFill>
              <a:blip r:embed="rId2"/>
              <a:stretch>
                <a:fillRect l="-7867" r="-7867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3521056" y="6975203"/>
            <a:ext cx="4766944" cy="3311797"/>
            <a:chOff x="0" y="0"/>
            <a:chExt cx="582650" cy="4047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82650" cy="404791"/>
            </a:xfrm>
            <a:custGeom>
              <a:avLst/>
              <a:gdLst/>
              <a:ahLst/>
              <a:cxnLst/>
              <a:rect l="l" t="t" r="r" b="b"/>
              <a:pathLst>
                <a:path w="582650" h="404791">
                  <a:moveTo>
                    <a:pt x="0" y="0"/>
                  </a:moveTo>
                  <a:lnTo>
                    <a:pt x="582650" y="0"/>
                  </a:lnTo>
                  <a:lnTo>
                    <a:pt x="582650" y="404791"/>
                  </a:lnTo>
                  <a:lnTo>
                    <a:pt x="0" y="404791"/>
                  </a:lnTo>
                  <a:close/>
                </a:path>
              </a:pathLst>
            </a:custGeom>
            <a:blipFill>
              <a:blip r:embed="rId3"/>
              <a:stretch>
                <a:fillRect l="-2138" r="-2138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-280502">
            <a:off x="-518271" y="7402236"/>
            <a:ext cx="5677893" cy="3122424"/>
            <a:chOff x="0" y="0"/>
            <a:chExt cx="832633" cy="4578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32633" cy="457887"/>
            </a:xfrm>
            <a:custGeom>
              <a:avLst/>
              <a:gdLst/>
              <a:ahLst/>
              <a:cxnLst/>
              <a:rect l="l" t="t" r="r" b="b"/>
              <a:pathLst>
                <a:path w="832633" h="457887">
                  <a:moveTo>
                    <a:pt x="0" y="0"/>
                  </a:moveTo>
                  <a:lnTo>
                    <a:pt x="832633" y="0"/>
                  </a:lnTo>
                  <a:lnTo>
                    <a:pt x="832633" y="457887"/>
                  </a:lnTo>
                  <a:lnTo>
                    <a:pt x="0" y="457887"/>
                  </a:lnTo>
                  <a:close/>
                </a:path>
              </a:pathLst>
            </a:custGeom>
            <a:blipFill>
              <a:blip r:embed="rId4"/>
              <a:stretch>
                <a:fillRect t="-1143" b="-1143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2798475"/>
            <a:ext cx="12765787" cy="4139445"/>
            <a:chOff x="0" y="0"/>
            <a:chExt cx="3362183" cy="109022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62183" cy="1090224"/>
            </a:xfrm>
            <a:custGeom>
              <a:avLst/>
              <a:gdLst/>
              <a:ahLst/>
              <a:cxnLst/>
              <a:rect l="l" t="t" r="r" b="b"/>
              <a:pathLst>
                <a:path w="3362183" h="1090224">
                  <a:moveTo>
                    <a:pt x="11523" y="0"/>
                  </a:moveTo>
                  <a:lnTo>
                    <a:pt x="3350660" y="0"/>
                  </a:lnTo>
                  <a:cubicBezTo>
                    <a:pt x="3357024" y="0"/>
                    <a:pt x="3362183" y="5159"/>
                    <a:pt x="3362183" y="11523"/>
                  </a:cubicBezTo>
                  <a:lnTo>
                    <a:pt x="3362183" y="1078701"/>
                  </a:lnTo>
                  <a:cubicBezTo>
                    <a:pt x="3362183" y="1081757"/>
                    <a:pt x="3360969" y="1084688"/>
                    <a:pt x="3358808" y="1086849"/>
                  </a:cubicBezTo>
                  <a:cubicBezTo>
                    <a:pt x="3356647" y="1089010"/>
                    <a:pt x="3353716" y="1090224"/>
                    <a:pt x="3350660" y="1090224"/>
                  </a:cubicBezTo>
                  <a:lnTo>
                    <a:pt x="11523" y="1090224"/>
                  </a:lnTo>
                  <a:cubicBezTo>
                    <a:pt x="5159" y="1090224"/>
                    <a:pt x="0" y="1085065"/>
                    <a:pt x="0" y="1078701"/>
                  </a:cubicBezTo>
                  <a:lnTo>
                    <a:pt x="0" y="11523"/>
                  </a:lnTo>
                  <a:cubicBezTo>
                    <a:pt x="0" y="5159"/>
                    <a:pt x="5159" y="0"/>
                    <a:pt x="11523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362183" cy="11187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47975" y="3558365"/>
            <a:ext cx="12276933" cy="3099120"/>
          </a:xfrm>
          <a:custGeom>
            <a:avLst/>
            <a:gdLst/>
            <a:ahLst/>
            <a:cxnLst/>
            <a:rect l="l" t="t" r="r" b="b"/>
            <a:pathLst>
              <a:path w="12276933" h="3099120">
                <a:moveTo>
                  <a:pt x="0" y="0"/>
                </a:moveTo>
                <a:lnTo>
                  <a:pt x="12276933" y="0"/>
                </a:lnTo>
                <a:lnTo>
                  <a:pt x="12276933" y="3099120"/>
                </a:lnTo>
                <a:lnTo>
                  <a:pt x="0" y="309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26" r="-1920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0" y="1646395"/>
            <a:ext cx="101920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11. WHAT IS THE AVERAGE NUMBER OF WEEKEND NIGHTS FOR RESERVATIONS INVOLVING CHILDREN?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65787" y="4722798"/>
            <a:ext cx="4839898" cy="985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AAD"/>
                </a:solidFill>
                <a:latin typeface="Lora Bold"/>
              </a:rPr>
              <a:t>1.0000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5105937" y="7176044"/>
            <a:ext cx="8415119" cy="3110956"/>
            <a:chOff x="0" y="0"/>
            <a:chExt cx="1303722" cy="48196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03722" cy="481968"/>
            </a:xfrm>
            <a:custGeom>
              <a:avLst/>
              <a:gdLst/>
              <a:ahLst/>
              <a:cxnLst/>
              <a:rect l="l" t="t" r="r" b="b"/>
              <a:pathLst>
                <a:path w="1303722" h="481968">
                  <a:moveTo>
                    <a:pt x="0" y="0"/>
                  </a:moveTo>
                  <a:lnTo>
                    <a:pt x="1303722" y="0"/>
                  </a:lnTo>
                  <a:lnTo>
                    <a:pt x="1303722" y="481968"/>
                  </a:lnTo>
                  <a:lnTo>
                    <a:pt x="0" y="481968"/>
                  </a:lnTo>
                  <a:close/>
                </a:path>
              </a:pathLst>
            </a:custGeom>
            <a:blipFill>
              <a:blip r:embed="rId6"/>
              <a:stretch>
                <a:fillRect t="-40110" b="-40110"/>
              </a:stretch>
            </a:blipFill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-705258">
            <a:off x="13980657" y="-949449"/>
            <a:ext cx="4492621" cy="4362767"/>
            <a:chOff x="0" y="0"/>
            <a:chExt cx="551979" cy="536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1979" cy="536024"/>
            </a:xfrm>
            <a:custGeom>
              <a:avLst/>
              <a:gdLst/>
              <a:ahLst/>
              <a:cxnLst/>
              <a:rect l="l" t="t" r="r" b="b"/>
              <a:pathLst>
                <a:path w="551979" h="536024">
                  <a:moveTo>
                    <a:pt x="0" y="0"/>
                  </a:moveTo>
                  <a:lnTo>
                    <a:pt x="551979" y="0"/>
                  </a:lnTo>
                  <a:lnTo>
                    <a:pt x="551979" y="536024"/>
                  </a:lnTo>
                  <a:lnTo>
                    <a:pt x="0" y="536024"/>
                  </a:lnTo>
                  <a:close/>
                </a:path>
              </a:pathLst>
            </a:custGeom>
            <a:blipFill>
              <a:blip r:embed="rId2"/>
              <a:stretch>
                <a:fillRect l="-20242" r="-20242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4193074" y="6975203"/>
            <a:ext cx="4094926" cy="3311797"/>
            <a:chOff x="0" y="0"/>
            <a:chExt cx="500511" cy="4047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0511" cy="404791"/>
            </a:xfrm>
            <a:custGeom>
              <a:avLst/>
              <a:gdLst/>
              <a:ahLst/>
              <a:cxnLst/>
              <a:rect l="l" t="t" r="r" b="b"/>
              <a:pathLst>
                <a:path w="500511" h="404791">
                  <a:moveTo>
                    <a:pt x="0" y="0"/>
                  </a:moveTo>
                  <a:lnTo>
                    <a:pt x="500511" y="0"/>
                  </a:lnTo>
                  <a:lnTo>
                    <a:pt x="500511" y="404791"/>
                  </a:lnTo>
                  <a:lnTo>
                    <a:pt x="0" y="404791"/>
                  </a:lnTo>
                  <a:close/>
                </a:path>
              </a:pathLst>
            </a:custGeom>
            <a:blipFill>
              <a:blip r:embed="rId3"/>
              <a:stretch>
                <a:fillRect l="-10694" r="-10694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-463066" y="8836665"/>
            <a:ext cx="6086438" cy="1657092"/>
            <a:chOff x="0" y="0"/>
            <a:chExt cx="920435" cy="250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0435" cy="250598"/>
            </a:xfrm>
            <a:custGeom>
              <a:avLst/>
              <a:gdLst/>
              <a:ahLst/>
              <a:cxnLst/>
              <a:rect l="l" t="t" r="r" b="b"/>
              <a:pathLst>
                <a:path w="920435" h="250598">
                  <a:moveTo>
                    <a:pt x="0" y="0"/>
                  </a:moveTo>
                  <a:lnTo>
                    <a:pt x="920435" y="0"/>
                  </a:lnTo>
                  <a:lnTo>
                    <a:pt x="920435" y="250598"/>
                  </a:lnTo>
                  <a:lnTo>
                    <a:pt x="0" y="250598"/>
                  </a:lnTo>
                  <a:close/>
                </a:path>
              </a:pathLst>
            </a:custGeom>
            <a:blipFill>
              <a:blip r:embed="rId4"/>
              <a:stretch>
                <a:fillRect t="-53302" b="-53302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2756663"/>
            <a:ext cx="12909024" cy="6013327"/>
            <a:chOff x="0" y="0"/>
            <a:chExt cx="3399908" cy="158375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99908" cy="1583757"/>
            </a:xfrm>
            <a:custGeom>
              <a:avLst/>
              <a:gdLst/>
              <a:ahLst/>
              <a:cxnLst/>
              <a:rect l="l" t="t" r="r" b="b"/>
              <a:pathLst>
                <a:path w="3399908" h="1583757">
                  <a:moveTo>
                    <a:pt x="11395" y="0"/>
                  </a:moveTo>
                  <a:lnTo>
                    <a:pt x="3388513" y="0"/>
                  </a:lnTo>
                  <a:cubicBezTo>
                    <a:pt x="3394806" y="0"/>
                    <a:pt x="3399908" y="5102"/>
                    <a:pt x="3399908" y="11395"/>
                  </a:cubicBezTo>
                  <a:lnTo>
                    <a:pt x="3399908" y="1572362"/>
                  </a:lnTo>
                  <a:cubicBezTo>
                    <a:pt x="3399908" y="1575384"/>
                    <a:pt x="3398707" y="1578283"/>
                    <a:pt x="3396570" y="1580420"/>
                  </a:cubicBezTo>
                  <a:cubicBezTo>
                    <a:pt x="3394433" y="1582557"/>
                    <a:pt x="3391535" y="1583757"/>
                    <a:pt x="3388513" y="1583757"/>
                  </a:cubicBezTo>
                  <a:lnTo>
                    <a:pt x="11395" y="1583757"/>
                  </a:lnTo>
                  <a:cubicBezTo>
                    <a:pt x="5102" y="1583757"/>
                    <a:pt x="0" y="1578655"/>
                    <a:pt x="0" y="1572362"/>
                  </a:cubicBezTo>
                  <a:lnTo>
                    <a:pt x="0" y="11395"/>
                  </a:lnTo>
                  <a:cubicBezTo>
                    <a:pt x="0" y="5102"/>
                    <a:pt x="5102" y="0"/>
                    <a:pt x="11395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399908" cy="1612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662690">
            <a:off x="13533301" y="3515242"/>
            <a:ext cx="3804504" cy="4109630"/>
            <a:chOff x="0" y="0"/>
            <a:chExt cx="549219" cy="5932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49219" cy="593267"/>
            </a:xfrm>
            <a:custGeom>
              <a:avLst/>
              <a:gdLst/>
              <a:ahLst/>
              <a:cxnLst/>
              <a:rect l="l" t="t" r="r" b="b"/>
              <a:pathLst>
                <a:path w="549219" h="593267">
                  <a:moveTo>
                    <a:pt x="0" y="0"/>
                  </a:moveTo>
                  <a:lnTo>
                    <a:pt x="549219" y="0"/>
                  </a:lnTo>
                  <a:lnTo>
                    <a:pt x="549219" y="593267"/>
                  </a:lnTo>
                  <a:lnTo>
                    <a:pt x="0" y="593267"/>
                  </a:lnTo>
                  <a:close/>
                </a:path>
              </a:pathLst>
            </a:custGeom>
            <a:blipFill>
              <a:blip r:embed="rId5"/>
              <a:stretch>
                <a:fillRect t="-11716" b="-11716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 rot="98950">
            <a:off x="5651156" y="8912736"/>
            <a:ext cx="8514135" cy="2053331"/>
            <a:chOff x="0" y="0"/>
            <a:chExt cx="1320741" cy="31852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20741" cy="318520"/>
            </a:xfrm>
            <a:custGeom>
              <a:avLst/>
              <a:gdLst/>
              <a:ahLst/>
              <a:cxnLst/>
              <a:rect l="l" t="t" r="r" b="b"/>
              <a:pathLst>
                <a:path w="1320741" h="318520">
                  <a:moveTo>
                    <a:pt x="0" y="0"/>
                  </a:moveTo>
                  <a:lnTo>
                    <a:pt x="1320741" y="0"/>
                  </a:lnTo>
                  <a:lnTo>
                    <a:pt x="1320741" y="318520"/>
                  </a:lnTo>
                  <a:lnTo>
                    <a:pt x="0" y="318520"/>
                  </a:lnTo>
                  <a:close/>
                </a:path>
              </a:pathLst>
            </a:custGeom>
            <a:blipFill>
              <a:blip r:embed="rId6"/>
              <a:stretch>
                <a:fillRect t="-261181" b="-261181"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>
            <a:off x="313124" y="2963529"/>
            <a:ext cx="11441024" cy="5599595"/>
          </a:xfrm>
          <a:custGeom>
            <a:avLst/>
            <a:gdLst/>
            <a:ahLst/>
            <a:cxnLst/>
            <a:rect l="l" t="t" r="r" b="b"/>
            <a:pathLst>
              <a:path w="11441024" h="5599595">
                <a:moveTo>
                  <a:pt x="0" y="0"/>
                </a:moveTo>
                <a:lnTo>
                  <a:pt x="11441024" y="0"/>
                </a:lnTo>
                <a:lnTo>
                  <a:pt x="11441024" y="5599595"/>
                </a:lnTo>
                <a:lnTo>
                  <a:pt x="0" y="55995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8" t="-1972" r="-2290" b="-1972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0" y="1646395"/>
            <a:ext cx="101920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12.   HOW MANY RESERVATIONS WERE MADE IN EACH MONTH OF THE YEAR?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22577" y="3295990"/>
            <a:ext cx="2864822" cy="2734563"/>
            <a:chOff x="0" y="0"/>
            <a:chExt cx="551979" cy="5268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1979" cy="526881"/>
            </a:xfrm>
            <a:custGeom>
              <a:avLst/>
              <a:gdLst/>
              <a:ahLst/>
              <a:cxnLst/>
              <a:rect l="l" t="t" r="r" b="b"/>
              <a:pathLst>
                <a:path w="551979" h="526881">
                  <a:moveTo>
                    <a:pt x="0" y="0"/>
                  </a:moveTo>
                  <a:lnTo>
                    <a:pt x="551979" y="0"/>
                  </a:lnTo>
                  <a:lnTo>
                    <a:pt x="551979" y="526881"/>
                  </a:lnTo>
                  <a:lnTo>
                    <a:pt x="0" y="526881"/>
                  </a:lnTo>
                  <a:close/>
                </a:path>
              </a:pathLst>
            </a:custGeom>
            <a:blipFill>
              <a:blip r:embed="rId2"/>
              <a:stretch>
                <a:fillRect t="-28474" b="-2847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2929760" y="1353778"/>
            <a:ext cx="4329540" cy="4676775"/>
            <a:chOff x="0" y="0"/>
            <a:chExt cx="549219" cy="593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9219" cy="593267"/>
            </a:xfrm>
            <a:custGeom>
              <a:avLst/>
              <a:gdLst/>
              <a:ahLst/>
              <a:cxnLst/>
              <a:rect l="l" t="t" r="r" b="b"/>
              <a:pathLst>
                <a:path w="549219" h="593267">
                  <a:moveTo>
                    <a:pt x="0" y="0"/>
                  </a:moveTo>
                  <a:lnTo>
                    <a:pt x="549219" y="0"/>
                  </a:lnTo>
                  <a:lnTo>
                    <a:pt x="549219" y="593267"/>
                  </a:lnTo>
                  <a:lnTo>
                    <a:pt x="0" y="593267"/>
                  </a:lnTo>
                  <a:close/>
                </a:path>
              </a:pathLst>
            </a:custGeom>
            <a:blipFill>
              <a:blip r:embed="rId3"/>
              <a:stretch>
                <a:fillRect l="-31065" r="-31065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9922577" y="6151034"/>
            <a:ext cx="5171953" cy="2734563"/>
            <a:chOff x="0" y="0"/>
            <a:chExt cx="996505" cy="52688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6505" cy="526881"/>
            </a:xfrm>
            <a:custGeom>
              <a:avLst/>
              <a:gdLst/>
              <a:ahLst/>
              <a:cxnLst/>
              <a:rect l="l" t="t" r="r" b="b"/>
              <a:pathLst>
                <a:path w="996505" h="526881">
                  <a:moveTo>
                    <a:pt x="0" y="0"/>
                  </a:moveTo>
                  <a:lnTo>
                    <a:pt x="996505" y="0"/>
                  </a:lnTo>
                  <a:lnTo>
                    <a:pt x="996505" y="526881"/>
                  </a:lnTo>
                  <a:lnTo>
                    <a:pt x="0" y="526881"/>
                  </a:lnTo>
                  <a:close/>
                </a:path>
              </a:pathLst>
            </a:custGeom>
            <a:blipFill>
              <a:blip r:embed="rId4"/>
              <a:stretch>
                <a:fillRect t="-91938" b="-91938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472022" y="942975"/>
            <a:ext cx="9270554" cy="1813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7600">
                <a:solidFill>
                  <a:srgbClr val="343F5B"/>
                </a:solidFill>
                <a:latin typeface="Lora"/>
              </a:rPr>
              <a:t>TABLE OF CONTENT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721652"/>
            <a:ext cx="8115300" cy="5219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0004" lvl="1" indent="-535002" algn="l">
              <a:lnSpc>
                <a:spcPts val="6938"/>
              </a:lnSpc>
              <a:buFont typeface="Arial"/>
              <a:buChar char="•"/>
            </a:pPr>
            <a:r>
              <a:rPr lang="en-US" sz="4956">
                <a:solidFill>
                  <a:srgbClr val="000000"/>
                </a:solidFill>
                <a:latin typeface="Lora"/>
              </a:rPr>
              <a:t>01 Introduction</a:t>
            </a:r>
          </a:p>
          <a:p>
            <a:pPr marL="1070004" lvl="1" indent="-535002" algn="l">
              <a:lnSpc>
                <a:spcPts val="6938"/>
              </a:lnSpc>
              <a:buFont typeface="Arial"/>
              <a:buChar char="•"/>
            </a:pPr>
            <a:r>
              <a:rPr lang="en-US" sz="4956">
                <a:solidFill>
                  <a:srgbClr val="000000"/>
                </a:solidFill>
                <a:latin typeface="Lora"/>
              </a:rPr>
              <a:t>02 Problem Statement</a:t>
            </a:r>
          </a:p>
          <a:p>
            <a:pPr marL="1070004" lvl="1" indent="-535002" algn="l">
              <a:lnSpc>
                <a:spcPts val="6938"/>
              </a:lnSpc>
              <a:buFont typeface="Arial"/>
              <a:buChar char="•"/>
            </a:pPr>
            <a:r>
              <a:rPr lang="en-US" sz="4956">
                <a:solidFill>
                  <a:srgbClr val="000000"/>
                </a:solidFill>
                <a:latin typeface="Lora"/>
              </a:rPr>
              <a:t>03 Dataset Overview</a:t>
            </a:r>
          </a:p>
          <a:p>
            <a:pPr marL="1070004" lvl="1" indent="-535002" algn="l">
              <a:lnSpc>
                <a:spcPts val="6938"/>
              </a:lnSpc>
              <a:buFont typeface="Arial"/>
              <a:buChar char="•"/>
            </a:pPr>
            <a:r>
              <a:rPr lang="en-US" sz="4956">
                <a:solidFill>
                  <a:srgbClr val="000000"/>
                </a:solidFill>
                <a:latin typeface="Lora"/>
              </a:rPr>
              <a:t>04 Dataset Explanation</a:t>
            </a:r>
          </a:p>
          <a:p>
            <a:pPr marL="1070004" lvl="1" indent="-535002" algn="l">
              <a:lnSpc>
                <a:spcPts val="6938"/>
              </a:lnSpc>
              <a:buFont typeface="Arial"/>
              <a:buChar char="•"/>
            </a:pPr>
            <a:r>
              <a:rPr lang="en-US" sz="4956">
                <a:solidFill>
                  <a:srgbClr val="000000"/>
                </a:solidFill>
                <a:latin typeface="Lora"/>
              </a:rPr>
              <a:t>05 Dataset Exploration using SQL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237566" y="6151034"/>
            <a:ext cx="2021734" cy="2734563"/>
            <a:chOff x="0" y="0"/>
            <a:chExt cx="389537" cy="5268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89537" cy="526881"/>
            </a:xfrm>
            <a:custGeom>
              <a:avLst/>
              <a:gdLst/>
              <a:ahLst/>
              <a:cxnLst/>
              <a:rect l="l" t="t" r="r" b="b"/>
              <a:pathLst>
                <a:path w="389537" h="526881">
                  <a:moveTo>
                    <a:pt x="0" y="0"/>
                  </a:moveTo>
                  <a:lnTo>
                    <a:pt x="389537" y="0"/>
                  </a:lnTo>
                  <a:lnTo>
                    <a:pt x="389537" y="526881"/>
                  </a:lnTo>
                  <a:lnTo>
                    <a:pt x="0" y="526881"/>
                  </a:lnTo>
                  <a:close/>
                </a:path>
              </a:pathLst>
            </a:custGeom>
            <a:solidFill>
              <a:srgbClr val="CFAF8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2" name="AutoShape 12"/>
          <p:cNvSpPr/>
          <p:nvPr/>
        </p:nvSpPr>
        <p:spPr>
          <a:xfrm flipV="1">
            <a:off x="1019175" y="1897380"/>
            <a:ext cx="0" cy="649224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2901620" y="0"/>
            <a:ext cx="5386380" cy="3656187"/>
            <a:chOff x="0" y="0"/>
            <a:chExt cx="789684" cy="536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9684" cy="536024"/>
            </a:xfrm>
            <a:custGeom>
              <a:avLst/>
              <a:gdLst/>
              <a:ahLst/>
              <a:cxnLst/>
              <a:rect l="l" t="t" r="r" b="b"/>
              <a:pathLst>
                <a:path w="789684" h="536024">
                  <a:moveTo>
                    <a:pt x="0" y="0"/>
                  </a:moveTo>
                  <a:lnTo>
                    <a:pt x="789684" y="0"/>
                  </a:lnTo>
                  <a:lnTo>
                    <a:pt x="789684" y="536024"/>
                  </a:lnTo>
                  <a:lnTo>
                    <a:pt x="0" y="536024"/>
                  </a:lnTo>
                  <a:close/>
                </a:path>
              </a:pathLst>
            </a:custGeom>
            <a:blipFill>
              <a:blip r:embed="rId2"/>
              <a:stretch>
                <a:fillRect t="-918" b="-918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2901620" y="6849872"/>
            <a:ext cx="5386380" cy="3437128"/>
            <a:chOff x="0" y="0"/>
            <a:chExt cx="757866" cy="4836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57866" cy="483605"/>
            </a:xfrm>
            <a:custGeom>
              <a:avLst/>
              <a:gdLst/>
              <a:ahLst/>
              <a:cxnLst/>
              <a:rect l="l" t="t" r="r" b="b"/>
              <a:pathLst>
                <a:path w="757866" h="483605">
                  <a:moveTo>
                    <a:pt x="0" y="0"/>
                  </a:moveTo>
                  <a:lnTo>
                    <a:pt x="757866" y="0"/>
                  </a:lnTo>
                  <a:lnTo>
                    <a:pt x="757866" y="483605"/>
                  </a:lnTo>
                  <a:lnTo>
                    <a:pt x="0" y="483605"/>
                  </a:lnTo>
                  <a:close/>
                </a:path>
              </a:pathLst>
            </a:custGeom>
            <a:blipFill>
              <a:blip r:embed="rId3"/>
              <a:stretch>
                <a:fillRect t="-2204" b="-2204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-298738" y="8849947"/>
            <a:ext cx="12658592" cy="1437053"/>
            <a:chOff x="0" y="0"/>
            <a:chExt cx="1914324" cy="2173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4324" cy="217322"/>
            </a:xfrm>
            <a:custGeom>
              <a:avLst/>
              <a:gdLst/>
              <a:ahLst/>
              <a:cxnLst/>
              <a:rect l="l" t="t" r="r" b="b"/>
              <a:pathLst>
                <a:path w="1914324" h="217322">
                  <a:moveTo>
                    <a:pt x="0" y="0"/>
                  </a:moveTo>
                  <a:lnTo>
                    <a:pt x="1914324" y="0"/>
                  </a:lnTo>
                  <a:lnTo>
                    <a:pt x="1914324" y="217322"/>
                  </a:lnTo>
                  <a:lnTo>
                    <a:pt x="0" y="217322"/>
                  </a:lnTo>
                  <a:close/>
                </a:path>
              </a:pathLst>
            </a:custGeom>
            <a:blipFill>
              <a:blip r:embed="rId4"/>
              <a:stretch>
                <a:fillRect t="-197745" b="-197745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3236238"/>
            <a:ext cx="12706000" cy="5551163"/>
            <a:chOff x="0" y="0"/>
            <a:chExt cx="3346436" cy="14620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46436" cy="1462035"/>
            </a:xfrm>
            <a:custGeom>
              <a:avLst/>
              <a:gdLst/>
              <a:ahLst/>
              <a:cxnLst/>
              <a:rect l="l" t="t" r="r" b="b"/>
              <a:pathLst>
                <a:path w="3346436" h="1462035">
                  <a:moveTo>
                    <a:pt x="11577" y="0"/>
                  </a:moveTo>
                  <a:lnTo>
                    <a:pt x="3334860" y="0"/>
                  </a:lnTo>
                  <a:cubicBezTo>
                    <a:pt x="3341253" y="0"/>
                    <a:pt x="3346436" y="5183"/>
                    <a:pt x="3346436" y="11577"/>
                  </a:cubicBezTo>
                  <a:lnTo>
                    <a:pt x="3346436" y="1450458"/>
                  </a:lnTo>
                  <a:cubicBezTo>
                    <a:pt x="3346436" y="1453528"/>
                    <a:pt x="3345217" y="1456473"/>
                    <a:pt x="3343046" y="1458644"/>
                  </a:cubicBezTo>
                  <a:cubicBezTo>
                    <a:pt x="3340874" y="1460815"/>
                    <a:pt x="3337930" y="1462035"/>
                    <a:pt x="3334860" y="1462035"/>
                  </a:cubicBezTo>
                  <a:lnTo>
                    <a:pt x="11577" y="1462035"/>
                  </a:lnTo>
                  <a:cubicBezTo>
                    <a:pt x="8507" y="1462035"/>
                    <a:pt x="5562" y="1460815"/>
                    <a:pt x="3391" y="1458644"/>
                  </a:cubicBezTo>
                  <a:cubicBezTo>
                    <a:pt x="1220" y="1456473"/>
                    <a:pt x="0" y="1453528"/>
                    <a:pt x="0" y="1450458"/>
                  </a:cubicBezTo>
                  <a:lnTo>
                    <a:pt x="0" y="11577"/>
                  </a:lnTo>
                  <a:cubicBezTo>
                    <a:pt x="0" y="8507"/>
                    <a:pt x="1220" y="5562"/>
                    <a:pt x="3391" y="3391"/>
                  </a:cubicBezTo>
                  <a:cubicBezTo>
                    <a:pt x="5562" y="1220"/>
                    <a:pt x="8507" y="0"/>
                    <a:pt x="11577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346436" cy="14906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655014" y="3399676"/>
            <a:ext cx="11035726" cy="5281436"/>
          </a:xfrm>
          <a:custGeom>
            <a:avLst/>
            <a:gdLst/>
            <a:ahLst/>
            <a:cxnLst/>
            <a:rect l="l" t="t" r="r" b="b"/>
            <a:pathLst>
              <a:path w="11035726" h="5281436">
                <a:moveTo>
                  <a:pt x="0" y="0"/>
                </a:moveTo>
                <a:lnTo>
                  <a:pt x="11035726" y="0"/>
                </a:lnTo>
                <a:lnTo>
                  <a:pt x="11035726" y="5281436"/>
                </a:lnTo>
                <a:lnTo>
                  <a:pt x="0" y="52814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968" b="-968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0" y="1334390"/>
            <a:ext cx="10192023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13.  WHAT IS THE AVERAGE NUMBER OF NIGHTS (BOTH WEEKEND AND WEEKDAY) SPENT BY GUESTS FOR EACH ROOM TYPE?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901620" y="3656187"/>
            <a:ext cx="5386380" cy="2964869"/>
            <a:chOff x="0" y="0"/>
            <a:chExt cx="862495" cy="4747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62495" cy="474750"/>
            </a:xfrm>
            <a:custGeom>
              <a:avLst/>
              <a:gdLst/>
              <a:ahLst/>
              <a:cxnLst/>
              <a:rect l="l" t="t" r="r" b="b"/>
              <a:pathLst>
                <a:path w="862495" h="474750">
                  <a:moveTo>
                    <a:pt x="0" y="0"/>
                  </a:moveTo>
                  <a:lnTo>
                    <a:pt x="862495" y="0"/>
                  </a:lnTo>
                  <a:lnTo>
                    <a:pt x="862495" y="474750"/>
                  </a:lnTo>
                  <a:lnTo>
                    <a:pt x="0" y="474750"/>
                  </a:lnTo>
                  <a:close/>
                </a:path>
              </a:pathLst>
            </a:custGeom>
            <a:blipFill>
              <a:blip r:embed="rId6"/>
              <a:stretch>
                <a:fillRect l="-43179" t="-36706" b="-36706"/>
              </a:stretch>
            </a:blipFill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2918187" y="6893654"/>
            <a:ext cx="5369813" cy="3393346"/>
            <a:chOff x="0" y="0"/>
            <a:chExt cx="659753" cy="4169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59753" cy="416918"/>
            </a:xfrm>
            <a:custGeom>
              <a:avLst/>
              <a:gdLst/>
              <a:ahLst/>
              <a:cxnLst/>
              <a:rect l="l" t="t" r="r" b="b"/>
              <a:pathLst>
                <a:path w="659753" h="416918">
                  <a:moveTo>
                    <a:pt x="0" y="0"/>
                  </a:moveTo>
                  <a:lnTo>
                    <a:pt x="659753" y="0"/>
                  </a:lnTo>
                  <a:lnTo>
                    <a:pt x="659753" y="416918"/>
                  </a:lnTo>
                  <a:lnTo>
                    <a:pt x="0" y="416918"/>
                  </a:lnTo>
                  <a:close/>
                </a:path>
              </a:pathLst>
            </a:custGeom>
            <a:blipFill>
              <a:blip r:embed="rId2"/>
              <a:stretch>
                <a:fillRect t="-4693" b="-4693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5283006" y="8787373"/>
            <a:ext cx="7422995" cy="1499627"/>
            <a:chOff x="0" y="0"/>
            <a:chExt cx="907291" cy="1832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07291" cy="183295"/>
            </a:xfrm>
            <a:custGeom>
              <a:avLst/>
              <a:gdLst/>
              <a:ahLst/>
              <a:cxnLst/>
              <a:rect l="l" t="t" r="r" b="b"/>
              <a:pathLst>
                <a:path w="907291" h="183295">
                  <a:moveTo>
                    <a:pt x="0" y="0"/>
                  </a:moveTo>
                  <a:lnTo>
                    <a:pt x="907291" y="0"/>
                  </a:lnTo>
                  <a:lnTo>
                    <a:pt x="907291" y="183295"/>
                  </a:lnTo>
                  <a:lnTo>
                    <a:pt x="0" y="183295"/>
                  </a:lnTo>
                  <a:close/>
                </a:path>
              </a:pathLst>
            </a:custGeom>
            <a:blipFill>
              <a:blip r:embed="rId3"/>
              <a:stretch>
                <a:fillRect t="-114893" b="-114893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-280502">
            <a:off x="-506365" y="8903579"/>
            <a:ext cx="5505836" cy="2040237"/>
            <a:chOff x="0" y="0"/>
            <a:chExt cx="832633" cy="30853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32633" cy="308540"/>
            </a:xfrm>
            <a:custGeom>
              <a:avLst/>
              <a:gdLst/>
              <a:ahLst/>
              <a:cxnLst/>
              <a:rect l="l" t="t" r="r" b="b"/>
              <a:pathLst>
                <a:path w="832633" h="308540">
                  <a:moveTo>
                    <a:pt x="0" y="0"/>
                  </a:moveTo>
                  <a:lnTo>
                    <a:pt x="832633" y="0"/>
                  </a:lnTo>
                  <a:lnTo>
                    <a:pt x="832633" y="308540"/>
                  </a:lnTo>
                  <a:lnTo>
                    <a:pt x="0" y="308540"/>
                  </a:lnTo>
                  <a:close/>
                </a:path>
              </a:pathLst>
            </a:custGeom>
            <a:blipFill>
              <a:blip r:embed="rId4"/>
              <a:stretch>
                <a:fillRect t="-25898" b="-25898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3556035"/>
            <a:ext cx="12706000" cy="5126564"/>
            <a:chOff x="0" y="0"/>
            <a:chExt cx="3346436" cy="135020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46436" cy="1350206"/>
            </a:xfrm>
            <a:custGeom>
              <a:avLst/>
              <a:gdLst/>
              <a:ahLst/>
              <a:cxnLst/>
              <a:rect l="l" t="t" r="r" b="b"/>
              <a:pathLst>
                <a:path w="3346436" h="1350206">
                  <a:moveTo>
                    <a:pt x="11577" y="0"/>
                  </a:moveTo>
                  <a:lnTo>
                    <a:pt x="3334860" y="0"/>
                  </a:lnTo>
                  <a:cubicBezTo>
                    <a:pt x="3341253" y="0"/>
                    <a:pt x="3346436" y="5183"/>
                    <a:pt x="3346436" y="11577"/>
                  </a:cubicBezTo>
                  <a:lnTo>
                    <a:pt x="3346436" y="1338629"/>
                  </a:lnTo>
                  <a:cubicBezTo>
                    <a:pt x="3346436" y="1341699"/>
                    <a:pt x="3345217" y="1344644"/>
                    <a:pt x="3343046" y="1346815"/>
                  </a:cubicBezTo>
                  <a:cubicBezTo>
                    <a:pt x="3340874" y="1348986"/>
                    <a:pt x="3337930" y="1350206"/>
                    <a:pt x="3334860" y="1350206"/>
                  </a:cubicBezTo>
                  <a:lnTo>
                    <a:pt x="11577" y="1350206"/>
                  </a:lnTo>
                  <a:cubicBezTo>
                    <a:pt x="8507" y="1350206"/>
                    <a:pt x="5562" y="1348986"/>
                    <a:pt x="3391" y="1346815"/>
                  </a:cubicBezTo>
                  <a:cubicBezTo>
                    <a:pt x="1220" y="1344644"/>
                    <a:pt x="0" y="1341699"/>
                    <a:pt x="0" y="1338629"/>
                  </a:cubicBezTo>
                  <a:lnTo>
                    <a:pt x="0" y="11577"/>
                  </a:lnTo>
                  <a:cubicBezTo>
                    <a:pt x="0" y="8507"/>
                    <a:pt x="1220" y="5562"/>
                    <a:pt x="3391" y="3391"/>
                  </a:cubicBezTo>
                  <a:cubicBezTo>
                    <a:pt x="5562" y="1220"/>
                    <a:pt x="8507" y="0"/>
                    <a:pt x="11577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346436" cy="1378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614240" y="3725278"/>
            <a:ext cx="10948733" cy="4861411"/>
          </a:xfrm>
          <a:custGeom>
            <a:avLst/>
            <a:gdLst/>
            <a:ahLst/>
            <a:cxnLst/>
            <a:rect l="l" t="t" r="r" b="b"/>
            <a:pathLst>
              <a:path w="10948733" h="4861411">
                <a:moveTo>
                  <a:pt x="0" y="0"/>
                </a:moveTo>
                <a:lnTo>
                  <a:pt x="10948733" y="0"/>
                </a:lnTo>
                <a:lnTo>
                  <a:pt x="10948733" y="4861411"/>
                </a:lnTo>
                <a:lnTo>
                  <a:pt x="0" y="48614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590" b="-3590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0" y="1334390"/>
            <a:ext cx="10192023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14. FOR RESERVATIONS INVOLVING CHILDREN, WHAT IS THE MOST COMMON ROOM TYPE, AND WHAT IS THE AVERAGE  PRICE FOR THAT ROOM TYPE?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18187" y="4875198"/>
            <a:ext cx="4839898" cy="182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AAD"/>
                </a:solidFill>
                <a:latin typeface="Lora Bold"/>
              </a:rPr>
              <a:t>ROOM_TYPE_1 WITH AVERAGE PRICE OF 123.12 APPROX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2918187" y="88521"/>
            <a:ext cx="5369813" cy="4225037"/>
            <a:chOff x="0" y="0"/>
            <a:chExt cx="859842" cy="67653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59842" cy="676535"/>
            </a:xfrm>
            <a:custGeom>
              <a:avLst/>
              <a:gdLst/>
              <a:ahLst/>
              <a:cxnLst/>
              <a:rect l="l" t="t" r="r" b="b"/>
              <a:pathLst>
                <a:path w="859842" h="676535">
                  <a:moveTo>
                    <a:pt x="0" y="0"/>
                  </a:moveTo>
                  <a:lnTo>
                    <a:pt x="859842" y="0"/>
                  </a:lnTo>
                  <a:lnTo>
                    <a:pt x="859842" y="676535"/>
                  </a:lnTo>
                  <a:lnTo>
                    <a:pt x="0" y="676535"/>
                  </a:lnTo>
                  <a:close/>
                </a:path>
              </a:pathLst>
            </a:custGeom>
            <a:blipFill>
              <a:blip r:embed="rId6"/>
              <a:stretch>
                <a:fillRect t="-45380" b="-45380"/>
              </a:stretch>
            </a:blipFill>
          </p:spPr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2766679" y="88521"/>
            <a:ext cx="5521321" cy="4362767"/>
            <a:chOff x="0" y="0"/>
            <a:chExt cx="678368" cy="536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78368" cy="536024"/>
            </a:xfrm>
            <a:custGeom>
              <a:avLst/>
              <a:gdLst/>
              <a:ahLst/>
              <a:cxnLst/>
              <a:rect l="l" t="t" r="r" b="b"/>
              <a:pathLst>
                <a:path w="678368" h="536024">
                  <a:moveTo>
                    <a:pt x="0" y="0"/>
                  </a:moveTo>
                  <a:lnTo>
                    <a:pt x="678368" y="0"/>
                  </a:lnTo>
                  <a:lnTo>
                    <a:pt x="678368" y="536024"/>
                  </a:lnTo>
                  <a:lnTo>
                    <a:pt x="0" y="536024"/>
                  </a:lnTo>
                  <a:close/>
                </a:path>
              </a:pathLst>
            </a:custGeom>
            <a:blipFill>
              <a:blip r:embed="rId2"/>
              <a:stretch>
                <a:fillRect l="-7154" r="-7154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3862616" y="6975203"/>
            <a:ext cx="4425384" cy="3149511"/>
            <a:chOff x="0" y="0"/>
            <a:chExt cx="648436" cy="4614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48436" cy="461487"/>
            </a:xfrm>
            <a:custGeom>
              <a:avLst/>
              <a:gdLst/>
              <a:ahLst/>
              <a:cxnLst/>
              <a:rect l="l" t="t" r="r" b="b"/>
              <a:pathLst>
                <a:path w="648436" h="461487">
                  <a:moveTo>
                    <a:pt x="0" y="0"/>
                  </a:moveTo>
                  <a:lnTo>
                    <a:pt x="648436" y="0"/>
                  </a:lnTo>
                  <a:lnTo>
                    <a:pt x="648436" y="461487"/>
                  </a:lnTo>
                  <a:lnTo>
                    <a:pt x="0" y="461487"/>
                  </a:lnTo>
                  <a:close/>
                </a:path>
              </a:pathLst>
            </a:custGeom>
            <a:blipFill>
              <a:blip r:embed="rId3"/>
              <a:stretch>
                <a:fillRect l="-3410" r="-3410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0" y="8549958"/>
            <a:ext cx="5501693" cy="1737042"/>
            <a:chOff x="0" y="0"/>
            <a:chExt cx="716840" cy="2263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6840" cy="226327"/>
            </a:xfrm>
            <a:custGeom>
              <a:avLst/>
              <a:gdLst/>
              <a:ahLst/>
              <a:cxnLst/>
              <a:rect l="l" t="t" r="r" b="b"/>
              <a:pathLst>
                <a:path w="716840" h="226327">
                  <a:moveTo>
                    <a:pt x="0" y="0"/>
                  </a:moveTo>
                  <a:lnTo>
                    <a:pt x="716840" y="0"/>
                  </a:lnTo>
                  <a:lnTo>
                    <a:pt x="716840" y="226327"/>
                  </a:lnTo>
                  <a:lnTo>
                    <a:pt x="0" y="226327"/>
                  </a:lnTo>
                  <a:close/>
                </a:path>
              </a:pathLst>
            </a:custGeom>
            <a:blipFill>
              <a:blip r:embed="rId4"/>
              <a:stretch>
                <a:fillRect t="-39079" b="-39079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2915540"/>
            <a:ext cx="12706000" cy="5178801"/>
            <a:chOff x="0" y="0"/>
            <a:chExt cx="3346436" cy="136396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46436" cy="1363964"/>
            </a:xfrm>
            <a:custGeom>
              <a:avLst/>
              <a:gdLst/>
              <a:ahLst/>
              <a:cxnLst/>
              <a:rect l="l" t="t" r="r" b="b"/>
              <a:pathLst>
                <a:path w="3346436" h="1363964">
                  <a:moveTo>
                    <a:pt x="11577" y="0"/>
                  </a:moveTo>
                  <a:lnTo>
                    <a:pt x="3334860" y="0"/>
                  </a:lnTo>
                  <a:cubicBezTo>
                    <a:pt x="3341253" y="0"/>
                    <a:pt x="3346436" y="5183"/>
                    <a:pt x="3346436" y="11577"/>
                  </a:cubicBezTo>
                  <a:lnTo>
                    <a:pt x="3346436" y="1352387"/>
                  </a:lnTo>
                  <a:cubicBezTo>
                    <a:pt x="3346436" y="1355457"/>
                    <a:pt x="3345217" y="1358402"/>
                    <a:pt x="3343046" y="1360573"/>
                  </a:cubicBezTo>
                  <a:cubicBezTo>
                    <a:pt x="3340874" y="1362744"/>
                    <a:pt x="3337930" y="1363964"/>
                    <a:pt x="3334860" y="1363964"/>
                  </a:cubicBezTo>
                  <a:lnTo>
                    <a:pt x="11577" y="1363964"/>
                  </a:lnTo>
                  <a:cubicBezTo>
                    <a:pt x="8507" y="1363964"/>
                    <a:pt x="5562" y="1362744"/>
                    <a:pt x="3391" y="1360573"/>
                  </a:cubicBezTo>
                  <a:cubicBezTo>
                    <a:pt x="1220" y="1358402"/>
                    <a:pt x="0" y="1355457"/>
                    <a:pt x="0" y="1352387"/>
                  </a:cubicBezTo>
                  <a:lnTo>
                    <a:pt x="0" y="11577"/>
                  </a:lnTo>
                  <a:cubicBezTo>
                    <a:pt x="0" y="8507"/>
                    <a:pt x="1220" y="5562"/>
                    <a:pt x="3391" y="3391"/>
                  </a:cubicBezTo>
                  <a:cubicBezTo>
                    <a:pt x="5562" y="1220"/>
                    <a:pt x="8507" y="0"/>
                    <a:pt x="11577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346436" cy="1392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587418" y="8094341"/>
            <a:ext cx="8189474" cy="2192659"/>
            <a:chOff x="0" y="0"/>
            <a:chExt cx="1311341" cy="3511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11341" cy="351100"/>
            </a:xfrm>
            <a:custGeom>
              <a:avLst/>
              <a:gdLst/>
              <a:ahLst/>
              <a:cxnLst/>
              <a:rect l="l" t="t" r="r" b="b"/>
              <a:pathLst>
                <a:path w="1311341" h="351100">
                  <a:moveTo>
                    <a:pt x="0" y="0"/>
                  </a:moveTo>
                  <a:lnTo>
                    <a:pt x="1311341" y="0"/>
                  </a:lnTo>
                  <a:lnTo>
                    <a:pt x="1311341" y="351100"/>
                  </a:lnTo>
                  <a:lnTo>
                    <a:pt x="0" y="351100"/>
                  </a:lnTo>
                  <a:close/>
                </a:path>
              </a:pathLst>
            </a:custGeom>
            <a:blipFill>
              <a:blip r:embed="rId5"/>
              <a:stretch>
                <a:fillRect t="-74498" b="-74498"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431306" y="3176237"/>
            <a:ext cx="10874390" cy="4752657"/>
          </a:xfrm>
          <a:custGeom>
            <a:avLst/>
            <a:gdLst/>
            <a:ahLst/>
            <a:cxnLst/>
            <a:rect l="l" t="t" r="r" b="b"/>
            <a:pathLst>
              <a:path w="10874390" h="4752657">
                <a:moveTo>
                  <a:pt x="0" y="0"/>
                </a:moveTo>
                <a:lnTo>
                  <a:pt x="10874390" y="0"/>
                </a:lnTo>
                <a:lnTo>
                  <a:pt x="10874390" y="4752657"/>
                </a:lnTo>
                <a:lnTo>
                  <a:pt x="0" y="47526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14" t="-3019" b="-3019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0" y="1334390"/>
            <a:ext cx="10192023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15. FIND THE MARKET SEGMENT TYPE THAT GENERATES THE HIGHEST AVERAGE PRICE PER ROOM.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918187" y="4875198"/>
            <a:ext cx="4839898" cy="140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AAD"/>
                </a:solidFill>
                <a:latin typeface="Lora Bold"/>
              </a:rPr>
              <a:t>ONLINE WITH 258 AVG_PRICE_PER_ROOM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92992" y="0"/>
            <a:ext cx="5595008" cy="5442794"/>
            <a:chOff x="0" y="0"/>
            <a:chExt cx="1803311" cy="17542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03311" cy="1754251"/>
            </a:xfrm>
            <a:custGeom>
              <a:avLst/>
              <a:gdLst/>
              <a:ahLst/>
              <a:cxnLst/>
              <a:rect l="l" t="t" r="r" b="b"/>
              <a:pathLst>
                <a:path w="1803311" h="1754251">
                  <a:moveTo>
                    <a:pt x="0" y="0"/>
                  </a:moveTo>
                  <a:lnTo>
                    <a:pt x="1803311" y="0"/>
                  </a:lnTo>
                  <a:lnTo>
                    <a:pt x="1803311" y="1754251"/>
                  </a:lnTo>
                  <a:lnTo>
                    <a:pt x="0" y="1754251"/>
                  </a:lnTo>
                  <a:close/>
                </a:path>
              </a:pathLst>
            </a:custGeom>
            <a:blipFill>
              <a:blip r:embed="rId2"/>
              <a:stretch>
                <a:fillRect l="-22868" r="-22868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51418" y="142875"/>
            <a:ext cx="6981771" cy="6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5400">
                <a:solidFill>
                  <a:srgbClr val="FFFCF8"/>
                </a:solidFill>
                <a:latin typeface="Higuen Elegant Serif"/>
              </a:rPr>
              <a:t>OVERALL INSIGHT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418" y="1055496"/>
            <a:ext cx="12222365" cy="8946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There are 700 reservations in the dataset.</a:t>
            </a:r>
          </a:p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Meal plan 1 stands out as the most popular choice among guest.</a:t>
            </a:r>
          </a:p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Reservation involving children have an average room price of 145 approximately.</a:t>
            </a:r>
          </a:p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In 2018, there were 501 reservations.</a:t>
            </a:r>
          </a:p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Room type 1 is the preferred choice for bookings with 534 bookings.</a:t>
            </a:r>
          </a:p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383 reservations fall on the weekend.</a:t>
            </a:r>
          </a:p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The most common market segment type is online, with 518 reservations.</a:t>
            </a:r>
          </a:p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493 out of 700 reservations are confirmed, indicting a 70.43% success rate.</a:t>
            </a:r>
          </a:p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Majority of reservation 1,316 involve adult guests.</a:t>
            </a:r>
          </a:p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Reservations with children suggest a preference for averagely one-night stay on weekends.</a:t>
            </a:r>
          </a:p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The peak reservation month is October, while January records the lowest number of reservation.</a:t>
            </a:r>
          </a:p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Room type 4 guests prefer longer night stays (average of 3.45 nights), while Room type 5 guests opt for shorter durations.</a:t>
            </a:r>
          </a:p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For reservations involving children Room type 1 is the preferred choice with an average room price of 123.12.</a:t>
            </a:r>
          </a:p>
          <a:p>
            <a:pPr marL="549130" lvl="1" indent="-274565" algn="l">
              <a:lnSpc>
                <a:spcPts val="3560"/>
              </a:lnSpc>
              <a:buFont typeface="Arial"/>
              <a:buChar char="•"/>
            </a:pPr>
            <a:r>
              <a:rPr lang="en-US" sz="2543">
                <a:solidFill>
                  <a:srgbClr val="FFFCF8"/>
                </a:solidFill>
                <a:latin typeface="Lora"/>
              </a:rPr>
              <a:t>Online bookings generated the highest average price per room reaching approximately 258.</a:t>
            </a:r>
          </a:p>
        </p:txBody>
      </p:sp>
      <p:sp>
        <p:nvSpPr>
          <p:cNvPr id="6" name="AutoShape 6"/>
          <p:cNvSpPr/>
          <p:nvPr/>
        </p:nvSpPr>
        <p:spPr>
          <a:xfrm>
            <a:off x="949786" y="805840"/>
            <a:ext cx="4647861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2731076" y="5557094"/>
            <a:ext cx="5795106" cy="4729906"/>
            <a:chOff x="0" y="0"/>
            <a:chExt cx="947885" cy="7736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47885" cy="773654"/>
            </a:xfrm>
            <a:custGeom>
              <a:avLst/>
              <a:gdLst/>
              <a:ahLst/>
              <a:cxnLst/>
              <a:rect l="l" t="t" r="r" b="b"/>
              <a:pathLst>
                <a:path w="947885" h="773654">
                  <a:moveTo>
                    <a:pt x="0" y="0"/>
                  </a:moveTo>
                  <a:lnTo>
                    <a:pt x="947885" y="0"/>
                  </a:lnTo>
                  <a:lnTo>
                    <a:pt x="947885" y="773654"/>
                  </a:lnTo>
                  <a:lnTo>
                    <a:pt x="0" y="773654"/>
                  </a:lnTo>
                  <a:close/>
                </a:path>
              </a:pathLst>
            </a:custGeom>
            <a:blipFill>
              <a:blip r:embed="rId3"/>
              <a:stretch>
                <a:fillRect t="-41947" b="-41947"/>
              </a:stretch>
            </a:blipFill>
          </p:spPr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9621" y="4532197"/>
            <a:ext cx="7370231" cy="3081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03"/>
              </a:lnSpc>
            </a:pPr>
            <a:r>
              <a:rPr lang="en-US" sz="13003">
                <a:solidFill>
                  <a:srgbClr val="343F5B"/>
                </a:solidFill>
                <a:latin typeface="Higuen Elegant Serif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700" y="1394867"/>
            <a:ext cx="0" cy="7863433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8429793" y="2514452"/>
            <a:ext cx="5520047" cy="6411893"/>
            <a:chOff x="0" y="0"/>
            <a:chExt cx="551979" cy="6411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1979" cy="641159"/>
            </a:xfrm>
            <a:custGeom>
              <a:avLst/>
              <a:gdLst/>
              <a:ahLst/>
              <a:cxnLst/>
              <a:rect l="l" t="t" r="r" b="b"/>
              <a:pathLst>
                <a:path w="551979" h="641159">
                  <a:moveTo>
                    <a:pt x="0" y="0"/>
                  </a:moveTo>
                  <a:lnTo>
                    <a:pt x="551979" y="0"/>
                  </a:lnTo>
                  <a:lnTo>
                    <a:pt x="551979" y="641159"/>
                  </a:lnTo>
                  <a:lnTo>
                    <a:pt x="0" y="641159"/>
                  </a:lnTo>
                  <a:close/>
                </a:path>
              </a:pathLst>
            </a:custGeom>
            <a:blipFill>
              <a:blip r:embed="rId2"/>
              <a:stretch>
                <a:fillRect l="-34019" r="-3401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4217790" y="2514452"/>
            <a:ext cx="5520047" cy="6411893"/>
            <a:chOff x="0" y="0"/>
            <a:chExt cx="551979" cy="6411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1979" cy="641159"/>
            </a:xfrm>
            <a:custGeom>
              <a:avLst/>
              <a:gdLst/>
              <a:ahLst/>
              <a:cxnLst/>
              <a:rect l="l" t="t" r="r" b="b"/>
              <a:pathLst>
                <a:path w="551979" h="641159">
                  <a:moveTo>
                    <a:pt x="0" y="0"/>
                  </a:moveTo>
                  <a:lnTo>
                    <a:pt x="551979" y="0"/>
                  </a:lnTo>
                  <a:lnTo>
                    <a:pt x="551979" y="641159"/>
                  </a:lnTo>
                  <a:lnTo>
                    <a:pt x="0" y="641159"/>
                  </a:lnTo>
                  <a:close/>
                </a:path>
              </a:pathLst>
            </a:custGeom>
            <a:blipFill>
              <a:blip r:embed="rId3"/>
              <a:stretch>
                <a:fillRect l="-37171" r="-37171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60299" y="963414"/>
            <a:ext cx="10827301" cy="1301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86"/>
              </a:lnSpc>
            </a:pPr>
            <a:r>
              <a:rPr lang="en-US" sz="10651">
                <a:solidFill>
                  <a:srgbClr val="343F5B"/>
                </a:solidFill>
                <a:latin typeface="Lora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 rot="-806947">
            <a:off x="12518158" y="-1243954"/>
            <a:ext cx="6259981" cy="6127263"/>
            <a:chOff x="0" y="0"/>
            <a:chExt cx="699753" cy="6849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9753" cy="684918"/>
            </a:xfrm>
            <a:custGeom>
              <a:avLst/>
              <a:gdLst/>
              <a:ahLst/>
              <a:cxnLst/>
              <a:rect l="l" t="t" r="r" b="b"/>
              <a:pathLst>
                <a:path w="699753" h="684918">
                  <a:moveTo>
                    <a:pt x="0" y="0"/>
                  </a:moveTo>
                  <a:lnTo>
                    <a:pt x="699753" y="0"/>
                  </a:lnTo>
                  <a:lnTo>
                    <a:pt x="699753" y="684918"/>
                  </a:lnTo>
                  <a:lnTo>
                    <a:pt x="0" y="684918"/>
                  </a:lnTo>
                  <a:close/>
                </a:path>
              </a:pathLst>
            </a:custGeom>
            <a:blipFill>
              <a:blip r:embed="rId2"/>
              <a:stretch>
                <a:fillRect l="-23318" r="-23318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 rot="631629">
            <a:off x="12498132" y="3341575"/>
            <a:ext cx="6084169" cy="5184500"/>
            <a:chOff x="0" y="0"/>
            <a:chExt cx="771800" cy="65767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1800" cy="657674"/>
            </a:xfrm>
            <a:custGeom>
              <a:avLst/>
              <a:gdLst/>
              <a:ahLst/>
              <a:cxnLst/>
              <a:rect l="l" t="t" r="r" b="b"/>
              <a:pathLst>
                <a:path w="771800" h="657674">
                  <a:moveTo>
                    <a:pt x="0" y="0"/>
                  </a:moveTo>
                  <a:lnTo>
                    <a:pt x="771800" y="0"/>
                  </a:lnTo>
                  <a:lnTo>
                    <a:pt x="771800" y="657674"/>
                  </a:lnTo>
                  <a:lnTo>
                    <a:pt x="0" y="657674"/>
                  </a:lnTo>
                  <a:close/>
                </a:path>
              </a:pathLst>
            </a:custGeom>
            <a:blipFill>
              <a:blip r:embed="rId3"/>
              <a:stretch>
                <a:fillRect t="-38069" b="-38069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662690">
            <a:off x="13994060" y="5846272"/>
            <a:ext cx="4329540" cy="5456594"/>
            <a:chOff x="0" y="0"/>
            <a:chExt cx="549219" cy="6921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49219" cy="692190"/>
            </a:xfrm>
            <a:custGeom>
              <a:avLst/>
              <a:gdLst/>
              <a:ahLst/>
              <a:cxnLst/>
              <a:rect l="l" t="t" r="r" b="b"/>
              <a:pathLst>
                <a:path w="549219" h="692190">
                  <a:moveTo>
                    <a:pt x="0" y="0"/>
                  </a:moveTo>
                  <a:lnTo>
                    <a:pt x="549219" y="0"/>
                  </a:lnTo>
                  <a:lnTo>
                    <a:pt x="549219" y="692190"/>
                  </a:lnTo>
                  <a:lnTo>
                    <a:pt x="0" y="692190"/>
                  </a:lnTo>
                  <a:close/>
                </a:path>
              </a:pathLst>
            </a:custGeom>
            <a:blipFill>
              <a:blip r:embed="rId4"/>
              <a:stretch>
                <a:fillRect t="-2896" b="-2896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660299" y="3314701"/>
            <a:ext cx="8164202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343F5B"/>
                </a:solidFill>
                <a:latin typeface="Lora"/>
              </a:rPr>
              <a:t>To analyze hotel reservation data to gain insights into guest preferences and booking trends,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60299" y="2517339"/>
            <a:ext cx="559654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ora Bold"/>
              </a:rPr>
              <a:t>OBJECTIVE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60299" y="5424936"/>
            <a:ext cx="7483701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343F5B"/>
                </a:solidFill>
                <a:latin typeface="Lora"/>
              </a:rPr>
              <a:t>Data-driven decisions can optimize hotel operations and enhance guest satisfaction.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60299" y="4802636"/>
            <a:ext cx="54136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ora Bold"/>
              </a:rPr>
              <a:t>IMPORTANCE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1019175" y="1897380"/>
            <a:ext cx="0" cy="649224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660299" y="6809812"/>
            <a:ext cx="604195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ora Bold"/>
              </a:rPr>
              <a:t>GOALS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60299" y="7603563"/>
            <a:ext cx="7483701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343F5B"/>
                </a:solidFill>
                <a:latin typeface="Lora"/>
              </a:rPr>
              <a:t>To analyze hotel reservation data to gain insights into guest preferences and booking trends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80502">
            <a:off x="-283938" y="7582003"/>
            <a:ext cx="5695575" cy="3352594"/>
            <a:chOff x="0" y="0"/>
            <a:chExt cx="815691" cy="4801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5691" cy="480141"/>
            </a:xfrm>
            <a:custGeom>
              <a:avLst/>
              <a:gdLst/>
              <a:ahLst/>
              <a:cxnLst/>
              <a:rect l="l" t="t" r="r" b="b"/>
              <a:pathLst>
                <a:path w="815691" h="480141">
                  <a:moveTo>
                    <a:pt x="0" y="0"/>
                  </a:moveTo>
                  <a:lnTo>
                    <a:pt x="815691" y="0"/>
                  </a:lnTo>
                  <a:lnTo>
                    <a:pt x="815691" y="480141"/>
                  </a:lnTo>
                  <a:lnTo>
                    <a:pt x="0" y="480141"/>
                  </a:lnTo>
                  <a:close/>
                </a:path>
              </a:pathLst>
            </a:custGeom>
            <a:blipFill>
              <a:blip r:embed="rId2"/>
              <a:stretch>
                <a:fillRect l="-2322" r="-232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236000">
            <a:off x="11355894" y="3969172"/>
            <a:ext cx="7171211" cy="6725125"/>
            <a:chOff x="0" y="0"/>
            <a:chExt cx="797349" cy="7477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97349" cy="747750"/>
            </a:xfrm>
            <a:custGeom>
              <a:avLst/>
              <a:gdLst/>
              <a:ahLst/>
              <a:cxnLst/>
              <a:rect l="l" t="t" r="r" b="b"/>
              <a:pathLst>
                <a:path w="797349" h="747750">
                  <a:moveTo>
                    <a:pt x="0" y="0"/>
                  </a:moveTo>
                  <a:lnTo>
                    <a:pt x="797349" y="0"/>
                  </a:lnTo>
                  <a:lnTo>
                    <a:pt x="797349" y="747750"/>
                  </a:lnTo>
                  <a:lnTo>
                    <a:pt x="0" y="747750"/>
                  </a:lnTo>
                  <a:close/>
                </a:path>
              </a:pathLst>
            </a:custGeom>
            <a:blipFill>
              <a:blip r:embed="rId3"/>
              <a:stretch>
                <a:fillRect l="-8612" r="-8612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-629624">
            <a:off x="5501400" y="7049226"/>
            <a:ext cx="7210255" cy="5018716"/>
            <a:chOff x="0" y="0"/>
            <a:chExt cx="949466" cy="6608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49466" cy="660878"/>
            </a:xfrm>
            <a:custGeom>
              <a:avLst/>
              <a:gdLst/>
              <a:ahLst/>
              <a:cxnLst/>
              <a:rect l="l" t="t" r="r" b="b"/>
              <a:pathLst>
                <a:path w="949466" h="660878">
                  <a:moveTo>
                    <a:pt x="0" y="0"/>
                  </a:moveTo>
                  <a:lnTo>
                    <a:pt x="949466" y="0"/>
                  </a:lnTo>
                  <a:lnTo>
                    <a:pt x="949466" y="660878"/>
                  </a:lnTo>
                  <a:lnTo>
                    <a:pt x="0" y="660878"/>
                  </a:lnTo>
                  <a:close/>
                </a:path>
              </a:pathLst>
            </a:custGeom>
            <a:blipFill>
              <a:blip r:embed="rId4"/>
              <a:stretch>
                <a:fillRect t="-57817" b="-57817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1113825">
            <a:off x="16613935" y="3567242"/>
            <a:ext cx="4035628" cy="4830406"/>
            <a:chOff x="0" y="0"/>
            <a:chExt cx="495653" cy="5932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95653" cy="593267"/>
            </a:xfrm>
            <a:custGeom>
              <a:avLst/>
              <a:gdLst/>
              <a:ahLst/>
              <a:cxnLst/>
              <a:rect l="l" t="t" r="r" b="b"/>
              <a:pathLst>
                <a:path w="495653" h="593267">
                  <a:moveTo>
                    <a:pt x="0" y="0"/>
                  </a:moveTo>
                  <a:lnTo>
                    <a:pt x="495653" y="0"/>
                  </a:lnTo>
                  <a:lnTo>
                    <a:pt x="495653" y="593267"/>
                  </a:lnTo>
                  <a:lnTo>
                    <a:pt x="0" y="593267"/>
                  </a:lnTo>
                  <a:close/>
                </a:path>
              </a:pathLst>
            </a:custGeom>
            <a:blipFill>
              <a:blip r:embed="rId5"/>
              <a:stretch>
                <a:fillRect l="-39826" r="-39826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351075" y="304186"/>
            <a:ext cx="8486615" cy="671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3"/>
              </a:lnSpc>
            </a:pPr>
            <a:r>
              <a:rPr lang="en-US" sz="5515">
                <a:solidFill>
                  <a:srgbClr val="343F5B"/>
                </a:solidFill>
                <a:latin typeface="Lora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183404" y="1801065"/>
            <a:ext cx="8316049" cy="2315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CFAF83"/>
                </a:solidFill>
                <a:latin typeface="Lora Bold"/>
              </a:rPr>
              <a:t>Optimizing Room Allocation:</a:t>
            </a:r>
            <a:r>
              <a:rPr lang="en-US" sz="2200">
                <a:solidFill>
                  <a:srgbClr val="000000"/>
                </a:solidFill>
                <a:latin typeface="Lora"/>
              </a:rPr>
              <a:t> Understanding booking patterns to maximize room occupancy.</a:t>
            </a:r>
          </a:p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CFAF83"/>
                </a:solidFill>
                <a:latin typeface="Lora Bold"/>
              </a:rPr>
              <a:t>Enhance Guest Satisfaction: </a:t>
            </a:r>
            <a:r>
              <a:rPr lang="en-US" sz="2200">
                <a:solidFill>
                  <a:srgbClr val="000000"/>
                </a:solidFill>
                <a:latin typeface="Lora"/>
              </a:rPr>
              <a:t>Personalizing services based on guest preferences.</a:t>
            </a:r>
          </a:p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CFAF83"/>
                </a:solidFill>
                <a:latin typeface="Lora Bold"/>
              </a:rPr>
              <a:t>Revenue Management</a:t>
            </a:r>
            <a:r>
              <a:rPr lang="en-US" sz="2200">
                <a:solidFill>
                  <a:srgbClr val="000000"/>
                </a:solidFill>
                <a:latin typeface="Lora"/>
              </a:rPr>
              <a:t>: Strategically pricing rooms to maximize revenue.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1013971"/>
            <a:ext cx="5538788" cy="753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343F5B"/>
                </a:solidFill>
                <a:latin typeface="Lora Bold"/>
              </a:rPr>
              <a:t>CHALLENGES IN HOTEL RESERVATION MANAGEMENT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4335984"/>
            <a:ext cx="5538788" cy="363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343F5B"/>
                </a:solidFill>
                <a:latin typeface="Lora Bold"/>
              </a:rPr>
              <a:t>SIGNIFICANCE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192929" y="4883704"/>
            <a:ext cx="8316049" cy="2315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CFAF83"/>
                </a:solidFill>
                <a:latin typeface="Lora Bold"/>
              </a:rPr>
              <a:t>Operational Efficiency:</a:t>
            </a:r>
            <a:r>
              <a:rPr lang="en-US" sz="2200">
                <a:solidFill>
                  <a:srgbClr val="000000"/>
                </a:solidFill>
                <a:latin typeface="Lora"/>
              </a:rPr>
              <a:t> Streamlining processes to reduce costs and enhance service delivery.</a:t>
            </a:r>
          </a:p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CFAF83"/>
                </a:solidFill>
                <a:latin typeface="Lora Bold"/>
              </a:rPr>
              <a:t>Competitive Advantage: </a:t>
            </a:r>
            <a:r>
              <a:rPr lang="en-US" sz="2200">
                <a:solidFill>
                  <a:srgbClr val="000000"/>
                </a:solidFill>
                <a:latin typeface="Lora"/>
              </a:rPr>
              <a:t>Differentiation offerings to attract and retain guests.</a:t>
            </a:r>
          </a:p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CFAF83"/>
                </a:solidFill>
                <a:latin typeface="Lora"/>
              </a:rPr>
              <a:t>Guest Retention:</a:t>
            </a:r>
            <a:r>
              <a:rPr lang="en-US" sz="2200">
                <a:solidFill>
                  <a:srgbClr val="000000"/>
                </a:solidFill>
                <a:latin typeface="Lora"/>
              </a:rPr>
              <a:t> Enhancing guest satisfaction and loyalty through personalized experiences.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15475" y="952046"/>
            <a:ext cx="5538788" cy="363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343F5B"/>
                </a:solidFill>
                <a:latin typeface="Lora Bold"/>
              </a:rPr>
              <a:t>OBJECTIVES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75875" y="1739140"/>
            <a:ext cx="8735258" cy="153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CFAF83"/>
                </a:solidFill>
                <a:latin typeface="Lora Bold"/>
              </a:rPr>
              <a:t>Insight Generation:</a:t>
            </a:r>
            <a:r>
              <a:rPr lang="en-US" sz="2200">
                <a:solidFill>
                  <a:srgbClr val="000000"/>
                </a:solidFill>
                <a:latin typeface="Lora"/>
              </a:rPr>
              <a:t> Uncovering actionable insights from reservation data.</a:t>
            </a:r>
          </a:p>
          <a:p>
            <a:pPr marL="474986" lvl="1" indent="-237493" algn="just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CFAF83"/>
                </a:solidFill>
                <a:latin typeface="Lora Bold"/>
              </a:rPr>
              <a:t>Decision Support: </a:t>
            </a:r>
            <a:r>
              <a:rPr lang="en-US" sz="2200">
                <a:solidFill>
                  <a:srgbClr val="000000"/>
                </a:solidFill>
                <a:latin typeface="Lora"/>
              </a:rPr>
              <a:t>Providing data-driven recommendations for effective hotel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" y="333375"/>
            <a:ext cx="8904531" cy="799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9"/>
              </a:lnSpc>
            </a:pPr>
            <a:r>
              <a:rPr lang="en-US" sz="6488">
                <a:solidFill>
                  <a:srgbClr val="343F5B"/>
                </a:solidFill>
                <a:latin typeface="Lora"/>
              </a:rPr>
              <a:t>DATASET OVERVIEW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3771991" y="152400"/>
            <a:ext cx="4516009" cy="5245637"/>
            <a:chOff x="0" y="0"/>
            <a:chExt cx="551979" cy="6411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1979" cy="641159"/>
            </a:xfrm>
            <a:custGeom>
              <a:avLst/>
              <a:gdLst/>
              <a:ahLst/>
              <a:cxnLst/>
              <a:rect l="l" t="t" r="r" b="b"/>
              <a:pathLst>
                <a:path w="551979" h="641159">
                  <a:moveTo>
                    <a:pt x="0" y="0"/>
                  </a:moveTo>
                  <a:lnTo>
                    <a:pt x="551979" y="0"/>
                  </a:lnTo>
                  <a:lnTo>
                    <a:pt x="551979" y="641159"/>
                  </a:lnTo>
                  <a:lnTo>
                    <a:pt x="0" y="641159"/>
                  </a:lnTo>
                  <a:close/>
                </a:path>
              </a:pathLst>
            </a:custGeom>
            <a:blipFill>
              <a:blip r:embed="rId2"/>
              <a:stretch>
                <a:fillRect l="-34019" r="-34019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1238697" y="5554980"/>
            <a:ext cx="7049303" cy="4732020"/>
            <a:chOff x="0" y="0"/>
            <a:chExt cx="861616" cy="5783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61616" cy="578381"/>
            </a:xfrm>
            <a:custGeom>
              <a:avLst/>
              <a:gdLst/>
              <a:ahLst/>
              <a:cxnLst/>
              <a:rect l="l" t="t" r="r" b="b"/>
              <a:pathLst>
                <a:path w="861616" h="578381">
                  <a:moveTo>
                    <a:pt x="0" y="0"/>
                  </a:moveTo>
                  <a:lnTo>
                    <a:pt x="861616" y="0"/>
                  </a:lnTo>
                  <a:lnTo>
                    <a:pt x="861616" y="578381"/>
                  </a:lnTo>
                  <a:lnTo>
                    <a:pt x="0" y="578381"/>
                  </a:lnTo>
                  <a:close/>
                </a:path>
              </a:pathLst>
            </a:custGeom>
            <a:blipFill>
              <a:blip r:embed="rId3"/>
              <a:stretch>
                <a:fillRect t="-96276" b="-12073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-31004" y="1640695"/>
            <a:ext cx="11079221" cy="2985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CFAF83"/>
                </a:solidFill>
                <a:latin typeface="Lora Bold"/>
              </a:rPr>
              <a:t>Overview</a:t>
            </a:r>
          </a:p>
          <a:p>
            <a:pPr marL="520947" lvl="1" indent="-260473" algn="just">
              <a:lnSpc>
                <a:spcPts val="3378"/>
              </a:lnSpc>
              <a:buFont typeface="Arial"/>
              <a:buChar char="•"/>
            </a:pPr>
            <a:r>
              <a:rPr lang="en-US" sz="2412">
                <a:solidFill>
                  <a:srgbClr val="CFAF83"/>
                </a:solidFill>
                <a:latin typeface="Lora Bold"/>
              </a:rPr>
              <a:t>Purpose:</a:t>
            </a:r>
            <a:r>
              <a:rPr lang="en-US" sz="2412">
                <a:solidFill>
                  <a:srgbClr val="000000"/>
                </a:solidFill>
                <a:latin typeface="Lora"/>
              </a:rPr>
              <a:t> The hotel industry relies on data for informed decisions and guest experience enhancement.</a:t>
            </a:r>
          </a:p>
          <a:p>
            <a:pPr marL="520947" lvl="1" indent="-260473" algn="just">
              <a:lnSpc>
                <a:spcPts val="3378"/>
              </a:lnSpc>
              <a:buFont typeface="Arial"/>
              <a:buChar char="•"/>
            </a:pPr>
            <a:r>
              <a:rPr lang="en-US" sz="2412">
                <a:solidFill>
                  <a:srgbClr val="CFAF83"/>
                </a:solidFill>
                <a:latin typeface="Lora Bold"/>
              </a:rPr>
              <a:t>Dataset: </a:t>
            </a:r>
            <a:r>
              <a:rPr lang="en-US" sz="2412">
                <a:solidFill>
                  <a:srgbClr val="000000"/>
                </a:solidFill>
                <a:latin typeface="Lora"/>
              </a:rPr>
              <a:t>Hotel reservation dataset used to gain insights into guest preferences and booking trends.</a:t>
            </a:r>
          </a:p>
          <a:p>
            <a:pPr marL="520947" lvl="1" indent="-260473" algn="just">
              <a:lnSpc>
                <a:spcPts val="3378"/>
              </a:lnSpc>
              <a:buFont typeface="Arial"/>
              <a:buChar char="•"/>
            </a:pPr>
            <a:r>
              <a:rPr lang="en-US" sz="2412">
                <a:solidFill>
                  <a:srgbClr val="CFAF83"/>
                </a:solidFill>
                <a:latin typeface="Lora Bold"/>
              </a:rPr>
              <a:t>Columns</a:t>
            </a:r>
            <a:r>
              <a:rPr lang="en-US" sz="2412">
                <a:solidFill>
                  <a:srgbClr val="CFAF83"/>
                </a:solidFill>
                <a:latin typeface="Lora"/>
              </a:rPr>
              <a:t>:</a:t>
            </a:r>
            <a:r>
              <a:rPr lang="en-US" sz="2412">
                <a:solidFill>
                  <a:srgbClr val="000000"/>
                </a:solidFill>
                <a:latin typeface="Lora"/>
              </a:rPr>
              <a:t> 12 columns capturing various reservation details.</a:t>
            </a:r>
          </a:p>
          <a:p>
            <a:pPr marL="520947" lvl="1" indent="-260473" algn="just">
              <a:lnSpc>
                <a:spcPts val="3378"/>
              </a:lnSpc>
              <a:buFont typeface="Arial"/>
              <a:buChar char="•"/>
            </a:pPr>
            <a:r>
              <a:rPr lang="en-US" sz="2412">
                <a:solidFill>
                  <a:srgbClr val="CFAF83"/>
                </a:solidFill>
                <a:latin typeface="Lora"/>
              </a:rPr>
              <a:t>Rows:</a:t>
            </a:r>
            <a:r>
              <a:rPr lang="en-US" sz="2412">
                <a:solidFill>
                  <a:srgbClr val="000000"/>
                </a:solidFill>
                <a:latin typeface="Lora"/>
              </a:rPr>
              <a:t> Contains 700 rows of data for analysis.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25" y="5105400"/>
            <a:ext cx="11038692" cy="851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CFAF83"/>
                </a:solidFill>
                <a:latin typeface="Lora Bold"/>
              </a:rPr>
              <a:t>Key Columns</a:t>
            </a:r>
          </a:p>
          <a:p>
            <a:pPr algn="just">
              <a:lnSpc>
                <a:spcPts val="3430"/>
              </a:lnSpc>
            </a:pPr>
            <a:r>
              <a:rPr lang="en-US" sz="2450">
                <a:solidFill>
                  <a:srgbClr val="000000"/>
                </a:solidFill>
                <a:latin typeface="Lora"/>
              </a:rPr>
              <a:t>Booking_ID,no_of_adults,no_of_children,no_of_weekend_nights, etc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1238697" y="152400"/>
            <a:ext cx="2963943" cy="5245637"/>
            <a:chOff x="0" y="0"/>
            <a:chExt cx="362274" cy="64115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2274" cy="641159"/>
            </a:xfrm>
            <a:custGeom>
              <a:avLst/>
              <a:gdLst/>
              <a:ahLst/>
              <a:cxnLst/>
              <a:rect l="l" t="t" r="r" b="b"/>
              <a:pathLst>
                <a:path w="362274" h="641159">
                  <a:moveTo>
                    <a:pt x="0" y="0"/>
                  </a:moveTo>
                  <a:lnTo>
                    <a:pt x="362274" y="0"/>
                  </a:lnTo>
                  <a:lnTo>
                    <a:pt x="362274" y="641159"/>
                  </a:lnTo>
                  <a:lnTo>
                    <a:pt x="0" y="641159"/>
                  </a:lnTo>
                  <a:close/>
                </a:path>
              </a:pathLst>
            </a:custGeom>
            <a:blipFill>
              <a:blip r:embed="rId4"/>
              <a:stretch>
                <a:fillRect l="-82819" r="-82819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9525" y="6376035"/>
            <a:ext cx="11038692" cy="2137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9"/>
              </a:lnSpc>
            </a:pPr>
            <a:r>
              <a:rPr lang="en-US" sz="2507">
                <a:solidFill>
                  <a:srgbClr val="CFAF83"/>
                </a:solidFill>
                <a:latin typeface="Lora Bold"/>
              </a:rPr>
              <a:t>Goals</a:t>
            </a:r>
          </a:p>
          <a:p>
            <a:pPr marL="522435" lvl="1" indent="-261217" algn="just">
              <a:lnSpc>
                <a:spcPts val="3387"/>
              </a:lnSpc>
              <a:buFont typeface="Arial"/>
              <a:buChar char="•"/>
            </a:pPr>
            <a:r>
              <a:rPr lang="en-US" sz="2419">
                <a:solidFill>
                  <a:srgbClr val="CFAF83"/>
                </a:solidFill>
                <a:latin typeface="Lora Bold"/>
              </a:rPr>
              <a:t>Insight:</a:t>
            </a:r>
            <a:r>
              <a:rPr lang="en-US" sz="2419">
                <a:solidFill>
                  <a:srgbClr val="000000"/>
                </a:solidFill>
                <a:latin typeface="Lora"/>
              </a:rPr>
              <a:t> Understand guest preferences and optimize hotel operations.</a:t>
            </a:r>
          </a:p>
          <a:p>
            <a:pPr marL="522435" lvl="1" indent="-261217" algn="just">
              <a:lnSpc>
                <a:spcPts val="3387"/>
              </a:lnSpc>
              <a:buFont typeface="Arial"/>
              <a:buChar char="•"/>
            </a:pPr>
            <a:r>
              <a:rPr lang="en-US" sz="2419">
                <a:solidFill>
                  <a:srgbClr val="CFAF83"/>
                </a:solidFill>
                <a:latin typeface="Lora Bold"/>
              </a:rPr>
              <a:t>Analysis: </a:t>
            </a:r>
            <a:r>
              <a:rPr lang="en-US" sz="2419">
                <a:solidFill>
                  <a:srgbClr val="000000"/>
                </a:solidFill>
                <a:latin typeface="Lora"/>
              </a:rPr>
              <a:t>Utilize SQL for querying and analyzing data to answer specific questions.</a:t>
            </a:r>
          </a:p>
          <a:p>
            <a:pPr algn="just">
              <a:lnSpc>
                <a:spcPts val="3387"/>
              </a:lnSpc>
            </a:pPr>
            <a:endParaRPr lang="en-US" sz="2419">
              <a:solidFill>
                <a:srgbClr val="000000"/>
              </a:solidFill>
              <a:latin typeface="Lora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57150" y="8277932"/>
            <a:ext cx="10991067" cy="2063140"/>
            <a:chOff x="0" y="0"/>
            <a:chExt cx="1689169" cy="3170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89169" cy="317075"/>
            </a:xfrm>
            <a:custGeom>
              <a:avLst/>
              <a:gdLst/>
              <a:ahLst/>
              <a:cxnLst/>
              <a:rect l="l" t="t" r="r" b="b"/>
              <a:pathLst>
                <a:path w="1689169" h="317075">
                  <a:moveTo>
                    <a:pt x="0" y="0"/>
                  </a:moveTo>
                  <a:lnTo>
                    <a:pt x="1689169" y="0"/>
                  </a:lnTo>
                  <a:lnTo>
                    <a:pt x="1689169" y="317075"/>
                  </a:lnTo>
                  <a:lnTo>
                    <a:pt x="0" y="317075"/>
                  </a:lnTo>
                  <a:close/>
                </a:path>
              </a:pathLst>
            </a:custGeom>
            <a:blipFill>
              <a:blip r:embed="rId5"/>
              <a:stretch>
                <a:fillRect t="-127467" b="-127467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9920" y="114300"/>
            <a:ext cx="8673613" cy="1510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60"/>
              </a:lnSpc>
            </a:pPr>
            <a:r>
              <a:rPr lang="en-US" sz="6401">
                <a:solidFill>
                  <a:srgbClr val="343F5B"/>
                </a:solidFill>
                <a:latin typeface="Lora"/>
              </a:rPr>
              <a:t>DATASET EXPLANATION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15293" y="0"/>
            <a:ext cx="4516009" cy="6602370"/>
            <a:chOff x="0" y="0"/>
            <a:chExt cx="551979" cy="8069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1979" cy="806989"/>
            </a:xfrm>
            <a:custGeom>
              <a:avLst/>
              <a:gdLst/>
              <a:ahLst/>
              <a:cxnLst/>
              <a:rect l="l" t="t" r="r" b="b"/>
              <a:pathLst>
                <a:path w="551979" h="806989">
                  <a:moveTo>
                    <a:pt x="0" y="0"/>
                  </a:moveTo>
                  <a:lnTo>
                    <a:pt x="551979" y="0"/>
                  </a:lnTo>
                  <a:lnTo>
                    <a:pt x="551979" y="806989"/>
                  </a:lnTo>
                  <a:lnTo>
                    <a:pt x="0" y="806989"/>
                  </a:lnTo>
                  <a:close/>
                </a:path>
              </a:pathLst>
            </a:custGeom>
            <a:blipFill>
              <a:blip r:embed="rId2"/>
              <a:stretch>
                <a:fillRect l="-55749" r="-55749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615293" y="6898616"/>
            <a:ext cx="8974696" cy="3388384"/>
            <a:chOff x="0" y="0"/>
            <a:chExt cx="1096951" cy="4141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96951" cy="414152"/>
            </a:xfrm>
            <a:custGeom>
              <a:avLst/>
              <a:gdLst/>
              <a:ahLst/>
              <a:cxnLst/>
              <a:rect l="l" t="t" r="r" b="b"/>
              <a:pathLst>
                <a:path w="1096951" h="414152">
                  <a:moveTo>
                    <a:pt x="0" y="0"/>
                  </a:moveTo>
                  <a:lnTo>
                    <a:pt x="1096951" y="0"/>
                  </a:lnTo>
                  <a:lnTo>
                    <a:pt x="1096951" y="414152"/>
                  </a:lnTo>
                  <a:lnTo>
                    <a:pt x="0" y="414152"/>
                  </a:lnTo>
                  <a:close/>
                </a:path>
              </a:pathLst>
            </a:custGeom>
            <a:blipFill>
              <a:blip r:embed="rId3"/>
              <a:stretch>
                <a:fillRect t="-210076" b="-6036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4439970" y="0"/>
            <a:ext cx="4516009" cy="6602370"/>
            <a:chOff x="0" y="0"/>
            <a:chExt cx="551979" cy="80698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1979" cy="806989"/>
            </a:xfrm>
            <a:custGeom>
              <a:avLst/>
              <a:gdLst/>
              <a:ahLst/>
              <a:cxnLst/>
              <a:rect l="l" t="t" r="r" b="b"/>
              <a:pathLst>
                <a:path w="551979" h="806989">
                  <a:moveTo>
                    <a:pt x="0" y="0"/>
                  </a:moveTo>
                  <a:lnTo>
                    <a:pt x="551979" y="0"/>
                  </a:lnTo>
                  <a:lnTo>
                    <a:pt x="551979" y="806989"/>
                  </a:lnTo>
                  <a:lnTo>
                    <a:pt x="0" y="806989"/>
                  </a:lnTo>
                  <a:close/>
                </a:path>
              </a:pathLst>
            </a:custGeom>
            <a:blipFill>
              <a:blip r:embed="rId4"/>
              <a:stretch>
                <a:fillRect l="-59717" r="-59717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0" y="1567856"/>
            <a:ext cx="9615293" cy="921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172" lvl="1" indent="-297586" algn="l">
              <a:lnSpc>
                <a:spcPts val="3859"/>
              </a:lnSpc>
              <a:buFont typeface="Arial"/>
              <a:buChar char="•"/>
            </a:pPr>
            <a:r>
              <a:rPr lang="en-US" sz="2756">
                <a:solidFill>
                  <a:srgbClr val="343F5B"/>
                </a:solidFill>
                <a:latin typeface="Lora Bold"/>
              </a:rPr>
              <a:t>booking_ID:</a:t>
            </a:r>
            <a:r>
              <a:rPr lang="en-US" sz="2756">
                <a:solidFill>
                  <a:srgbClr val="343F5B"/>
                </a:solidFill>
                <a:latin typeface="Lora"/>
              </a:rPr>
              <a:t>  A unique identifier for each hotel reservation. </a:t>
            </a:r>
          </a:p>
          <a:p>
            <a:pPr marL="595172" lvl="1" indent="-297586" algn="l">
              <a:lnSpc>
                <a:spcPts val="3859"/>
              </a:lnSpc>
              <a:buFont typeface="Arial"/>
              <a:buChar char="•"/>
            </a:pPr>
            <a:r>
              <a:rPr lang="en-US" sz="2756">
                <a:solidFill>
                  <a:srgbClr val="343F5B"/>
                </a:solidFill>
                <a:latin typeface="Lora Bold"/>
              </a:rPr>
              <a:t>no_of_adults: </a:t>
            </a:r>
            <a:r>
              <a:rPr lang="en-US" sz="2756">
                <a:solidFill>
                  <a:srgbClr val="343F5B"/>
                </a:solidFill>
                <a:latin typeface="Lora"/>
              </a:rPr>
              <a:t> The number of adults in the reservation. </a:t>
            </a:r>
          </a:p>
          <a:p>
            <a:pPr marL="595172" lvl="1" indent="-297586" algn="l">
              <a:lnSpc>
                <a:spcPts val="3859"/>
              </a:lnSpc>
              <a:buFont typeface="Arial"/>
              <a:buChar char="•"/>
            </a:pPr>
            <a:r>
              <a:rPr lang="en-US" sz="2756">
                <a:solidFill>
                  <a:srgbClr val="343F5B"/>
                </a:solidFill>
                <a:latin typeface="Lora Bold"/>
              </a:rPr>
              <a:t>no_of_children</a:t>
            </a:r>
            <a:r>
              <a:rPr lang="en-US" sz="2756">
                <a:solidFill>
                  <a:srgbClr val="343F5B"/>
                </a:solidFill>
                <a:latin typeface="Lora"/>
              </a:rPr>
              <a:t>:  The number of children in the reservation.</a:t>
            </a:r>
          </a:p>
          <a:p>
            <a:pPr marL="595172" lvl="1" indent="-297586" algn="l">
              <a:lnSpc>
                <a:spcPts val="3859"/>
              </a:lnSpc>
              <a:buFont typeface="Arial"/>
              <a:buChar char="•"/>
            </a:pPr>
            <a:r>
              <a:rPr lang="en-US" sz="2756">
                <a:solidFill>
                  <a:srgbClr val="343F5B"/>
                </a:solidFill>
                <a:latin typeface="Lora Bold"/>
              </a:rPr>
              <a:t>no_of_weekend_nights:</a:t>
            </a:r>
            <a:r>
              <a:rPr lang="en-US" sz="2756">
                <a:solidFill>
                  <a:srgbClr val="343F5B"/>
                </a:solidFill>
                <a:latin typeface="Lora"/>
              </a:rPr>
              <a:t> The number of nights in the reservation that fall on weekends. </a:t>
            </a:r>
          </a:p>
          <a:p>
            <a:pPr marL="595172" lvl="1" indent="-297586" algn="l">
              <a:lnSpc>
                <a:spcPts val="3859"/>
              </a:lnSpc>
              <a:buFont typeface="Arial"/>
              <a:buChar char="•"/>
            </a:pPr>
            <a:r>
              <a:rPr lang="en-US" sz="2756">
                <a:solidFill>
                  <a:srgbClr val="343F5B"/>
                </a:solidFill>
                <a:latin typeface="Lora Bold"/>
              </a:rPr>
              <a:t>no_of_week_nights:</a:t>
            </a:r>
            <a:r>
              <a:rPr lang="en-US" sz="2756">
                <a:solidFill>
                  <a:srgbClr val="343F5B"/>
                </a:solidFill>
                <a:latin typeface="Lora"/>
              </a:rPr>
              <a:t> The number of nights in the reservation that fall on weekdays.</a:t>
            </a:r>
          </a:p>
          <a:p>
            <a:pPr marL="595172" lvl="1" indent="-297586" algn="l">
              <a:lnSpc>
                <a:spcPts val="3859"/>
              </a:lnSpc>
              <a:buFont typeface="Arial"/>
              <a:buChar char="•"/>
            </a:pPr>
            <a:r>
              <a:rPr lang="en-US" sz="2756">
                <a:solidFill>
                  <a:srgbClr val="343F5B"/>
                </a:solidFill>
                <a:latin typeface="Lora Bold"/>
              </a:rPr>
              <a:t>type_of_meal_plan:</a:t>
            </a:r>
            <a:r>
              <a:rPr lang="en-US" sz="2756">
                <a:solidFill>
                  <a:srgbClr val="343F5B"/>
                </a:solidFill>
                <a:latin typeface="Lora"/>
              </a:rPr>
              <a:t> The meal plan chosen by the guests. </a:t>
            </a:r>
          </a:p>
          <a:p>
            <a:pPr marL="595172" lvl="1" indent="-297586" algn="l">
              <a:lnSpc>
                <a:spcPts val="3859"/>
              </a:lnSpc>
              <a:buFont typeface="Arial"/>
              <a:buChar char="•"/>
            </a:pPr>
            <a:r>
              <a:rPr lang="en-US" sz="2756">
                <a:solidFill>
                  <a:srgbClr val="343F5B"/>
                </a:solidFill>
                <a:latin typeface="Lora Bold"/>
              </a:rPr>
              <a:t>room_type_reserved:</a:t>
            </a:r>
            <a:r>
              <a:rPr lang="en-US" sz="2756">
                <a:solidFill>
                  <a:srgbClr val="343F5B"/>
                </a:solidFill>
                <a:latin typeface="Lora"/>
              </a:rPr>
              <a:t> Type of room reserved.</a:t>
            </a:r>
          </a:p>
          <a:p>
            <a:pPr marL="595172" lvl="1" indent="-297586" algn="l">
              <a:lnSpc>
                <a:spcPts val="3859"/>
              </a:lnSpc>
              <a:buFont typeface="Arial"/>
              <a:buChar char="•"/>
            </a:pPr>
            <a:r>
              <a:rPr lang="en-US" sz="2756">
                <a:solidFill>
                  <a:srgbClr val="343F5B"/>
                </a:solidFill>
                <a:latin typeface="Lora Bold"/>
              </a:rPr>
              <a:t>lead_time:</a:t>
            </a:r>
            <a:r>
              <a:rPr lang="en-US" sz="2756">
                <a:solidFill>
                  <a:srgbClr val="343F5B"/>
                </a:solidFill>
                <a:latin typeface="Lora"/>
              </a:rPr>
              <a:t> Days between booking and arrvial.</a:t>
            </a:r>
          </a:p>
          <a:p>
            <a:pPr marL="595172" lvl="1" indent="-297586" algn="l">
              <a:lnSpc>
                <a:spcPts val="3859"/>
              </a:lnSpc>
              <a:buFont typeface="Arial"/>
              <a:buChar char="•"/>
            </a:pPr>
            <a:r>
              <a:rPr lang="en-US" sz="2756">
                <a:solidFill>
                  <a:srgbClr val="343F5B"/>
                </a:solidFill>
                <a:latin typeface="Lora Bold"/>
              </a:rPr>
              <a:t>arrival_date:</a:t>
            </a:r>
            <a:r>
              <a:rPr lang="en-US" sz="2756">
                <a:solidFill>
                  <a:srgbClr val="343F5B"/>
                </a:solidFill>
                <a:latin typeface="Lora"/>
              </a:rPr>
              <a:t> Date of arrival.</a:t>
            </a:r>
          </a:p>
          <a:p>
            <a:pPr marL="595172" lvl="1" indent="-297586" algn="l">
              <a:lnSpc>
                <a:spcPts val="3859"/>
              </a:lnSpc>
              <a:buFont typeface="Arial"/>
              <a:buChar char="•"/>
            </a:pPr>
            <a:r>
              <a:rPr lang="en-US" sz="2756">
                <a:solidFill>
                  <a:srgbClr val="343F5B"/>
                </a:solidFill>
                <a:latin typeface="Lora Bold"/>
              </a:rPr>
              <a:t>avg_price_per_room: </a:t>
            </a:r>
            <a:r>
              <a:rPr lang="en-US" sz="2756">
                <a:solidFill>
                  <a:srgbClr val="343F5B"/>
                </a:solidFill>
                <a:latin typeface="Lora"/>
              </a:rPr>
              <a:t>Average price per room in the reservation.</a:t>
            </a:r>
          </a:p>
          <a:p>
            <a:pPr marL="595172" lvl="1" indent="-297586" algn="l">
              <a:lnSpc>
                <a:spcPts val="3859"/>
              </a:lnSpc>
              <a:buFont typeface="Arial"/>
              <a:buChar char="•"/>
            </a:pPr>
            <a:r>
              <a:rPr lang="en-US" sz="2756">
                <a:solidFill>
                  <a:srgbClr val="343F5B"/>
                </a:solidFill>
                <a:latin typeface="Lora Bold"/>
              </a:rPr>
              <a:t>booking_status:</a:t>
            </a:r>
            <a:r>
              <a:rPr lang="en-US" sz="2756">
                <a:solidFill>
                  <a:srgbClr val="343F5B"/>
                </a:solidFill>
                <a:latin typeface="Lora"/>
              </a:rPr>
              <a:t> Status of the booking (confirmed, cancelled)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545826" y="0"/>
            <a:ext cx="7742174" cy="3147785"/>
            <a:chOff x="0" y="0"/>
            <a:chExt cx="1242856" cy="5053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2856" cy="505316"/>
            </a:xfrm>
            <a:custGeom>
              <a:avLst/>
              <a:gdLst/>
              <a:ahLst/>
              <a:cxnLst/>
              <a:rect l="l" t="t" r="r" b="b"/>
              <a:pathLst>
                <a:path w="1242856" h="505316">
                  <a:moveTo>
                    <a:pt x="0" y="0"/>
                  </a:moveTo>
                  <a:lnTo>
                    <a:pt x="1242856" y="0"/>
                  </a:lnTo>
                  <a:lnTo>
                    <a:pt x="1242856" y="505316"/>
                  </a:lnTo>
                  <a:lnTo>
                    <a:pt x="0" y="505316"/>
                  </a:lnTo>
                  <a:close/>
                </a:path>
              </a:pathLst>
            </a:custGeom>
            <a:blipFill>
              <a:blip r:embed="rId2"/>
              <a:stretch>
                <a:fillRect t="-35008" b="-35008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0682198" y="4869171"/>
            <a:ext cx="7605802" cy="5417829"/>
            <a:chOff x="0" y="0"/>
            <a:chExt cx="929635" cy="6622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9635" cy="662206"/>
            </a:xfrm>
            <a:custGeom>
              <a:avLst/>
              <a:gdLst/>
              <a:ahLst/>
              <a:cxnLst/>
              <a:rect l="l" t="t" r="r" b="b"/>
              <a:pathLst>
                <a:path w="929635" h="662206">
                  <a:moveTo>
                    <a:pt x="0" y="0"/>
                  </a:moveTo>
                  <a:lnTo>
                    <a:pt x="929635" y="0"/>
                  </a:lnTo>
                  <a:lnTo>
                    <a:pt x="929635" y="662206"/>
                  </a:lnTo>
                  <a:lnTo>
                    <a:pt x="0" y="662206"/>
                  </a:lnTo>
                  <a:close/>
                </a:path>
              </a:pathLst>
            </a:custGeom>
            <a:blipFill>
              <a:blip r:embed="rId3"/>
              <a:stretch>
                <a:fillRect l="-3458" r="-3458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0" y="2104755"/>
            <a:ext cx="10395577" cy="4157233"/>
            <a:chOff x="0" y="0"/>
            <a:chExt cx="2737930" cy="10949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37930" cy="1094909"/>
            </a:xfrm>
            <a:custGeom>
              <a:avLst/>
              <a:gdLst/>
              <a:ahLst/>
              <a:cxnLst/>
              <a:rect l="l" t="t" r="r" b="b"/>
              <a:pathLst>
                <a:path w="2737930" h="1094909">
                  <a:moveTo>
                    <a:pt x="14150" y="0"/>
                  </a:moveTo>
                  <a:lnTo>
                    <a:pt x="2723780" y="0"/>
                  </a:lnTo>
                  <a:cubicBezTo>
                    <a:pt x="2727533" y="0"/>
                    <a:pt x="2731132" y="1491"/>
                    <a:pt x="2733785" y="4144"/>
                  </a:cubicBezTo>
                  <a:cubicBezTo>
                    <a:pt x="2736439" y="6798"/>
                    <a:pt x="2737930" y="10397"/>
                    <a:pt x="2737930" y="14150"/>
                  </a:cubicBezTo>
                  <a:lnTo>
                    <a:pt x="2737930" y="1080759"/>
                  </a:lnTo>
                  <a:cubicBezTo>
                    <a:pt x="2737930" y="1084512"/>
                    <a:pt x="2736439" y="1088111"/>
                    <a:pt x="2733785" y="1090765"/>
                  </a:cubicBezTo>
                  <a:cubicBezTo>
                    <a:pt x="2731132" y="1093418"/>
                    <a:pt x="2727533" y="1094909"/>
                    <a:pt x="2723780" y="1094909"/>
                  </a:cubicBezTo>
                  <a:lnTo>
                    <a:pt x="14150" y="1094909"/>
                  </a:lnTo>
                  <a:cubicBezTo>
                    <a:pt x="10397" y="1094909"/>
                    <a:pt x="6798" y="1093418"/>
                    <a:pt x="4144" y="1090765"/>
                  </a:cubicBezTo>
                  <a:cubicBezTo>
                    <a:pt x="1491" y="1088111"/>
                    <a:pt x="0" y="1084512"/>
                    <a:pt x="0" y="1080759"/>
                  </a:cubicBezTo>
                  <a:lnTo>
                    <a:pt x="0" y="14150"/>
                  </a:lnTo>
                  <a:cubicBezTo>
                    <a:pt x="0" y="10397"/>
                    <a:pt x="1491" y="6798"/>
                    <a:pt x="4144" y="4144"/>
                  </a:cubicBezTo>
                  <a:cubicBezTo>
                    <a:pt x="6798" y="1491"/>
                    <a:pt x="10397" y="0"/>
                    <a:pt x="14150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737930" cy="1123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94708" y="2444675"/>
            <a:ext cx="10095120" cy="3722063"/>
          </a:xfrm>
          <a:custGeom>
            <a:avLst/>
            <a:gdLst/>
            <a:ahLst/>
            <a:cxnLst/>
            <a:rect l="l" t="t" r="r" b="b"/>
            <a:pathLst>
              <a:path w="10095120" h="3722063">
                <a:moveTo>
                  <a:pt x="0" y="0"/>
                </a:moveTo>
                <a:lnTo>
                  <a:pt x="10095120" y="0"/>
                </a:lnTo>
                <a:lnTo>
                  <a:pt x="10095120" y="3722063"/>
                </a:lnTo>
                <a:lnTo>
                  <a:pt x="0" y="37220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23" t="-2964" b="-2964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0" y="7066270"/>
            <a:ext cx="10395577" cy="3220730"/>
            <a:chOff x="0" y="0"/>
            <a:chExt cx="2737930" cy="84825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37930" cy="848258"/>
            </a:xfrm>
            <a:custGeom>
              <a:avLst/>
              <a:gdLst/>
              <a:ahLst/>
              <a:cxnLst/>
              <a:rect l="l" t="t" r="r" b="b"/>
              <a:pathLst>
                <a:path w="2737930" h="848258">
                  <a:moveTo>
                    <a:pt x="14150" y="0"/>
                  </a:moveTo>
                  <a:lnTo>
                    <a:pt x="2723780" y="0"/>
                  </a:lnTo>
                  <a:cubicBezTo>
                    <a:pt x="2727533" y="0"/>
                    <a:pt x="2731132" y="1491"/>
                    <a:pt x="2733785" y="4144"/>
                  </a:cubicBezTo>
                  <a:cubicBezTo>
                    <a:pt x="2736439" y="6798"/>
                    <a:pt x="2737930" y="10397"/>
                    <a:pt x="2737930" y="14150"/>
                  </a:cubicBezTo>
                  <a:lnTo>
                    <a:pt x="2737930" y="834108"/>
                  </a:lnTo>
                  <a:cubicBezTo>
                    <a:pt x="2737930" y="837861"/>
                    <a:pt x="2736439" y="841460"/>
                    <a:pt x="2733785" y="844114"/>
                  </a:cubicBezTo>
                  <a:cubicBezTo>
                    <a:pt x="2731132" y="846767"/>
                    <a:pt x="2727533" y="848258"/>
                    <a:pt x="2723780" y="848258"/>
                  </a:cubicBezTo>
                  <a:lnTo>
                    <a:pt x="14150" y="848258"/>
                  </a:lnTo>
                  <a:cubicBezTo>
                    <a:pt x="10397" y="848258"/>
                    <a:pt x="6798" y="846767"/>
                    <a:pt x="4144" y="844114"/>
                  </a:cubicBezTo>
                  <a:cubicBezTo>
                    <a:pt x="1491" y="841460"/>
                    <a:pt x="0" y="837861"/>
                    <a:pt x="0" y="834108"/>
                  </a:cubicBezTo>
                  <a:lnTo>
                    <a:pt x="0" y="14150"/>
                  </a:lnTo>
                  <a:cubicBezTo>
                    <a:pt x="0" y="10397"/>
                    <a:pt x="1491" y="6798"/>
                    <a:pt x="4144" y="4144"/>
                  </a:cubicBezTo>
                  <a:cubicBezTo>
                    <a:pt x="6798" y="1491"/>
                    <a:pt x="10397" y="0"/>
                    <a:pt x="14150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2737930" cy="8768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94708" y="7894945"/>
            <a:ext cx="10104645" cy="1141549"/>
          </a:xfrm>
          <a:custGeom>
            <a:avLst/>
            <a:gdLst/>
            <a:ahLst/>
            <a:cxnLst/>
            <a:rect l="l" t="t" r="r" b="b"/>
            <a:pathLst>
              <a:path w="10104645" h="1141549">
                <a:moveTo>
                  <a:pt x="0" y="0"/>
                </a:moveTo>
                <a:lnTo>
                  <a:pt x="10104645" y="0"/>
                </a:lnTo>
                <a:lnTo>
                  <a:pt x="10104645" y="1141549"/>
                </a:lnTo>
                <a:lnTo>
                  <a:pt x="0" y="11415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32" t="-1914" b="-3882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0" y="1492400"/>
            <a:ext cx="91440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CODE TO CHECK FOR DUPLICATE VALUES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545826" y="3312263"/>
            <a:ext cx="4839898" cy="985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343F5B"/>
                </a:solidFill>
                <a:latin typeface="Lora"/>
              </a:rPr>
              <a:t>NO DUPLICATE VALUES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29828" y="6332845"/>
            <a:ext cx="806977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CODE TO FORMAT THE DATE COLUMN</a:t>
            </a:r>
          </a:p>
        </p:txBody>
      </p:sp>
      <p:grpSp>
        <p:nvGrpSpPr>
          <p:cNvPr id="19" name="Group 19"/>
          <p:cNvGrpSpPr/>
          <p:nvPr/>
        </p:nvGrpSpPr>
        <p:grpSpPr>
          <a:xfrm rot="-280502">
            <a:off x="267728" y="10531619"/>
            <a:ext cx="6085897" cy="2040237"/>
            <a:chOff x="0" y="0"/>
            <a:chExt cx="920354" cy="30853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20354" cy="308540"/>
            </a:xfrm>
            <a:custGeom>
              <a:avLst/>
              <a:gdLst/>
              <a:ahLst/>
              <a:cxnLst/>
              <a:rect l="l" t="t" r="r" b="b"/>
              <a:pathLst>
                <a:path w="920354" h="308540">
                  <a:moveTo>
                    <a:pt x="0" y="0"/>
                  </a:moveTo>
                  <a:lnTo>
                    <a:pt x="920354" y="0"/>
                  </a:lnTo>
                  <a:lnTo>
                    <a:pt x="920354" y="308540"/>
                  </a:lnTo>
                  <a:lnTo>
                    <a:pt x="0" y="308540"/>
                  </a:lnTo>
                  <a:close/>
                </a:path>
              </a:pathLst>
            </a:custGeom>
            <a:blipFill>
              <a:blip r:embed="rId6"/>
              <a:stretch>
                <a:fillRect t="-33895" b="-33895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1255797" y="0"/>
            <a:ext cx="7032203" cy="4268390"/>
            <a:chOff x="0" y="0"/>
            <a:chExt cx="864000" cy="52442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64000" cy="524429"/>
            </a:xfrm>
            <a:custGeom>
              <a:avLst/>
              <a:gdLst/>
              <a:ahLst/>
              <a:cxnLst/>
              <a:rect l="l" t="t" r="r" b="b"/>
              <a:pathLst>
                <a:path w="864000" h="524429">
                  <a:moveTo>
                    <a:pt x="0" y="0"/>
                  </a:moveTo>
                  <a:lnTo>
                    <a:pt x="864000" y="0"/>
                  </a:lnTo>
                  <a:lnTo>
                    <a:pt x="864000" y="524429"/>
                  </a:lnTo>
                  <a:lnTo>
                    <a:pt x="0" y="524429"/>
                  </a:lnTo>
                  <a:close/>
                </a:path>
              </a:pathLst>
            </a:custGeom>
            <a:blipFill>
              <a:blip r:embed="rId2"/>
              <a:stretch>
                <a:fillRect t="-6941" b="-6941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7697813" y="7213328"/>
            <a:ext cx="10590187" cy="3073672"/>
            <a:chOff x="0" y="0"/>
            <a:chExt cx="1294408" cy="3756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94408" cy="375686"/>
            </a:xfrm>
            <a:custGeom>
              <a:avLst/>
              <a:gdLst/>
              <a:ahLst/>
              <a:cxnLst/>
              <a:rect l="l" t="t" r="r" b="b"/>
              <a:pathLst>
                <a:path w="1294408" h="375686">
                  <a:moveTo>
                    <a:pt x="0" y="0"/>
                  </a:moveTo>
                  <a:lnTo>
                    <a:pt x="1294408" y="0"/>
                  </a:lnTo>
                  <a:lnTo>
                    <a:pt x="1294408" y="375686"/>
                  </a:lnTo>
                  <a:lnTo>
                    <a:pt x="0" y="375686"/>
                  </a:lnTo>
                  <a:close/>
                </a:path>
              </a:pathLst>
            </a:custGeom>
            <a:blipFill>
              <a:blip r:embed="rId3"/>
              <a:stretch>
                <a:fillRect t="-64776" b="-6477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-518579" y="7213328"/>
            <a:ext cx="8216392" cy="3280450"/>
            <a:chOff x="0" y="0"/>
            <a:chExt cx="1242543" cy="4960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42543" cy="496094"/>
            </a:xfrm>
            <a:custGeom>
              <a:avLst/>
              <a:gdLst/>
              <a:ahLst/>
              <a:cxnLst/>
              <a:rect l="l" t="t" r="r" b="b"/>
              <a:pathLst>
                <a:path w="1242543" h="496094">
                  <a:moveTo>
                    <a:pt x="0" y="0"/>
                  </a:moveTo>
                  <a:lnTo>
                    <a:pt x="1242543" y="0"/>
                  </a:lnTo>
                  <a:lnTo>
                    <a:pt x="1242543" y="496094"/>
                  </a:lnTo>
                  <a:lnTo>
                    <a:pt x="0" y="496094"/>
                  </a:lnTo>
                  <a:close/>
                </a:path>
              </a:pathLst>
            </a:custGeom>
            <a:blipFill>
              <a:blip r:embed="rId4"/>
              <a:stretch>
                <a:fillRect t="-20443" b="-20443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3351370"/>
            <a:ext cx="11053858" cy="3623833"/>
            <a:chOff x="0" y="0"/>
            <a:chExt cx="2911304" cy="9544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11304" cy="954425"/>
            </a:xfrm>
            <a:custGeom>
              <a:avLst/>
              <a:gdLst/>
              <a:ahLst/>
              <a:cxnLst/>
              <a:rect l="l" t="t" r="r" b="b"/>
              <a:pathLst>
                <a:path w="2911304" h="954425">
                  <a:moveTo>
                    <a:pt x="13307" y="0"/>
                  </a:moveTo>
                  <a:lnTo>
                    <a:pt x="2897997" y="0"/>
                  </a:lnTo>
                  <a:cubicBezTo>
                    <a:pt x="2901526" y="0"/>
                    <a:pt x="2904911" y="1402"/>
                    <a:pt x="2907406" y="3898"/>
                  </a:cubicBezTo>
                  <a:cubicBezTo>
                    <a:pt x="2909902" y="6393"/>
                    <a:pt x="2911304" y="9778"/>
                    <a:pt x="2911304" y="13307"/>
                  </a:cubicBezTo>
                  <a:lnTo>
                    <a:pt x="2911304" y="941118"/>
                  </a:lnTo>
                  <a:cubicBezTo>
                    <a:pt x="2911304" y="948467"/>
                    <a:pt x="2905346" y="954425"/>
                    <a:pt x="2897997" y="954425"/>
                  </a:cubicBezTo>
                  <a:lnTo>
                    <a:pt x="13307" y="954425"/>
                  </a:lnTo>
                  <a:cubicBezTo>
                    <a:pt x="5958" y="954425"/>
                    <a:pt x="0" y="948467"/>
                    <a:pt x="0" y="941118"/>
                  </a:cubicBezTo>
                  <a:lnTo>
                    <a:pt x="0" y="13307"/>
                  </a:lnTo>
                  <a:cubicBezTo>
                    <a:pt x="0" y="5958"/>
                    <a:pt x="5958" y="0"/>
                    <a:pt x="13307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2911304" cy="983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8575" y="3652365"/>
            <a:ext cx="10687050" cy="3087072"/>
          </a:xfrm>
          <a:custGeom>
            <a:avLst/>
            <a:gdLst/>
            <a:ahLst/>
            <a:cxnLst/>
            <a:rect l="l" t="t" r="r" b="b"/>
            <a:pathLst>
              <a:path w="10687050" h="3087072">
                <a:moveTo>
                  <a:pt x="0" y="0"/>
                </a:moveTo>
                <a:lnTo>
                  <a:pt x="10687050" y="0"/>
                </a:lnTo>
                <a:lnTo>
                  <a:pt x="10687050" y="3087072"/>
                </a:lnTo>
                <a:lnTo>
                  <a:pt x="0" y="30870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72" t="-2955" r="-672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0" y="1646395"/>
            <a:ext cx="101920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ctr">
              <a:lnSpc>
                <a:spcPts val="4200"/>
              </a:lnSpc>
              <a:spcBef>
                <a:spcPct val="0"/>
              </a:spcBef>
              <a:buAutoNum type="arabicPeriod"/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 WHAT IS THE TOTAL NUMBER OF RESERVATIONS IN THE DATASET?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65787" y="4722798"/>
            <a:ext cx="4839898" cy="985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AAD"/>
                </a:solidFill>
                <a:latin typeface="Lora Bold"/>
              </a:rPr>
              <a:t>700 </a:t>
            </a:r>
            <a:r>
              <a:rPr lang="en-US" sz="2400">
                <a:solidFill>
                  <a:srgbClr val="004AAD"/>
                </a:solidFill>
                <a:latin typeface="Lora"/>
              </a:rPr>
              <a:t>RESERVATIONS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21871"/>
            <a:ext cx="9144000" cy="1245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5199">
                <a:solidFill>
                  <a:srgbClr val="343F5B"/>
                </a:solidFill>
                <a:latin typeface="Higuen Elegant Serif"/>
              </a:rPr>
              <a:t>DATA EXPLORATION USING MYSQL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2261444" y="1038225"/>
            <a:ext cx="3562588" cy="0"/>
          </a:xfrm>
          <a:prstGeom prst="line">
            <a:avLst/>
          </a:prstGeom>
          <a:ln w="19050" cap="flat">
            <a:solidFill>
              <a:srgbClr val="CFAF8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2385235" y="0"/>
            <a:ext cx="5902765" cy="4373192"/>
            <a:chOff x="0" y="0"/>
            <a:chExt cx="725234" cy="53730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25234" cy="537305"/>
            </a:xfrm>
            <a:custGeom>
              <a:avLst/>
              <a:gdLst/>
              <a:ahLst/>
              <a:cxnLst/>
              <a:rect l="l" t="t" r="r" b="b"/>
              <a:pathLst>
                <a:path w="725234" h="537305">
                  <a:moveTo>
                    <a:pt x="0" y="0"/>
                  </a:moveTo>
                  <a:lnTo>
                    <a:pt x="725234" y="0"/>
                  </a:lnTo>
                  <a:lnTo>
                    <a:pt x="725234" y="537305"/>
                  </a:lnTo>
                  <a:lnTo>
                    <a:pt x="0" y="537305"/>
                  </a:lnTo>
                  <a:close/>
                </a:path>
              </a:pathLst>
            </a:custGeom>
            <a:blipFill>
              <a:blip r:embed="rId2"/>
              <a:stretch>
                <a:fillRect l="-3589" r="-358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2385235" y="6975203"/>
            <a:ext cx="5902765" cy="3311797"/>
            <a:chOff x="0" y="0"/>
            <a:chExt cx="721478" cy="4047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21478" cy="404791"/>
            </a:xfrm>
            <a:custGeom>
              <a:avLst/>
              <a:gdLst/>
              <a:ahLst/>
              <a:cxnLst/>
              <a:rect l="l" t="t" r="r" b="b"/>
              <a:pathLst>
                <a:path w="721478" h="404791">
                  <a:moveTo>
                    <a:pt x="0" y="0"/>
                  </a:moveTo>
                  <a:lnTo>
                    <a:pt x="721478" y="0"/>
                  </a:lnTo>
                  <a:lnTo>
                    <a:pt x="721478" y="404791"/>
                  </a:lnTo>
                  <a:lnTo>
                    <a:pt x="0" y="404791"/>
                  </a:lnTo>
                  <a:close/>
                </a:path>
              </a:pathLst>
            </a:custGeom>
            <a:blipFill>
              <a:blip r:embed="rId3"/>
              <a:stretch>
                <a:fillRect t="-9374" b="-9374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-78891">
            <a:off x="61073" y="7923774"/>
            <a:ext cx="11910977" cy="2318105"/>
            <a:chOff x="0" y="0"/>
            <a:chExt cx="1801265" cy="3505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01265" cy="350561"/>
            </a:xfrm>
            <a:custGeom>
              <a:avLst/>
              <a:gdLst/>
              <a:ahLst/>
              <a:cxnLst/>
              <a:rect l="l" t="t" r="r" b="b"/>
              <a:pathLst>
                <a:path w="1801265" h="350561">
                  <a:moveTo>
                    <a:pt x="0" y="0"/>
                  </a:moveTo>
                  <a:lnTo>
                    <a:pt x="1801265" y="0"/>
                  </a:lnTo>
                  <a:lnTo>
                    <a:pt x="1801265" y="350561"/>
                  </a:lnTo>
                  <a:lnTo>
                    <a:pt x="0" y="350561"/>
                  </a:lnTo>
                  <a:close/>
                </a:path>
              </a:pathLst>
            </a:custGeom>
            <a:blipFill>
              <a:blip r:embed="rId4"/>
              <a:stretch>
                <a:fillRect t="-94512" b="-94512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2932270"/>
            <a:ext cx="11473067" cy="4855151"/>
            <a:chOff x="0" y="0"/>
            <a:chExt cx="3021713" cy="12787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021713" cy="1278723"/>
            </a:xfrm>
            <a:custGeom>
              <a:avLst/>
              <a:gdLst/>
              <a:ahLst/>
              <a:cxnLst/>
              <a:rect l="l" t="t" r="r" b="b"/>
              <a:pathLst>
                <a:path w="3021713" h="1278723">
                  <a:moveTo>
                    <a:pt x="12821" y="0"/>
                  </a:moveTo>
                  <a:lnTo>
                    <a:pt x="3008892" y="0"/>
                  </a:lnTo>
                  <a:cubicBezTo>
                    <a:pt x="3015973" y="0"/>
                    <a:pt x="3021713" y="5740"/>
                    <a:pt x="3021713" y="12821"/>
                  </a:cubicBezTo>
                  <a:lnTo>
                    <a:pt x="3021713" y="1265902"/>
                  </a:lnTo>
                  <a:cubicBezTo>
                    <a:pt x="3021713" y="1272983"/>
                    <a:pt x="3015973" y="1278723"/>
                    <a:pt x="3008892" y="1278723"/>
                  </a:cubicBezTo>
                  <a:lnTo>
                    <a:pt x="12821" y="1278723"/>
                  </a:lnTo>
                  <a:cubicBezTo>
                    <a:pt x="9421" y="1278723"/>
                    <a:pt x="6160" y="1277372"/>
                    <a:pt x="3755" y="1274968"/>
                  </a:cubicBezTo>
                  <a:cubicBezTo>
                    <a:pt x="1351" y="1272563"/>
                    <a:pt x="0" y="1269302"/>
                    <a:pt x="0" y="1265902"/>
                  </a:cubicBezTo>
                  <a:lnTo>
                    <a:pt x="0" y="12821"/>
                  </a:lnTo>
                  <a:cubicBezTo>
                    <a:pt x="0" y="5740"/>
                    <a:pt x="5740" y="0"/>
                    <a:pt x="12821" y="0"/>
                  </a:cubicBezTo>
                  <a:close/>
                </a:path>
              </a:pathLst>
            </a:custGeom>
            <a:solidFill>
              <a:srgbClr val="FFFCF8"/>
            </a:solidFill>
            <a:ln w="38100" cap="sq">
              <a:solidFill>
                <a:srgbClr val="343F5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021713" cy="1307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576413" y="3112956"/>
            <a:ext cx="10644847" cy="4475592"/>
          </a:xfrm>
          <a:custGeom>
            <a:avLst/>
            <a:gdLst/>
            <a:ahLst/>
            <a:cxnLst/>
            <a:rect l="l" t="t" r="r" b="b"/>
            <a:pathLst>
              <a:path w="10644847" h="4475592">
                <a:moveTo>
                  <a:pt x="0" y="0"/>
                </a:moveTo>
                <a:lnTo>
                  <a:pt x="10644846" y="0"/>
                </a:lnTo>
                <a:lnTo>
                  <a:pt x="10644846" y="4475591"/>
                </a:lnTo>
                <a:lnTo>
                  <a:pt x="0" y="44755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916" b="-7387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0" y="1646395"/>
            <a:ext cx="1019202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43F5B"/>
                </a:solidFill>
                <a:latin typeface="Lora Bold"/>
              </a:rPr>
              <a:t>2.  WHICH MEAL PLAN IS THE MOST POPULAR AMONG GUESTS?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65787" y="4722798"/>
            <a:ext cx="4839898" cy="985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2"/>
              </a:lnSpc>
            </a:pPr>
            <a:r>
              <a:rPr lang="en-US" sz="3258">
                <a:solidFill>
                  <a:srgbClr val="004AAD"/>
                </a:solidFill>
                <a:latin typeface="Lora Bold"/>
              </a:rPr>
              <a:t>RESULT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AAD"/>
                </a:solidFill>
                <a:latin typeface="Lora Bold"/>
              </a:rPr>
              <a:t>MEAL PLAN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1017</Words>
  <Application>Microsoft Office PowerPoint</Application>
  <PresentationFormat>Custom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Bold</vt:lpstr>
      <vt:lpstr>Lora Bold</vt:lpstr>
      <vt:lpstr>Arial</vt:lpstr>
      <vt:lpstr>Higuen Elegant Serif</vt:lpstr>
      <vt:lpstr>Calibri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promotion</dc:title>
  <cp:lastModifiedBy>Mayowa kolapo</cp:lastModifiedBy>
  <cp:revision>1</cp:revision>
  <dcterms:created xsi:type="dcterms:W3CDTF">2006-08-16T00:00:00Z</dcterms:created>
  <dcterms:modified xsi:type="dcterms:W3CDTF">2024-06-27T01:48:00Z</dcterms:modified>
  <dc:identifier>DAGJCiXRQtc</dc:identifier>
</cp:coreProperties>
</file>