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71" r:id="rId4"/>
    <p:sldId id="269" r:id="rId5"/>
    <p:sldId id="274" r:id="rId6"/>
    <p:sldId id="283" r:id="rId7"/>
    <p:sldId id="266" r:id="rId8"/>
    <p:sldId id="270" r:id="rId9"/>
    <p:sldId id="272" r:id="rId10"/>
    <p:sldId id="279" r:id="rId11"/>
    <p:sldId id="284" r:id="rId12"/>
    <p:sldId id="286" r:id="rId13"/>
    <p:sldId id="285"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39"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7C79805-2243-40BE-886D-9DDB8BEBEC9B}" type="datetimeFigureOut">
              <a:rPr lang="en-CA" smtClean="0"/>
              <a:t>2017-10-30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236043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7C79805-2243-40BE-886D-9DDB8BEBEC9B}" type="datetimeFigureOut">
              <a:rPr lang="en-CA" smtClean="0"/>
              <a:t>2017-10-30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340893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7C79805-2243-40BE-886D-9DDB8BEBEC9B}" type="datetimeFigureOut">
              <a:rPr lang="en-CA" smtClean="0"/>
              <a:t>2017-10-30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58151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7C79805-2243-40BE-886D-9DDB8BEBEC9B}" type="datetimeFigureOut">
              <a:rPr lang="en-CA" smtClean="0"/>
              <a:t>2017-10-30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341420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79805-2243-40BE-886D-9DDB8BEBEC9B}" type="datetimeFigureOut">
              <a:rPr lang="en-CA" smtClean="0"/>
              <a:t>2017-10-30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91484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7C79805-2243-40BE-886D-9DDB8BEBEC9B}" type="datetimeFigureOut">
              <a:rPr lang="en-CA" smtClean="0"/>
              <a:t>2017-10-30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345150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7C79805-2243-40BE-886D-9DDB8BEBEC9B}" type="datetimeFigureOut">
              <a:rPr lang="en-CA" smtClean="0"/>
              <a:t>2017-10-30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2633372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7C79805-2243-40BE-886D-9DDB8BEBEC9B}" type="datetimeFigureOut">
              <a:rPr lang="en-CA" smtClean="0"/>
              <a:t>2017-10-30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405688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79805-2243-40BE-886D-9DDB8BEBEC9B}" type="datetimeFigureOut">
              <a:rPr lang="en-CA" smtClean="0"/>
              <a:t>2017-10-30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96282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C79805-2243-40BE-886D-9DDB8BEBEC9B}" type="datetimeFigureOut">
              <a:rPr lang="en-CA" smtClean="0"/>
              <a:t>2017-10-30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206164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C79805-2243-40BE-886D-9DDB8BEBEC9B}" type="datetimeFigureOut">
              <a:rPr lang="en-CA" smtClean="0"/>
              <a:t>2017-10-30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330A95-EBB6-4E6E-8F38-A53C1042EC25}" type="slidenum">
              <a:rPr lang="en-CA" smtClean="0"/>
              <a:t>‹#›</a:t>
            </a:fld>
            <a:endParaRPr lang="en-CA"/>
          </a:p>
        </p:txBody>
      </p:sp>
    </p:spTree>
    <p:extLst>
      <p:ext uri="{BB962C8B-B14F-4D97-AF65-F5344CB8AC3E}">
        <p14:creationId xmlns:p14="http://schemas.microsoft.com/office/powerpoint/2010/main" val="147513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79805-2243-40BE-886D-9DDB8BEBEC9B}" type="datetimeFigureOut">
              <a:rPr lang="en-CA" smtClean="0"/>
              <a:t>2017-10-30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30A95-EBB6-4E6E-8F38-A53C1042EC25}" type="slidenum">
              <a:rPr lang="en-CA" smtClean="0"/>
              <a:t>‹#›</a:t>
            </a:fld>
            <a:endParaRPr lang="en-CA"/>
          </a:p>
        </p:txBody>
      </p:sp>
    </p:spTree>
    <p:extLst>
      <p:ext uri="{BB962C8B-B14F-4D97-AF65-F5344CB8AC3E}">
        <p14:creationId xmlns:p14="http://schemas.microsoft.com/office/powerpoint/2010/main" val="2280842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kingstonlife.ca/" TargetMode="External"/><Relationship Id="rId13" Type="http://schemas.openxmlformats.org/officeDocument/2006/relationships/hyperlink" Target="http://parkingday.org/" TargetMode="External"/><Relationship Id="rId3" Type="http://schemas.openxmlformats.org/officeDocument/2006/relationships/hyperlink" Target="http://www.juvenisfestival.ca/" TargetMode="External"/><Relationship Id="rId7" Type="http://schemas.openxmlformats.org/officeDocument/2006/relationships/hyperlink" Target="http://www.visitkingston.ca/" TargetMode="External"/><Relationship Id="rId12" Type="http://schemas.openxmlformats.org/officeDocument/2006/relationships/hyperlink" Target="http://www.cityrepair.org/" TargetMode="External"/><Relationship Id="rId2" Type="http://schemas.openxmlformats.org/officeDocument/2006/relationships/hyperlink" Target="https://www.hipstorytours.com/" TargetMode="External"/><Relationship Id="rId1" Type="http://schemas.openxmlformats.org/officeDocument/2006/relationships/slideLayout" Target="../slideLayouts/slideLayout2.xml"/><Relationship Id="rId6" Type="http://schemas.openxmlformats.org/officeDocument/2006/relationships/hyperlink" Target="http://www.kingstonist.com/" TargetMode="External"/><Relationship Id="rId11" Type="http://schemas.openxmlformats.org/officeDocument/2006/relationships/hyperlink" Target="https://improveverywhere.com/" TargetMode="External"/><Relationship Id="rId5" Type="http://schemas.openxmlformats.org/officeDocument/2006/relationships/hyperlink" Target="https://audioconexus.com/" TargetMode="External"/><Relationship Id="rId10" Type="http://schemas.openxmlformats.org/officeDocument/2006/relationships/hyperlink" Target="https://www.citylab.com/design/2012/03/guide-tactical-urbanism/1387/" TargetMode="External"/><Relationship Id="rId4" Type="http://schemas.openxmlformats.org/officeDocument/2006/relationships/hyperlink" Target="http://thekickandpush.com/" TargetMode="External"/><Relationship Id="rId9" Type="http://schemas.openxmlformats.org/officeDocument/2006/relationships/hyperlink" Target="https://museumhack.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usiness.kingstoncanada.com/en/resourcesGeneral/Innovation_Kingston/Attracting-and-Retaining-Young-Professionals-2.pd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8686800" cy="1143000"/>
          </a:xfrm>
        </p:spPr>
        <p:txBody>
          <a:bodyPr>
            <a:noAutofit/>
          </a:bodyPr>
          <a:lstStyle/>
          <a:p>
            <a:r>
              <a:rPr lang="en-CA" sz="3600" b="1" dirty="0">
                <a:solidFill>
                  <a:srgbClr val="009999"/>
                </a:solidFill>
                <a:latin typeface="Arial" panose="020B0604020202020204" pitchFamily="34" charset="0"/>
                <a:cs typeface="Arial" panose="020B0604020202020204" pitchFamily="34" charset="0"/>
              </a:rPr>
              <a:t>Enhancing Local Attractions </a:t>
            </a:r>
            <a:r>
              <a:rPr lang="en-CA" sz="3600" b="1">
                <a:solidFill>
                  <a:srgbClr val="009999"/>
                </a:solidFill>
                <a:latin typeface="Arial" panose="020B0604020202020204" pitchFamily="34" charset="0"/>
                <a:cs typeface="Arial" panose="020B0604020202020204" pitchFamily="34" charset="0"/>
              </a:rPr>
              <a:t>for </a:t>
            </a:r>
            <a:r>
              <a:rPr lang="en-CA" sz="3600" b="1" smtClean="0">
                <a:solidFill>
                  <a:srgbClr val="009999"/>
                </a:solidFill>
                <a:latin typeface="Arial" panose="020B0604020202020204" pitchFamily="34" charset="0"/>
                <a:cs typeface="Arial" panose="020B0604020202020204" pitchFamily="34" charset="0"/>
              </a:rPr>
              <a:t>Youth</a:t>
            </a:r>
            <a:r>
              <a:rPr lang="en-CA" sz="3600" smtClean="0">
                <a:solidFill>
                  <a:srgbClr val="009999"/>
                </a:solidFill>
                <a:latin typeface="Arial" panose="020B0604020202020204" pitchFamily="34" charset="0"/>
                <a:cs typeface="Arial" panose="020B0604020202020204" pitchFamily="34" charset="0"/>
              </a:rPr>
              <a:t/>
            </a:r>
            <a:br>
              <a:rPr lang="en-CA" sz="3600" smtClean="0">
                <a:solidFill>
                  <a:srgbClr val="009999"/>
                </a:solidFill>
                <a:latin typeface="Arial" panose="020B0604020202020204" pitchFamily="34" charset="0"/>
                <a:cs typeface="Arial" panose="020B0604020202020204" pitchFamily="34" charset="0"/>
              </a:rPr>
            </a:br>
            <a:r>
              <a:rPr lang="en-CA" sz="3600" smtClean="0">
                <a:solidFill>
                  <a:srgbClr val="009999"/>
                </a:solidFill>
                <a:latin typeface="Arial" panose="020B0604020202020204" pitchFamily="34" charset="0"/>
                <a:cs typeface="Arial" panose="020B0604020202020204" pitchFamily="34" charset="0"/>
              </a:rPr>
              <a:t>(post-secondary </a:t>
            </a:r>
            <a:r>
              <a:rPr lang="en-CA" sz="3600" dirty="0">
                <a:solidFill>
                  <a:srgbClr val="009999"/>
                </a:solidFill>
                <a:latin typeface="Arial" panose="020B0604020202020204" pitchFamily="34" charset="0"/>
                <a:cs typeface="Arial" panose="020B0604020202020204" pitchFamily="34" charset="0"/>
              </a:rPr>
              <a:t>students)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6781"/>
            <a:ext cx="9144000" cy="2851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84967" y="1905000"/>
            <a:ext cx="8534400" cy="1754326"/>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The City of Kingston actively promotes the attraction and engagement of citizens and visitors by promoting Kingston's rich history, culture, talent, and scenery. We have an opportunity to better integrate our community's large post-secondary student demographic by developing events, programming, and initiatives that appeal to its interests. How can we make Kingston a better place to live and play for a younger demographic?</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41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709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92779"/>
          <a:stretch/>
        </p:blipFill>
        <p:spPr bwMode="auto">
          <a:xfrm>
            <a:off x="838200" y="573231"/>
            <a:ext cx="7391537" cy="47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2888" b="75488"/>
          <a:stretch/>
        </p:blipFill>
        <p:spPr bwMode="auto">
          <a:xfrm>
            <a:off x="838201" y="1053395"/>
            <a:ext cx="7388225" cy="77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29522"/>
          <a:stretch/>
        </p:blipFill>
        <p:spPr bwMode="auto">
          <a:xfrm>
            <a:off x="838201" y="1803261"/>
            <a:ext cx="7388225" cy="467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1577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3724"/>
            <a:ext cx="9143999" cy="5136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02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3048000"/>
            <a:ext cx="8610600" cy="868362"/>
          </a:xfrm>
        </p:spPr>
        <p:txBody>
          <a:bodyPr>
            <a:normAutofit/>
          </a:bodyPr>
          <a:lstStyle/>
          <a:p>
            <a:pPr algn="l"/>
            <a:r>
              <a:rPr lang="en-US" sz="3600" b="1" smtClean="0">
                <a:solidFill>
                  <a:srgbClr val="009999"/>
                </a:solidFill>
                <a:latin typeface="Arial" panose="020B0604020202020204" pitchFamily="34" charset="0"/>
                <a:cs typeface="Arial" panose="020B0604020202020204" pitchFamily="34" charset="0"/>
              </a:rPr>
              <a:t>The Sweet Spot</a:t>
            </a:r>
            <a:endParaRPr lang="en-CA" sz="3600" b="1" dirty="0">
              <a:solidFill>
                <a:srgbClr val="009999"/>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762"/>
          <a:stretch/>
        </p:blipFill>
        <p:spPr bwMode="auto">
          <a:xfrm>
            <a:off x="0" y="2359993"/>
            <a:ext cx="9144000" cy="4498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8600" y="609600"/>
            <a:ext cx="8610600" cy="1200329"/>
          </a:xfrm>
          <a:prstGeom prst="rect">
            <a:avLst/>
          </a:prstGeom>
        </p:spPr>
        <p:txBody>
          <a:bodyPr wrap="square">
            <a:spAutoFit/>
          </a:bodyPr>
          <a:lstStyle/>
          <a:p>
            <a:r>
              <a:rPr lang="en-CA" sz="3600" b="1" smtClean="0">
                <a:solidFill>
                  <a:srgbClr val="009999"/>
                </a:solidFill>
                <a:latin typeface="Arial" panose="020B0604020202020204" pitchFamily="34" charset="0"/>
                <a:cs typeface="Arial" panose="020B0604020202020204" pitchFamily="34" charset="0"/>
              </a:rPr>
              <a:t>Now, how to make </a:t>
            </a:r>
            <a:r>
              <a:rPr lang="en-CA" sz="3600" b="1">
                <a:solidFill>
                  <a:srgbClr val="009999"/>
                </a:solidFill>
                <a:latin typeface="Arial" panose="020B0604020202020204" pitchFamily="34" charset="0"/>
                <a:cs typeface="Arial" panose="020B0604020202020204" pitchFamily="34" charset="0"/>
              </a:rPr>
              <a:t>Kingston a better place to live </a:t>
            </a:r>
            <a:r>
              <a:rPr lang="en-CA" sz="3600" b="1">
                <a:solidFill>
                  <a:srgbClr val="009999"/>
                </a:solidFill>
                <a:latin typeface="Arial" panose="020B0604020202020204" pitchFamily="34" charset="0"/>
                <a:cs typeface="Arial" panose="020B0604020202020204" pitchFamily="34" charset="0"/>
              </a:rPr>
              <a:t>and </a:t>
            </a:r>
            <a:r>
              <a:rPr lang="en-CA" sz="3600" b="1" smtClean="0">
                <a:solidFill>
                  <a:srgbClr val="009999"/>
                </a:solidFill>
                <a:latin typeface="Arial" panose="020B0604020202020204" pitchFamily="34" charset="0"/>
                <a:cs typeface="Arial" panose="020B0604020202020204" pitchFamily="34" charset="0"/>
              </a:rPr>
              <a:t>play ... </a:t>
            </a:r>
            <a:endParaRPr lang="en-CA" sz="3600" b="1">
              <a:solidFill>
                <a:srgbClr val="0099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70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10600" cy="792162"/>
          </a:xfrm>
        </p:spPr>
        <p:txBody>
          <a:bodyPr>
            <a:normAutofit/>
          </a:bodyPr>
          <a:lstStyle/>
          <a:p>
            <a:pPr algn="l"/>
            <a:r>
              <a:rPr lang="en-US" sz="3600" b="1" smtClean="0">
                <a:solidFill>
                  <a:srgbClr val="009999"/>
                </a:solidFill>
                <a:latin typeface="Arial" panose="020B0604020202020204" pitchFamily="34" charset="0"/>
                <a:cs typeface="Arial" panose="020B0604020202020204" pitchFamily="34" charset="0"/>
              </a:rPr>
              <a:t>Potential Resources</a:t>
            </a:r>
            <a:endParaRPr lang="en-CA" sz="3600" b="1" dirty="0">
              <a:solidFill>
                <a:srgbClr val="00999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1295400"/>
            <a:ext cx="4191000" cy="5181600"/>
          </a:xfrm>
        </p:spPr>
        <p:txBody>
          <a:bodyPr>
            <a:normAutofit/>
          </a:bodyPr>
          <a:lstStyle/>
          <a:p>
            <a:r>
              <a:rPr lang="en-US" sz="1800" dirty="0" smtClean="0">
                <a:latin typeface="Arial" panose="020B0604020202020204" pitchFamily="34" charset="0"/>
                <a:cs typeface="Arial" panose="020B0604020202020204" pitchFamily="34" charset="0"/>
              </a:rPr>
              <a:t>Attracting and Retaining </a:t>
            </a:r>
            <a:r>
              <a:rPr lang="en-US" sz="1800" smtClean="0">
                <a:latin typeface="Arial" panose="020B0604020202020204" pitchFamily="34" charset="0"/>
                <a:cs typeface="Arial" panose="020B0604020202020204" pitchFamily="34" charset="0"/>
              </a:rPr>
              <a:t>Young Professionals: </a:t>
            </a:r>
            <a:r>
              <a:rPr lang="en-US" sz="1800" dirty="0" smtClean="0">
                <a:latin typeface="Arial" panose="020B0604020202020204" pitchFamily="34" charset="0"/>
                <a:cs typeface="Arial" panose="020B0604020202020204" pitchFamily="34" charset="0"/>
              </a:rPr>
              <a:t>An Investigation into the Kingston Night Economy</a:t>
            </a:r>
          </a:p>
          <a:p>
            <a:r>
              <a:rPr lang="en-US" sz="1800" smtClean="0">
                <a:latin typeface="Arial" panose="020B0604020202020204" pitchFamily="34" charset="0"/>
                <a:cs typeface="Arial" panose="020B0604020202020204" pitchFamily="34" charset="0"/>
              </a:rPr>
              <a:t>Kingston Culture </a:t>
            </a:r>
            <a:r>
              <a:rPr lang="en-US" sz="1800" smtClean="0">
                <a:latin typeface="Arial" panose="020B0604020202020204" pitchFamily="34" charset="0"/>
                <a:cs typeface="Arial" panose="020B0604020202020204" pitchFamily="34" charset="0"/>
              </a:rPr>
              <a:t>Plan</a:t>
            </a:r>
          </a:p>
          <a:p>
            <a:r>
              <a:rPr lang="en-US" sz="1800">
                <a:latin typeface="Arial" panose="020B0604020202020204" pitchFamily="34" charset="0"/>
                <a:cs typeface="Arial" panose="020B0604020202020204" pitchFamily="34" charset="0"/>
              </a:rPr>
              <a:t>Y2K, Kingston Youth Strategy</a:t>
            </a:r>
          </a:p>
          <a:p>
            <a:r>
              <a:rPr lang="en-US" sz="1800" smtClean="0">
                <a:latin typeface="Arial" panose="020B0604020202020204" pitchFamily="34" charset="0"/>
                <a:cs typeface="Arial" panose="020B0604020202020204" pitchFamily="34" charset="0"/>
              </a:rPr>
              <a:t>Tourism </a:t>
            </a:r>
            <a:r>
              <a:rPr lang="en-US" sz="1800" smtClean="0">
                <a:latin typeface="Arial" panose="020B0604020202020204" pitchFamily="34" charset="0"/>
                <a:cs typeface="Arial" panose="020B0604020202020204" pitchFamily="34" charset="0"/>
              </a:rPr>
              <a:t>Kingston/Kingston Accommodation Partners</a:t>
            </a:r>
          </a:p>
          <a:p>
            <a:r>
              <a:rPr lang="en-US" sz="1800">
                <a:latin typeface="Arial" panose="020B0604020202020204" pitchFamily="34" charset="0"/>
                <a:cs typeface="Arial" panose="020B0604020202020204" pitchFamily="34" charset="0"/>
              </a:rPr>
              <a:t>Kingston Economic </a:t>
            </a:r>
            <a:r>
              <a:rPr lang="en-US" sz="1800" smtClean="0">
                <a:latin typeface="Arial" panose="020B0604020202020204" pitchFamily="34" charset="0"/>
                <a:cs typeface="Arial" panose="020B0604020202020204" pitchFamily="34" charset="0"/>
              </a:rPr>
              <a:t>Development</a:t>
            </a:r>
          </a:p>
          <a:p>
            <a:r>
              <a:rPr lang="en-US" sz="1800">
                <a:latin typeface="Arial" panose="020B0604020202020204" pitchFamily="34" charset="0"/>
                <a:cs typeface="Arial" panose="020B0604020202020204" pitchFamily="34" charset="0"/>
              </a:rPr>
              <a:t>Kingston Strategic Plan</a:t>
            </a:r>
          </a:p>
          <a:p>
            <a:r>
              <a:rPr lang="en-US" sz="1800" smtClean="0">
                <a:latin typeface="Arial" panose="020B0604020202020204" pitchFamily="34" charset="0"/>
                <a:cs typeface="Arial" panose="020B0604020202020204" pitchFamily="34" charset="0"/>
              </a:rPr>
              <a:t>Kingston </a:t>
            </a:r>
            <a:r>
              <a:rPr lang="en-US" sz="1800">
                <a:latin typeface="Arial" panose="020B0604020202020204" pitchFamily="34" charset="0"/>
                <a:cs typeface="Arial" panose="020B0604020202020204" pitchFamily="34" charset="0"/>
              </a:rPr>
              <a:t>Demographic </a:t>
            </a:r>
            <a:r>
              <a:rPr lang="en-US" sz="1800" smtClean="0">
                <a:latin typeface="Arial" panose="020B0604020202020204" pitchFamily="34" charset="0"/>
                <a:cs typeface="Arial" panose="020B0604020202020204" pitchFamily="34" charset="0"/>
              </a:rPr>
              <a:t>Data</a:t>
            </a:r>
          </a:p>
          <a:p>
            <a:r>
              <a:rPr lang="en-US" sz="1800" smtClean="0">
                <a:latin typeface="Arial" panose="020B0604020202020204" pitchFamily="34" charset="0"/>
                <a:cs typeface="Arial" panose="020B0604020202020204" pitchFamily="34" charset="0"/>
              </a:rPr>
              <a:t>Canada </a:t>
            </a:r>
            <a:r>
              <a:rPr lang="en-US" sz="1800">
                <a:latin typeface="Arial" panose="020B0604020202020204" pitchFamily="34" charset="0"/>
                <a:cs typeface="Arial" panose="020B0604020202020204" pitchFamily="34" charset="0"/>
              </a:rPr>
              <a:t>Census </a:t>
            </a:r>
            <a:r>
              <a:rPr lang="en-US" sz="1800" smtClean="0">
                <a:latin typeface="Arial" panose="020B0604020202020204" pitchFamily="34" charset="0"/>
                <a:cs typeface="Arial" panose="020B0604020202020204" pitchFamily="34" charset="0"/>
              </a:rPr>
              <a:t>Data</a:t>
            </a:r>
          </a:p>
          <a:p>
            <a:r>
              <a:rPr lang="en-US" sz="1800">
                <a:latin typeface="Arial" panose="020B0604020202020204" pitchFamily="34" charset="0"/>
                <a:cs typeface="Arial" panose="020B0604020202020204" pitchFamily="34" charset="0"/>
              </a:rPr>
              <a:t>Environics </a:t>
            </a:r>
            <a:r>
              <a:rPr lang="en-US" sz="1800" smtClean="0">
                <a:latin typeface="Arial" panose="020B0604020202020204" pitchFamily="34" charset="0"/>
                <a:cs typeface="Arial" panose="020B0604020202020204" pitchFamily="34" charset="0"/>
              </a:rPr>
              <a:t>Data</a:t>
            </a:r>
          </a:p>
          <a:p>
            <a:pPr marL="0" indent="0">
              <a:buNone/>
            </a:pPr>
            <a:endParaRPr lang="en-US" sz="180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Soul </a:t>
            </a:r>
            <a:r>
              <a:rPr lang="en-US" sz="1800" smtClean="0">
                <a:latin typeface="Arial" panose="020B0604020202020204" pitchFamily="34" charset="0"/>
                <a:cs typeface="Arial" panose="020B0604020202020204" pitchFamily="34" charset="0"/>
              </a:rPr>
              <a:t>of the Community, Knight Foundation</a:t>
            </a:r>
          </a:p>
          <a:p>
            <a:pPr marL="0" indent="0">
              <a:buNone/>
            </a:pPr>
            <a:endParaRPr lang="en-CA" sz="2400"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4724400" y="1295400"/>
            <a:ext cx="41910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smtClean="0">
                <a:latin typeface="Arial" panose="020B0604020202020204" pitchFamily="34" charset="0"/>
                <a:cs typeface="Arial" panose="020B0604020202020204" pitchFamily="34" charset="0"/>
                <a:hlinkClick r:id="rId2"/>
              </a:rPr>
              <a:t>https://www.hipstorytours.com/</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hlinkClick r:id="rId3"/>
              </a:rPr>
              <a:t>http://www.juvenisfestival.ca/</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hlinkClick r:id="rId4"/>
              </a:rPr>
              <a:t>http://thekickandpush.com/</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hlinkClick r:id="rId5"/>
              </a:rPr>
              <a:t>https://www.tettcentre.org/</a:t>
            </a:r>
          </a:p>
          <a:p>
            <a:r>
              <a:rPr lang="en-US" sz="1800" smtClean="0">
                <a:latin typeface="Arial" panose="020B0604020202020204" pitchFamily="34" charset="0"/>
                <a:cs typeface="Arial" panose="020B0604020202020204" pitchFamily="34" charset="0"/>
                <a:hlinkClick r:id="rId5"/>
              </a:rPr>
              <a:t>http://musicfly.ca/</a:t>
            </a:r>
          </a:p>
          <a:p>
            <a:r>
              <a:rPr lang="en-US" sz="1800" smtClean="0">
                <a:latin typeface="Arial" panose="020B0604020202020204" pitchFamily="34" charset="0"/>
                <a:cs typeface="Arial" panose="020B0604020202020204" pitchFamily="34" charset="0"/>
                <a:hlinkClick r:id="rId6"/>
              </a:rPr>
              <a:t>http://www.kingstonist.com/</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hlinkClick r:id="rId7"/>
              </a:rPr>
              <a:t>http://www.visitkingston.ca/</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hlinkClick r:id="rId8"/>
              </a:rPr>
              <a:t>http://www.kingstonlife.ca/</a:t>
            </a:r>
            <a:endParaRPr lang="en-US" sz="1800" smtClean="0">
              <a:latin typeface="Arial" panose="020B0604020202020204" pitchFamily="34" charset="0"/>
              <a:cs typeface="Arial" panose="020B0604020202020204" pitchFamily="34" charset="0"/>
            </a:endParaRPr>
          </a:p>
          <a:p>
            <a:pPr marL="0" indent="0">
              <a:buNone/>
            </a:pPr>
            <a:endParaRPr lang="en-US" sz="1800" smtClean="0">
              <a:latin typeface="Arial" panose="020B0604020202020204" pitchFamily="34" charset="0"/>
              <a:cs typeface="Arial" panose="020B0604020202020204" pitchFamily="34" charset="0"/>
            </a:endParaRPr>
          </a:p>
          <a:p>
            <a:r>
              <a:rPr lang="en-CA" sz="1800">
                <a:latin typeface="Arial" panose="020B0604020202020204" pitchFamily="34" charset="0"/>
                <a:cs typeface="Arial" panose="020B0604020202020204" pitchFamily="34" charset="0"/>
                <a:hlinkClick r:id="rId9"/>
              </a:rPr>
              <a:t>https://www.pps.org/</a:t>
            </a:r>
          </a:p>
          <a:p>
            <a:r>
              <a:rPr lang="en-CA" sz="1800">
                <a:latin typeface="Arial" panose="020B0604020202020204" pitchFamily="34" charset="0"/>
                <a:cs typeface="Arial" panose="020B0604020202020204" pitchFamily="34" charset="0"/>
                <a:hlinkClick r:id="rId9"/>
              </a:rPr>
              <a:t>https://museumhack.com/</a:t>
            </a:r>
            <a:endParaRPr lang="en-CA" sz="1800">
              <a:latin typeface="Arial" panose="020B0604020202020204" pitchFamily="34" charset="0"/>
              <a:cs typeface="Arial" panose="020B0604020202020204" pitchFamily="34" charset="0"/>
            </a:endParaRPr>
          </a:p>
          <a:p>
            <a:r>
              <a:rPr lang="en-CA" sz="1800">
                <a:latin typeface="Arial" panose="020B0604020202020204" pitchFamily="34" charset="0"/>
                <a:cs typeface="Arial" panose="020B0604020202020204" pitchFamily="34" charset="0"/>
                <a:hlinkClick r:id="rId10"/>
              </a:rPr>
              <a:t>https://www.citylab.com/design/2012/03/guide-tactical-urbanism/1387/</a:t>
            </a:r>
            <a:endParaRPr lang="en-CA" sz="1800">
              <a:latin typeface="Arial" panose="020B0604020202020204" pitchFamily="34" charset="0"/>
              <a:cs typeface="Arial" panose="020B0604020202020204" pitchFamily="34" charset="0"/>
            </a:endParaRPr>
          </a:p>
          <a:p>
            <a:r>
              <a:rPr lang="en-CA" sz="1800">
                <a:latin typeface="Arial" panose="020B0604020202020204" pitchFamily="34" charset="0"/>
                <a:cs typeface="Arial" panose="020B0604020202020204" pitchFamily="34" charset="0"/>
                <a:hlinkClick r:id="rId11"/>
              </a:rPr>
              <a:t>https://improveverywhere.com/</a:t>
            </a:r>
            <a:endParaRPr lang="en-CA" sz="1800">
              <a:latin typeface="Arial" panose="020B0604020202020204" pitchFamily="34" charset="0"/>
              <a:cs typeface="Arial" panose="020B0604020202020204" pitchFamily="34" charset="0"/>
            </a:endParaRPr>
          </a:p>
          <a:p>
            <a:r>
              <a:rPr lang="en-CA" sz="1800">
                <a:latin typeface="Arial" panose="020B0604020202020204" pitchFamily="34" charset="0"/>
                <a:cs typeface="Arial" panose="020B0604020202020204" pitchFamily="34" charset="0"/>
                <a:hlinkClick r:id="rId12"/>
              </a:rPr>
              <a:t>http://www.cityrepair.org/</a:t>
            </a:r>
            <a:endParaRPr lang="en-CA" sz="1800">
              <a:latin typeface="Arial" panose="020B0604020202020204" pitchFamily="34" charset="0"/>
              <a:cs typeface="Arial" panose="020B0604020202020204" pitchFamily="34" charset="0"/>
            </a:endParaRPr>
          </a:p>
          <a:p>
            <a:r>
              <a:rPr lang="en-CA" sz="1800">
                <a:latin typeface="Arial" panose="020B0604020202020204" pitchFamily="34" charset="0"/>
                <a:cs typeface="Arial" panose="020B0604020202020204" pitchFamily="34" charset="0"/>
                <a:hlinkClick r:id="rId13"/>
              </a:rPr>
              <a:t>http://parkingday.org/</a:t>
            </a:r>
            <a:endParaRPr lang="en-CA" sz="1800">
              <a:latin typeface="Arial" panose="020B0604020202020204" pitchFamily="34" charset="0"/>
              <a:cs typeface="Arial" panose="020B0604020202020204" pitchFamily="34" charset="0"/>
            </a:endParaRPr>
          </a:p>
          <a:p>
            <a:endParaRPr lang="en-US" sz="1800" smtClean="0">
              <a:latin typeface="Arial" panose="020B0604020202020204" pitchFamily="34" charset="0"/>
              <a:cs typeface="Arial" panose="020B0604020202020204" pitchFamily="34" charset="0"/>
            </a:endParaRPr>
          </a:p>
          <a:p>
            <a:endParaRPr lang="en-US" sz="1800" smtClean="0">
              <a:latin typeface="Arial" panose="020B0604020202020204" pitchFamily="34" charset="0"/>
              <a:cs typeface="Arial" panose="020B0604020202020204" pitchFamily="34" charset="0"/>
            </a:endParaRPr>
          </a:p>
          <a:p>
            <a:endParaRPr lang="en-US" sz="18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1660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56755" y="587901"/>
            <a:ext cx="8510153" cy="5688208"/>
            <a:chOff x="924792" y="1197501"/>
            <a:chExt cx="6770069" cy="4314097"/>
          </a:xfrm>
        </p:grpSpPr>
        <p:pic>
          <p:nvPicPr>
            <p:cNvPr id="48130" name="Picture 2" descr="http://sphotos-e.ak.fbcdn.net/hphotos-ak-ash3/527182_4069608451051_901633580_n.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24793" y="1197501"/>
              <a:ext cx="3158754" cy="2337894"/>
            </a:xfrm>
            <a:prstGeom prst="rect">
              <a:avLst/>
            </a:prstGeom>
            <a:noFill/>
          </p:spPr>
        </p:pic>
        <p:pic>
          <p:nvPicPr>
            <p:cNvPr id="48132" name="Picture 4" descr="http://sphotos-b.ak.fbcdn.net/hphotos-ak-ash3/556469_4069612891162_1503277857_n.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24792" y="3639318"/>
              <a:ext cx="2975812" cy="1872280"/>
            </a:xfrm>
            <a:prstGeom prst="rect">
              <a:avLst/>
            </a:prstGeom>
            <a:noFill/>
          </p:spPr>
        </p:pic>
        <p:pic>
          <p:nvPicPr>
            <p:cNvPr id="48134" name="Picture 6" descr="http://sphotos-d.ak.fbcdn.net/hphotos-ak-snc7/376812_4069614651206_1638275961_n.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003682" y="3639318"/>
              <a:ext cx="3685592" cy="1872280"/>
            </a:xfrm>
            <a:prstGeom prst="rect">
              <a:avLst/>
            </a:prstGeom>
            <a:noFill/>
          </p:spPr>
        </p:pic>
        <p:pic>
          <p:nvPicPr>
            <p:cNvPr id="48136" name="Picture 8" descr="http://sphotos-b.ak.fbcdn.net/hphotos-ak-ash3/551763_4069661052366_156494015_n.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211606" y="1197727"/>
              <a:ext cx="3483255" cy="2333055"/>
            </a:xfrm>
            <a:prstGeom prst="rect">
              <a:avLst/>
            </a:prstGeom>
            <a:noFill/>
          </p:spPr>
        </p:pic>
      </p:grpSp>
    </p:spTree>
    <p:extLst>
      <p:ext uri="{BB962C8B-B14F-4D97-AF65-F5344CB8AC3E}">
        <p14:creationId xmlns:p14="http://schemas.microsoft.com/office/powerpoint/2010/main" val="354405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09" b="14461"/>
          <a:stretch/>
        </p:blipFill>
        <p:spPr bwMode="auto">
          <a:xfrm>
            <a:off x="0" y="1219200"/>
            <a:ext cx="91440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8600" y="381000"/>
            <a:ext cx="8610600" cy="646331"/>
          </a:xfrm>
          <a:prstGeom prst="rect">
            <a:avLst/>
          </a:prstGeom>
        </p:spPr>
        <p:txBody>
          <a:bodyPr wrap="square">
            <a:spAutoFit/>
          </a:bodyPr>
          <a:lstStyle/>
          <a:p>
            <a:r>
              <a:rPr lang="en-CA" sz="3600" b="1" smtClean="0">
                <a:solidFill>
                  <a:srgbClr val="009999"/>
                </a:solidFill>
                <a:latin typeface="Arial" panose="020B0604020202020204" pitchFamily="34" charset="0"/>
                <a:cs typeface="Arial" panose="020B0604020202020204" pitchFamily="34" charset="0"/>
              </a:rPr>
              <a:t>Kingston’s “One Voice” Campaign</a:t>
            </a:r>
            <a:endParaRPr lang="en-CA" sz="3600" b="1">
              <a:solidFill>
                <a:srgbClr val="0099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63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88" t="7773" r="4758"/>
          <a:stretch/>
        </p:blipFill>
        <p:spPr bwMode="auto">
          <a:xfrm>
            <a:off x="228600" y="152400"/>
            <a:ext cx="8573567"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453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cwiginton\Desktop\Retarget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9926"/>
            <a:ext cx="9144000" cy="56180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0" y="381000"/>
            <a:ext cx="8610600" cy="646331"/>
          </a:xfrm>
          <a:prstGeom prst="rect">
            <a:avLst/>
          </a:prstGeom>
        </p:spPr>
        <p:txBody>
          <a:bodyPr wrap="square">
            <a:spAutoFit/>
          </a:bodyPr>
          <a:lstStyle/>
          <a:p>
            <a:r>
              <a:rPr lang="en-CA" sz="3600" b="1" smtClean="0">
                <a:solidFill>
                  <a:srgbClr val="009999"/>
                </a:solidFill>
                <a:latin typeface="Arial" panose="020B0604020202020204" pitchFamily="34" charset="0"/>
                <a:cs typeface="Arial" panose="020B0604020202020204" pitchFamily="34" charset="0"/>
              </a:rPr>
              <a:t>Re-targetting Plan</a:t>
            </a:r>
            <a:endParaRPr lang="en-CA" sz="3600" b="1">
              <a:solidFill>
                <a:srgbClr val="0099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051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62" y="533400"/>
            <a:ext cx="8675076"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45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10600" cy="685800"/>
          </a:xfrm>
        </p:spPr>
        <p:txBody>
          <a:bodyPr>
            <a:normAutofit/>
          </a:bodyPr>
          <a:lstStyle/>
          <a:p>
            <a:pPr algn="l"/>
            <a:r>
              <a:rPr lang="en-US" sz="3600" b="1" smtClean="0">
                <a:solidFill>
                  <a:srgbClr val="009999"/>
                </a:solidFill>
                <a:latin typeface="Arial" panose="020B0604020202020204" pitchFamily="34" charset="0"/>
                <a:cs typeface="Arial" panose="020B0604020202020204" pitchFamily="34" charset="0"/>
              </a:rPr>
              <a:t>Today’s Demographics</a:t>
            </a:r>
            <a:endParaRPr lang="en-CA" sz="3600" b="1" dirty="0">
              <a:solidFill>
                <a:srgbClr val="009999"/>
              </a:solidFill>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4332"/>
            <a:ext cx="9144000" cy="328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02095" y="6246020"/>
            <a:ext cx="8746885" cy="338554"/>
          </a:xfrm>
          <a:prstGeom prst="rect">
            <a:avLst/>
          </a:prstGeom>
        </p:spPr>
        <p:txBody>
          <a:bodyPr wrap="square">
            <a:spAutoFit/>
          </a:bodyPr>
          <a:lstStyle/>
          <a:p>
            <a:r>
              <a:rPr lang="en-CA" sz="1600" dirty="0" smtClean="0">
                <a:latin typeface="Arial" panose="020B0604020202020204" pitchFamily="34" charset="0"/>
                <a:cs typeface="Arial" panose="020B0604020202020204" pitchFamily="34" charset="0"/>
              </a:rPr>
              <a:t>https://nuwco.com/how-to-teach-gen-z-to-be-collaborative-innovative-and-responsive/</a:t>
            </a:r>
            <a:endParaRPr lang="en-CA" sz="1600" dirty="0">
              <a:latin typeface="Arial" panose="020B0604020202020204" pitchFamily="34" charset="0"/>
              <a:cs typeface="Arial" panose="020B0604020202020204" pitchFamily="34" charset="0"/>
            </a:endParaRPr>
          </a:p>
        </p:txBody>
      </p:sp>
      <p:cxnSp>
        <p:nvCxnSpPr>
          <p:cNvPr id="5" name="Straight Connector 4"/>
          <p:cNvCxnSpPr/>
          <p:nvPr/>
        </p:nvCxnSpPr>
        <p:spPr>
          <a:xfrm flipH="1">
            <a:off x="3657600" y="1295400"/>
            <a:ext cx="914400" cy="4572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708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52400"/>
            <a:ext cx="5042452" cy="6536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467611" y="2882047"/>
            <a:ext cx="3429000" cy="1323439"/>
          </a:xfrm>
          <a:prstGeom prst="rect">
            <a:avLst/>
          </a:prstGeom>
        </p:spPr>
        <p:txBody>
          <a:bodyPr wrap="square">
            <a:spAutoFit/>
          </a:bodyPr>
          <a:lstStyle/>
          <a:p>
            <a:r>
              <a:rPr lang="en-CA" sz="1600">
                <a:latin typeface="Arial" panose="020B0604020202020204" pitchFamily="34" charset="0"/>
                <a:cs typeface="Arial" panose="020B0604020202020204" pitchFamily="34" charset="0"/>
                <a:hlinkClick r:id="rId3"/>
              </a:rPr>
              <a:t>http://</a:t>
            </a:r>
            <a:r>
              <a:rPr lang="en-CA" sz="1600" smtClean="0">
                <a:latin typeface="Arial" panose="020B0604020202020204" pitchFamily="34" charset="0"/>
                <a:cs typeface="Arial" panose="020B0604020202020204" pitchFamily="34" charset="0"/>
                <a:hlinkClick r:id="rId3"/>
              </a:rPr>
              <a:t>business.kingstoncanada.com/en/resourcesGeneral/Innovation_Kingston/Attracting-and-Retaining-Young-Professionals-2.pdf</a:t>
            </a:r>
            <a:endParaRPr lang="en-CA" sz="1600" smtClean="0">
              <a:latin typeface="Arial" panose="020B0604020202020204" pitchFamily="34" charset="0"/>
              <a:cs typeface="Arial" panose="020B0604020202020204" pitchFamily="34" charset="0"/>
            </a:endParaRPr>
          </a:p>
          <a:p>
            <a:endParaRPr lang="en-CA"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76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670" y="228600"/>
            <a:ext cx="8534400" cy="6463308"/>
          </a:xfrm>
          <a:prstGeom prst="rect">
            <a:avLst/>
          </a:prstGeom>
        </p:spPr>
        <p:txBody>
          <a:bodyPr wrap="square">
            <a:spAutoFit/>
          </a:bodyPr>
          <a:lstStyle/>
          <a:p>
            <a:r>
              <a:rPr lang="en-US" sz="3600" b="1">
                <a:solidFill>
                  <a:srgbClr val="009999"/>
                </a:solidFill>
                <a:latin typeface="Arial" panose="020B0604020202020204" pitchFamily="34" charset="0"/>
                <a:cs typeface="Arial" panose="020B0604020202020204" pitchFamily="34" charset="0"/>
              </a:rPr>
              <a:t>Survey Findings</a:t>
            </a:r>
            <a:endParaRPr lang="en-CA" sz="3600" b="1">
              <a:solidFill>
                <a:srgbClr val="009999"/>
              </a:solidFill>
              <a:latin typeface="Arial" panose="020B0604020202020204" pitchFamily="34" charset="0"/>
              <a:cs typeface="Arial" panose="020B0604020202020204" pitchFamily="34" charset="0"/>
            </a:endParaRPr>
          </a:p>
          <a:p>
            <a:pPr lvl="0"/>
            <a:endParaRPr lang="en-US" smtClean="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mtClean="0">
                <a:solidFill>
                  <a:schemeClr val="bg1">
                    <a:lumMod val="65000"/>
                  </a:schemeClr>
                </a:solidFill>
                <a:latin typeface="Arial" panose="020B0604020202020204" pitchFamily="34" charset="0"/>
                <a:cs typeface="Arial" panose="020B0604020202020204" pitchFamily="34" charset="0"/>
              </a:rPr>
              <a:t>270 </a:t>
            </a:r>
            <a:r>
              <a:rPr lang="en-US">
                <a:solidFill>
                  <a:schemeClr val="bg1">
                    <a:lumMod val="65000"/>
                  </a:schemeClr>
                </a:solidFill>
                <a:latin typeface="Arial" panose="020B0604020202020204" pitchFamily="34" charset="0"/>
                <a:cs typeface="Arial" panose="020B0604020202020204" pitchFamily="34" charset="0"/>
              </a:rPr>
              <a:t>young professionals (average age 26.05 years, student and non-students, most with a </a:t>
            </a:r>
            <a:r>
              <a:rPr lang="en-US" smtClean="0">
                <a:solidFill>
                  <a:schemeClr val="bg1">
                    <a:lumMod val="65000"/>
                  </a:schemeClr>
                </a:solidFill>
                <a:latin typeface="Arial" panose="020B0604020202020204" pitchFamily="34" charset="0"/>
                <a:cs typeface="Arial" panose="020B0604020202020204" pitchFamily="34" charset="0"/>
              </a:rPr>
              <a:t>post-secondary </a:t>
            </a:r>
            <a:r>
              <a:rPr lang="en-US">
                <a:solidFill>
                  <a:schemeClr val="bg1">
                    <a:lumMod val="65000"/>
                  </a:schemeClr>
                </a:solidFill>
                <a:latin typeface="Arial" panose="020B0604020202020204" pitchFamily="34" charset="0"/>
                <a:cs typeface="Arial" panose="020B0604020202020204" pitchFamily="34" charset="0"/>
              </a:rPr>
              <a:t>education, and without children) captured a representative sample of young professionals in Kingston.</a:t>
            </a:r>
            <a:endParaRPr lang="en-CA">
              <a:solidFill>
                <a:schemeClr val="bg1">
                  <a:lumMod val="6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a:solidFill>
                  <a:srgbClr val="FF0000"/>
                </a:solidFill>
                <a:latin typeface="Arial" panose="020B0604020202020204" pitchFamily="34" charset="0"/>
                <a:cs typeface="Arial" panose="020B0604020202020204" pitchFamily="34" charset="0"/>
              </a:rPr>
              <a:t>Current opinions of Kingston were mixed, and highlighted the perception that Kingston is a “student town” (32.6%) with many bars/pubs (34.2%).</a:t>
            </a:r>
            <a:endParaRPr lang="en-CA">
              <a:solidFill>
                <a:srgbClr val="FF0000"/>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a:solidFill>
                  <a:schemeClr val="bg1">
                    <a:lumMod val="65000"/>
                  </a:schemeClr>
                </a:solidFill>
                <a:latin typeface="Arial" panose="020B0604020202020204" pitchFamily="34" charset="0"/>
                <a:cs typeface="Arial" panose="020B0604020202020204" pitchFamily="34" charset="0"/>
              </a:rPr>
              <a:t>Student migration appeared dependant on available employment options (66.1%), and access to more services/activities (27.1%) often offered by larger cities.</a:t>
            </a:r>
            <a:endParaRPr lang="en-CA">
              <a:solidFill>
                <a:schemeClr val="bg1">
                  <a:lumMod val="6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a:solidFill>
                  <a:srgbClr val="FF0000"/>
                </a:solidFill>
                <a:latin typeface="Arial" panose="020B0604020202020204" pitchFamily="34" charset="0"/>
                <a:cs typeface="Arial" panose="020B0604020202020204" pitchFamily="34" charset="0"/>
              </a:rPr>
              <a:t>Ratings indicated dissatisfaction with the informal evening social scene (60.9%), entertainment (83%), shopping (69.2%), public transit (76.9%), and late night food options (69.2%) all offered during the night-time in downtown Kingston.</a:t>
            </a:r>
            <a:endParaRPr lang="en-CA">
              <a:solidFill>
                <a:srgbClr val="FF0000"/>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a:solidFill>
                  <a:srgbClr val="FF0000"/>
                </a:solidFill>
                <a:latin typeface="Arial" panose="020B0604020202020204" pitchFamily="34" charset="0"/>
                <a:cs typeface="Arial" panose="020B0604020202020204" pitchFamily="34" charset="0"/>
              </a:rPr>
              <a:t>Engagement ratings indicated interest in a 24hr café/coffee/tea shop (64.2%), a night-time market/bazaar (72.2%), evening shopping (63.5%), a night-time cultural fusion festival (81.4%), eating downtown after 11pm (70.6%), and use of public transit after 11pm (63.8%).</a:t>
            </a:r>
            <a:endParaRPr lang="en-CA">
              <a:solidFill>
                <a:srgbClr val="FF0000"/>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a:solidFill>
                  <a:schemeClr val="bg1">
                    <a:lumMod val="65000"/>
                  </a:schemeClr>
                </a:solidFill>
                <a:latin typeface="Arial" panose="020B0604020202020204" pitchFamily="34" charset="0"/>
                <a:cs typeface="Arial" panose="020B0604020202020204" pitchFamily="34" charset="0"/>
              </a:rPr>
              <a:t>Additional requests included; more venues for shopping and casual social interaction (32.1%), more (and better diversity of) public events (27.5%), better access to arts, culture, and cinema options (15.6%), and better evening/weekend transit service (15.6%).</a:t>
            </a:r>
            <a:endParaRPr lang="en-CA">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411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440</Words>
  <Application>Microsoft Office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Enhancing Local Attractions for Youth (post-secondary students)</vt:lpstr>
      <vt:lpstr>PowerPoint Presentation</vt:lpstr>
      <vt:lpstr>PowerPoint Presentation</vt:lpstr>
      <vt:lpstr>PowerPoint Presentation</vt:lpstr>
      <vt:lpstr>PowerPoint Presentation</vt:lpstr>
      <vt:lpstr>PowerPoint Presentation</vt:lpstr>
      <vt:lpstr>Today’s Demographics</vt:lpstr>
      <vt:lpstr>PowerPoint Presentation</vt:lpstr>
      <vt:lpstr>PowerPoint Presentation</vt:lpstr>
      <vt:lpstr>PowerPoint Presentation</vt:lpstr>
      <vt:lpstr>PowerPoint Presentation</vt:lpstr>
      <vt:lpstr>PowerPoint Presentation</vt:lpstr>
      <vt:lpstr>The Sweet Spot</vt:lpstr>
      <vt:lpstr>Potential Resources</vt:lpstr>
    </vt:vector>
  </TitlesOfParts>
  <Company>City of Kingston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Local Attractions for Youth (post-secondary students)</dc:title>
  <dc:creator>Campbell,Jennifer</dc:creator>
  <cp:lastModifiedBy>Wiginton,Colin</cp:lastModifiedBy>
  <cp:revision>40</cp:revision>
  <dcterms:created xsi:type="dcterms:W3CDTF">2017-10-28T12:04:28Z</dcterms:created>
  <dcterms:modified xsi:type="dcterms:W3CDTF">2017-10-30T21:37:36Z</dcterms:modified>
</cp:coreProperties>
</file>