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58" r:id="rId4"/>
    <p:sldId id="257" r:id="rId5"/>
    <p:sldId id="259" r:id="rId6"/>
    <p:sldId id="262" r:id="rId7"/>
    <p:sldId id="264" r:id="rId8"/>
    <p:sldId id="265" r:id="rId9"/>
    <p:sldId id="260" r:id="rId10"/>
    <p:sldId id="263" r:id="rId11"/>
    <p:sldId id="261"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CB3F7F0-B5B6-4827-8AB6-5E19A7B91DDC}" type="datetimeFigureOut">
              <a:rPr lang="en-US" smtClean="0"/>
              <a:pPr/>
              <a:t>1/19/2023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10E1DFC9-E8DD-4E75-8DB1-8E2698CFCC1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CB3F7F0-B5B6-4827-8AB6-5E19A7B91DDC}" type="datetimeFigureOut">
              <a:rPr lang="en-US" smtClean="0"/>
              <a:pPr/>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E1DFC9-E8DD-4E75-8DB1-8E2698CFCC1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CB3F7F0-B5B6-4827-8AB6-5E19A7B91DDC}" type="datetimeFigureOut">
              <a:rPr lang="en-US" smtClean="0"/>
              <a:pPr/>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E1DFC9-E8DD-4E75-8DB1-8E2698CFCC1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CB3F7F0-B5B6-4827-8AB6-5E19A7B91DDC}" type="datetimeFigureOut">
              <a:rPr lang="en-US" smtClean="0"/>
              <a:pPr/>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E1DFC9-E8DD-4E75-8DB1-8E2698CFCC1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CB3F7F0-B5B6-4827-8AB6-5E19A7B91DDC}" type="datetimeFigureOut">
              <a:rPr lang="en-US" smtClean="0"/>
              <a:pPr/>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E1DFC9-E8DD-4E75-8DB1-8E2698CFCC1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CB3F7F0-B5B6-4827-8AB6-5E19A7B91DDC}" type="datetimeFigureOut">
              <a:rPr lang="en-US" smtClean="0"/>
              <a:pPr/>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E1DFC9-E8DD-4E75-8DB1-8E2698CFCC1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CB3F7F0-B5B6-4827-8AB6-5E19A7B91DDC}" type="datetimeFigureOut">
              <a:rPr lang="en-US" smtClean="0"/>
              <a:pPr/>
              <a:t>1/19/2023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E1DFC9-E8DD-4E75-8DB1-8E2698CFCC1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CB3F7F0-B5B6-4827-8AB6-5E19A7B91DDC}" type="datetimeFigureOut">
              <a:rPr lang="en-US" smtClean="0"/>
              <a:pPr/>
              <a:t>1/19/2023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E1DFC9-E8DD-4E75-8DB1-8E2698CFCC1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B3F7F0-B5B6-4827-8AB6-5E19A7B91DDC}" type="datetimeFigureOut">
              <a:rPr lang="en-US" smtClean="0"/>
              <a:pPr/>
              <a:t>1/19/2023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E1DFC9-E8DD-4E75-8DB1-8E2698CFCC1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CB3F7F0-B5B6-4827-8AB6-5E19A7B91DDC}" type="datetimeFigureOut">
              <a:rPr lang="en-US" smtClean="0"/>
              <a:pPr/>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E1DFC9-E8DD-4E75-8DB1-8E2698CFCC1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CB3F7F0-B5B6-4827-8AB6-5E19A7B91DDC}" type="datetimeFigureOut">
              <a:rPr lang="en-US" smtClean="0"/>
              <a:pPr/>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10E1DFC9-E8DD-4E75-8DB1-8E2698CFCC1F}"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CB3F7F0-B5B6-4827-8AB6-5E19A7B91DDC}" type="datetimeFigureOut">
              <a:rPr lang="en-US" smtClean="0"/>
              <a:pPr/>
              <a:t>1/19/2023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0E1DFC9-E8DD-4E75-8DB1-8E2698CFCC1F}"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371600"/>
            <a:ext cx="7851648" cy="1828800"/>
          </a:xfrm>
        </p:spPr>
        <p:txBody>
          <a:bodyPr>
            <a:normAutofit fontScale="90000"/>
          </a:bodyPr>
          <a:lstStyle/>
          <a:p>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solidFill>
                  <a:schemeClr val="tx1"/>
                </a:solidFill>
                <a:latin typeface="Times New Roman" pitchFamily="18" charset="0"/>
                <a:cs typeface="Times New Roman" pitchFamily="18" charset="0"/>
              </a:rPr>
              <a:t>NYPD HATE CRIMES:</a:t>
            </a:r>
            <a:br>
              <a:rPr lang="en-US" dirty="0" smtClean="0">
                <a:solidFill>
                  <a:schemeClr val="tx1"/>
                </a:solidFill>
                <a:latin typeface="Times New Roman" pitchFamily="18" charset="0"/>
                <a:cs typeface="Times New Roman" pitchFamily="18" charset="0"/>
              </a:rPr>
            </a:br>
            <a:r>
              <a:rPr lang="en-US" sz="3200" dirty="0" smtClean="0">
                <a:solidFill>
                  <a:schemeClr val="tx1"/>
                </a:solidFill>
                <a:latin typeface="Times New Roman" pitchFamily="18" charset="0"/>
                <a:cs typeface="Times New Roman" pitchFamily="18" charset="0"/>
              </a:rPr>
              <a:t>WHAT CAN WE LEARN FROM CRIME DATA</a:t>
            </a:r>
            <a:endParaRPr lang="en-US" dirty="0">
              <a:solidFill>
                <a:schemeClr val="tx1"/>
              </a:solidFill>
              <a:latin typeface="Times New Roman" pitchFamily="18" charset="0"/>
              <a:cs typeface="Times New Roman" pitchFamily="18" charset="0"/>
            </a:endParaRPr>
          </a:p>
        </p:txBody>
      </p:sp>
      <p:sp>
        <p:nvSpPr>
          <p:cNvPr id="3" name="Subtitle 2"/>
          <p:cNvSpPr>
            <a:spLocks noGrp="1"/>
          </p:cNvSpPr>
          <p:nvPr>
            <p:ph type="subTitle" idx="1"/>
          </p:nvPr>
        </p:nvSpPr>
        <p:spPr/>
        <p:txBody>
          <a:bodyPr>
            <a:normAutofit/>
          </a:bodyPr>
          <a:lstStyle/>
          <a:p>
            <a:r>
              <a:rPr lang="en-US" sz="2400" dirty="0" smtClean="0">
                <a:latin typeface="Times New Roman" pitchFamily="18" charset="0"/>
                <a:cs typeface="Times New Roman" pitchFamily="18" charset="0"/>
              </a:rPr>
              <a:t>Capstone Presentation By Muhammad </a:t>
            </a:r>
            <a:r>
              <a:rPr lang="en-US" sz="2400" dirty="0" err="1" smtClean="0">
                <a:latin typeface="Times New Roman" pitchFamily="18" charset="0"/>
                <a:cs typeface="Times New Roman" pitchFamily="18" charset="0"/>
              </a:rPr>
              <a:t>Yousaf</a:t>
            </a:r>
            <a:r>
              <a:rPr lang="en-US" sz="2400" dirty="0" smtClean="0">
                <a:latin typeface="Times New Roman" pitchFamily="18" charset="0"/>
                <a:cs typeface="Times New Roman" pitchFamily="18" charset="0"/>
              </a:rPr>
              <a:t> for Data Analytics  201</a:t>
            </a:r>
            <a:endParaRPr lang="en-US" sz="2400" dirty="0">
              <a:latin typeface="Times New Roman" pitchFamily="18" charset="0"/>
              <a:cs typeface="Times New Roman" pitchFamily="18" charset="0"/>
            </a:endParaRPr>
          </a:p>
        </p:txBody>
      </p:sp>
      <p:pic>
        <p:nvPicPr>
          <p:cNvPr id="5122" name="Picture 2" descr="The NYPD Hate Crimes Task Force is investigating an attack on a Jewish family,  according to the police commissioner."/>
          <p:cNvPicPr>
            <a:picLocks noChangeAspect="1" noChangeArrowheads="1"/>
          </p:cNvPicPr>
          <p:nvPr/>
        </p:nvPicPr>
        <p:blipFill>
          <a:blip r:embed="rId2"/>
          <a:srcRect/>
          <a:stretch>
            <a:fillRect/>
          </a:stretch>
        </p:blipFill>
        <p:spPr bwMode="auto">
          <a:xfrm>
            <a:off x="0" y="4286249"/>
            <a:ext cx="4572000" cy="2571751"/>
          </a:xfrm>
          <a:prstGeom prst="rect">
            <a:avLst/>
          </a:prstGeom>
          <a:noFill/>
        </p:spPr>
      </p:pic>
      <p:pic>
        <p:nvPicPr>
          <p:cNvPr id="5124" name="Picture 4" descr="https://i0.wp.com/thehill.com/wp-content/uploads/sites/2/2021/08/ca_nypd_stock.jpg?w=2000&amp;ssl=1"/>
          <p:cNvPicPr>
            <a:picLocks noChangeAspect="1" noChangeArrowheads="1"/>
          </p:cNvPicPr>
          <p:nvPr/>
        </p:nvPicPr>
        <p:blipFill>
          <a:blip r:embed="rId3" cstate="print"/>
          <a:srcRect/>
          <a:stretch>
            <a:fillRect/>
          </a:stretch>
        </p:blipFill>
        <p:spPr bwMode="auto">
          <a:xfrm>
            <a:off x="4572000" y="4267200"/>
            <a:ext cx="4572000" cy="25908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REFERENCES</a:t>
            </a:r>
            <a:endParaRPr lang="en-US" dirty="0"/>
          </a:p>
        </p:txBody>
      </p:sp>
      <p:sp>
        <p:nvSpPr>
          <p:cNvPr id="3" name="Content Placeholder 2"/>
          <p:cNvSpPr>
            <a:spLocks noGrp="1"/>
          </p:cNvSpPr>
          <p:nvPr>
            <p:ph idx="1"/>
          </p:nvPr>
        </p:nvSpPr>
        <p:spPr/>
        <p:txBody>
          <a:bodyPr>
            <a:normAutofit fontScale="92500"/>
          </a:bodyPr>
          <a:lstStyle/>
          <a:p>
            <a:endParaRPr lang="en-US" dirty="0" smtClean="0"/>
          </a:p>
          <a:p>
            <a:r>
              <a:rPr lang="en-US" dirty="0" smtClean="0">
                <a:latin typeface="Times New Roman" pitchFamily="18" charset="0"/>
                <a:cs typeface="Times New Roman" pitchFamily="18" charset="0"/>
              </a:rPr>
              <a:t>Besides the two data sources that I provided in my second slide of this presentation, the following were used as guidelines:</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Professor </a:t>
            </a:r>
            <a:r>
              <a:rPr lang="en-US" dirty="0" err="1" smtClean="0">
                <a:latin typeface="Times New Roman" pitchFamily="18" charset="0"/>
                <a:cs typeface="Times New Roman" pitchFamily="18" charset="0"/>
              </a:rPr>
              <a:t>Imran</a:t>
            </a:r>
            <a:r>
              <a:rPr lang="en-US" dirty="0" smtClean="0">
                <a:latin typeface="Times New Roman" pitchFamily="18" charset="0"/>
                <a:cs typeface="Times New Roman" pitchFamily="18" charset="0"/>
              </a:rPr>
              <a:t> Khan’s PowerPoint lectures</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During our live lectures, I made some notes. So referred to those as well.</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Google </a:t>
            </a:r>
          </a:p>
          <a:p>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THANK YOU</a:t>
            </a:r>
            <a:endParaRPr lang="en-US" dirty="0"/>
          </a:p>
        </p:txBody>
      </p:sp>
      <p:sp>
        <p:nvSpPr>
          <p:cNvPr id="3" name="Content Placeholder 2"/>
          <p:cNvSpPr>
            <a:spLocks noGrp="1"/>
          </p:cNvSpPr>
          <p:nvPr>
            <p:ph idx="1"/>
          </p:nvPr>
        </p:nvSpPr>
        <p:spPr/>
        <p:txBody>
          <a:bodyPr/>
          <a:lstStyle/>
          <a:p>
            <a:pPr>
              <a:buNone/>
            </a:pPr>
            <a:endParaRPr lang="en-US" dirty="0"/>
          </a:p>
        </p:txBody>
      </p:sp>
      <p:sp>
        <p:nvSpPr>
          <p:cNvPr id="18434" name="AutoShape 2" descr="Inside the prestigious NYPD team with one focus: hate crimes | C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8436" name="AutoShape 4" descr="Inside the prestigious NYPD team with one focus: hate crimes | C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8438" name="Picture 6" descr="https://greenpointpost.com/wp-content/uploads/sites/16/2017/08/iStock-crimetape-e1506721410834-1.jpg"/>
          <p:cNvPicPr>
            <a:picLocks noChangeAspect="1" noChangeArrowheads="1"/>
          </p:cNvPicPr>
          <p:nvPr/>
        </p:nvPicPr>
        <p:blipFill>
          <a:blip r:embed="rId2"/>
          <a:srcRect/>
          <a:stretch>
            <a:fillRect/>
          </a:stretch>
        </p:blipFill>
        <p:spPr bwMode="auto">
          <a:xfrm>
            <a:off x="0" y="1905000"/>
            <a:ext cx="9144000" cy="4953001"/>
          </a:xfrm>
          <a:prstGeom prst="rect">
            <a:avLst/>
          </a:prstGeom>
          <a:noFill/>
        </p:spPr>
      </p:pic>
      <p:sp>
        <p:nvSpPr>
          <p:cNvPr id="8" name="Rectangle 7"/>
          <p:cNvSpPr/>
          <p:nvPr/>
        </p:nvSpPr>
        <p:spPr>
          <a:xfrm>
            <a:off x="0" y="1905000"/>
            <a:ext cx="4091120" cy="1938992"/>
          </a:xfrm>
          <a:prstGeom prst="rect">
            <a:avLst/>
          </a:prstGeom>
          <a:noFill/>
        </p:spPr>
        <p:txBody>
          <a:bodyPr wrap="none" lIns="91440" tIns="45720" rIns="91440" bIns="45720">
            <a:spAutoFit/>
          </a:bodyPr>
          <a:lstStyle/>
          <a:p>
            <a:pPr algn="ctr"/>
            <a:r>
              <a:rPr lang="en-US" sz="40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Courtesy</a:t>
            </a:r>
          </a:p>
          <a:p>
            <a:pPr algn="ctr"/>
            <a:r>
              <a:rPr lang="en-US" sz="40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Professionalism</a:t>
            </a:r>
          </a:p>
          <a:p>
            <a:pPr algn="ctr"/>
            <a:r>
              <a:rPr lang="en-US" sz="40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Respect</a:t>
            </a:r>
            <a:endParaRPr lang="en-US" sz="40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MOTIVATION</a:t>
            </a:r>
            <a:endParaRPr lang="en-US" dirty="0"/>
          </a:p>
        </p:txBody>
      </p:sp>
      <p:sp>
        <p:nvSpPr>
          <p:cNvPr id="3" name="Content Placeholder 2"/>
          <p:cNvSpPr>
            <a:spLocks noGrp="1"/>
          </p:cNvSpPr>
          <p:nvPr>
            <p:ph idx="1"/>
          </p:nvPr>
        </p:nvSpPr>
        <p:spPr/>
        <p:txBody>
          <a:bodyPr>
            <a:normAutofit fontScale="62500" lnSpcReduction="20000"/>
          </a:bodyPr>
          <a:lstStyle/>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I investigated hate crimes, and it is important to me because I faced a lot of racism growing up.</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I had to deal with hate crimes in school as well as outside of school in my neighborhood. </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main reason behind the racism was that I am a Muslim.</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I got into numerous fights and arguments. </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racism was commonly seen from elementary school until the end of high school. From college onwards, it got much better.  </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People do not learn and accept others, despite the diversity in America. There are already so many different issues going on in the world, we should all learn to be inclusive. </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There should be better parenting at home, and educational institutions should also come up with different plans or programs to resolve these issues. </a:t>
            </a:r>
            <a:endParaRPr lang="en-US"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DATA SOURCE</a:t>
            </a:r>
            <a:endParaRPr lang="en-US" dirty="0"/>
          </a:p>
        </p:txBody>
      </p:sp>
      <p:sp>
        <p:nvSpPr>
          <p:cNvPr id="3" name="Content Placeholder 2"/>
          <p:cNvSpPr>
            <a:spLocks noGrp="1"/>
          </p:cNvSpPr>
          <p:nvPr>
            <p:ph idx="1"/>
          </p:nvPr>
        </p:nvSpPr>
        <p:spPr/>
        <p:txBody>
          <a:bodyPr/>
          <a:lstStyle/>
          <a:p>
            <a:endParaRPr lang="en-US" dirty="0" smtClean="0"/>
          </a:p>
          <a:p>
            <a:pPr algn="just"/>
            <a:r>
              <a:rPr lang="en-US" dirty="0" smtClean="0">
                <a:latin typeface="Times New Roman" pitchFamily="18" charset="0"/>
                <a:cs typeface="Times New Roman" pitchFamily="18" charset="0"/>
              </a:rPr>
              <a:t>Data for this analysis was provided by NYC Open Data</a:t>
            </a:r>
          </a:p>
          <a:p>
            <a:pPr algn="just">
              <a:buNone/>
            </a:pP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Used the dataset from the following URL: </a:t>
            </a:r>
          </a:p>
          <a:p>
            <a:pPr algn="just">
              <a:buNone/>
            </a:pPr>
            <a:r>
              <a:rPr lang="en-US" dirty="0" smtClean="0">
                <a:latin typeface="Times New Roman" pitchFamily="18" charset="0"/>
                <a:cs typeface="Times New Roman" pitchFamily="18" charset="0"/>
              </a:rPr>
              <a:t>   https://data.cityofnewyork.us/Public-Safety/NYPD-Hate-Crimes/bqiq-cu78</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dirty="0" smtClean="0"/>
              <a:t>			 IMPORT</a:t>
            </a:r>
            <a:endParaRPr lang="en-US" dirty="0"/>
          </a:p>
        </p:txBody>
      </p:sp>
      <p:sp>
        <p:nvSpPr>
          <p:cNvPr id="3" name="Content Placeholder 2"/>
          <p:cNvSpPr>
            <a:spLocks noGrp="1"/>
          </p:cNvSpPr>
          <p:nvPr>
            <p:ph idx="1"/>
          </p:nvPr>
        </p:nvSpPr>
        <p:spPr/>
        <p:txBody>
          <a:bodyPr>
            <a:normAutofit lnSpcReduction="10000"/>
          </a:bodyPr>
          <a:lstStyle/>
          <a:p>
            <a:endParaRPr lang="en-US" dirty="0" smtClean="0"/>
          </a:p>
          <a:p>
            <a:pPr algn="just"/>
            <a:r>
              <a:rPr lang="en-US" dirty="0" smtClean="0">
                <a:latin typeface="Times New Roman" pitchFamily="18" charset="0"/>
                <a:cs typeface="Times New Roman" pitchFamily="18" charset="0"/>
              </a:rPr>
              <a:t>The following libraries were used for the analysis:</a:t>
            </a:r>
          </a:p>
          <a:p>
            <a:pPr algn="just">
              <a:buNone/>
            </a:pP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Pandas </a:t>
            </a:r>
          </a:p>
          <a:p>
            <a:pPr algn="just"/>
            <a:endParaRPr lang="en-US" dirty="0" smtClean="0">
              <a:latin typeface="Times New Roman" pitchFamily="18" charset="0"/>
              <a:cs typeface="Times New Roman" pitchFamily="18" charset="0"/>
            </a:endParaRPr>
          </a:p>
          <a:p>
            <a:pPr algn="just"/>
            <a:r>
              <a:rPr lang="en-US" dirty="0" err="1" smtClean="0">
                <a:latin typeface="Times New Roman" pitchFamily="18" charset="0"/>
                <a:cs typeface="Times New Roman" pitchFamily="18" charset="0"/>
              </a:rPr>
              <a:t>Numpy</a:t>
            </a:r>
            <a:endParaRPr lang="en-US" dirty="0" smtClean="0">
              <a:latin typeface="Times New Roman" pitchFamily="18" charset="0"/>
              <a:cs typeface="Times New Roman" pitchFamily="18" charset="0"/>
            </a:endParaRPr>
          </a:p>
          <a:p>
            <a:pPr algn="just">
              <a:buNone/>
            </a:pPr>
            <a:endParaRPr lang="en-US" dirty="0" smtClean="0">
              <a:latin typeface="Times New Roman" pitchFamily="18" charset="0"/>
              <a:cs typeface="Times New Roman" pitchFamily="18" charset="0"/>
            </a:endParaRPr>
          </a:p>
          <a:p>
            <a:pPr algn="just"/>
            <a:r>
              <a:rPr lang="en-US" dirty="0" err="1" smtClean="0">
                <a:latin typeface="Times New Roman" pitchFamily="18" charset="0"/>
                <a:cs typeface="Times New Roman" pitchFamily="18" charset="0"/>
              </a:rPr>
              <a:t>Seaborn</a:t>
            </a:r>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r>
              <a:rPr lang="en-US" dirty="0" err="1" smtClean="0">
                <a:latin typeface="Times New Roman" pitchFamily="18" charset="0"/>
                <a:cs typeface="Times New Roman" pitchFamily="18" charset="0"/>
              </a:rPr>
              <a:t>Matplotlib</a:t>
            </a:r>
            <a:r>
              <a:rPr lang="en-US" dirty="0" smtClean="0">
                <a:latin typeface="Times New Roman" pitchFamily="18" charset="0"/>
                <a:cs typeface="Times New Roman" pitchFamily="18" charset="0"/>
              </a:rPr>
              <a:t> (including </a:t>
            </a:r>
            <a:r>
              <a:rPr lang="en-US" dirty="0" err="1" smtClean="0">
                <a:latin typeface="Times New Roman" pitchFamily="18" charset="0"/>
                <a:cs typeface="Times New Roman" pitchFamily="18" charset="0"/>
              </a:rPr>
              <a:t>Pyplot</a:t>
            </a:r>
            <a:r>
              <a:rPr lang="en-US" dirty="0" smtClean="0">
                <a:latin typeface="Times New Roman" pitchFamily="18" charset="0"/>
                <a:cs typeface="Times New Roman" pitchFamily="18" charset="0"/>
              </a:rPr>
              <a:t>)</a:t>
            </a:r>
          </a:p>
          <a:p>
            <a:pPr algn="just">
              <a:buNone/>
            </a:pPr>
            <a:endParaRPr lang="en-US" dirty="0">
              <a:latin typeface="Times New Roman" pitchFamily="18" charset="0"/>
              <a:cs typeface="Times New Roman" pitchFamily="18" charset="0"/>
            </a:endParaRPr>
          </a:p>
        </p:txBody>
      </p:sp>
      <p:pic>
        <p:nvPicPr>
          <p:cNvPr id="5" name="Picture 4" descr="pandas.png"/>
          <p:cNvPicPr>
            <a:picLocks noChangeAspect="1"/>
          </p:cNvPicPr>
          <p:nvPr/>
        </p:nvPicPr>
        <p:blipFill>
          <a:blip r:embed="rId2"/>
          <a:stretch>
            <a:fillRect/>
          </a:stretch>
        </p:blipFill>
        <p:spPr>
          <a:xfrm>
            <a:off x="3710940" y="2926080"/>
            <a:ext cx="2308860" cy="1264920"/>
          </a:xfrm>
          <a:prstGeom prst="rect">
            <a:avLst/>
          </a:prstGeom>
        </p:spPr>
      </p:pic>
      <p:pic>
        <p:nvPicPr>
          <p:cNvPr id="6" name="Picture 5" descr="numpy.png"/>
          <p:cNvPicPr>
            <a:picLocks noChangeAspect="1"/>
          </p:cNvPicPr>
          <p:nvPr/>
        </p:nvPicPr>
        <p:blipFill>
          <a:blip r:embed="rId3"/>
          <a:stretch>
            <a:fillRect/>
          </a:stretch>
        </p:blipFill>
        <p:spPr>
          <a:xfrm>
            <a:off x="6553200" y="2971800"/>
            <a:ext cx="2286000" cy="1280160"/>
          </a:xfrm>
          <a:prstGeom prst="rect">
            <a:avLst/>
          </a:prstGeom>
        </p:spPr>
      </p:pic>
      <p:pic>
        <p:nvPicPr>
          <p:cNvPr id="7" name="Picture 6" descr="seaborn.jfif"/>
          <p:cNvPicPr>
            <a:picLocks noChangeAspect="1"/>
          </p:cNvPicPr>
          <p:nvPr/>
        </p:nvPicPr>
        <p:blipFill>
          <a:blip r:embed="rId4"/>
          <a:stretch>
            <a:fillRect/>
          </a:stretch>
        </p:blipFill>
        <p:spPr>
          <a:xfrm>
            <a:off x="4991100" y="4983480"/>
            <a:ext cx="1562100" cy="1874520"/>
          </a:xfrm>
          <a:prstGeom prst="rect">
            <a:avLst/>
          </a:prstGeom>
        </p:spPr>
      </p:pic>
      <p:pic>
        <p:nvPicPr>
          <p:cNvPr id="8" name="Picture 7" descr="matplotlib.png"/>
          <p:cNvPicPr>
            <a:picLocks noChangeAspect="1"/>
          </p:cNvPicPr>
          <p:nvPr/>
        </p:nvPicPr>
        <p:blipFill>
          <a:blip r:embed="rId5"/>
          <a:stretch>
            <a:fillRect/>
          </a:stretch>
        </p:blipFill>
        <p:spPr>
          <a:xfrm>
            <a:off x="7162800" y="5105400"/>
            <a:ext cx="1524000" cy="1524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DATA RESEARCH GOAL</a:t>
            </a:r>
            <a:endParaRPr lang="en-US" dirty="0"/>
          </a:p>
        </p:txBody>
      </p:sp>
      <p:sp>
        <p:nvSpPr>
          <p:cNvPr id="3" name="Content Placeholder 2"/>
          <p:cNvSpPr>
            <a:spLocks noGrp="1"/>
          </p:cNvSpPr>
          <p:nvPr>
            <p:ph idx="1"/>
          </p:nvPr>
        </p:nvSpPr>
        <p:spPr/>
        <p:txBody>
          <a:bodyPr>
            <a:normAutofit fontScale="92500" lnSpcReduction="10000"/>
          </a:bodyPr>
          <a:lstStyle/>
          <a:p>
            <a:pPr>
              <a:buNone/>
            </a:pPr>
            <a:endParaRPr lang="en-US" dirty="0" smtClean="0"/>
          </a:p>
          <a:p>
            <a:pPr algn="just"/>
            <a:r>
              <a:rPr lang="en-US" dirty="0" smtClean="0">
                <a:latin typeface="Times New Roman" pitchFamily="18" charset="0"/>
                <a:cs typeface="Times New Roman" pitchFamily="18" charset="0"/>
              </a:rPr>
              <a:t>What is the goal of your analysis/project? What are you trying to understand?</a:t>
            </a:r>
          </a:p>
          <a:p>
            <a:pPr algn="just">
              <a:buNone/>
            </a:pP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goal of my analysis/project is to mainly compare 2 boroughs, Manhattan South and Staten Island. I want to show the hate crimes recorded by the NYPD, the manner in which the different types of crimes are categorized, and the different ethnic groups who have unfortunately faced these obstacles. I am trying to understand what the following factors: the different counties, types of offenses, and ethnic groups, have to do with hate crimes.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VISUALIZATION</a:t>
            </a:r>
            <a:endParaRPr lang="en-US" dirty="0"/>
          </a:p>
        </p:txBody>
      </p:sp>
      <p:pic>
        <p:nvPicPr>
          <p:cNvPr id="4" name="Content Placeholder 3" descr="graph 1.png"/>
          <p:cNvPicPr>
            <a:picLocks noGrp="1" noChangeAspect="1"/>
          </p:cNvPicPr>
          <p:nvPr>
            <p:ph idx="1"/>
          </p:nvPr>
        </p:nvPicPr>
        <p:blipFill>
          <a:blip r:embed="rId2"/>
          <a:stretch>
            <a:fillRect/>
          </a:stretch>
        </p:blipFill>
        <p:spPr>
          <a:xfrm>
            <a:off x="457200" y="1935480"/>
            <a:ext cx="8229600" cy="4389120"/>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graph 2.png"/>
          <p:cNvPicPr>
            <a:picLocks noGrp="1" noChangeAspect="1"/>
          </p:cNvPicPr>
          <p:nvPr>
            <p:ph idx="1"/>
          </p:nvPr>
        </p:nvPicPr>
        <p:blipFill>
          <a:blip r:embed="rId2"/>
          <a:stretch>
            <a:fillRect/>
          </a:stretch>
        </p:blipFill>
        <p:spPr>
          <a:xfrm>
            <a:off x="457200" y="228600"/>
            <a:ext cx="8382000" cy="3404376"/>
          </a:xfrm>
        </p:spPr>
      </p:pic>
      <p:pic>
        <p:nvPicPr>
          <p:cNvPr id="5" name="Picture 4" descr="graph 3.png"/>
          <p:cNvPicPr>
            <a:picLocks noChangeAspect="1"/>
          </p:cNvPicPr>
          <p:nvPr/>
        </p:nvPicPr>
        <p:blipFill>
          <a:blip r:embed="rId3"/>
          <a:stretch>
            <a:fillRect/>
          </a:stretch>
        </p:blipFill>
        <p:spPr>
          <a:xfrm>
            <a:off x="0" y="3517139"/>
            <a:ext cx="4776288" cy="3340861"/>
          </a:xfrm>
          <a:prstGeom prst="rect">
            <a:avLst/>
          </a:prstGeom>
        </p:spPr>
      </p:pic>
      <p:pic>
        <p:nvPicPr>
          <p:cNvPr id="6" name="Picture 5" descr="graph 4.png"/>
          <p:cNvPicPr>
            <a:picLocks noChangeAspect="1"/>
          </p:cNvPicPr>
          <p:nvPr/>
        </p:nvPicPr>
        <p:blipFill>
          <a:blip r:embed="rId4"/>
          <a:stretch>
            <a:fillRect/>
          </a:stretch>
        </p:blipFill>
        <p:spPr>
          <a:xfrm>
            <a:off x="4876800" y="3657600"/>
            <a:ext cx="4267200" cy="32004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tats 1.png"/>
          <p:cNvPicPr>
            <a:picLocks noGrp="1" noChangeAspect="1"/>
          </p:cNvPicPr>
          <p:nvPr>
            <p:ph idx="1"/>
          </p:nvPr>
        </p:nvPicPr>
        <p:blipFill>
          <a:blip r:embed="rId2"/>
          <a:stretch>
            <a:fillRect/>
          </a:stretch>
        </p:blipFill>
        <p:spPr>
          <a:xfrm>
            <a:off x="0" y="0"/>
            <a:ext cx="4191000" cy="4846637"/>
          </a:xfrm>
        </p:spPr>
      </p:pic>
      <p:pic>
        <p:nvPicPr>
          <p:cNvPr id="34818" name="Picture 2" descr="https://media4.manhattan-institute.org/sites/default/files/bias-offences-by-groups.png"/>
          <p:cNvPicPr>
            <a:picLocks noChangeAspect="1" noChangeArrowheads="1"/>
          </p:cNvPicPr>
          <p:nvPr/>
        </p:nvPicPr>
        <p:blipFill>
          <a:blip r:embed="rId3"/>
          <a:srcRect/>
          <a:stretch>
            <a:fillRect/>
          </a:stretch>
        </p:blipFill>
        <p:spPr bwMode="auto">
          <a:xfrm>
            <a:off x="0" y="4724401"/>
            <a:ext cx="9144000" cy="2133600"/>
          </a:xfrm>
          <a:prstGeom prst="rect">
            <a:avLst/>
          </a:prstGeom>
          <a:noFill/>
        </p:spPr>
      </p:pic>
      <p:pic>
        <p:nvPicPr>
          <p:cNvPr id="34820" name="Picture 4" descr="https://media4.manhattan-institute.org/sites/default/files/monthtly-hate-crimes-nyc_0.png"/>
          <p:cNvPicPr>
            <a:picLocks noChangeAspect="1" noChangeArrowheads="1"/>
          </p:cNvPicPr>
          <p:nvPr/>
        </p:nvPicPr>
        <p:blipFill>
          <a:blip r:embed="rId4" cstate="print"/>
          <a:srcRect/>
          <a:stretch>
            <a:fillRect/>
          </a:stretch>
        </p:blipFill>
        <p:spPr bwMode="auto">
          <a:xfrm>
            <a:off x="4191000" y="0"/>
            <a:ext cx="4953000" cy="47244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CONCLUSION</a:t>
            </a:r>
            <a:endParaRPr lang="en-US" dirty="0"/>
          </a:p>
        </p:txBody>
      </p:sp>
      <p:sp>
        <p:nvSpPr>
          <p:cNvPr id="3" name="Content Placeholder 2"/>
          <p:cNvSpPr>
            <a:spLocks noGrp="1"/>
          </p:cNvSpPr>
          <p:nvPr>
            <p:ph idx="1"/>
          </p:nvPr>
        </p:nvSpPr>
        <p:spPr/>
        <p:txBody>
          <a:bodyPr>
            <a:normAutofit fontScale="62500" lnSpcReduction="20000"/>
          </a:bodyPr>
          <a:lstStyle/>
          <a:p>
            <a:pPr algn="just">
              <a:buNone/>
            </a:pPr>
            <a:r>
              <a:rPr lang="en-US" dirty="0" smtClean="0">
                <a:latin typeface="Times New Roman" pitchFamily="18" charset="0"/>
                <a:cs typeface="Times New Roman" pitchFamily="18" charset="0"/>
              </a:rPr>
              <a:t>	The following were the findings and final thoughts on the analysis:</a:t>
            </a:r>
          </a:p>
          <a:p>
            <a:pPr algn="just">
              <a:buNone/>
            </a:pP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Overall, more crimes occurred in New York county when compared with the other </a:t>
            </a:r>
          </a:p>
          <a:p>
            <a:pPr algn="just">
              <a:buNone/>
            </a:pPr>
            <a:r>
              <a:rPr lang="en-US" dirty="0" smtClean="0">
                <a:latin typeface="Times New Roman" pitchFamily="18" charset="0"/>
                <a:cs typeface="Times New Roman" pitchFamily="18" charset="0"/>
              </a:rPr>
              <a:t>	counties. </a:t>
            </a:r>
          </a:p>
          <a:p>
            <a:pPr algn="just">
              <a:buNone/>
            </a:pP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Over the course of time, there were fluctuations in the number of complaints that </a:t>
            </a:r>
          </a:p>
          <a:p>
            <a:pPr algn="just">
              <a:buNone/>
            </a:pPr>
            <a:r>
              <a:rPr lang="en-US" dirty="0" smtClean="0">
                <a:latin typeface="Times New Roman" pitchFamily="18" charset="0"/>
                <a:cs typeface="Times New Roman" pitchFamily="18" charset="0"/>
              </a:rPr>
              <a:t>	were recorded. The following was seen: inclines, declines, but there was barely any </a:t>
            </a:r>
          </a:p>
          <a:p>
            <a:pPr algn="just">
              <a:buNone/>
            </a:pPr>
            <a:r>
              <a:rPr lang="en-US" dirty="0" smtClean="0">
                <a:latin typeface="Times New Roman" pitchFamily="18" charset="0"/>
                <a:cs typeface="Times New Roman" pitchFamily="18" charset="0"/>
              </a:rPr>
              <a:t>	steadiness). The most number of complaints were registered post-</a:t>
            </a:r>
            <a:r>
              <a:rPr lang="en-US" dirty="0" err="1" smtClean="0">
                <a:latin typeface="Times New Roman" pitchFamily="18" charset="0"/>
                <a:cs typeface="Times New Roman" pitchFamily="18" charset="0"/>
              </a:rPr>
              <a:t>covid</a:t>
            </a:r>
            <a:r>
              <a:rPr lang="en-US" dirty="0" smtClean="0">
                <a:latin typeface="Times New Roman" pitchFamily="18" charset="0"/>
                <a:cs typeface="Times New Roman" pitchFamily="18" charset="0"/>
              </a:rPr>
              <a:t>. </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most crimes that took place were from the petit larceny category, followed by </a:t>
            </a:r>
          </a:p>
          <a:p>
            <a:pPr algn="just">
              <a:buNone/>
            </a:pPr>
            <a:r>
              <a:rPr lang="en-US" dirty="0" smtClean="0">
                <a:latin typeface="Times New Roman" pitchFamily="18" charset="0"/>
                <a:cs typeface="Times New Roman" pitchFamily="18" charset="0"/>
              </a:rPr>
              <a:t>	robberies. Both were seen the highest in Manhattan South. Most offenses occurred</a:t>
            </a:r>
          </a:p>
          <a:p>
            <a:pPr algn="just">
              <a:buNone/>
            </a:pPr>
            <a:r>
              <a:rPr lang="en-US" dirty="0" smtClean="0">
                <a:latin typeface="Times New Roman" pitchFamily="18" charset="0"/>
                <a:cs typeface="Times New Roman" pitchFamily="18" charset="0"/>
              </a:rPr>
              <a:t>	due to one's religion/religious practices. The highest biased motives were anti-black.  </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By the middle of the year, more misdemeanors happened in Staten Island as </a:t>
            </a:r>
          </a:p>
          <a:p>
            <a:pPr algn="just">
              <a:buNone/>
            </a:pPr>
            <a:r>
              <a:rPr lang="en-US" dirty="0" smtClean="0">
                <a:latin typeface="Times New Roman" pitchFamily="18" charset="0"/>
                <a:cs typeface="Times New Roman" pitchFamily="18" charset="0"/>
              </a:rPr>
              <a:t>	compared to Manhattan South. On the contrary, by the middle of the year, slightly</a:t>
            </a:r>
          </a:p>
          <a:p>
            <a:pPr algn="just">
              <a:buNone/>
            </a:pPr>
            <a:r>
              <a:rPr lang="en-US" dirty="0" smtClean="0">
                <a:latin typeface="Times New Roman" pitchFamily="18" charset="0"/>
                <a:cs typeface="Times New Roman" pitchFamily="18" charset="0"/>
              </a:rPr>
              <a:t>	more felonies took place in Manhattan South in comparison to Staten Island. Also, </a:t>
            </a:r>
          </a:p>
          <a:p>
            <a:pPr algn="just">
              <a:buNone/>
            </a:pPr>
            <a:r>
              <a:rPr lang="en-US" dirty="0" smtClean="0">
                <a:latin typeface="Times New Roman" pitchFamily="18" charset="0"/>
                <a:cs typeface="Times New Roman" pitchFamily="18" charset="0"/>
              </a:rPr>
              <a:t>	by mid-year, there were violations in Manhattan South, but not in Staten Island. </a:t>
            </a:r>
          </a:p>
          <a:p>
            <a:pPr>
              <a:buNone/>
            </a:pP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239</TotalTime>
  <Words>322</Words>
  <Application>Microsoft Office PowerPoint</Application>
  <PresentationFormat>On-screen Show (4:3)</PresentationFormat>
  <Paragraphs>71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Flow</vt:lpstr>
      <vt:lpstr>  NYPD HATE CRIMES: WHAT CAN WE LEARN FROM CRIME DATA</vt:lpstr>
      <vt:lpstr>     MOTIVATION</vt:lpstr>
      <vt:lpstr>     DATA SOURCE</vt:lpstr>
      <vt:lpstr>    IMPORT</vt:lpstr>
      <vt:lpstr>   DATA RESEARCH GOAL</vt:lpstr>
      <vt:lpstr>    VISUALIZATION</vt:lpstr>
      <vt:lpstr>Slide 7</vt:lpstr>
      <vt:lpstr>Slide 8</vt:lpstr>
      <vt:lpstr>    CONCLUSION</vt:lpstr>
      <vt:lpstr>      REFERENCES</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mayou</dc:creator>
  <cp:lastModifiedBy>mayou</cp:lastModifiedBy>
  <cp:revision>53</cp:revision>
  <dcterms:created xsi:type="dcterms:W3CDTF">2023-01-18T13:20:06Z</dcterms:created>
  <dcterms:modified xsi:type="dcterms:W3CDTF">2023-01-20T01:31:01Z</dcterms:modified>
</cp:coreProperties>
</file>