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7" r:id="rId7"/>
    <p:sldId id="270" r:id="rId8"/>
    <p:sldId id="272" r:id="rId9"/>
    <p:sldId id="264" r:id="rId10"/>
    <p:sldId id="266" r:id="rId11"/>
    <p:sldId id="263" r:id="rId12"/>
    <p:sldId id="262" r:id="rId13"/>
    <p:sldId id="273"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crapy.org/" TargetMode="External"/><Relationship Id="rId7" Type="http://schemas.openxmlformats.org/officeDocument/2006/relationships/hyperlink" Target="https://www.pierre-giraud.com/python-apprendre-programmer-cours/module-re-expression-reguliere-rationnelle/" TargetMode="External"/><Relationship Id="rId2" Type="http://schemas.openxmlformats.org/officeDocument/2006/relationships/hyperlink" Target="https://naysan.ca/2020/05/09/pandas-to-postgresql-using-psycopg2-bulk-insert-performance-benchmark/" TargetMode="External"/><Relationship Id="rId1" Type="http://schemas.openxmlformats.org/officeDocument/2006/relationships/slideLayout" Target="../slideLayouts/slideLayout2.xml"/><Relationship Id="rId6" Type="http://schemas.openxmlformats.org/officeDocument/2006/relationships/hyperlink" Target="https://www.delftstack.com/fr/howto/python-pandas/iterate-over-dataframe/" TargetMode="External"/><Relationship Id="rId5" Type="http://schemas.openxmlformats.org/officeDocument/2006/relationships/hyperlink" Target="https://github.com/CPingeon/exacdatamente/blob/main/04_Create_DB.ipynb" TargetMode="External"/><Relationship Id="rId4" Type="http://schemas.openxmlformats.org/officeDocument/2006/relationships/hyperlink" Target="https://pythex.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hristiandemontaguere.com/" TargetMode="External"/><Relationship Id="rId2" Type="http://schemas.openxmlformats.org/officeDocument/2006/relationships/hyperlink" Target="https://rumrating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PROJET</a:t>
            </a:r>
            <a:br>
              <a:rPr lang="en-US" sz="7200" dirty="0"/>
            </a:br>
            <a:r>
              <a:rPr lang="en-US" sz="7200" dirty="0"/>
              <a:t>COLLECTION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Mayel </a:t>
            </a:r>
            <a:r>
              <a:rPr lang="en-US" sz="2400" dirty="0" err="1">
                <a:solidFill>
                  <a:schemeClr val="tx1">
                    <a:lumMod val="85000"/>
                    <a:lumOff val="15000"/>
                  </a:schemeClr>
                </a:solidFill>
              </a:rPr>
              <a:t>Pèllé</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B9A82BE-347C-41EB-9DFC-9AE3D329B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6" y="0"/>
            <a:ext cx="5131510"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95AB09-69F0-4235-BDA2-715D5EA5220D}"/>
              </a:ext>
            </a:extLst>
          </p:cNvPr>
          <p:cNvSpPr txBox="1"/>
          <p:nvPr/>
        </p:nvSpPr>
        <p:spPr>
          <a:xfrm>
            <a:off x="89100" y="3144331"/>
            <a:ext cx="2006640" cy="427361"/>
          </a:xfrm>
          <a:prstGeom prst="rect">
            <a:avLst/>
          </a:prstGeom>
          <a:noFill/>
        </p:spPr>
        <p:txBody>
          <a:bodyPr wrap="square" rtlCol="0">
            <a:spAutoFit/>
          </a:bodyPr>
          <a:lstStyle/>
          <a:p>
            <a:r>
              <a:rPr lang="fr-FR" sz="2177" dirty="0"/>
              <a:t>Fichier CSV</a:t>
            </a:r>
          </a:p>
        </p:txBody>
      </p:sp>
      <p:sp>
        <p:nvSpPr>
          <p:cNvPr id="8" name="TextBox 7">
            <a:extLst>
              <a:ext uri="{FF2B5EF4-FFF2-40B4-BE49-F238E27FC236}">
                <a16:creationId xmlns:a16="http://schemas.microsoft.com/office/drawing/2014/main" id="{21D13A4B-E109-4999-9E1E-860A622EEC95}"/>
              </a:ext>
            </a:extLst>
          </p:cNvPr>
          <p:cNvSpPr txBox="1"/>
          <p:nvPr/>
        </p:nvSpPr>
        <p:spPr>
          <a:xfrm>
            <a:off x="107532" y="3826290"/>
            <a:ext cx="2006640" cy="427361"/>
          </a:xfrm>
          <a:prstGeom prst="rect">
            <a:avLst/>
          </a:prstGeom>
          <a:noFill/>
        </p:spPr>
        <p:txBody>
          <a:bodyPr wrap="square" rtlCol="0">
            <a:spAutoFit/>
          </a:bodyPr>
          <a:lstStyle/>
          <a:p>
            <a:r>
              <a:rPr lang="fr-FR" sz="2177" dirty="0"/>
              <a:t>Web </a:t>
            </a:r>
            <a:r>
              <a:rPr lang="fr-FR" sz="2177" dirty="0" err="1"/>
              <a:t>scraping</a:t>
            </a:r>
            <a:endParaRPr lang="fr-FR" sz="2177" dirty="0"/>
          </a:p>
        </p:txBody>
      </p:sp>
      <p:sp>
        <p:nvSpPr>
          <p:cNvPr id="2" name="Rectangle 1">
            <a:extLst>
              <a:ext uri="{FF2B5EF4-FFF2-40B4-BE49-F238E27FC236}">
                <a16:creationId xmlns:a16="http://schemas.microsoft.com/office/drawing/2014/main" id="{383DA51E-596A-4170-9A96-9A619428888E}"/>
              </a:ext>
            </a:extLst>
          </p:cNvPr>
          <p:cNvSpPr/>
          <p:nvPr/>
        </p:nvSpPr>
        <p:spPr>
          <a:xfrm>
            <a:off x="331978" y="1363920"/>
            <a:ext cx="1874350" cy="1096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77" dirty="0"/>
              <a:t>Récupération des données brutes</a:t>
            </a:r>
          </a:p>
        </p:txBody>
      </p:sp>
      <p:sp>
        <p:nvSpPr>
          <p:cNvPr id="9" name="Rectangle 8">
            <a:extLst>
              <a:ext uri="{FF2B5EF4-FFF2-40B4-BE49-F238E27FC236}">
                <a16:creationId xmlns:a16="http://schemas.microsoft.com/office/drawing/2014/main" id="{10A4979F-ADC7-4E45-9D6A-53F97B22FC64}"/>
              </a:ext>
            </a:extLst>
          </p:cNvPr>
          <p:cNvSpPr/>
          <p:nvPr/>
        </p:nvSpPr>
        <p:spPr>
          <a:xfrm>
            <a:off x="2792564" y="2497448"/>
            <a:ext cx="1874350" cy="1096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77" dirty="0"/>
              <a:t>Nettoyage des données</a:t>
            </a:r>
          </a:p>
        </p:txBody>
      </p:sp>
      <p:sp>
        <p:nvSpPr>
          <p:cNvPr id="10" name="Rectangle 9">
            <a:extLst>
              <a:ext uri="{FF2B5EF4-FFF2-40B4-BE49-F238E27FC236}">
                <a16:creationId xmlns:a16="http://schemas.microsoft.com/office/drawing/2014/main" id="{73CC218C-0450-42E5-94FD-0C928BAEFD3A}"/>
              </a:ext>
            </a:extLst>
          </p:cNvPr>
          <p:cNvSpPr/>
          <p:nvPr/>
        </p:nvSpPr>
        <p:spPr>
          <a:xfrm>
            <a:off x="5194586" y="3630977"/>
            <a:ext cx="1874350" cy="1096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77" dirty="0"/>
              <a:t>Insertion des données</a:t>
            </a:r>
          </a:p>
        </p:txBody>
      </p:sp>
      <p:sp>
        <p:nvSpPr>
          <p:cNvPr id="11" name="TextBox 10">
            <a:extLst>
              <a:ext uri="{FF2B5EF4-FFF2-40B4-BE49-F238E27FC236}">
                <a16:creationId xmlns:a16="http://schemas.microsoft.com/office/drawing/2014/main" id="{918AB16E-132E-4C1A-86EE-0B79F166A92E}"/>
              </a:ext>
            </a:extLst>
          </p:cNvPr>
          <p:cNvSpPr txBox="1"/>
          <p:nvPr/>
        </p:nvSpPr>
        <p:spPr>
          <a:xfrm>
            <a:off x="98316" y="4388447"/>
            <a:ext cx="2006640" cy="427361"/>
          </a:xfrm>
          <a:prstGeom prst="rect">
            <a:avLst/>
          </a:prstGeom>
          <a:noFill/>
        </p:spPr>
        <p:txBody>
          <a:bodyPr wrap="square" rtlCol="0">
            <a:spAutoFit/>
          </a:bodyPr>
          <a:lstStyle/>
          <a:p>
            <a:r>
              <a:rPr lang="fr-FR" sz="2177" dirty="0"/>
              <a:t>Fichier Excel</a:t>
            </a:r>
          </a:p>
        </p:txBody>
      </p:sp>
      <p:sp>
        <p:nvSpPr>
          <p:cNvPr id="12" name="Rectangle 11">
            <a:extLst>
              <a:ext uri="{FF2B5EF4-FFF2-40B4-BE49-F238E27FC236}">
                <a16:creationId xmlns:a16="http://schemas.microsoft.com/office/drawing/2014/main" id="{346124CA-F702-46E3-9692-8AFCEFDFBCAA}"/>
              </a:ext>
            </a:extLst>
          </p:cNvPr>
          <p:cNvSpPr/>
          <p:nvPr/>
        </p:nvSpPr>
        <p:spPr>
          <a:xfrm>
            <a:off x="7645956" y="4764505"/>
            <a:ext cx="1874350" cy="1096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77" dirty="0"/>
              <a:t>Exploitation des données</a:t>
            </a:r>
          </a:p>
        </p:txBody>
      </p:sp>
      <p:cxnSp>
        <p:nvCxnSpPr>
          <p:cNvPr id="14" name="Straight Connector 13">
            <a:extLst>
              <a:ext uri="{FF2B5EF4-FFF2-40B4-BE49-F238E27FC236}">
                <a16:creationId xmlns:a16="http://schemas.microsoft.com/office/drawing/2014/main" id="{3A0E7C88-1875-42C2-AB3F-2FAF5AF8309B}"/>
              </a:ext>
            </a:extLst>
          </p:cNvPr>
          <p:cNvCxnSpPr>
            <a:cxnSpLocks/>
          </p:cNvCxnSpPr>
          <p:nvPr/>
        </p:nvCxnSpPr>
        <p:spPr>
          <a:xfrm flipH="1" flipV="1">
            <a:off x="2470016" y="608235"/>
            <a:ext cx="41619" cy="624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EA6722-10F6-4059-9030-0D4A5A7275AD}"/>
              </a:ext>
            </a:extLst>
          </p:cNvPr>
          <p:cNvCxnSpPr>
            <a:cxnSpLocks/>
          </p:cNvCxnSpPr>
          <p:nvPr/>
        </p:nvCxnSpPr>
        <p:spPr>
          <a:xfrm flipH="1" flipV="1">
            <a:off x="4875308" y="543725"/>
            <a:ext cx="41619" cy="624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4BFECD-B761-460A-AAC2-2F30FAE72CF4}"/>
              </a:ext>
            </a:extLst>
          </p:cNvPr>
          <p:cNvCxnSpPr>
            <a:cxnSpLocks/>
          </p:cNvCxnSpPr>
          <p:nvPr/>
        </p:nvCxnSpPr>
        <p:spPr>
          <a:xfrm flipH="1" flipV="1">
            <a:off x="9888637" y="525294"/>
            <a:ext cx="41619" cy="624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4F4E44-5C18-4552-9E64-33D81A71B44E}"/>
              </a:ext>
            </a:extLst>
          </p:cNvPr>
          <p:cNvCxnSpPr>
            <a:cxnSpLocks/>
          </p:cNvCxnSpPr>
          <p:nvPr/>
        </p:nvCxnSpPr>
        <p:spPr>
          <a:xfrm flipH="1" flipV="1">
            <a:off x="7289816" y="562156"/>
            <a:ext cx="41619" cy="624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EED59FD-6C5A-49E2-8D06-1A5AD09002E0}"/>
              </a:ext>
            </a:extLst>
          </p:cNvPr>
          <p:cNvCxnSpPr>
            <a:stCxn id="2" idx="2"/>
            <a:endCxn id="9" idx="1"/>
          </p:cNvCxnSpPr>
          <p:nvPr/>
        </p:nvCxnSpPr>
        <p:spPr>
          <a:xfrm rot="16200000" flipH="1">
            <a:off x="1738260" y="1991478"/>
            <a:ext cx="585196" cy="15234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A191A22-D389-421A-B3D3-389550016309}"/>
              </a:ext>
            </a:extLst>
          </p:cNvPr>
          <p:cNvCxnSpPr/>
          <p:nvPr/>
        </p:nvCxnSpPr>
        <p:spPr>
          <a:xfrm rot="16200000" flipH="1">
            <a:off x="6600869" y="4250855"/>
            <a:ext cx="585196" cy="15234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5529BE6-D866-4B9E-BE06-94EB0897F14F}"/>
              </a:ext>
            </a:extLst>
          </p:cNvPr>
          <p:cNvCxnSpPr/>
          <p:nvPr/>
        </p:nvCxnSpPr>
        <p:spPr>
          <a:xfrm rot="16200000" flipH="1">
            <a:off x="4195206" y="3125006"/>
            <a:ext cx="585196" cy="15234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F81C44E-0118-44D4-8504-B8D213C4806E}"/>
              </a:ext>
            </a:extLst>
          </p:cNvPr>
          <p:cNvCxnSpPr/>
          <p:nvPr/>
        </p:nvCxnSpPr>
        <p:spPr>
          <a:xfrm>
            <a:off x="7346595" y="1603528"/>
            <a:ext cx="2375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0EB6F36-5DF8-4C3C-9281-49C794BF2DDB}"/>
              </a:ext>
            </a:extLst>
          </p:cNvPr>
          <p:cNvCxnSpPr/>
          <p:nvPr/>
        </p:nvCxnSpPr>
        <p:spPr>
          <a:xfrm flipH="1">
            <a:off x="7418834" y="2875291"/>
            <a:ext cx="2340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Graphic 33" descr="Disk">
            <a:extLst>
              <a:ext uri="{FF2B5EF4-FFF2-40B4-BE49-F238E27FC236}">
                <a16:creationId xmlns:a16="http://schemas.microsoft.com/office/drawing/2014/main" id="{E757D02D-CEA7-4147-B5D3-6C46FFFFCB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0693" y="4915127"/>
            <a:ext cx="780062" cy="780062"/>
          </a:xfrm>
          <a:prstGeom prst="rect">
            <a:avLst/>
          </a:prstGeom>
        </p:spPr>
      </p:pic>
      <p:pic>
        <p:nvPicPr>
          <p:cNvPr id="35" name="Graphic 34" descr="Disk">
            <a:extLst>
              <a:ext uri="{FF2B5EF4-FFF2-40B4-BE49-F238E27FC236}">
                <a16:creationId xmlns:a16="http://schemas.microsoft.com/office/drawing/2014/main" id="{103C75E3-6CDA-494B-8F25-B7CC4BB2B4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5985" y="2002973"/>
            <a:ext cx="780062" cy="780062"/>
          </a:xfrm>
          <a:prstGeom prst="rect">
            <a:avLst/>
          </a:prstGeom>
        </p:spPr>
      </p:pic>
      <p:sp>
        <p:nvSpPr>
          <p:cNvPr id="36" name="TextBox 35">
            <a:extLst>
              <a:ext uri="{FF2B5EF4-FFF2-40B4-BE49-F238E27FC236}">
                <a16:creationId xmlns:a16="http://schemas.microsoft.com/office/drawing/2014/main" id="{C2735D69-A621-466A-B83E-B5C6982A6BFB}"/>
              </a:ext>
            </a:extLst>
          </p:cNvPr>
          <p:cNvSpPr txBox="1"/>
          <p:nvPr/>
        </p:nvSpPr>
        <p:spPr>
          <a:xfrm>
            <a:off x="7645956" y="1133244"/>
            <a:ext cx="2006640" cy="427361"/>
          </a:xfrm>
          <a:prstGeom prst="rect">
            <a:avLst/>
          </a:prstGeom>
          <a:noFill/>
        </p:spPr>
        <p:txBody>
          <a:bodyPr wrap="square" rtlCol="0">
            <a:spAutoFit/>
          </a:bodyPr>
          <a:lstStyle/>
          <a:p>
            <a:r>
              <a:rPr lang="fr-FR" sz="2177" dirty="0"/>
              <a:t>Interroger</a:t>
            </a:r>
          </a:p>
        </p:txBody>
      </p:sp>
      <p:sp>
        <p:nvSpPr>
          <p:cNvPr id="37" name="TextBox 36">
            <a:extLst>
              <a:ext uri="{FF2B5EF4-FFF2-40B4-BE49-F238E27FC236}">
                <a16:creationId xmlns:a16="http://schemas.microsoft.com/office/drawing/2014/main" id="{E9C718E7-2BF2-4800-9B36-1433BABC5662}"/>
              </a:ext>
            </a:extLst>
          </p:cNvPr>
          <p:cNvSpPr txBox="1"/>
          <p:nvPr/>
        </p:nvSpPr>
        <p:spPr>
          <a:xfrm>
            <a:off x="7825067" y="2333588"/>
            <a:ext cx="2006640" cy="427361"/>
          </a:xfrm>
          <a:prstGeom prst="rect">
            <a:avLst/>
          </a:prstGeom>
          <a:noFill/>
        </p:spPr>
        <p:txBody>
          <a:bodyPr wrap="square" rtlCol="0">
            <a:spAutoFit/>
          </a:bodyPr>
          <a:lstStyle/>
          <a:p>
            <a:r>
              <a:rPr lang="fr-FR" sz="2177" dirty="0"/>
              <a:t>Ajouter</a:t>
            </a:r>
          </a:p>
        </p:txBody>
      </p:sp>
      <p:sp>
        <p:nvSpPr>
          <p:cNvPr id="38" name="TextBox 37">
            <a:extLst>
              <a:ext uri="{FF2B5EF4-FFF2-40B4-BE49-F238E27FC236}">
                <a16:creationId xmlns:a16="http://schemas.microsoft.com/office/drawing/2014/main" id="{1D551E7F-D029-42DC-B3D5-95E0576EB084}"/>
              </a:ext>
            </a:extLst>
          </p:cNvPr>
          <p:cNvSpPr txBox="1"/>
          <p:nvPr/>
        </p:nvSpPr>
        <p:spPr>
          <a:xfrm>
            <a:off x="7738113" y="2902654"/>
            <a:ext cx="2006640" cy="427361"/>
          </a:xfrm>
          <a:prstGeom prst="rect">
            <a:avLst/>
          </a:prstGeom>
          <a:noFill/>
        </p:spPr>
        <p:txBody>
          <a:bodyPr wrap="square" rtlCol="0">
            <a:spAutoFit/>
          </a:bodyPr>
          <a:lstStyle/>
          <a:p>
            <a:r>
              <a:rPr lang="fr-FR" sz="2177" dirty="0"/>
              <a:t>Modifier</a:t>
            </a:r>
          </a:p>
        </p:txBody>
      </p:sp>
      <p:sp>
        <p:nvSpPr>
          <p:cNvPr id="39" name="TextBox 38">
            <a:extLst>
              <a:ext uri="{FF2B5EF4-FFF2-40B4-BE49-F238E27FC236}">
                <a16:creationId xmlns:a16="http://schemas.microsoft.com/office/drawing/2014/main" id="{1488FDFD-EABD-43FE-9693-D93F6FE76090}"/>
              </a:ext>
            </a:extLst>
          </p:cNvPr>
          <p:cNvSpPr txBox="1"/>
          <p:nvPr/>
        </p:nvSpPr>
        <p:spPr>
          <a:xfrm>
            <a:off x="7682224" y="3733118"/>
            <a:ext cx="2006640" cy="427361"/>
          </a:xfrm>
          <a:prstGeom prst="rect">
            <a:avLst/>
          </a:prstGeom>
          <a:noFill/>
        </p:spPr>
        <p:txBody>
          <a:bodyPr wrap="square" rtlCol="0">
            <a:spAutoFit/>
          </a:bodyPr>
          <a:lstStyle/>
          <a:p>
            <a:r>
              <a:rPr lang="fr-FR" sz="2177" dirty="0"/>
              <a:t>Effacer</a:t>
            </a:r>
          </a:p>
        </p:txBody>
      </p:sp>
      <p:sp>
        <p:nvSpPr>
          <p:cNvPr id="40" name="TextBox 39">
            <a:extLst>
              <a:ext uri="{FF2B5EF4-FFF2-40B4-BE49-F238E27FC236}">
                <a16:creationId xmlns:a16="http://schemas.microsoft.com/office/drawing/2014/main" id="{692834DF-1BD5-44E6-AF8F-125B534D2681}"/>
              </a:ext>
            </a:extLst>
          </p:cNvPr>
          <p:cNvSpPr txBox="1"/>
          <p:nvPr/>
        </p:nvSpPr>
        <p:spPr>
          <a:xfrm>
            <a:off x="3572626" y="-285"/>
            <a:ext cx="2892236" cy="427361"/>
          </a:xfrm>
          <a:prstGeom prst="rect">
            <a:avLst/>
          </a:prstGeom>
          <a:noFill/>
        </p:spPr>
        <p:txBody>
          <a:bodyPr wrap="square" rtlCol="0">
            <a:spAutoFit/>
          </a:bodyPr>
          <a:lstStyle/>
          <a:p>
            <a:r>
              <a:rPr lang="fr-FR" sz="2177" dirty="0"/>
              <a:t>Schéma Fonctionnel</a:t>
            </a:r>
          </a:p>
        </p:txBody>
      </p:sp>
      <p:cxnSp>
        <p:nvCxnSpPr>
          <p:cNvPr id="41" name="Straight Arrow Connector 40">
            <a:extLst>
              <a:ext uri="{FF2B5EF4-FFF2-40B4-BE49-F238E27FC236}">
                <a16:creationId xmlns:a16="http://schemas.microsoft.com/office/drawing/2014/main" id="{0E527E5F-7E74-4926-A83E-9451AAA53A73}"/>
              </a:ext>
            </a:extLst>
          </p:cNvPr>
          <p:cNvCxnSpPr/>
          <p:nvPr/>
        </p:nvCxnSpPr>
        <p:spPr>
          <a:xfrm flipH="1">
            <a:off x="7464913" y="3769212"/>
            <a:ext cx="2340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isk">
            <a:extLst>
              <a:ext uri="{FF2B5EF4-FFF2-40B4-BE49-F238E27FC236}">
                <a16:creationId xmlns:a16="http://schemas.microsoft.com/office/drawing/2014/main" id="{D7D79BBB-B558-49CD-95B4-3FDF108633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7558" y="4804539"/>
            <a:ext cx="780062" cy="780062"/>
          </a:xfrm>
          <a:prstGeom prst="rect">
            <a:avLst/>
          </a:prstGeom>
        </p:spPr>
      </p:pic>
      <p:sp>
        <p:nvSpPr>
          <p:cNvPr id="43" name="Callout: Left Arrow 42">
            <a:extLst>
              <a:ext uri="{FF2B5EF4-FFF2-40B4-BE49-F238E27FC236}">
                <a16:creationId xmlns:a16="http://schemas.microsoft.com/office/drawing/2014/main" id="{FB532DD7-60EE-4C76-AE9C-D70DB0DF8FCA}"/>
              </a:ext>
            </a:extLst>
          </p:cNvPr>
          <p:cNvSpPr/>
          <p:nvPr/>
        </p:nvSpPr>
        <p:spPr>
          <a:xfrm>
            <a:off x="9941106" y="2397979"/>
            <a:ext cx="2204603" cy="1232998"/>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77" dirty="0"/>
              <a:t>Interface utilisateur</a:t>
            </a:r>
          </a:p>
        </p:txBody>
      </p:sp>
    </p:spTree>
    <p:extLst>
      <p:ext uri="{BB962C8B-B14F-4D97-AF65-F5344CB8AC3E}">
        <p14:creationId xmlns:p14="http://schemas.microsoft.com/office/powerpoint/2010/main" val="359333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8DD299-8DB6-43D2-A8C6-B2F8B0557D37}"/>
              </a:ext>
            </a:extLst>
          </p:cNvPr>
          <p:cNvPicPr>
            <a:picLocks noChangeAspect="1"/>
          </p:cNvPicPr>
          <p:nvPr/>
        </p:nvPicPr>
        <p:blipFill>
          <a:blip r:embed="rId2"/>
          <a:stretch>
            <a:fillRect/>
          </a:stretch>
        </p:blipFill>
        <p:spPr>
          <a:xfrm>
            <a:off x="0" y="1017035"/>
            <a:ext cx="12192000" cy="3622661"/>
          </a:xfrm>
          <a:prstGeom prst="rect">
            <a:avLst/>
          </a:prstGeom>
        </p:spPr>
      </p:pic>
      <p:sp>
        <p:nvSpPr>
          <p:cNvPr id="4" name="TextBox 3">
            <a:extLst>
              <a:ext uri="{FF2B5EF4-FFF2-40B4-BE49-F238E27FC236}">
                <a16:creationId xmlns:a16="http://schemas.microsoft.com/office/drawing/2014/main" id="{E0D4563C-E76E-4B7E-B0F1-AC796EC6EFB3}"/>
              </a:ext>
            </a:extLst>
          </p:cNvPr>
          <p:cNvSpPr txBox="1"/>
          <p:nvPr/>
        </p:nvSpPr>
        <p:spPr>
          <a:xfrm>
            <a:off x="1631576" y="4016186"/>
            <a:ext cx="7368989" cy="1477328"/>
          </a:xfrm>
          <a:prstGeom prst="rect">
            <a:avLst/>
          </a:prstGeom>
          <a:noFill/>
        </p:spPr>
        <p:txBody>
          <a:bodyPr wrap="square" rtlCol="0">
            <a:spAutoFit/>
          </a:bodyPr>
          <a:lstStyle/>
          <a:p>
            <a:pPr marL="285750" indent="-285750">
              <a:buFontTx/>
              <a:buChar char="-"/>
            </a:pPr>
            <a:r>
              <a:rPr lang="fr-FR" dirty="0"/>
              <a:t>Un producteur possède une seule origine</a:t>
            </a:r>
          </a:p>
          <a:p>
            <a:pPr marL="285750" indent="-285750">
              <a:buFontTx/>
              <a:buChar char="-"/>
            </a:pPr>
            <a:r>
              <a:rPr lang="fr-FR" dirty="0"/>
              <a:t>Plusieurs producteurs peuvent posséder la même origine</a:t>
            </a:r>
          </a:p>
          <a:p>
            <a:pPr marL="285750" indent="-285750">
              <a:buFontTx/>
              <a:buChar char="-"/>
            </a:pPr>
            <a:r>
              <a:rPr lang="fr-FR" dirty="0"/>
              <a:t>Un produit n’est fabriqué que par un seul producteur </a:t>
            </a:r>
          </a:p>
          <a:p>
            <a:pPr marL="285750" indent="-285750">
              <a:buFontTx/>
              <a:buChar char="-"/>
            </a:pPr>
            <a:r>
              <a:rPr lang="fr-FR" dirty="0"/>
              <a:t>Un producteur peut fabriquer plusieurs produit</a:t>
            </a:r>
          </a:p>
          <a:p>
            <a:pPr marL="285750" indent="-285750">
              <a:buFontTx/>
              <a:buChar char="-"/>
            </a:pPr>
            <a:endParaRPr lang="fr-FR" dirty="0"/>
          </a:p>
        </p:txBody>
      </p:sp>
      <p:sp>
        <p:nvSpPr>
          <p:cNvPr id="5" name="TextBox 4">
            <a:extLst>
              <a:ext uri="{FF2B5EF4-FFF2-40B4-BE49-F238E27FC236}">
                <a16:creationId xmlns:a16="http://schemas.microsoft.com/office/drawing/2014/main" id="{FC805E85-E2C0-48FF-ACCA-09A8A2361835}"/>
              </a:ext>
            </a:extLst>
          </p:cNvPr>
          <p:cNvSpPr txBox="1"/>
          <p:nvPr/>
        </p:nvSpPr>
        <p:spPr>
          <a:xfrm>
            <a:off x="1783976" y="170327"/>
            <a:ext cx="7368989" cy="461665"/>
          </a:xfrm>
          <a:prstGeom prst="rect">
            <a:avLst/>
          </a:prstGeom>
          <a:noFill/>
        </p:spPr>
        <p:txBody>
          <a:bodyPr wrap="square" rtlCol="0">
            <a:spAutoFit/>
          </a:bodyPr>
          <a:lstStyle/>
          <a:p>
            <a:r>
              <a:rPr lang="fr-FR" sz="2400" dirty="0"/>
              <a:t>Modèle Conceptuel des Données </a:t>
            </a:r>
          </a:p>
        </p:txBody>
      </p:sp>
    </p:spTree>
    <p:extLst>
      <p:ext uri="{BB962C8B-B14F-4D97-AF65-F5344CB8AC3E}">
        <p14:creationId xmlns:p14="http://schemas.microsoft.com/office/powerpoint/2010/main" val="20972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48E989-A2EC-4C08-97C8-CC5FFF4F899A}"/>
              </a:ext>
            </a:extLst>
          </p:cNvPr>
          <p:cNvPicPr>
            <a:picLocks noChangeAspect="1"/>
          </p:cNvPicPr>
          <p:nvPr/>
        </p:nvPicPr>
        <p:blipFill>
          <a:blip r:embed="rId2"/>
          <a:stretch>
            <a:fillRect/>
          </a:stretch>
        </p:blipFill>
        <p:spPr>
          <a:xfrm>
            <a:off x="342900" y="1409700"/>
            <a:ext cx="11506200" cy="4038600"/>
          </a:xfrm>
          <a:prstGeom prst="rect">
            <a:avLst/>
          </a:prstGeom>
        </p:spPr>
      </p:pic>
      <p:sp>
        <p:nvSpPr>
          <p:cNvPr id="6" name="TextBox 5">
            <a:extLst>
              <a:ext uri="{FF2B5EF4-FFF2-40B4-BE49-F238E27FC236}">
                <a16:creationId xmlns:a16="http://schemas.microsoft.com/office/drawing/2014/main" id="{A8E9A144-0BC8-404A-9D1C-50E05E0B34E8}"/>
              </a:ext>
            </a:extLst>
          </p:cNvPr>
          <p:cNvSpPr txBox="1"/>
          <p:nvPr/>
        </p:nvSpPr>
        <p:spPr>
          <a:xfrm>
            <a:off x="1783976" y="170327"/>
            <a:ext cx="7368989" cy="461665"/>
          </a:xfrm>
          <a:prstGeom prst="rect">
            <a:avLst/>
          </a:prstGeom>
          <a:noFill/>
        </p:spPr>
        <p:txBody>
          <a:bodyPr wrap="square" rtlCol="0">
            <a:spAutoFit/>
          </a:bodyPr>
          <a:lstStyle/>
          <a:p>
            <a:r>
              <a:rPr lang="fr-FR" sz="2400" dirty="0"/>
              <a:t>Modèle Logique des Données </a:t>
            </a:r>
          </a:p>
        </p:txBody>
      </p:sp>
      <p:sp>
        <p:nvSpPr>
          <p:cNvPr id="7" name="TextBox 6">
            <a:extLst>
              <a:ext uri="{FF2B5EF4-FFF2-40B4-BE49-F238E27FC236}">
                <a16:creationId xmlns:a16="http://schemas.microsoft.com/office/drawing/2014/main" id="{AD95F978-2EB2-4E09-97F5-78AB240C8329}"/>
              </a:ext>
            </a:extLst>
          </p:cNvPr>
          <p:cNvSpPr txBox="1"/>
          <p:nvPr/>
        </p:nvSpPr>
        <p:spPr>
          <a:xfrm>
            <a:off x="44819" y="5468474"/>
            <a:ext cx="7368989" cy="923330"/>
          </a:xfrm>
          <a:prstGeom prst="rect">
            <a:avLst/>
          </a:prstGeom>
          <a:noFill/>
        </p:spPr>
        <p:txBody>
          <a:bodyPr wrap="square" rtlCol="0">
            <a:spAutoFit/>
          </a:bodyPr>
          <a:lstStyle/>
          <a:p>
            <a:pPr marL="342900" indent="-342900">
              <a:buAutoNum type="alphaLcParenR"/>
            </a:pPr>
            <a:r>
              <a:rPr lang="fr-FR" dirty="0">
                <a:effectLst/>
                <a:latin typeface="Arial" panose="020B0604020202020204" pitchFamily="34" charset="0"/>
              </a:rPr>
              <a:t>Une entité du MCD devient une relation, c’est à dire une table.</a:t>
            </a:r>
          </a:p>
          <a:p>
            <a:pPr marL="342900" indent="-342900">
              <a:buAutoNum type="alphaLcParenR"/>
            </a:pPr>
            <a:r>
              <a:rPr lang="fr-FR" dirty="0">
                <a:effectLst/>
                <a:latin typeface="Arial" panose="020B0604020202020204" pitchFamily="34" charset="0"/>
              </a:rPr>
              <a:t>Son identifiant devient la clé primaire de la relation. </a:t>
            </a:r>
            <a:endParaRPr lang="fr-FR" dirty="0">
              <a:latin typeface="Arial" panose="020B0604020202020204" pitchFamily="34" charset="0"/>
            </a:endParaRPr>
          </a:p>
          <a:p>
            <a:pPr marL="342900" indent="-342900">
              <a:buAutoNum type="alphaLcParenR"/>
            </a:pPr>
            <a:r>
              <a:rPr lang="fr-FR" dirty="0">
                <a:effectLst/>
                <a:latin typeface="Arial" panose="020B0604020202020204" pitchFamily="34" charset="0"/>
              </a:rPr>
              <a:t>Les autres propriétés deviennent les attributs de la relation. </a:t>
            </a:r>
            <a:endParaRPr lang="fr-FR" dirty="0"/>
          </a:p>
        </p:txBody>
      </p:sp>
    </p:spTree>
    <p:extLst>
      <p:ext uri="{BB962C8B-B14F-4D97-AF65-F5344CB8AC3E}">
        <p14:creationId xmlns:p14="http://schemas.microsoft.com/office/powerpoint/2010/main" val="3892636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910-BE41-4A0B-8948-BA5C53D68C7E}"/>
              </a:ext>
            </a:extLst>
          </p:cNvPr>
          <p:cNvSpPr>
            <a:spLocks noGrp="1"/>
          </p:cNvSpPr>
          <p:nvPr>
            <p:ph type="title"/>
          </p:nvPr>
        </p:nvSpPr>
        <p:spPr/>
        <p:txBody>
          <a:bodyPr/>
          <a:lstStyle/>
          <a:p>
            <a:r>
              <a:rPr lang="fr-FR" dirty="0"/>
              <a:t>Choix des technos</a:t>
            </a:r>
          </a:p>
        </p:txBody>
      </p:sp>
      <p:sp>
        <p:nvSpPr>
          <p:cNvPr id="3" name="Content Placeholder 2">
            <a:extLst>
              <a:ext uri="{FF2B5EF4-FFF2-40B4-BE49-F238E27FC236}">
                <a16:creationId xmlns:a16="http://schemas.microsoft.com/office/drawing/2014/main" id="{99B6F476-CAFD-442D-B202-F537EF3F4ED1}"/>
              </a:ext>
            </a:extLst>
          </p:cNvPr>
          <p:cNvSpPr>
            <a:spLocks noGrp="1"/>
          </p:cNvSpPr>
          <p:nvPr>
            <p:ph idx="1"/>
          </p:nvPr>
        </p:nvSpPr>
        <p:spPr/>
        <p:txBody>
          <a:bodyPr/>
          <a:lstStyle/>
          <a:p>
            <a:r>
              <a:rPr lang="fr-FR" dirty="0"/>
              <a:t>- python</a:t>
            </a:r>
          </a:p>
          <a:p>
            <a:r>
              <a:rPr lang="fr-FR" dirty="0"/>
              <a:t>- pandas</a:t>
            </a:r>
          </a:p>
          <a:p>
            <a:r>
              <a:rPr lang="fr-FR" dirty="0"/>
              <a:t>- </a:t>
            </a:r>
            <a:r>
              <a:rPr lang="fr-FR" dirty="0" err="1"/>
              <a:t>jupyter</a:t>
            </a:r>
            <a:r>
              <a:rPr lang="fr-FR" dirty="0"/>
              <a:t> notebook</a:t>
            </a:r>
          </a:p>
          <a:p>
            <a:r>
              <a:rPr lang="fr-FR" dirty="0"/>
              <a:t>- </a:t>
            </a:r>
            <a:r>
              <a:rPr lang="fr-FR" dirty="0" err="1"/>
              <a:t>postgresql</a:t>
            </a:r>
            <a:endParaRPr lang="fr-FR" dirty="0"/>
          </a:p>
          <a:p>
            <a:r>
              <a:rPr lang="fr-FR" dirty="0"/>
              <a:t>- </a:t>
            </a:r>
            <a:r>
              <a:rPr lang="fr-FR" dirty="0" err="1"/>
              <a:t>json</a:t>
            </a:r>
            <a:endParaRPr lang="fr-FR" dirty="0"/>
          </a:p>
        </p:txBody>
      </p:sp>
    </p:spTree>
    <p:extLst>
      <p:ext uri="{BB962C8B-B14F-4D97-AF65-F5344CB8AC3E}">
        <p14:creationId xmlns:p14="http://schemas.microsoft.com/office/powerpoint/2010/main" val="44485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68EE-6D21-4D61-8BCF-E1DC9E8CEB3D}"/>
              </a:ext>
            </a:extLst>
          </p:cNvPr>
          <p:cNvSpPr>
            <a:spLocks noGrp="1"/>
          </p:cNvSpPr>
          <p:nvPr>
            <p:ph type="title"/>
          </p:nvPr>
        </p:nvSpPr>
        <p:spPr>
          <a:xfrm>
            <a:off x="1097280" y="286604"/>
            <a:ext cx="10058400" cy="1443584"/>
          </a:xfrm>
        </p:spPr>
        <p:txBody>
          <a:bodyPr/>
          <a:lstStyle/>
          <a:p>
            <a:r>
              <a:rPr lang="fr-FR" dirty="0"/>
              <a:t>3. Démo technique</a:t>
            </a:r>
          </a:p>
        </p:txBody>
      </p:sp>
      <p:sp>
        <p:nvSpPr>
          <p:cNvPr id="3" name="Content Placeholder 2">
            <a:extLst>
              <a:ext uri="{FF2B5EF4-FFF2-40B4-BE49-F238E27FC236}">
                <a16:creationId xmlns:a16="http://schemas.microsoft.com/office/drawing/2014/main" id="{389FEDFC-228C-44DD-A453-63D1264F2A89}"/>
              </a:ext>
            </a:extLst>
          </p:cNvPr>
          <p:cNvSpPr>
            <a:spLocks noGrp="1"/>
          </p:cNvSpPr>
          <p:nvPr>
            <p:ph idx="1"/>
          </p:nvPr>
        </p:nvSpPr>
        <p:spPr/>
        <p:txBody>
          <a:bodyPr/>
          <a:lstStyle/>
          <a:p>
            <a:r>
              <a:rPr lang="fr-FR" dirty="0"/>
              <a:t>1. Création de la base de données</a:t>
            </a:r>
          </a:p>
          <a:p>
            <a:r>
              <a:rPr lang="fr-FR" dirty="0"/>
              <a:t>2. Nettoyage des données</a:t>
            </a:r>
          </a:p>
          <a:p>
            <a:r>
              <a:rPr lang="fr-FR" dirty="0"/>
              <a:t>3. Insertion des données</a:t>
            </a:r>
          </a:p>
        </p:txBody>
      </p:sp>
    </p:spTree>
    <p:extLst>
      <p:ext uri="{BB962C8B-B14F-4D97-AF65-F5344CB8AC3E}">
        <p14:creationId xmlns:p14="http://schemas.microsoft.com/office/powerpoint/2010/main" val="68691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68EE-6D21-4D61-8BCF-E1DC9E8CEB3D}"/>
              </a:ext>
            </a:extLst>
          </p:cNvPr>
          <p:cNvSpPr>
            <a:spLocks noGrp="1"/>
          </p:cNvSpPr>
          <p:nvPr>
            <p:ph type="title"/>
          </p:nvPr>
        </p:nvSpPr>
        <p:spPr>
          <a:xfrm>
            <a:off x="1097280" y="286604"/>
            <a:ext cx="10058400" cy="1443584"/>
          </a:xfrm>
        </p:spPr>
        <p:txBody>
          <a:bodyPr/>
          <a:lstStyle/>
          <a:p>
            <a:r>
              <a:rPr lang="fr-FR" dirty="0"/>
              <a:t>4. Conclusion</a:t>
            </a:r>
          </a:p>
        </p:txBody>
      </p:sp>
      <p:sp>
        <p:nvSpPr>
          <p:cNvPr id="3" name="Content Placeholder 2">
            <a:extLst>
              <a:ext uri="{FF2B5EF4-FFF2-40B4-BE49-F238E27FC236}">
                <a16:creationId xmlns:a16="http://schemas.microsoft.com/office/drawing/2014/main" id="{389FEDFC-228C-44DD-A453-63D1264F2A89}"/>
              </a:ext>
            </a:extLst>
          </p:cNvPr>
          <p:cNvSpPr>
            <a:spLocks noGrp="1"/>
          </p:cNvSpPr>
          <p:nvPr>
            <p:ph idx="1"/>
          </p:nvPr>
        </p:nvSpPr>
        <p:spPr/>
        <p:txBody>
          <a:bodyPr/>
          <a:lstStyle/>
          <a:p>
            <a:r>
              <a:rPr lang="fr-FR" dirty="0"/>
              <a:t>- Points à terminer: répertoire métadonnées, sauvegarde, CRUD, gestion des </a:t>
            </a:r>
            <a:r>
              <a:rPr lang="fr-FR" dirty="0" err="1"/>
              <a:t>utlisateurs</a:t>
            </a:r>
            <a:endParaRPr lang="fr-FR" dirty="0"/>
          </a:p>
          <a:p>
            <a:r>
              <a:rPr lang="fr-FR" dirty="0"/>
              <a:t>- Points d’amélioration: </a:t>
            </a:r>
            <a:r>
              <a:rPr lang="fr-FR" dirty="0" err="1"/>
              <a:t>lower_case</a:t>
            </a:r>
            <a:r>
              <a:rPr lang="fr-FR" dirty="0"/>
              <a:t>, le cas des embouteilleurs indépendant</a:t>
            </a:r>
          </a:p>
        </p:txBody>
      </p:sp>
    </p:spTree>
    <p:extLst>
      <p:ext uri="{BB962C8B-B14F-4D97-AF65-F5344CB8AC3E}">
        <p14:creationId xmlns:p14="http://schemas.microsoft.com/office/powerpoint/2010/main" val="2118586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1F94-D0F7-45D3-A30A-ED55DBAF0571}"/>
              </a:ext>
            </a:extLst>
          </p:cNvPr>
          <p:cNvSpPr>
            <a:spLocks noGrp="1"/>
          </p:cNvSpPr>
          <p:nvPr>
            <p:ph type="title"/>
          </p:nvPr>
        </p:nvSpPr>
        <p:spPr/>
        <p:txBody>
          <a:bodyPr/>
          <a:lstStyle/>
          <a:p>
            <a:r>
              <a:rPr lang="fr-FR" dirty="0"/>
              <a:t>Ressources</a:t>
            </a:r>
          </a:p>
        </p:txBody>
      </p:sp>
      <p:sp>
        <p:nvSpPr>
          <p:cNvPr id="3" name="Content Placeholder 2">
            <a:extLst>
              <a:ext uri="{FF2B5EF4-FFF2-40B4-BE49-F238E27FC236}">
                <a16:creationId xmlns:a16="http://schemas.microsoft.com/office/drawing/2014/main" id="{7F1245D2-49F0-412C-91D6-43154FAB8FAF}"/>
              </a:ext>
            </a:extLst>
          </p:cNvPr>
          <p:cNvSpPr>
            <a:spLocks noGrp="1"/>
          </p:cNvSpPr>
          <p:nvPr>
            <p:ph idx="1"/>
          </p:nvPr>
        </p:nvSpPr>
        <p:spPr/>
        <p:txBody>
          <a:bodyPr/>
          <a:lstStyle/>
          <a:p>
            <a:r>
              <a:rPr lang="fr-FR" dirty="0"/>
              <a:t>- </a:t>
            </a:r>
            <a:r>
              <a:rPr lang="fr-FR" dirty="0">
                <a:hlinkClick r:id="rId2"/>
              </a:rPr>
              <a:t>https://naysan.ca/2020/05/09/pandas-to-postgresql-using-psycopg2-bulk-insert-performance-benchmark/</a:t>
            </a:r>
            <a:endParaRPr lang="fr-FR" dirty="0"/>
          </a:p>
          <a:p>
            <a:r>
              <a:rPr lang="fr-FR" dirty="0"/>
              <a:t>- </a:t>
            </a:r>
            <a:r>
              <a:rPr lang="fr-FR" dirty="0">
                <a:hlinkClick r:id="rId3"/>
              </a:rPr>
              <a:t>https://scrapy.org/</a:t>
            </a:r>
            <a:endParaRPr lang="fr-FR" dirty="0"/>
          </a:p>
          <a:p>
            <a:r>
              <a:rPr lang="fr-FR" dirty="0"/>
              <a:t>- </a:t>
            </a:r>
            <a:r>
              <a:rPr lang="fr-FR" dirty="0">
                <a:hlinkClick r:id="rId4"/>
              </a:rPr>
              <a:t>https://pythex.org/</a:t>
            </a:r>
            <a:endParaRPr lang="fr-FR" dirty="0"/>
          </a:p>
          <a:p>
            <a:r>
              <a:rPr lang="fr-FR" dirty="0"/>
              <a:t>- </a:t>
            </a:r>
            <a:r>
              <a:rPr lang="fr-FR" dirty="0">
                <a:hlinkClick r:id="rId5"/>
              </a:rPr>
              <a:t>https://github.com/CPingeon/exacdatamente/blob/main/04_Create_DB.ipynb</a:t>
            </a:r>
            <a:endParaRPr lang="fr-FR" dirty="0"/>
          </a:p>
          <a:p>
            <a:r>
              <a:rPr lang="fr-FR" dirty="0"/>
              <a:t>- </a:t>
            </a:r>
            <a:r>
              <a:rPr lang="fr-FR" dirty="0">
                <a:hlinkClick r:id="rId6"/>
              </a:rPr>
              <a:t>https://www.delftstack.com/fr/howto/python-pandas/iterate-over-dataframe/</a:t>
            </a:r>
            <a:endParaRPr lang="fr-FR" dirty="0"/>
          </a:p>
          <a:p>
            <a:r>
              <a:rPr lang="fr-FR" dirty="0"/>
              <a:t>- </a:t>
            </a:r>
            <a:r>
              <a:rPr lang="fr-FR" dirty="0">
                <a:hlinkClick r:id="rId7"/>
              </a:rPr>
              <a:t>https://www.pierre-giraud.com/python-apprendre-programmer-cours/module-re-expression-reguliere-rationnelle/</a:t>
            </a:r>
            <a:endParaRPr lang="fr-FR" dirty="0"/>
          </a:p>
          <a:p>
            <a:endParaRPr lang="fr-FR" dirty="0"/>
          </a:p>
        </p:txBody>
      </p:sp>
    </p:spTree>
    <p:extLst>
      <p:ext uri="{BB962C8B-B14F-4D97-AF65-F5344CB8AC3E}">
        <p14:creationId xmlns:p14="http://schemas.microsoft.com/office/powerpoint/2010/main" val="210239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31694" y="758952"/>
            <a:ext cx="11609294" cy="3892168"/>
          </a:xfrm>
        </p:spPr>
        <p:txBody>
          <a:bodyPr anchor="ctr">
            <a:noAutofit/>
          </a:bodyPr>
          <a:lstStyle/>
          <a:p>
            <a:pPr lvl="0"/>
            <a:r>
              <a:rPr lang="fr-FR" sz="3600" i="1" dirty="0">
                <a:solidFill>
                  <a:srgbClr val="FFFFFF"/>
                </a:solidFill>
              </a:rPr>
              <a:t>Chacun de nous a besoin de la mémoire de l’autre, parce qu’il n’y va pas d’une vertu de compassion ou de charité, mais d’une lucidité nouvelle dans un processus de la Relation. Et si nous voulons partager la beauté du monde, si nous voulons être solidaires de ses souffrances, nous devons apprendre à nous souvenir ensemble. </a:t>
            </a:r>
            <a:endParaRPr lang="en-US" sz="3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Edouard Glissant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877B-BDB3-4C81-9019-C2418F8198B8}"/>
              </a:ext>
            </a:extLst>
          </p:cNvPr>
          <p:cNvSpPr>
            <a:spLocks noGrp="1"/>
          </p:cNvSpPr>
          <p:nvPr>
            <p:ph type="title"/>
          </p:nvPr>
        </p:nvSpPr>
        <p:spPr/>
        <p:txBody>
          <a:bodyPr/>
          <a:lstStyle/>
          <a:p>
            <a:r>
              <a:rPr lang="fr-FR" dirty="0"/>
              <a:t>PLAN</a:t>
            </a:r>
          </a:p>
        </p:txBody>
      </p:sp>
      <p:sp>
        <p:nvSpPr>
          <p:cNvPr id="3" name="Content Placeholder 2">
            <a:extLst>
              <a:ext uri="{FF2B5EF4-FFF2-40B4-BE49-F238E27FC236}">
                <a16:creationId xmlns:a16="http://schemas.microsoft.com/office/drawing/2014/main" id="{488987CA-BDC1-460B-9189-B4497277761D}"/>
              </a:ext>
            </a:extLst>
          </p:cNvPr>
          <p:cNvSpPr>
            <a:spLocks noGrp="1"/>
          </p:cNvSpPr>
          <p:nvPr>
            <p:ph idx="1"/>
          </p:nvPr>
        </p:nvSpPr>
        <p:spPr>
          <a:xfrm>
            <a:off x="1097280" y="1848224"/>
            <a:ext cx="10058400" cy="4561541"/>
          </a:xfrm>
        </p:spPr>
        <p:txBody>
          <a:bodyPr>
            <a:normAutofit fontScale="85000" lnSpcReduction="20000"/>
          </a:bodyPr>
          <a:lstStyle/>
          <a:p>
            <a:r>
              <a:rPr lang="fr-FR" dirty="0"/>
              <a:t>1. Introduction</a:t>
            </a:r>
          </a:p>
          <a:p>
            <a:pPr lvl="1"/>
            <a:r>
              <a:rPr lang="fr-FR" dirty="0"/>
              <a:t> Présentation des documents</a:t>
            </a:r>
          </a:p>
          <a:p>
            <a:pPr lvl="1"/>
            <a:r>
              <a:rPr lang="fr-FR" dirty="0"/>
              <a:t> Présentation du projet</a:t>
            </a:r>
          </a:p>
          <a:p>
            <a:pPr lvl="2"/>
            <a:r>
              <a:rPr lang="fr-FR" dirty="0"/>
              <a:t>I Origine</a:t>
            </a:r>
          </a:p>
          <a:p>
            <a:pPr lvl="2"/>
            <a:r>
              <a:rPr lang="fr-FR" dirty="0"/>
              <a:t>II Périmètre du projet</a:t>
            </a:r>
          </a:p>
          <a:p>
            <a:pPr lvl="2"/>
            <a:r>
              <a:rPr lang="fr-FR" dirty="0"/>
              <a:t>III Etat de l’art</a:t>
            </a:r>
          </a:p>
          <a:p>
            <a:r>
              <a:rPr lang="fr-FR" dirty="0"/>
              <a:t>2. Conception du projet</a:t>
            </a:r>
          </a:p>
          <a:p>
            <a:pPr lvl="2"/>
            <a:r>
              <a:rPr lang="fr-FR" dirty="0"/>
              <a:t>Source des données</a:t>
            </a:r>
          </a:p>
          <a:p>
            <a:pPr lvl="2"/>
            <a:r>
              <a:rPr lang="fr-FR" dirty="0"/>
              <a:t>Schéma fonctionnel</a:t>
            </a:r>
          </a:p>
          <a:p>
            <a:pPr lvl="2"/>
            <a:r>
              <a:rPr lang="fr-FR" dirty="0"/>
              <a:t>Analyse des données</a:t>
            </a:r>
          </a:p>
          <a:p>
            <a:pPr lvl="2"/>
            <a:r>
              <a:rPr lang="fr-FR" dirty="0"/>
              <a:t>Schéma projet	</a:t>
            </a:r>
          </a:p>
          <a:p>
            <a:pPr lvl="2"/>
            <a:r>
              <a:rPr lang="fr-FR" dirty="0"/>
              <a:t>MCD – MLP</a:t>
            </a:r>
          </a:p>
          <a:p>
            <a:r>
              <a:rPr lang="fr-FR" dirty="0"/>
              <a:t>3. Démo technique</a:t>
            </a:r>
          </a:p>
          <a:p>
            <a:pPr lvl="1"/>
            <a:r>
              <a:rPr lang="fr-FR" dirty="0"/>
              <a:t>Création de la </a:t>
            </a:r>
            <a:r>
              <a:rPr lang="fr-FR" dirty="0" err="1"/>
              <a:t>bdd</a:t>
            </a:r>
            <a:endParaRPr lang="fr-FR" dirty="0"/>
          </a:p>
          <a:p>
            <a:pPr lvl="1"/>
            <a:r>
              <a:rPr lang="fr-FR" dirty="0"/>
              <a:t>Nettoyage des données</a:t>
            </a:r>
          </a:p>
          <a:p>
            <a:pPr lvl="1"/>
            <a:r>
              <a:rPr lang="fr-FR" dirty="0"/>
              <a:t>Insertion des données</a:t>
            </a:r>
          </a:p>
          <a:p>
            <a:r>
              <a:rPr lang="fr-FR" dirty="0"/>
              <a:t>4. Conclusion</a:t>
            </a:r>
          </a:p>
        </p:txBody>
      </p:sp>
    </p:spTree>
    <p:extLst>
      <p:ext uri="{BB962C8B-B14F-4D97-AF65-F5344CB8AC3E}">
        <p14:creationId xmlns:p14="http://schemas.microsoft.com/office/powerpoint/2010/main" val="356978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827-11DB-4336-B0D9-6EA5BC86C288}"/>
              </a:ext>
            </a:extLst>
          </p:cNvPr>
          <p:cNvSpPr>
            <a:spLocks noGrp="1"/>
          </p:cNvSpPr>
          <p:nvPr>
            <p:ph type="title"/>
          </p:nvPr>
        </p:nvSpPr>
        <p:spPr/>
        <p:txBody>
          <a:bodyPr/>
          <a:lstStyle/>
          <a:p>
            <a:r>
              <a:rPr lang="fr-FR" dirty="0"/>
              <a:t>1. Introduction</a:t>
            </a:r>
          </a:p>
        </p:txBody>
      </p:sp>
      <p:sp>
        <p:nvSpPr>
          <p:cNvPr id="3" name="Content Placeholder 2">
            <a:extLst>
              <a:ext uri="{FF2B5EF4-FFF2-40B4-BE49-F238E27FC236}">
                <a16:creationId xmlns:a16="http://schemas.microsoft.com/office/drawing/2014/main" id="{31C17ED5-8DC8-4FDA-8D22-D4BEA8089723}"/>
              </a:ext>
            </a:extLst>
          </p:cNvPr>
          <p:cNvSpPr>
            <a:spLocks noGrp="1"/>
          </p:cNvSpPr>
          <p:nvPr>
            <p:ph idx="1"/>
          </p:nvPr>
        </p:nvSpPr>
        <p:spPr/>
        <p:txBody>
          <a:bodyPr/>
          <a:lstStyle/>
          <a:p>
            <a:r>
              <a:rPr lang="fr-FR" dirty="0"/>
              <a:t>A. Présentation des documents</a:t>
            </a:r>
          </a:p>
          <a:p>
            <a:pPr lvl="1"/>
            <a:r>
              <a:rPr lang="fr-FR" dirty="0"/>
              <a:t>Le rapport</a:t>
            </a:r>
          </a:p>
          <a:p>
            <a:pPr lvl="1"/>
            <a:r>
              <a:rPr lang="fr-FR" dirty="0"/>
              <a:t>Le cahier des charges</a:t>
            </a:r>
          </a:p>
          <a:p>
            <a:pPr lvl="1"/>
            <a:r>
              <a:rPr lang="fr-FR" dirty="0"/>
              <a:t>Glossaire</a:t>
            </a:r>
          </a:p>
          <a:p>
            <a:pPr lvl="1"/>
            <a:r>
              <a:rPr lang="fr-FR" dirty="0"/>
              <a:t>Rhum_data.csv</a:t>
            </a:r>
          </a:p>
          <a:p>
            <a:pPr lvl="1"/>
            <a:endParaRPr lang="fr-FR" dirty="0"/>
          </a:p>
          <a:p>
            <a:endParaRPr lang="fr-FR" dirty="0"/>
          </a:p>
        </p:txBody>
      </p:sp>
    </p:spTree>
    <p:extLst>
      <p:ext uri="{BB962C8B-B14F-4D97-AF65-F5344CB8AC3E}">
        <p14:creationId xmlns:p14="http://schemas.microsoft.com/office/powerpoint/2010/main" val="79473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84FB-AA3C-4D07-87C1-350C091AA6F3}"/>
              </a:ext>
            </a:extLst>
          </p:cNvPr>
          <p:cNvSpPr>
            <a:spLocks noGrp="1"/>
          </p:cNvSpPr>
          <p:nvPr>
            <p:ph type="title"/>
          </p:nvPr>
        </p:nvSpPr>
        <p:spPr/>
        <p:txBody>
          <a:bodyPr/>
          <a:lstStyle/>
          <a:p>
            <a:r>
              <a:rPr lang="fr-FR" dirty="0"/>
              <a:t>1. Introduction</a:t>
            </a:r>
          </a:p>
        </p:txBody>
      </p:sp>
      <p:sp>
        <p:nvSpPr>
          <p:cNvPr id="3" name="Content Placeholder 2">
            <a:extLst>
              <a:ext uri="{FF2B5EF4-FFF2-40B4-BE49-F238E27FC236}">
                <a16:creationId xmlns:a16="http://schemas.microsoft.com/office/drawing/2014/main" id="{C83BC5CE-6EAC-4BB8-B280-527199D8E42C}"/>
              </a:ext>
            </a:extLst>
          </p:cNvPr>
          <p:cNvSpPr>
            <a:spLocks noGrp="1"/>
          </p:cNvSpPr>
          <p:nvPr>
            <p:ph idx="1"/>
          </p:nvPr>
        </p:nvSpPr>
        <p:spPr/>
        <p:txBody>
          <a:bodyPr>
            <a:normAutofit fontScale="92500" lnSpcReduction="20000"/>
          </a:bodyPr>
          <a:lstStyle/>
          <a:p>
            <a:r>
              <a:rPr lang="fr-FR" dirty="0"/>
              <a:t>B. Présentation du projet </a:t>
            </a:r>
          </a:p>
          <a:p>
            <a:pPr marL="201168" lvl="1" indent="0">
              <a:buNone/>
            </a:pPr>
            <a:r>
              <a:rPr lang="fr-FR" dirty="0"/>
              <a:t>I. Origine:</a:t>
            </a:r>
          </a:p>
          <a:p>
            <a:pPr marL="0" indent="0">
              <a:buNone/>
            </a:pPr>
            <a:r>
              <a:rPr lang="fr-FR" dirty="0"/>
              <a:t>Un déménagement de Martinique. Une petite collection.</a:t>
            </a:r>
          </a:p>
          <a:p>
            <a:pPr marL="0" indent="0">
              <a:buNone/>
            </a:pPr>
            <a:r>
              <a:rPr lang="fr-FR" dirty="0"/>
              <a:t>   II. Scope du projet:</a:t>
            </a:r>
          </a:p>
          <a:p>
            <a:pPr>
              <a:buFontTx/>
              <a:buChar char="-"/>
            </a:pPr>
            <a:r>
              <a:rPr lang="fr-FR" dirty="0"/>
              <a:t>Le rhum, pour le moment …</a:t>
            </a:r>
          </a:p>
          <a:p>
            <a:pPr>
              <a:buFontTx/>
              <a:buChar char="-"/>
            </a:pPr>
            <a:r>
              <a:rPr lang="fr-FR" dirty="0"/>
              <a:t> application gestion de collection</a:t>
            </a:r>
          </a:p>
          <a:p>
            <a:pPr marL="0" indent="0">
              <a:buNone/>
            </a:pPr>
            <a:r>
              <a:rPr lang="fr-FR" dirty="0"/>
              <a:t>  III. L’Etat de l’art:</a:t>
            </a:r>
          </a:p>
          <a:p>
            <a:pPr>
              <a:buFontTx/>
              <a:buChar char="-"/>
            </a:pPr>
            <a:r>
              <a:rPr lang="fr-FR" dirty="0" err="1"/>
              <a:t>Wikirum</a:t>
            </a:r>
            <a:endParaRPr lang="fr-FR" dirty="0"/>
          </a:p>
          <a:p>
            <a:pPr>
              <a:buFontTx/>
              <a:buChar char="-"/>
            </a:pPr>
            <a:r>
              <a:rPr lang="fr-FR" dirty="0" err="1"/>
              <a:t>RumX</a:t>
            </a:r>
            <a:r>
              <a:rPr lang="fr-FR" dirty="0"/>
              <a:t> (ancien </a:t>
            </a:r>
            <a:r>
              <a:rPr lang="fr-FR" dirty="0" err="1"/>
              <a:t>Rum</a:t>
            </a:r>
            <a:r>
              <a:rPr lang="fr-FR" dirty="0"/>
              <a:t> </a:t>
            </a:r>
            <a:r>
              <a:rPr lang="fr-FR" dirty="0" err="1"/>
              <a:t>tasting</a:t>
            </a:r>
            <a:r>
              <a:rPr lang="fr-FR" dirty="0"/>
              <a:t> notes)</a:t>
            </a:r>
          </a:p>
          <a:p>
            <a:pPr marL="0" indent="0">
              <a:buNone/>
            </a:pPr>
            <a:endParaRPr lang="fr-FR" dirty="0"/>
          </a:p>
          <a:p>
            <a:endParaRPr lang="fr-FR" dirty="0"/>
          </a:p>
        </p:txBody>
      </p:sp>
    </p:spTree>
    <p:extLst>
      <p:ext uri="{BB962C8B-B14F-4D97-AF65-F5344CB8AC3E}">
        <p14:creationId xmlns:p14="http://schemas.microsoft.com/office/powerpoint/2010/main" val="156927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68EE-6D21-4D61-8BCF-E1DC9E8CEB3D}"/>
              </a:ext>
            </a:extLst>
          </p:cNvPr>
          <p:cNvSpPr>
            <a:spLocks noGrp="1"/>
          </p:cNvSpPr>
          <p:nvPr>
            <p:ph type="title"/>
          </p:nvPr>
        </p:nvSpPr>
        <p:spPr>
          <a:xfrm>
            <a:off x="1097280" y="286604"/>
            <a:ext cx="10058400" cy="1443584"/>
          </a:xfrm>
        </p:spPr>
        <p:txBody>
          <a:bodyPr/>
          <a:lstStyle/>
          <a:p>
            <a:r>
              <a:rPr lang="fr-FR" dirty="0"/>
              <a:t>2. Conception du projet</a:t>
            </a:r>
          </a:p>
        </p:txBody>
      </p:sp>
      <p:sp>
        <p:nvSpPr>
          <p:cNvPr id="3" name="Content Placeholder 2">
            <a:extLst>
              <a:ext uri="{FF2B5EF4-FFF2-40B4-BE49-F238E27FC236}">
                <a16:creationId xmlns:a16="http://schemas.microsoft.com/office/drawing/2014/main" id="{389FEDFC-228C-44DD-A453-63D1264F2A89}"/>
              </a:ext>
            </a:extLst>
          </p:cNvPr>
          <p:cNvSpPr>
            <a:spLocks noGrp="1"/>
          </p:cNvSpPr>
          <p:nvPr>
            <p:ph idx="1"/>
          </p:nvPr>
        </p:nvSpPr>
        <p:spPr/>
        <p:txBody>
          <a:bodyPr>
            <a:normAutofit lnSpcReduction="10000"/>
          </a:bodyPr>
          <a:lstStyle/>
          <a:p>
            <a:r>
              <a:rPr lang="fr-FR" dirty="0"/>
              <a:t>Source des données:</a:t>
            </a:r>
          </a:p>
          <a:p>
            <a:r>
              <a:rPr lang="fr-FR" dirty="0"/>
              <a:t>- Inventaire.xls : listing collection personnelle:</a:t>
            </a:r>
          </a:p>
          <a:p>
            <a:r>
              <a:rPr lang="fr-FR" dirty="0"/>
              <a:t>   </a:t>
            </a:r>
            <a:r>
              <a:rPr lang="fr-FR" dirty="0">
                <a:sym typeface="Wingdings" panose="05000000000000000000" pitchFamily="2" charset="2"/>
              </a:rPr>
              <a:t> nom, volume, </a:t>
            </a:r>
            <a:r>
              <a:rPr lang="fr-FR" dirty="0" err="1">
                <a:sym typeface="Wingdings" panose="05000000000000000000" pitchFamily="2" charset="2"/>
              </a:rPr>
              <a:t>degre</a:t>
            </a:r>
            <a:r>
              <a:rPr lang="fr-FR" dirty="0">
                <a:sym typeface="Wingdings" panose="05000000000000000000" pitchFamily="2" charset="2"/>
              </a:rPr>
              <a:t>, nombre, achat, cadeau, marque</a:t>
            </a:r>
            <a:endParaRPr lang="fr-FR" dirty="0"/>
          </a:p>
          <a:p>
            <a:r>
              <a:rPr lang="fr-FR" dirty="0"/>
              <a:t>- rum_data.csv: set de données téléchargé sur </a:t>
            </a:r>
            <a:r>
              <a:rPr lang="fr-FR" dirty="0" err="1"/>
              <a:t>kaggle</a:t>
            </a:r>
            <a:r>
              <a:rPr lang="fr-FR" dirty="0"/>
              <a:t>, BDD rumratings (</a:t>
            </a:r>
            <a:r>
              <a:rPr lang="fr-FR" dirty="0">
                <a:hlinkClick r:id="rId2"/>
              </a:rPr>
              <a:t>https://rumratings.com/</a:t>
            </a:r>
            <a:r>
              <a:rPr lang="fr-FR" dirty="0"/>
              <a:t>)</a:t>
            </a:r>
          </a:p>
          <a:p>
            <a:r>
              <a:rPr lang="fr-FR" dirty="0"/>
              <a:t> </a:t>
            </a:r>
            <a:r>
              <a:rPr lang="fr-FR" dirty="0">
                <a:sym typeface="Wingdings" panose="05000000000000000000" pitchFamily="2" charset="2"/>
              </a:rPr>
              <a:t> </a:t>
            </a:r>
            <a:r>
              <a:rPr lang="fr-FR" dirty="0" err="1">
                <a:sym typeface="Wingdings" panose="05000000000000000000" pitchFamily="2" charset="2"/>
              </a:rPr>
              <a:t>name</a:t>
            </a:r>
            <a:r>
              <a:rPr lang="fr-FR" dirty="0">
                <a:sym typeface="Wingdings" panose="05000000000000000000" pitchFamily="2" charset="2"/>
              </a:rPr>
              <a:t>, </a:t>
            </a:r>
            <a:r>
              <a:rPr lang="fr-FR" dirty="0" err="1">
                <a:sym typeface="Wingdings" panose="05000000000000000000" pitchFamily="2" charset="2"/>
              </a:rPr>
              <a:t>company</a:t>
            </a:r>
            <a:r>
              <a:rPr lang="fr-FR" dirty="0">
                <a:sym typeface="Wingdings" panose="05000000000000000000" pitchFamily="2" charset="2"/>
              </a:rPr>
              <a:t>, country, </a:t>
            </a:r>
            <a:r>
              <a:rPr lang="fr-FR" dirty="0" err="1">
                <a:sym typeface="Wingdings" panose="05000000000000000000" pitchFamily="2" charset="2"/>
              </a:rPr>
              <a:t>price</a:t>
            </a:r>
            <a:r>
              <a:rPr lang="fr-FR" dirty="0">
                <a:sym typeface="Wingdings" panose="05000000000000000000" pitchFamily="2" charset="2"/>
              </a:rPr>
              <a:t>, ratings, score, type, </a:t>
            </a:r>
            <a:r>
              <a:rPr lang="fr-FR" dirty="0" err="1">
                <a:sym typeface="Wingdings" panose="05000000000000000000" pitchFamily="2" charset="2"/>
              </a:rPr>
              <a:t>rum_url</a:t>
            </a:r>
            <a:r>
              <a:rPr lang="fr-FR" dirty="0">
                <a:sym typeface="Wingdings" panose="05000000000000000000" pitchFamily="2" charset="2"/>
              </a:rPr>
              <a:t>, </a:t>
            </a:r>
            <a:r>
              <a:rPr lang="fr-FR" dirty="0" err="1">
                <a:sym typeface="Wingdings" panose="05000000000000000000" pitchFamily="2" charset="2"/>
              </a:rPr>
              <a:t>img_url</a:t>
            </a:r>
            <a:r>
              <a:rPr lang="fr-FR" dirty="0">
                <a:sym typeface="Wingdings" panose="05000000000000000000" pitchFamily="2" charset="2"/>
              </a:rPr>
              <a:t>, </a:t>
            </a:r>
            <a:r>
              <a:rPr lang="fr-FR" dirty="0" err="1">
                <a:sym typeface="Wingdings" panose="05000000000000000000" pitchFamily="2" charset="2"/>
              </a:rPr>
              <a:t>br_score</a:t>
            </a:r>
            <a:endParaRPr lang="fr-FR" dirty="0"/>
          </a:p>
          <a:p>
            <a:r>
              <a:rPr lang="fr-FR" dirty="0"/>
              <a:t>-  </a:t>
            </a:r>
            <a:r>
              <a:rPr lang="fr-FR" dirty="0" err="1"/>
              <a:t>test.json</a:t>
            </a:r>
            <a:r>
              <a:rPr lang="fr-FR" dirty="0"/>
              <a:t>: scrapping site Christian de </a:t>
            </a:r>
            <a:r>
              <a:rPr lang="fr-FR" dirty="0" err="1"/>
              <a:t>Montaguère</a:t>
            </a:r>
            <a:r>
              <a:rPr lang="fr-FR" dirty="0"/>
              <a:t> (</a:t>
            </a:r>
            <a:r>
              <a:rPr lang="fr-FR" dirty="0">
                <a:hlinkClick r:id="rId3"/>
              </a:rPr>
              <a:t>https://www.christiandemontaguere.com/</a:t>
            </a:r>
            <a:r>
              <a:rPr lang="fr-FR" dirty="0"/>
              <a:t>)</a:t>
            </a:r>
          </a:p>
          <a:p>
            <a:endParaRPr lang="fr-FR" dirty="0"/>
          </a:p>
          <a:p>
            <a:r>
              <a:rPr lang="fr-FR" dirty="0" err="1"/>
              <a:t>Rgpd</a:t>
            </a:r>
            <a:r>
              <a:rPr lang="fr-FR" dirty="0"/>
              <a:t>: source privée et public</a:t>
            </a:r>
          </a:p>
          <a:p>
            <a:endParaRPr lang="fr-FR" dirty="0"/>
          </a:p>
        </p:txBody>
      </p:sp>
    </p:spTree>
    <p:extLst>
      <p:ext uri="{BB962C8B-B14F-4D97-AF65-F5344CB8AC3E}">
        <p14:creationId xmlns:p14="http://schemas.microsoft.com/office/powerpoint/2010/main" val="298623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D111-EDEE-4DC1-BDC8-E5B57EC631AA}"/>
              </a:ext>
            </a:extLst>
          </p:cNvPr>
          <p:cNvSpPr>
            <a:spLocks noGrp="1"/>
          </p:cNvSpPr>
          <p:nvPr>
            <p:ph type="title"/>
          </p:nvPr>
        </p:nvSpPr>
        <p:spPr/>
        <p:txBody>
          <a:bodyPr>
            <a:normAutofit/>
          </a:bodyPr>
          <a:lstStyle/>
          <a:p>
            <a:r>
              <a:rPr lang="fr-FR" sz="3600" dirty="0"/>
              <a:t>Gestion du projet avec clickup</a:t>
            </a:r>
          </a:p>
        </p:txBody>
      </p:sp>
      <p:pic>
        <p:nvPicPr>
          <p:cNvPr id="5" name="Content Placeholder 4">
            <a:extLst>
              <a:ext uri="{FF2B5EF4-FFF2-40B4-BE49-F238E27FC236}">
                <a16:creationId xmlns:a16="http://schemas.microsoft.com/office/drawing/2014/main" id="{576A099B-9FD6-4D37-BFC2-7344B4BB1CDC}"/>
              </a:ext>
            </a:extLst>
          </p:cNvPr>
          <p:cNvPicPr>
            <a:picLocks noGrp="1" noChangeAspect="1"/>
          </p:cNvPicPr>
          <p:nvPr>
            <p:ph idx="1"/>
          </p:nvPr>
        </p:nvPicPr>
        <p:blipFill>
          <a:blip r:embed="rId2"/>
          <a:stretch>
            <a:fillRect/>
          </a:stretch>
        </p:blipFill>
        <p:spPr>
          <a:xfrm>
            <a:off x="1096963" y="1917576"/>
            <a:ext cx="10058400" cy="4509857"/>
          </a:xfrm>
        </p:spPr>
      </p:pic>
    </p:spTree>
    <p:extLst>
      <p:ext uri="{BB962C8B-B14F-4D97-AF65-F5344CB8AC3E}">
        <p14:creationId xmlns:p14="http://schemas.microsoft.com/office/powerpoint/2010/main" val="233377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D111-EDEE-4DC1-BDC8-E5B57EC631AA}"/>
              </a:ext>
            </a:extLst>
          </p:cNvPr>
          <p:cNvSpPr>
            <a:spLocks noGrp="1"/>
          </p:cNvSpPr>
          <p:nvPr>
            <p:ph type="title"/>
          </p:nvPr>
        </p:nvSpPr>
        <p:spPr/>
        <p:txBody>
          <a:bodyPr>
            <a:normAutofit/>
          </a:bodyPr>
          <a:lstStyle/>
          <a:p>
            <a:r>
              <a:rPr lang="fr-FR" sz="3600" dirty="0"/>
              <a:t>Gestion du projet avec clickup</a:t>
            </a:r>
          </a:p>
        </p:txBody>
      </p:sp>
      <p:pic>
        <p:nvPicPr>
          <p:cNvPr id="7" name="Picture 6">
            <a:extLst>
              <a:ext uri="{FF2B5EF4-FFF2-40B4-BE49-F238E27FC236}">
                <a16:creationId xmlns:a16="http://schemas.microsoft.com/office/drawing/2014/main" id="{1CB8C4EC-3D5C-423E-A28C-93155475DB44}"/>
              </a:ext>
            </a:extLst>
          </p:cNvPr>
          <p:cNvPicPr>
            <a:picLocks noChangeAspect="1"/>
          </p:cNvPicPr>
          <p:nvPr/>
        </p:nvPicPr>
        <p:blipFill>
          <a:blip r:embed="rId2"/>
          <a:stretch>
            <a:fillRect/>
          </a:stretch>
        </p:blipFill>
        <p:spPr>
          <a:xfrm>
            <a:off x="1036319" y="1956958"/>
            <a:ext cx="10380363" cy="4264521"/>
          </a:xfrm>
          <a:prstGeom prst="rect">
            <a:avLst/>
          </a:prstGeom>
        </p:spPr>
      </p:pic>
    </p:spTree>
    <p:extLst>
      <p:ext uri="{BB962C8B-B14F-4D97-AF65-F5344CB8AC3E}">
        <p14:creationId xmlns:p14="http://schemas.microsoft.com/office/powerpoint/2010/main" val="1284844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352005" y="2359577"/>
            <a:ext cx="1945305" cy="69262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108847" tIns="54423" rIns="108847" bIns="54423" anchor="ctr">
            <a:noAutofit/>
          </a:bodyPr>
          <a:lstStyle/>
          <a:p>
            <a:pPr algn="ctr"/>
            <a:r>
              <a:rPr lang="fr-FR" sz="2177" spc="-1" dirty="0">
                <a:latin typeface="Arial"/>
              </a:rPr>
              <a:t>Rum_data.csv</a:t>
            </a:r>
          </a:p>
        </p:txBody>
      </p:sp>
      <p:sp>
        <p:nvSpPr>
          <p:cNvPr id="71" name="CustomShape 2"/>
          <p:cNvSpPr/>
          <p:nvPr/>
        </p:nvSpPr>
        <p:spPr>
          <a:xfrm>
            <a:off x="322763" y="1437211"/>
            <a:ext cx="2024329" cy="69262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108847" tIns="54423" rIns="108847" bIns="54423" anchor="ctr">
            <a:noAutofit/>
          </a:bodyPr>
          <a:lstStyle/>
          <a:p>
            <a:pPr algn="ctr"/>
            <a:r>
              <a:rPr lang="fr-FR" sz="2177" spc="-1" dirty="0">
                <a:latin typeface="Arial"/>
              </a:rPr>
              <a:t>Inventaire.xls</a:t>
            </a:r>
          </a:p>
        </p:txBody>
      </p:sp>
      <p:sp>
        <p:nvSpPr>
          <p:cNvPr id="72" name="CustomShape 3"/>
          <p:cNvSpPr/>
          <p:nvPr/>
        </p:nvSpPr>
        <p:spPr>
          <a:xfrm>
            <a:off x="3408144" y="595403"/>
            <a:ext cx="6226025" cy="4658634"/>
          </a:xfrm>
          <a:custGeom>
            <a:avLst/>
            <a:gdLst/>
            <a:ahLst/>
            <a:cxnLst/>
            <a:rect l="0" t="0" r="r" b="b"/>
            <a:pathLst>
              <a:path w="14302" h="10702">
                <a:moveTo>
                  <a:pt x="1783" y="0"/>
                </a:moveTo>
                <a:lnTo>
                  <a:pt x="1784" y="0"/>
                </a:lnTo>
                <a:cubicBezTo>
                  <a:pt x="1470" y="0"/>
                  <a:pt x="1163" y="82"/>
                  <a:pt x="892" y="239"/>
                </a:cubicBezTo>
                <a:cubicBezTo>
                  <a:pt x="621" y="395"/>
                  <a:pt x="395" y="621"/>
                  <a:pt x="239" y="892"/>
                </a:cubicBezTo>
                <a:cubicBezTo>
                  <a:pt x="82" y="1163"/>
                  <a:pt x="0" y="1470"/>
                  <a:pt x="0" y="1784"/>
                </a:cubicBezTo>
                <a:lnTo>
                  <a:pt x="0" y="8917"/>
                </a:lnTo>
                <a:lnTo>
                  <a:pt x="0" y="8918"/>
                </a:lnTo>
                <a:cubicBezTo>
                  <a:pt x="0" y="9231"/>
                  <a:pt x="82" y="9538"/>
                  <a:pt x="239" y="9809"/>
                </a:cubicBezTo>
                <a:cubicBezTo>
                  <a:pt x="395" y="10080"/>
                  <a:pt x="621" y="10306"/>
                  <a:pt x="892" y="10462"/>
                </a:cubicBezTo>
                <a:cubicBezTo>
                  <a:pt x="1163" y="10619"/>
                  <a:pt x="1470" y="10701"/>
                  <a:pt x="1784" y="10701"/>
                </a:cubicBezTo>
                <a:lnTo>
                  <a:pt x="12517" y="10701"/>
                </a:lnTo>
                <a:lnTo>
                  <a:pt x="12518" y="10701"/>
                </a:lnTo>
                <a:cubicBezTo>
                  <a:pt x="12831" y="10701"/>
                  <a:pt x="13138" y="10619"/>
                  <a:pt x="13409" y="10462"/>
                </a:cubicBezTo>
                <a:cubicBezTo>
                  <a:pt x="13680" y="10306"/>
                  <a:pt x="13906" y="10080"/>
                  <a:pt x="14062" y="9809"/>
                </a:cubicBezTo>
                <a:cubicBezTo>
                  <a:pt x="14219" y="9538"/>
                  <a:pt x="14301" y="9231"/>
                  <a:pt x="14301" y="8918"/>
                </a:cubicBezTo>
                <a:lnTo>
                  <a:pt x="14301" y="1783"/>
                </a:lnTo>
                <a:lnTo>
                  <a:pt x="14301" y="1784"/>
                </a:lnTo>
                <a:lnTo>
                  <a:pt x="14301" y="1783"/>
                </a:lnTo>
                <a:cubicBezTo>
                  <a:pt x="14301" y="1470"/>
                  <a:pt x="14219" y="1163"/>
                  <a:pt x="14062" y="892"/>
                </a:cubicBezTo>
                <a:cubicBezTo>
                  <a:pt x="13906" y="621"/>
                  <a:pt x="13680" y="395"/>
                  <a:pt x="13409" y="239"/>
                </a:cubicBezTo>
                <a:cubicBezTo>
                  <a:pt x="13138" y="82"/>
                  <a:pt x="12831" y="0"/>
                  <a:pt x="12518" y="0"/>
                </a:cubicBezTo>
                <a:lnTo>
                  <a:pt x="1783" y="0"/>
                </a:lnTo>
              </a:path>
            </a:pathLst>
          </a:custGeom>
          <a:ln w="76200"/>
        </p:spPr>
        <p:style>
          <a:lnRef idx="1">
            <a:schemeClr val="dk1"/>
          </a:lnRef>
          <a:fillRef idx="0">
            <a:schemeClr val="dk1"/>
          </a:fillRef>
          <a:effectRef idx="0">
            <a:schemeClr val="dk1"/>
          </a:effectRef>
          <a:fontRef idx="minor">
            <a:schemeClr val="tx1"/>
          </a:fontRef>
        </p:style>
      </p:sp>
      <p:sp>
        <p:nvSpPr>
          <p:cNvPr id="76" name="CustomShape 7"/>
          <p:cNvSpPr/>
          <p:nvPr/>
        </p:nvSpPr>
        <p:spPr>
          <a:xfrm>
            <a:off x="5441788" y="2372067"/>
            <a:ext cx="1176298" cy="1893060"/>
          </a:xfrm>
          <a:prstGeom prst="rect">
            <a:avLst/>
          </a:prstGeom>
          <a:ln/>
        </p:spPr>
        <p:style>
          <a:lnRef idx="2">
            <a:schemeClr val="dk1"/>
          </a:lnRef>
          <a:fillRef idx="1">
            <a:schemeClr val="lt1"/>
          </a:fillRef>
          <a:effectRef idx="0">
            <a:schemeClr val="dk1"/>
          </a:effectRef>
          <a:fontRef idx="minor">
            <a:schemeClr val="dk1"/>
          </a:fontRef>
        </p:style>
        <p:txBody>
          <a:bodyPr wrap="none" lIns="108847" tIns="54423" rIns="108847" bIns="54423" anchor="ctr">
            <a:noAutofit/>
          </a:bodyPr>
          <a:lstStyle/>
          <a:p>
            <a:pPr algn="ctr"/>
            <a:r>
              <a:rPr lang="fr-FR" spc="-1" dirty="0">
                <a:latin typeface="Arial"/>
              </a:rPr>
              <a:t>Table</a:t>
            </a:r>
          </a:p>
          <a:p>
            <a:pPr algn="ctr"/>
            <a:r>
              <a:rPr lang="fr-FR" spc="-1" dirty="0">
                <a:latin typeface="Arial"/>
              </a:rPr>
              <a:t>producteur</a:t>
            </a:r>
          </a:p>
        </p:txBody>
      </p:sp>
      <p:sp>
        <p:nvSpPr>
          <p:cNvPr id="77" name="CustomShape 8"/>
          <p:cNvSpPr/>
          <p:nvPr/>
        </p:nvSpPr>
        <p:spPr>
          <a:xfrm>
            <a:off x="3570381" y="2399253"/>
            <a:ext cx="1176299" cy="1910693"/>
          </a:xfrm>
          <a:prstGeom prst="rect">
            <a:avLst/>
          </a:prstGeom>
          <a:ln/>
        </p:spPr>
        <p:style>
          <a:lnRef idx="2">
            <a:schemeClr val="dk1"/>
          </a:lnRef>
          <a:fillRef idx="1">
            <a:schemeClr val="lt1"/>
          </a:fillRef>
          <a:effectRef idx="0">
            <a:schemeClr val="dk1"/>
          </a:effectRef>
          <a:fontRef idx="minor">
            <a:schemeClr val="dk1"/>
          </a:fontRef>
        </p:style>
        <p:txBody>
          <a:bodyPr wrap="none" lIns="108847" tIns="54423" rIns="108847" bIns="54423" anchor="ctr">
            <a:noAutofit/>
          </a:bodyPr>
          <a:lstStyle/>
          <a:p>
            <a:pPr algn="ctr"/>
            <a:r>
              <a:rPr lang="fr-FR" sz="2177" spc="-1" dirty="0">
                <a:latin typeface="Arial"/>
              </a:rPr>
              <a:t>Table</a:t>
            </a:r>
          </a:p>
          <a:p>
            <a:pPr algn="ctr"/>
            <a:r>
              <a:rPr lang="fr-FR" sz="2177" spc="-1" dirty="0">
                <a:latin typeface="Arial"/>
              </a:rPr>
              <a:t> origine</a:t>
            </a:r>
          </a:p>
        </p:txBody>
      </p:sp>
      <p:sp>
        <p:nvSpPr>
          <p:cNvPr id="79" name="CustomShape 10"/>
          <p:cNvSpPr/>
          <p:nvPr/>
        </p:nvSpPr>
        <p:spPr>
          <a:xfrm>
            <a:off x="8406749" y="5511234"/>
            <a:ext cx="653080" cy="813596"/>
          </a:xfrm>
          <a:prstGeom prst="can">
            <a:avLst>
              <a:gd name="adj" fmla="val 25000"/>
            </a:avLst>
          </a:prstGeom>
          <a:noFill/>
          <a:ln w="0">
            <a:solidFill>
              <a:srgbClr val="3465A4"/>
            </a:solidFill>
          </a:ln>
        </p:spPr>
        <p:style>
          <a:lnRef idx="0">
            <a:scrgbClr r="0" g="0" b="0"/>
          </a:lnRef>
          <a:fillRef idx="0">
            <a:scrgbClr r="0" g="0" b="0"/>
          </a:fillRef>
          <a:effectRef idx="0">
            <a:scrgbClr r="0" g="0" b="0"/>
          </a:effectRef>
          <a:fontRef idx="minor"/>
        </p:style>
        <p:txBody>
          <a:bodyPr wrap="none" lIns="108847" tIns="54423" rIns="108847" bIns="54423" anchor="ctr">
            <a:noAutofit/>
          </a:bodyPr>
          <a:lstStyle/>
          <a:p>
            <a:pPr algn="ctr"/>
            <a:r>
              <a:rPr lang="fr-FR" sz="2177" spc="-1">
                <a:latin typeface="Arial"/>
              </a:rPr>
              <a:t>API</a:t>
            </a:r>
          </a:p>
        </p:txBody>
      </p:sp>
      <p:sp>
        <p:nvSpPr>
          <p:cNvPr id="80" name="CustomShape 11"/>
          <p:cNvSpPr/>
          <p:nvPr/>
        </p:nvSpPr>
        <p:spPr>
          <a:xfrm>
            <a:off x="7535976" y="5467696"/>
            <a:ext cx="870773" cy="857134"/>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wrap="none" lIns="108847" tIns="54423" rIns="108847" bIns="54423" anchor="ctr">
            <a:noAutofit/>
          </a:bodyPr>
          <a:lstStyle/>
          <a:p>
            <a:pPr algn="ctr"/>
            <a:r>
              <a:rPr lang="fr-FR" sz="2177" spc="-1" dirty="0" err="1">
                <a:latin typeface="Arial"/>
              </a:rPr>
              <a:t>ebay</a:t>
            </a:r>
            <a:endParaRPr lang="fr-FR" sz="2177" spc="-1" dirty="0">
              <a:latin typeface="Arial"/>
            </a:endParaRPr>
          </a:p>
        </p:txBody>
      </p:sp>
      <p:sp>
        <p:nvSpPr>
          <p:cNvPr id="81" name="CustomShape 12"/>
          <p:cNvSpPr/>
          <p:nvPr/>
        </p:nvSpPr>
        <p:spPr>
          <a:xfrm>
            <a:off x="7445320" y="2083966"/>
            <a:ext cx="1523852" cy="1436340"/>
          </a:xfrm>
          <a:prstGeom prst="rect">
            <a:avLst/>
          </a:prstGeom>
          <a:ln/>
        </p:spPr>
        <p:style>
          <a:lnRef idx="2">
            <a:schemeClr val="accent1"/>
          </a:lnRef>
          <a:fillRef idx="1">
            <a:schemeClr val="lt1"/>
          </a:fillRef>
          <a:effectRef idx="0">
            <a:schemeClr val="accent1"/>
          </a:effectRef>
          <a:fontRef idx="minor">
            <a:schemeClr val="dk1"/>
          </a:fontRef>
        </p:style>
        <p:txBody>
          <a:bodyPr wrap="none" lIns="108847" tIns="54423" rIns="108847" bIns="54423">
            <a:noAutofit/>
          </a:bodyPr>
          <a:lstStyle/>
          <a:p>
            <a:pPr algn="ctr"/>
            <a:endParaRPr lang="fr-FR" sz="1572" spc="-1" dirty="0">
              <a:latin typeface="Arial"/>
            </a:endParaRPr>
          </a:p>
          <a:p>
            <a:pPr algn="ctr"/>
            <a:r>
              <a:rPr lang="fr-FR" sz="1572" spc="-1" dirty="0">
                <a:latin typeface="Arial"/>
              </a:rPr>
              <a:t>Table</a:t>
            </a:r>
          </a:p>
          <a:p>
            <a:pPr algn="ctr"/>
            <a:r>
              <a:rPr lang="fr-FR" sz="1572" spc="-1" dirty="0">
                <a:latin typeface="Arial"/>
              </a:rPr>
              <a:t>collection</a:t>
            </a:r>
          </a:p>
          <a:p>
            <a:pPr algn="ctr"/>
            <a:endParaRPr lang="fr-FR" sz="1572" spc="-1" dirty="0">
              <a:latin typeface="Arial"/>
            </a:endParaRPr>
          </a:p>
          <a:p>
            <a:pPr algn="ctr"/>
            <a:endParaRPr lang="fr-FR" sz="1572" spc="-1" dirty="0">
              <a:latin typeface="Arial"/>
            </a:endParaRPr>
          </a:p>
        </p:txBody>
      </p:sp>
      <p:sp>
        <p:nvSpPr>
          <p:cNvPr id="82" name="CustomShape 13"/>
          <p:cNvSpPr/>
          <p:nvPr/>
        </p:nvSpPr>
        <p:spPr>
          <a:xfrm>
            <a:off x="7445320" y="3787861"/>
            <a:ext cx="1523852" cy="827234"/>
          </a:xfrm>
          <a:prstGeom prst="rect">
            <a:avLst/>
          </a:prstGeom>
          <a:ln/>
        </p:spPr>
        <p:style>
          <a:lnRef idx="2">
            <a:schemeClr val="accent1"/>
          </a:lnRef>
          <a:fillRef idx="1">
            <a:schemeClr val="lt1"/>
          </a:fillRef>
          <a:effectRef idx="0">
            <a:schemeClr val="accent1"/>
          </a:effectRef>
          <a:fontRef idx="minor">
            <a:schemeClr val="dk1"/>
          </a:fontRef>
        </p:style>
        <p:txBody>
          <a:bodyPr wrap="none" lIns="108847" tIns="54423" rIns="108847" bIns="54423">
            <a:noAutofit/>
          </a:bodyPr>
          <a:lstStyle/>
          <a:p>
            <a:pPr algn="ctr"/>
            <a:r>
              <a:rPr lang="fr-FR" sz="1693" spc="-1" dirty="0">
                <a:latin typeface="Arial"/>
              </a:rPr>
              <a:t>Table </a:t>
            </a:r>
          </a:p>
          <a:p>
            <a:pPr algn="ctr"/>
            <a:r>
              <a:rPr lang="fr-FR" sz="1693" spc="-1" dirty="0">
                <a:latin typeface="Arial"/>
              </a:rPr>
              <a:t>suivi des prix</a:t>
            </a:r>
          </a:p>
        </p:txBody>
      </p:sp>
      <p:sp>
        <p:nvSpPr>
          <p:cNvPr id="83" name="CustomShape 14"/>
          <p:cNvSpPr/>
          <p:nvPr/>
        </p:nvSpPr>
        <p:spPr>
          <a:xfrm>
            <a:off x="9895366" y="-62144"/>
            <a:ext cx="2296419" cy="2145675"/>
          </a:xfrm>
          <a:custGeom>
            <a:avLst/>
            <a:gdLst/>
            <a:ahLst/>
            <a:cxnLst/>
            <a:rect l="0" t="0" r="r" b="b"/>
            <a:pathLst>
              <a:path w="4001" h="3500">
                <a:moveTo>
                  <a:pt x="2000" y="0"/>
                </a:moveTo>
                <a:lnTo>
                  <a:pt x="4000" y="3499"/>
                </a:lnTo>
                <a:lnTo>
                  <a:pt x="0" y="3499"/>
                </a:lnTo>
                <a:lnTo>
                  <a:pt x="2000" y="0"/>
                </a:lnTo>
              </a:path>
            </a:pathLst>
          </a:custGeom>
          <a:ln w="38100"/>
        </p:spPr>
        <p:style>
          <a:lnRef idx="1">
            <a:schemeClr val="accent3"/>
          </a:lnRef>
          <a:fillRef idx="0">
            <a:schemeClr val="accent3"/>
          </a:fillRef>
          <a:effectRef idx="0">
            <a:schemeClr val="accent3"/>
          </a:effectRef>
          <a:fontRef idx="minor">
            <a:schemeClr val="tx1"/>
          </a:fontRef>
        </p:style>
        <p:txBody>
          <a:bodyPr wrap="none" lIns="108847" tIns="54423" rIns="108847" bIns="54423" anchor="ctr">
            <a:noAutofit/>
          </a:bodyPr>
          <a:lstStyle/>
          <a:p>
            <a:pPr algn="ctr"/>
            <a:r>
              <a:rPr lang="fr-FR" sz="1572" spc="-1" dirty="0">
                <a:latin typeface="Arial"/>
              </a:rPr>
              <a:t>Visualisation:</a:t>
            </a:r>
          </a:p>
          <a:p>
            <a:pPr algn="ctr"/>
            <a:r>
              <a:rPr lang="fr-FR" sz="1572" spc="-1" dirty="0">
                <a:latin typeface="Arial"/>
              </a:rPr>
              <a:t>Flask/Dash</a:t>
            </a:r>
          </a:p>
        </p:txBody>
      </p:sp>
      <p:cxnSp>
        <p:nvCxnSpPr>
          <p:cNvPr id="84" name="Line 15"/>
          <p:cNvCxnSpPr/>
          <p:nvPr/>
        </p:nvCxnSpPr>
        <p:spPr>
          <a:xfrm>
            <a:off x="214" y="0"/>
            <a:ext cx="435" cy="435"/>
          </a:xfrm>
          <a:prstGeom prst="line">
            <a:avLst/>
          </a:prstGeom>
          <a:ln w="0">
            <a:solidFill>
              <a:srgbClr val="3465A4"/>
            </a:solidFill>
          </a:ln>
        </p:spPr>
      </p:cxnSp>
      <p:cxnSp>
        <p:nvCxnSpPr>
          <p:cNvPr id="85" name="Line 16"/>
          <p:cNvCxnSpPr/>
          <p:nvPr/>
        </p:nvCxnSpPr>
        <p:spPr>
          <a:xfrm>
            <a:off x="214" y="0"/>
            <a:ext cx="435" cy="435"/>
          </a:xfrm>
          <a:prstGeom prst="line">
            <a:avLst/>
          </a:prstGeom>
          <a:ln w="0">
            <a:solidFill>
              <a:srgbClr val="3465A4"/>
            </a:solidFill>
          </a:ln>
        </p:spPr>
      </p:cxnSp>
      <p:sp>
        <p:nvSpPr>
          <p:cNvPr id="86" name="Line 17"/>
          <p:cNvSpPr/>
          <p:nvPr/>
        </p:nvSpPr>
        <p:spPr>
          <a:xfrm flipV="1">
            <a:off x="2366328" y="1782991"/>
            <a:ext cx="986362" cy="1"/>
          </a:xfrm>
          <a:prstGeom prst="line">
            <a:avLst/>
          </a:prstGeom>
          <a:ln w="0">
            <a:solidFill>
              <a:srgbClr val="3465A4"/>
            </a:solidFill>
            <a:headEnd type="oval" w="med" len="med"/>
            <a:tailEnd type="triangle" w="med" len="med"/>
          </a:ln>
        </p:spPr>
        <p:style>
          <a:lnRef idx="0">
            <a:scrgbClr r="0" g="0" b="0"/>
          </a:lnRef>
          <a:fillRef idx="0">
            <a:scrgbClr r="0" g="0" b="0"/>
          </a:fillRef>
          <a:effectRef idx="0">
            <a:scrgbClr r="0" g="0" b="0"/>
          </a:effectRef>
          <a:fontRef idx="minor"/>
        </p:style>
      </p:sp>
      <p:sp>
        <p:nvSpPr>
          <p:cNvPr id="87" name="Line 18"/>
          <p:cNvSpPr/>
          <p:nvPr/>
        </p:nvSpPr>
        <p:spPr>
          <a:xfrm flipV="1">
            <a:off x="6705601" y="2897827"/>
            <a:ext cx="633328" cy="0"/>
          </a:xfrm>
          <a:prstGeom prst="line">
            <a:avLst/>
          </a:prstGeom>
          <a:ln w="0">
            <a:solidFill>
              <a:srgbClr val="3465A4"/>
            </a:solidFill>
            <a:headEnd type="oval" w="med" len="med"/>
            <a:tailEnd type="triangle" w="med" len="med"/>
          </a:ln>
        </p:spPr>
        <p:style>
          <a:lnRef idx="0">
            <a:scrgbClr r="0" g="0" b="0"/>
          </a:lnRef>
          <a:fillRef idx="0">
            <a:scrgbClr r="0" g="0" b="0"/>
          </a:fillRef>
          <a:effectRef idx="0">
            <a:scrgbClr r="0" g="0" b="0"/>
          </a:effectRef>
          <a:fontRef idx="minor"/>
        </p:style>
      </p:sp>
      <p:sp>
        <p:nvSpPr>
          <p:cNvPr id="88" name="TextShape 19"/>
          <p:cNvSpPr txBox="1"/>
          <p:nvPr/>
        </p:nvSpPr>
        <p:spPr>
          <a:xfrm>
            <a:off x="9752868" y="2170607"/>
            <a:ext cx="1306159" cy="418842"/>
          </a:xfrm>
          <a:prstGeom prst="rect">
            <a:avLst/>
          </a:prstGeom>
          <a:noFill/>
          <a:ln w="0">
            <a:noFill/>
          </a:ln>
        </p:spPr>
        <p:txBody>
          <a:bodyPr lIns="108847" tIns="54423" rIns="108847" bIns="54423">
            <a:noAutofit/>
          </a:bodyPr>
          <a:lstStyle/>
          <a:p>
            <a:r>
              <a:rPr lang="fr-FR" sz="2177" spc="-1" dirty="0">
                <a:latin typeface="Arial"/>
              </a:rPr>
              <a:t>User</a:t>
            </a:r>
          </a:p>
        </p:txBody>
      </p:sp>
      <p:sp>
        <p:nvSpPr>
          <p:cNvPr id="91" name="TextShape 22"/>
          <p:cNvSpPr txBox="1"/>
          <p:nvPr/>
        </p:nvSpPr>
        <p:spPr>
          <a:xfrm>
            <a:off x="4998838" y="87512"/>
            <a:ext cx="3047704" cy="418842"/>
          </a:xfrm>
          <a:prstGeom prst="rect">
            <a:avLst/>
          </a:prstGeom>
          <a:noFill/>
          <a:ln w="0">
            <a:noFill/>
          </a:ln>
        </p:spPr>
        <p:txBody>
          <a:bodyPr lIns="108847" tIns="54423" rIns="108847" bIns="54423">
            <a:noAutofit/>
          </a:bodyPr>
          <a:lstStyle/>
          <a:p>
            <a:r>
              <a:rPr lang="fr-FR" sz="2177" b="1" i="1" spc="-1" dirty="0">
                <a:latin typeface="Arial"/>
              </a:rPr>
              <a:t>Projet Collection</a:t>
            </a:r>
          </a:p>
        </p:txBody>
      </p:sp>
      <p:sp>
        <p:nvSpPr>
          <p:cNvPr id="92" name="Line 23"/>
          <p:cNvSpPr/>
          <p:nvPr/>
        </p:nvSpPr>
        <p:spPr>
          <a:xfrm flipV="1">
            <a:off x="9059829" y="2993302"/>
            <a:ext cx="655336" cy="10864"/>
          </a:xfrm>
          <a:prstGeom prst="line">
            <a:avLst/>
          </a:prstGeom>
          <a:ln w="0">
            <a:solidFill>
              <a:srgbClr val="3465A4"/>
            </a:solidFill>
            <a:headEnd type="triangle" w="med" len="med"/>
            <a:tailEnd type="oval" w="med" len="med"/>
          </a:ln>
        </p:spPr>
        <p:style>
          <a:lnRef idx="0">
            <a:scrgbClr r="0" g="0" b="0"/>
          </a:lnRef>
          <a:fillRef idx="0">
            <a:scrgbClr r="0" g="0" b="0"/>
          </a:fillRef>
          <a:effectRef idx="0">
            <a:scrgbClr r="0" g="0" b="0"/>
          </a:effectRef>
          <a:fontRef idx="minor"/>
        </p:style>
      </p:sp>
      <p:cxnSp>
        <p:nvCxnSpPr>
          <p:cNvPr id="95" name="Line 26"/>
          <p:cNvCxnSpPr/>
          <p:nvPr/>
        </p:nvCxnSpPr>
        <p:spPr>
          <a:xfrm>
            <a:off x="214" y="0"/>
            <a:ext cx="435" cy="435"/>
          </a:xfrm>
          <a:prstGeom prst="line">
            <a:avLst/>
          </a:prstGeom>
          <a:ln w="0">
            <a:solidFill>
              <a:srgbClr val="3465A4"/>
            </a:solidFill>
            <a:tailEnd type="triangle" w="med" len="med"/>
          </a:ln>
        </p:spPr>
      </p:cxnSp>
      <p:cxnSp>
        <p:nvCxnSpPr>
          <p:cNvPr id="96" name="Line 27"/>
          <p:cNvCxnSpPr/>
          <p:nvPr/>
        </p:nvCxnSpPr>
        <p:spPr>
          <a:xfrm>
            <a:off x="214" y="0"/>
            <a:ext cx="435" cy="435"/>
          </a:xfrm>
          <a:prstGeom prst="line">
            <a:avLst/>
          </a:prstGeom>
          <a:ln w="0">
            <a:solidFill>
              <a:srgbClr val="3465A4"/>
            </a:solidFill>
            <a:tailEnd type="triangle" w="med" len="med"/>
          </a:ln>
        </p:spPr>
      </p:cxnSp>
      <p:sp>
        <p:nvSpPr>
          <p:cNvPr id="97" name="CustomShape 28"/>
          <p:cNvSpPr/>
          <p:nvPr/>
        </p:nvSpPr>
        <p:spPr>
          <a:xfrm>
            <a:off x="9796407" y="2612318"/>
            <a:ext cx="1523852" cy="1523852"/>
          </a:xfrm>
          <a:prstGeom prst="rect">
            <a:avLst/>
          </a:prstGeom>
          <a:ln/>
        </p:spPr>
        <p:style>
          <a:lnRef idx="2">
            <a:schemeClr val="accent6"/>
          </a:lnRef>
          <a:fillRef idx="1">
            <a:schemeClr val="lt1"/>
          </a:fillRef>
          <a:effectRef idx="0">
            <a:schemeClr val="accent6"/>
          </a:effectRef>
          <a:fontRef idx="minor">
            <a:schemeClr val="dk1"/>
          </a:fontRef>
        </p:style>
        <p:txBody>
          <a:bodyPr wrap="none" lIns="108847" tIns="54423" rIns="108847" bIns="54423" anchor="ctr">
            <a:noAutofit/>
          </a:bodyPr>
          <a:lstStyle/>
          <a:p>
            <a:endParaRPr lang="fr-FR" sz="1814" spc="-1" dirty="0">
              <a:latin typeface="Arial"/>
            </a:endParaRPr>
          </a:p>
          <a:p>
            <a:r>
              <a:rPr lang="fr-FR" sz="1814" spc="-1" dirty="0">
                <a:latin typeface="Arial"/>
              </a:rPr>
              <a:t>- lire</a:t>
            </a:r>
          </a:p>
          <a:p>
            <a:r>
              <a:rPr lang="fr-FR" sz="1814" spc="-1" dirty="0">
                <a:latin typeface="Arial"/>
              </a:rPr>
              <a:t>- modifier</a:t>
            </a:r>
          </a:p>
          <a:p>
            <a:r>
              <a:rPr lang="fr-FR" sz="1814" spc="-1" dirty="0">
                <a:latin typeface="Arial"/>
              </a:rPr>
              <a:t>- ajouter</a:t>
            </a:r>
          </a:p>
          <a:p>
            <a:r>
              <a:rPr lang="fr-FR" sz="1814" spc="-1" dirty="0">
                <a:latin typeface="Arial"/>
              </a:rPr>
              <a:t>- supprimer</a:t>
            </a:r>
          </a:p>
        </p:txBody>
      </p:sp>
      <p:sp>
        <p:nvSpPr>
          <p:cNvPr id="27" name="Line 18">
            <a:extLst>
              <a:ext uri="{FF2B5EF4-FFF2-40B4-BE49-F238E27FC236}">
                <a16:creationId xmlns:a16="http://schemas.microsoft.com/office/drawing/2014/main" id="{197F9258-5111-4FA1-8B20-4BDE4DE68D05}"/>
              </a:ext>
            </a:extLst>
          </p:cNvPr>
          <p:cNvSpPr/>
          <p:nvPr/>
        </p:nvSpPr>
        <p:spPr>
          <a:xfrm flipV="1">
            <a:off x="4787154" y="2924720"/>
            <a:ext cx="633328" cy="0"/>
          </a:xfrm>
          <a:prstGeom prst="line">
            <a:avLst/>
          </a:prstGeom>
          <a:ln w="0">
            <a:solidFill>
              <a:srgbClr val="3465A4"/>
            </a:solidFill>
            <a:headEnd type="oval" w="med" len="med"/>
            <a:tailEnd type="triangle" w="med" len="med"/>
          </a:ln>
        </p:spPr>
        <p:style>
          <a:lnRef idx="0">
            <a:scrgbClr r="0" g="0" b="0"/>
          </a:lnRef>
          <a:fillRef idx="0">
            <a:scrgbClr r="0" g="0" b="0"/>
          </a:fillRef>
          <a:effectRef idx="0">
            <a:scrgbClr r="0" g="0" b="0"/>
          </a:effectRef>
          <a:fontRef idx="minor"/>
        </p:style>
      </p:sp>
      <p:sp>
        <p:nvSpPr>
          <p:cNvPr id="2" name="Oval 1">
            <a:extLst>
              <a:ext uri="{FF2B5EF4-FFF2-40B4-BE49-F238E27FC236}">
                <a16:creationId xmlns:a16="http://schemas.microsoft.com/office/drawing/2014/main" id="{B73CFC03-5836-4A05-9D31-96C739B1A745}"/>
              </a:ext>
            </a:extLst>
          </p:cNvPr>
          <p:cNvSpPr/>
          <p:nvPr/>
        </p:nvSpPr>
        <p:spPr>
          <a:xfrm>
            <a:off x="5157926" y="860611"/>
            <a:ext cx="2461549" cy="10990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800" spc="-1" dirty="0">
                <a:latin typeface="Arial"/>
              </a:rPr>
              <a:t>Base de données </a:t>
            </a:r>
            <a:r>
              <a:rPr lang="fr-FR" spc="-1" dirty="0" err="1">
                <a:latin typeface="Arial"/>
              </a:rPr>
              <a:t>P</a:t>
            </a:r>
            <a:r>
              <a:rPr lang="fr-FR" sz="1800" spc="-1" dirty="0" err="1">
                <a:latin typeface="Arial"/>
              </a:rPr>
              <a:t>ostgresql</a:t>
            </a:r>
            <a:endParaRPr lang="fr-FR" sz="1800" spc="-1" dirty="0">
              <a:latin typeface="Arial"/>
            </a:endParaRPr>
          </a:p>
          <a:p>
            <a:pPr algn="ctr"/>
            <a:endParaRPr lang="fr-FR" dirty="0"/>
          </a:p>
        </p:txBody>
      </p:sp>
      <p:sp>
        <p:nvSpPr>
          <p:cNvPr id="28" name="Line 23">
            <a:extLst>
              <a:ext uri="{FF2B5EF4-FFF2-40B4-BE49-F238E27FC236}">
                <a16:creationId xmlns:a16="http://schemas.microsoft.com/office/drawing/2014/main" id="{FE090A74-321A-4E1A-BD32-D891F7992741}"/>
              </a:ext>
            </a:extLst>
          </p:cNvPr>
          <p:cNvSpPr/>
          <p:nvPr/>
        </p:nvSpPr>
        <p:spPr>
          <a:xfrm flipH="1">
            <a:off x="8207246" y="4775893"/>
            <a:ext cx="0" cy="813596"/>
          </a:xfrm>
          <a:prstGeom prst="line">
            <a:avLst/>
          </a:prstGeom>
          <a:ln w="0">
            <a:solidFill>
              <a:srgbClr val="3465A4"/>
            </a:solidFill>
            <a:headEnd type="triangle" w="med" len="med"/>
            <a:tailEnd type="oval" w="med" len="med"/>
          </a:ln>
        </p:spPr>
        <p:style>
          <a:lnRef idx="0">
            <a:scrgbClr r="0" g="0" b="0"/>
          </a:lnRef>
          <a:fillRef idx="0">
            <a:scrgbClr r="0" g="0" b="0"/>
          </a:fillRef>
          <a:effectRef idx="0">
            <a:scrgbClr r="0" g="0" b="0"/>
          </a:effectRef>
          <a:fontRef idx="minor"/>
        </p:style>
      </p:sp>
      <p:sp>
        <p:nvSpPr>
          <p:cNvPr id="29" name="CustomShape 1">
            <a:extLst>
              <a:ext uri="{FF2B5EF4-FFF2-40B4-BE49-F238E27FC236}">
                <a16:creationId xmlns:a16="http://schemas.microsoft.com/office/drawing/2014/main" id="{DEF05590-AB52-4113-901C-349C13BC364F}"/>
              </a:ext>
            </a:extLst>
          </p:cNvPr>
          <p:cNvSpPr/>
          <p:nvPr/>
        </p:nvSpPr>
        <p:spPr>
          <a:xfrm>
            <a:off x="317971" y="3346479"/>
            <a:ext cx="1945305" cy="69262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108847" tIns="54423" rIns="108847" bIns="54423" anchor="ctr">
            <a:noAutofit/>
          </a:bodyPr>
          <a:lstStyle/>
          <a:p>
            <a:pPr algn="ctr"/>
            <a:r>
              <a:rPr lang="fr-FR" sz="2400" spc="-1" dirty="0" err="1">
                <a:latin typeface="Arial"/>
              </a:rPr>
              <a:t>Scraping</a:t>
            </a:r>
            <a:endParaRPr lang="fr-FR" sz="2400" spc="-1" dirty="0">
              <a:latin typeface="Arial"/>
            </a:endParaRPr>
          </a:p>
        </p:txBody>
      </p:sp>
      <p:sp>
        <p:nvSpPr>
          <p:cNvPr id="30" name="Line 17">
            <a:extLst>
              <a:ext uri="{FF2B5EF4-FFF2-40B4-BE49-F238E27FC236}">
                <a16:creationId xmlns:a16="http://schemas.microsoft.com/office/drawing/2014/main" id="{29555E5B-5267-4354-BC04-F089F43183DB}"/>
              </a:ext>
            </a:extLst>
          </p:cNvPr>
          <p:cNvSpPr/>
          <p:nvPr/>
        </p:nvSpPr>
        <p:spPr>
          <a:xfrm flipV="1">
            <a:off x="2318617" y="2708633"/>
            <a:ext cx="993598" cy="1"/>
          </a:xfrm>
          <a:prstGeom prst="line">
            <a:avLst/>
          </a:prstGeom>
          <a:ln w="0">
            <a:solidFill>
              <a:srgbClr val="3465A4"/>
            </a:solidFill>
            <a:headEnd type="oval" w="med" len="med"/>
            <a:tailEnd type="triangle" w="med" len="med"/>
          </a:ln>
        </p:spPr>
        <p:style>
          <a:lnRef idx="0">
            <a:scrgbClr r="0" g="0" b="0"/>
          </a:lnRef>
          <a:fillRef idx="0">
            <a:scrgbClr r="0" g="0" b="0"/>
          </a:fillRef>
          <a:effectRef idx="0">
            <a:scrgbClr r="0" g="0" b="0"/>
          </a:effectRef>
          <a:fontRef idx="minor"/>
        </p:style>
      </p:sp>
      <p:sp>
        <p:nvSpPr>
          <p:cNvPr id="31" name="Line 17">
            <a:extLst>
              <a:ext uri="{FF2B5EF4-FFF2-40B4-BE49-F238E27FC236}">
                <a16:creationId xmlns:a16="http://schemas.microsoft.com/office/drawing/2014/main" id="{6D7E9077-23A0-46C8-9471-A675720F9EC7}"/>
              </a:ext>
            </a:extLst>
          </p:cNvPr>
          <p:cNvSpPr/>
          <p:nvPr/>
        </p:nvSpPr>
        <p:spPr>
          <a:xfrm>
            <a:off x="2286428" y="3587526"/>
            <a:ext cx="1066260" cy="0"/>
          </a:xfrm>
          <a:prstGeom prst="line">
            <a:avLst/>
          </a:prstGeom>
          <a:ln w="0">
            <a:solidFill>
              <a:srgbClr val="3465A4"/>
            </a:solidFill>
            <a:headEnd type="oval" w="med" len="med"/>
            <a:tailEnd type="triangle" w="med" len="med"/>
          </a:ln>
        </p:spPr>
        <p:style>
          <a:lnRef idx="0">
            <a:scrgbClr r="0" g="0" b="0"/>
          </a:lnRef>
          <a:fillRef idx="0">
            <a:scrgbClr r="0" g="0" b="0"/>
          </a:fillRef>
          <a:effectRef idx="0">
            <a:scrgbClr r="0" g="0" b="0"/>
          </a:effectRef>
          <a:fontRef idx="minor"/>
        </p:style>
      </p:sp>
      <p:sp>
        <p:nvSpPr>
          <p:cNvPr id="32" name="TextShape 22">
            <a:extLst>
              <a:ext uri="{FF2B5EF4-FFF2-40B4-BE49-F238E27FC236}">
                <a16:creationId xmlns:a16="http://schemas.microsoft.com/office/drawing/2014/main" id="{68C9EE01-9F02-47D0-A71F-A58B9BF2D17F}"/>
              </a:ext>
            </a:extLst>
          </p:cNvPr>
          <p:cNvSpPr txBox="1"/>
          <p:nvPr/>
        </p:nvSpPr>
        <p:spPr>
          <a:xfrm>
            <a:off x="90960" y="5802509"/>
            <a:ext cx="3047704" cy="418842"/>
          </a:xfrm>
          <a:prstGeom prst="rect">
            <a:avLst/>
          </a:prstGeom>
          <a:noFill/>
          <a:ln w="0">
            <a:noFill/>
          </a:ln>
        </p:spPr>
        <p:txBody>
          <a:bodyPr lIns="108847" tIns="54423" rIns="108847" bIns="54423">
            <a:noAutofit/>
          </a:bodyPr>
          <a:lstStyle/>
          <a:p>
            <a:r>
              <a:rPr lang="fr-FR" sz="2800" spc="-1" dirty="0">
                <a:latin typeface="Arial"/>
              </a:rPr>
              <a:t>Schéma du projet</a:t>
            </a:r>
          </a:p>
        </p:txBody>
      </p:sp>
    </p:spTree>
    <p:extLst>
      <p:ext uri="{BB962C8B-B14F-4D97-AF65-F5344CB8AC3E}">
        <p14:creationId xmlns:p14="http://schemas.microsoft.com/office/powerpoint/2010/main" val="385016310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{3991ACBF-F433-4BCA-9281-993D03797503}tf56160789_win32</Template>
  <TotalTime>1619</TotalTime>
  <Words>608</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Calibri</vt:lpstr>
      <vt:lpstr>Franklin Gothic Book</vt:lpstr>
      <vt:lpstr>1_RetrospectVTI</vt:lpstr>
      <vt:lpstr>PROJET COLLECTION</vt:lpstr>
      <vt:lpstr>Chacun de nous a besoin de la mémoire de l’autre, parce qu’il n’y va pas d’une vertu de compassion ou de charité, mais d’une lucidité nouvelle dans un processus de la Relation. Et si nous voulons partager la beauté du monde, si nous voulons être solidaires de ses souffrances, nous devons apprendre à nous souvenir ensemble. </vt:lpstr>
      <vt:lpstr>PLAN</vt:lpstr>
      <vt:lpstr>1. Introduction</vt:lpstr>
      <vt:lpstr>1. Introduction</vt:lpstr>
      <vt:lpstr>2. Conception du projet</vt:lpstr>
      <vt:lpstr>Gestion du projet avec clickup</vt:lpstr>
      <vt:lpstr>Gestion du projet avec clickup</vt:lpstr>
      <vt:lpstr>PowerPoint Presentation</vt:lpstr>
      <vt:lpstr>PowerPoint Presentation</vt:lpstr>
      <vt:lpstr>PowerPoint Presentation</vt:lpstr>
      <vt:lpstr>PowerPoint Presentation</vt:lpstr>
      <vt:lpstr>Choix des technos</vt:lpstr>
      <vt:lpstr>3. Démo technique</vt:lpstr>
      <vt:lpstr>4. Conclusion</vt:lpstr>
      <vt:lpstr>Ressources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COLLECTION</dc:title>
  <dc:creator>Mayel PELLE</dc:creator>
  <cp:lastModifiedBy>Mayel PELLE</cp:lastModifiedBy>
  <cp:revision>36</cp:revision>
  <dcterms:created xsi:type="dcterms:W3CDTF">2021-04-27T11:26:40Z</dcterms:created>
  <dcterms:modified xsi:type="dcterms:W3CDTF">2021-05-09T09:19:15Z</dcterms:modified>
</cp:coreProperties>
</file>