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7" r:id="rId3"/>
    <p:sldId id="259" r:id="rId4"/>
    <p:sldId id="260" r:id="rId5"/>
    <p:sldId id="261" r:id="rId6"/>
    <p:sldId id="262" r:id="rId7"/>
    <p:sldId id="263"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160EA64-D806-43AC-9DF2-F8C432F32B4C}" type="datetimeFigureOut">
              <a:rPr lang="en-US" smtClean="0"/>
              <a:t>8/11/2025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A7A6979-0714-4377-B894-6BE4C2D6E202}" type="slidenum">
              <a:rPr lang="en-US" smtClean="0"/>
              <a:pPr/>
              <a:t>‹Nº›</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69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229772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1564484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3761477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1160EA64-D806-43AC-9DF2-F8C432F32B4C}" type="datetimeFigureOut">
              <a:rPr lang="en-US" smtClean="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‹Nº›</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02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90713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8/11/2025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42242179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8/11/2025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207362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8/11/2025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‹Nº›</a:t>
            </a:fld>
            <a:endParaRPr lang="en-US" dirty="0"/>
          </a:p>
        </p:txBody>
      </p:sp>
    </p:spTree>
    <p:extLst>
      <p:ext uri="{BB962C8B-B14F-4D97-AF65-F5344CB8AC3E}">
        <p14:creationId xmlns:p14="http://schemas.microsoft.com/office/powerpoint/2010/main" val="98708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160EA64-D806-43AC-9DF2-F8C432F32B4C}" type="datetimeFigureOut">
              <a:rPr lang="en-US" smtClean="0"/>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219925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1160EA64-D806-43AC-9DF2-F8C432F32B4C}" type="datetimeFigureOut">
              <a:rPr lang="en-US" smtClean="0"/>
              <a:pPr/>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401040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1160EA64-D806-43AC-9DF2-F8C432F32B4C}" type="datetimeFigureOut">
              <a:rPr lang="en-US" smtClean="0"/>
              <a:t>8/11/2025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A7A6979-0714-4377-B894-6BE4C2D6E202}" type="slidenum">
              <a:rPr lang="en-US" smtClean="0"/>
              <a:pPr/>
              <a:t>‹Nº›</a:t>
            </a:fld>
            <a:endParaRPr lang="en-US" dirty="0"/>
          </a:p>
        </p:txBody>
      </p:sp>
    </p:spTree>
    <p:extLst>
      <p:ext uri="{BB962C8B-B14F-4D97-AF65-F5344CB8AC3E}">
        <p14:creationId xmlns:p14="http://schemas.microsoft.com/office/powerpoint/2010/main" val="329638779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dat628-my.sharepoint.com/:x:/r/personal/pt76772323_idat_pe/_layouts/15/Doc.aspx?sourcedoc=%7B423854AC-21A9-4BEE-8C3C-E7AF1A68CC33%7D&amp;file=Guia_Artefactos_Scrum_09.xlsx&amp;action=default&amp;mobileredirect=true&amp;wdOrigin=OUTLOOK-METAOS.FILEBROWSER"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9980" y="777273"/>
            <a:ext cx="9966960" cy="2926080"/>
          </a:xfrm>
        </p:spPr>
        <p:txBody>
          <a:bodyPr>
            <a:normAutofit/>
          </a:bodyPr>
          <a:lstStyle/>
          <a:p>
            <a:r>
              <a:rPr lang="es-ES" sz="6000" dirty="0" smtClean="0"/>
              <a:t>Solución web de sistema integrado de compras, ventas y almacén </a:t>
            </a:r>
            <a:endParaRPr lang="es-ES" sz="6000" dirty="0"/>
          </a:p>
        </p:txBody>
      </p:sp>
      <p:sp>
        <p:nvSpPr>
          <p:cNvPr id="3" name="Subtítulo 2"/>
          <p:cNvSpPr>
            <a:spLocks noGrp="1"/>
          </p:cNvSpPr>
          <p:nvPr>
            <p:ph type="subTitle" idx="1"/>
          </p:nvPr>
        </p:nvSpPr>
        <p:spPr>
          <a:xfrm>
            <a:off x="2218570" y="3964227"/>
            <a:ext cx="7749780" cy="2110752"/>
          </a:xfrm>
        </p:spPr>
        <p:txBody>
          <a:bodyPr>
            <a:normAutofit fontScale="77500" lnSpcReduction="20000"/>
          </a:bodyPr>
          <a:lstStyle/>
          <a:p>
            <a:r>
              <a:rPr lang="es-ES" sz="4400" b="1" dirty="0" smtClean="0">
                <a:solidFill>
                  <a:schemeClr val="accent1">
                    <a:lumMod val="20000"/>
                    <a:lumOff val="80000"/>
                  </a:schemeClr>
                </a:solidFill>
              </a:rPr>
              <a:t>     SMEALL</a:t>
            </a:r>
            <a:endParaRPr lang="es-ES" sz="4400" b="1" dirty="0" smtClean="0">
              <a:solidFill>
                <a:schemeClr val="accent1">
                  <a:lumMod val="20000"/>
                  <a:lumOff val="80000"/>
                </a:schemeClr>
              </a:solidFill>
            </a:endParaRPr>
          </a:p>
          <a:p>
            <a:r>
              <a:rPr lang="es-ES" sz="2800" b="1" dirty="0" smtClean="0">
                <a:solidFill>
                  <a:schemeClr val="accent4">
                    <a:lumMod val="20000"/>
                    <a:lumOff val="80000"/>
                  </a:schemeClr>
                </a:solidFill>
              </a:rPr>
              <a:t>         GRUPO: </a:t>
            </a:r>
            <a:r>
              <a:rPr lang="es-ES" sz="2600" b="1" dirty="0" smtClean="0">
                <a:solidFill>
                  <a:schemeClr val="accent4">
                    <a:lumMod val="20000"/>
                    <a:lumOff val="80000"/>
                  </a:schemeClr>
                </a:solidFill>
              </a:rPr>
              <a:t>CORELINE</a:t>
            </a:r>
          </a:p>
          <a:p>
            <a:pPr marL="457200" indent="-457200">
              <a:buFont typeface="Arial" panose="020B0604020202020204" pitchFamily="34" charset="0"/>
              <a:buChar char="•"/>
            </a:pPr>
            <a:r>
              <a:rPr lang="es-ES" sz="2600" b="1" dirty="0" smtClean="0">
                <a:solidFill>
                  <a:schemeClr val="accent4">
                    <a:lumMod val="20000"/>
                    <a:lumOff val="80000"/>
                  </a:schemeClr>
                </a:solidFill>
              </a:rPr>
              <a:t>- </a:t>
            </a:r>
            <a:r>
              <a:rPr lang="es-ES" sz="2600" b="1" dirty="0" err="1" smtClean="0">
                <a:solidFill>
                  <a:schemeClr val="accent4">
                    <a:lumMod val="20000"/>
                    <a:lumOff val="80000"/>
                  </a:schemeClr>
                </a:solidFill>
              </a:rPr>
              <a:t>Arevalo</a:t>
            </a:r>
            <a:r>
              <a:rPr lang="es-ES" sz="2600" b="1" dirty="0" smtClean="0">
                <a:solidFill>
                  <a:schemeClr val="accent4">
                    <a:lumMod val="20000"/>
                    <a:lumOff val="80000"/>
                  </a:schemeClr>
                </a:solidFill>
              </a:rPr>
              <a:t> Padilla, </a:t>
            </a:r>
            <a:r>
              <a:rPr lang="es-ES" sz="2600" b="1" dirty="0" err="1" smtClean="0">
                <a:solidFill>
                  <a:schemeClr val="accent4">
                    <a:lumMod val="20000"/>
                    <a:lumOff val="80000"/>
                  </a:schemeClr>
                </a:solidFill>
              </a:rPr>
              <a:t>Jhoanna</a:t>
            </a:r>
            <a:endParaRPr lang="es-ES" sz="2600" b="1" dirty="0" smtClean="0">
              <a:solidFill>
                <a:schemeClr val="accent4">
                  <a:lumMod val="20000"/>
                  <a:lumOff val="80000"/>
                </a:schemeClr>
              </a:solidFill>
            </a:endParaRPr>
          </a:p>
          <a:p>
            <a:pPr marL="457200" indent="-457200">
              <a:buFont typeface="Arial" panose="020B0604020202020204" pitchFamily="34" charset="0"/>
              <a:buChar char="•"/>
            </a:pPr>
            <a:r>
              <a:rPr lang="es-ES" sz="2600" b="1" dirty="0" smtClean="0">
                <a:solidFill>
                  <a:schemeClr val="accent4">
                    <a:lumMod val="20000"/>
                    <a:lumOff val="80000"/>
                  </a:schemeClr>
                </a:solidFill>
              </a:rPr>
              <a:t>- Cuadros </a:t>
            </a:r>
            <a:r>
              <a:rPr lang="es-ES" sz="2600" b="1" dirty="0" err="1" smtClean="0">
                <a:solidFill>
                  <a:schemeClr val="accent4">
                    <a:lumMod val="20000"/>
                    <a:lumOff val="80000"/>
                  </a:schemeClr>
                </a:solidFill>
              </a:rPr>
              <a:t>Huallanca</a:t>
            </a:r>
            <a:r>
              <a:rPr lang="es-ES" sz="2600" b="1" dirty="0" smtClean="0">
                <a:solidFill>
                  <a:schemeClr val="accent4">
                    <a:lumMod val="20000"/>
                    <a:lumOff val="80000"/>
                  </a:schemeClr>
                </a:solidFill>
              </a:rPr>
              <a:t>, Mayra</a:t>
            </a:r>
          </a:p>
          <a:p>
            <a:pPr marL="457200" indent="-457200">
              <a:buFont typeface="Arial" panose="020B0604020202020204" pitchFamily="34" charset="0"/>
              <a:buChar char="•"/>
            </a:pPr>
            <a:r>
              <a:rPr lang="es-ES" sz="2600" b="1" dirty="0" smtClean="0">
                <a:solidFill>
                  <a:schemeClr val="accent4">
                    <a:lumMod val="20000"/>
                    <a:lumOff val="80000"/>
                  </a:schemeClr>
                </a:solidFill>
              </a:rPr>
              <a:t>- Medina Meza, Tatiana</a:t>
            </a:r>
            <a:endParaRPr lang="es-ES" sz="2600" b="1" dirty="0">
              <a:solidFill>
                <a:schemeClr val="accent4">
                  <a:lumMod val="20000"/>
                  <a:lumOff val="80000"/>
                </a:schemeClr>
              </a:solidFill>
            </a:endParaRPr>
          </a:p>
          <a:p>
            <a:endParaRPr lang="es-ES" dirty="0"/>
          </a:p>
        </p:txBody>
      </p:sp>
    </p:spTree>
    <p:extLst>
      <p:ext uri="{BB962C8B-B14F-4D97-AF65-F5344CB8AC3E}">
        <p14:creationId xmlns:p14="http://schemas.microsoft.com/office/powerpoint/2010/main" val="173054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55366" y="767254"/>
            <a:ext cx="3103179" cy="1290145"/>
          </a:xfrm>
        </p:spPr>
        <p:txBody>
          <a:bodyPr/>
          <a:lstStyle/>
          <a:p>
            <a:pPr algn="ctr"/>
            <a:r>
              <a:rPr lang="es-ES" dirty="0" smtClean="0"/>
              <a:t>SMEALL</a:t>
            </a:r>
            <a:endParaRPr lang="es-ES" dirty="0"/>
          </a:p>
        </p:txBody>
      </p:sp>
      <p:sp>
        <p:nvSpPr>
          <p:cNvPr id="3" name="Marcador de contenido 2"/>
          <p:cNvSpPr>
            <a:spLocks noGrp="1"/>
          </p:cNvSpPr>
          <p:nvPr>
            <p:ph idx="1"/>
          </p:nvPr>
        </p:nvSpPr>
        <p:spPr>
          <a:xfrm>
            <a:off x="1143000" y="2057400"/>
            <a:ext cx="5327913" cy="4038600"/>
          </a:xfrm>
        </p:spPr>
        <p:txBody>
          <a:bodyPr/>
          <a:lstStyle/>
          <a:p>
            <a:pPr algn="just"/>
            <a:r>
              <a:rPr lang="es-ES" dirty="0" smtClean="0">
                <a:solidFill>
                  <a:schemeClr val="tx2">
                    <a:lumMod val="50000"/>
                  </a:schemeClr>
                </a:solidFill>
                <a:latin typeface="Montserrat"/>
                <a:ea typeface="+mn-lt"/>
                <a:cs typeface="+mn-lt"/>
              </a:rPr>
              <a:t>Es </a:t>
            </a:r>
            <a:r>
              <a:rPr lang="es-ES" dirty="0">
                <a:solidFill>
                  <a:schemeClr val="tx2">
                    <a:lumMod val="50000"/>
                  </a:schemeClr>
                </a:solidFill>
                <a:latin typeface="Montserrat"/>
                <a:ea typeface="+mn-lt"/>
                <a:cs typeface="+mn-lt"/>
              </a:rPr>
              <a:t>un negocio familiar dedicado a la confección y venta de accesorios de moda, como mochilas, morrales y carteras. Operan con una tienda física, un taller de confección y un almacén, y además, realizan envíos tanto nacionales como internacionales para llegar a sus clientes en diferentes lugares.</a:t>
            </a:r>
            <a:endParaRPr lang="en-US" dirty="0">
              <a:solidFill>
                <a:schemeClr val="tx2">
                  <a:lumMod val="50000"/>
                </a:schemeClr>
              </a:solidFill>
              <a:latin typeface="Montserrat"/>
            </a:endParaRPr>
          </a:p>
          <a:p>
            <a:pPr algn="just"/>
            <a:endParaRPr lang="es-ES" dirty="0"/>
          </a:p>
        </p:txBody>
      </p:sp>
      <p:pic>
        <p:nvPicPr>
          <p:cNvPr id="4" name="Picture 1">
            <a:extLst>
              <a:ext uri="{FF2B5EF4-FFF2-40B4-BE49-F238E27FC236}">
                <a16:creationId xmlns:a16="http://schemas.microsoft.com/office/drawing/2014/main" id="{638473E8-500D-B8A4-0A05-7E293B40C38C}"/>
              </a:ext>
            </a:extLst>
          </p:cNvPr>
          <p:cNvPicPr>
            <a:picLocks noChangeAspect="1"/>
          </p:cNvPicPr>
          <p:nvPr/>
        </p:nvPicPr>
        <p:blipFill>
          <a:blip r:embed="rId2"/>
          <a:stretch>
            <a:fillRect/>
          </a:stretch>
        </p:blipFill>
        <p:spPr>
          <a:xfrm>
            <a:off x="6926536" y="1088084"/>
            <a:ext cx="4377296" cy="4377296"/>
          </a:xfrm>
          <a:prstGeom prst="rect">
            <a:avLst/>
          </a:prstGeom>
          <a:noFill/>
          <a:ln>
            <a:solidFill>
              <a:schemeClr val="accent1"/>
            </a:solidFill>
          </a:ln>
        </p:spPr>
      </p:pic>
    </p:spTree>
    <p:extLst>
      <p:ext uri="{BB962C8B-B14F-4D97-AF65-F5344CB8AC3E}">
        <p14:creationId xmlns:p14="http://schemas.microsoft.com/office/powerpoint/2010/main" val="314009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PROBLEMÁTICA</a:t>
            </a:r>
            <a:endParaRPr lang="es-ES" dirty="0"/>
          </a:p>
        </p:txBody>
      </p:sp>
      <p:sp>
        <p:nvSpPr>
          <p:cNvPr id="3" name="Marcador de contenido 2"/>
          <p:cNvSpPr>
            <a:spLocks noGrp="1"/>
          </p:cNvSpPr>
          <p:nvPr>
            <p:ph idx="1"/>
          </p:nvPr>
        </p:nvSpPr>
        <p:spPr/>
        <p:txBody>
          <a:bodyPr/>
          <a:lstStyle/>
          <a:p>
            <a:pPr algn="just"/>
            <a:r>
              <a:rPr lang="es-ES" dirty="0">
                <a:solidFill>
                  <a:schemeClr val="tx2">
                    <a:lumMod val="50000"/>
                  </a:schemeClr>
                </a:solidFill>
              </a:rPr>
              <a:t>La empresa enfrenta serias limitaciones debido a la falta de digitalización y automatización de sus procesos de venta, compra y gestión de inventario. Actualmente, todos los registros se realizan de manera manual, lo que genera desorganización, errores frecuentes y una pérdida de eficiencia en la administración del negocio. La falta de un sistema estructurado impide conocer en tiempo real el estado del stock, lo que ocasiona confusión al momento de atender pedidos y cuenta con un inventario desorganizado que no permite planificar la reposición de productos. Estas limitaciones no solo representan una carga operativa para el negocio, sino que también restringen su capacidad de crecimiento, dificultan la experiencia del cliente y limitan la expansión hacia nuevos canales de venta.</a:t>
            </a:r>
          </a:p>
        </p:txBody>
      </p:sp>
    </p:spTree>
    <p:extLst>
      <p:ext uri="{BB962C8B-B14F-4D97-AF65-F5344CB8AC3E}">
        <p14:creationId xmlns:p14="http://schemas.microsoft.com/office/powerpoint/2010/main" val="208080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JUSTIFICACIÓN</a:t>
            </a:r>
            <a:endParaRPr lang="es-ES" dirty="0"/>
          </a:p>
        </p:txBody>
      </p:sp>
      <p:sp>
        <p:nvSpPr>
          <p:cNvPr id="3" name="Marcador de contenido 2"/>
          <p:cNvSpPr>
            <a:spLocks noGrp="1"/>
          </p:cNvSpPr>
          <p:nvPr>
            <p:ph idx="1"/>
          </p:nvPr>
        </p:nvSpPr>
        <p:spPr/>
        <p:txBody>
          <a:bodyPr>
            <a:normAutofit/>
          </a:bodyPr>
          <a:lstStyle/>
          <a:p>
            <a:pPr algn="just"/>
            <a:r>
              <a:rPr lang="es-ES" dirty="0" smtClean="0">
                <a:solidFill>
                  <a:schemeClr val="tx2">
                    <a:lumMod val="50000"/>
                  </a:schemeClr>
                </a:solidFill>
              </a:rPr>
              <a:t>Smeall </a:t>
            </a:r>
            <a:r>
              <a:rPr lang="es-ES" dirty="0">
                <a:solidFill>
                  <a:schemeClr val="tx2">
                    <a:lumMod val="50000"/>
                  </a:schemeClr>
                </a:solidFill>
              </a:rPr>
              <a:t>enfrenta problemas operativos debido a la gestión manual de sus procesos de compras, ventas </a:t>
            </a:r>
            <a:r>
              <a:rPr lang="es-ES" dirty="0" smtClean="0">
                <a:solidFill>
                  <a:schemeClr val="tx2">
                    <a:lumMod val="50000"/>
                  </a:schemeClr>
                </a:solidFill>
              </a:rPr>
              <a:t>y almacén, </a:t>
            </a:r>
            <a:r>
              <a:rPr lang="es-ES" dirty="0">
                <a:solidFill>
                  <a:schemeClr val="tx2">
                    <a:lumMod val="50000"/>
                  </a:schemeClr>
                </a:solidFill>
              </a:rPr>
              <a:t>lo que genera desorganización, errores frecuentes y dificultad para atender pedidos de manera eficiente. Esta situación limita su crecimiento, afecta la experiencia del cliente y dificulta la expansión a nuevos mercados.</a:t>
            </a:r>
          </a:p>
          <a:p>
            <a:pPr algn="just"/>
            <a:r>
              <a:rPr lang="es-ES" dirty="0">
                <a:solidFill>
                  <a:schemeClr val="tx2">
                    <a:lumMod val="50000"/>
                  </a:schemeClr>
                </a:solidFill>
              </a:rPr>
              <a:t>Por ello, se propone desarrollar una solución web con un sistema integrado que automatice estas </a:t>
            </a:r>
            <a:r>
              <a:rPr lang="es-ES" dirty="0" smtClean="0">
                <a:solidFill>
                  <a:schemeClr val="tx2">
                    <a:lumMod val="50000"/>
                  </a:schemeClr>
                </a:solidFill>
              </a:rPr>
              <a:t>áreas. </a:t>
            </a:r>
            <a:r>
              <a:rPr lang="es-ES" dirty="0">
                <a:solidFill>
                  <a:schemeClr val="tx2">
                    <a:lumMod val="50000"/>
                  </a:schemeClr>
                </a:solidFill>
              </a:rPr>
              <a:t>La </a:t>
            </a:r>
            <a:r>
              <a:rPr lang="es-ES" dirty="0" smtClean="0">
                <a:solidFill>
                  <a:schemeClr val="tx2">
                    <a:lumMod val="50000"/>
                  </a:schemeClr>
                </a:solidFill>
              </a:rPr>
              <a:t>página web </a:t>
            </a:r>
            <a:r>
              <a:rPr lang="es-ES" dirty="0">
                <a:solidFill>
                  <a:schemeClr val="tx2">
                    <a:lumMod val="50000"/>
                  </a:schemeClr>
                </a:solidFill>
              </a:rPr>
              <a:t>permitirá un mejor control del stock, una gestión de compras más eficiente y reportes de ventas que faciliten la toma de decisiones. Esta </a:t>
            </a:r>
            <a:r>
              <a:rPr lang="es-ES" dirty="0" smtClean="0">
                <a:solidFill>
                  <a:schemeClr val="tx2">
                    <a:lumMod val="50000"/>
                  </a:schemeClr>
                </a:solidFill>
              </a:rPr>
              <a:t>solución web </a:t>
            </a:r>
            <a:r>
              <a:rPr lang="es-ES" dirty="0">
                <a:solidFill>
                  <a:schemeClr val="tx2">
                    <a:lumMod val="50000"/>
                  </a:schemeClr>
                </a:solidFill>
              </a:rPr>
              <a:t>representa un paso esencial para modernizar el negocio y mejorar su competitividad</a:t>
            </a:r>
            <a:r>
              <a:rPr lang="es-ES" dirty="0" smtClean="0">
                <a:solidFill>
                  <a:schemeClr val="tx2">
                    <a:lumMod val="50000"/>
                  </a:schemeClr>
                </a:solidFill>
              </a:rPr>
              <a:t>.</a:t>
            </a:r>
            <a:endParaRPr lang="es-ES" dirty="0">
              <a:solidFill>
                <a:schemeClr val="tx2">
                  <a:lumMod val="50000"/>
                </a:schemeClr>
              </a:solidFill>
            </a:endParaRPr>
          </a:p>
        </p:txBody>
      </p:sp>
    </p:spTree>
    <p:extLst>
      <p:ext uri="{BB962C8B-B14F-4D97-AF65-F5344CB8AC3E}">
        <p14:creationId xmlns:p14="http://schemas.microsoft.com/office/powerpoint/2010/main" val="328479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DESCRIPCIÓN DE LA SOLUCIÓN</a:t>
            </a:r>
            <a:endParaRPr lang="es-ES" dirty="0"/>
          </a:p>
        </p:txBody>
      </p:sp>
      <p:sp>
        <p:nvSpPr>
          <p:cNvPr id="3" name="Marcador de contenido 2"/>
          <p:cNvSpPr>
            <a:spLocks noGrp="1"/>
          </p:cNvSpPr>
          <p:nvPr>
            <p:ph idx="1"/>
          </p:nvPr>
        </p:nvSpPr>
        <p:spPr/>
        <p:txBody>
          <a:bodyPr/>
          <a:lstStyle/>
          <a:p>
            <a:pPr marL="285750" indent="-285750" algn="just">
              <a:buClr>
                <a:schemeClr val="accent3"/>
              </a:buClr>
            </a:pPr>
            <a:r>
              <a:rPr lang="es-ES" sz="2400" u="sng" dirty="0">
                <a:solidFill>
                  <a:schemeClr val="tx2">
                    <a:lumMod val="50000"/>
                  </a:schemeClr>
                </a:solidFill>
                <a:cs typeface="Biome"/>
              </a:rPr>
              <a:t>Gestión manual de inventario</a:t>
            </a:r>
            <a:r>
              <a:rPr lang="es-ES" sz="2400" dirty="0">
                <a:solidFill>
                  <a:schemeClr val="tx2">
                    <a:lumMod val="50000"/>
                  </a:schemeClr>
                </a:solidFill>
                <a:cs typeface="Biome"/>
              </a:rPr>
              <a:t>: Se implementará un sistema de inventario automatizado dentro de la plataforma web que permitirá: Registrar cada producto con sus datos (nombre, código, cantidad, proveedor, etc.).</a:t>
            </a:r>
            <a:endParaRPr lang="es-ES" sz="2400" dirty="0">
              <a:solidFill>
                <a:schemeClr val="tx2">
                  <a:lumMod val="50000"/>
                </a:schemeClr>
              </a:solidFill>
              <a:latin typeface="Arial Nova"/>
            </a:endParaRPr>
          </a:p>
          <a:p>
            <a:pPr marL="285750" indent="-285750" algn="just">
              <a:buClr>
                <a:schemeClr val="accent3"/>
              </a:buClr>
            </a:pPr>
            <a:r>
              <a:rPr lang="es-ES" sz="2400" u="sng" dirty="0">
                <a:solidFill>
                  <a:schemeClr val="tx2">
                    <a:lumMod val="50000"/>
                  </a:schemeClr>
                </a:solidFill>
                <a:cs typeface="Biome"/>
              </a:rPr>
              <a:t>Organización en el proceso de compras</a:t>
            </a:r>
            <a:r>
              <a:rPr lang="es-ES" sz="2400" dirty="0">
                <a:solidFill>
                  <a:schemeClr val="tx2">
                    <a:lumMod val="50000"/>
                  </a:schemeClr>
                </a:solidFill>
                <a:cs typeface="Biome"/>
              </a:rPr>
              <a:t>: Se integrará un módulo de compras que esté vinculado al inventario, actualizar el inventario automáticamente al registrar una compra y mantener un historial de compras para control y trazabilidad.</a:t>
            </a:r>
          </a:p>
          <a:p>
            <a:pPr marL="285750" indent="-285750" algn="just">
              <a:buClr>
                <a:schemeClr val="accent3"/>
              </a:buClr>
            </a:pPr>
            <a:r>
              <a:rPr lang="es-ES" sz="2400" u="sng" dirty="0">
                <a:solidFill>
                  <a:schemeClr val="tx2">
                    <a:lumMod val="50000"/>
                  </a:schemeClr>
                </a:solidFill>
                <a:cs typeface="Biome"/>
              </a:rPr>
              <a:t>Reportes o análisis de ventas</a:t>
            </a:r>
            <a:r>
              <a:rPr lang="es-ES" sz="2400" dirty="0">
                <a:solidFill>
                  <a:schemeClr val="tx2">
                    <a:lumMod val="50000"/>
                  </a:schemeClr>
                </a:solidFill>
                <a:cs typeface="Biome"/>
              </a:rPr>
              <a:t>: Se diseñará un sistema de reportes dinámicos que permita: Ver estadísticas de ventas por producto, categoría, cliente o período e identificar productos de alta y baja rotación.</a:t>
            </a:r>
          </a:p>
          <a:p>
            <a:pPr algn="just"/>
            <a:endParaRPr lang="es-ES" dirty="0"/>
          </a:p>
        </p:txBody>
      </p:sp>
    </p:spTree>
    <p:extLst>
      <p:ext uri="{BB962C8B-B14F-4D97-AF65-F5344CB8AC3E}">
        <p14:creationId xmlns:p14="http://schemas.microsoft.com/office/powerpoint/2010/main" val="3210040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53207" y="346842"/>
            <a:ext cx="9875520" cy="1356360"/>
          </a:xfrm>
        </p:spPr>
        <p:txBody>
          <a:bodyPr/>
          <a:lstStyle/>
          <a:p>
            <a:pPr algn="ctr"/>
            <a:r>
              <a:rPr lang="es-ES" dirty="0" smtClean="0"/>
              <a:t>BACKLOG</a:t>
            </a:r>
            <a:endParaRPr lang="es-ES" dirty="0"/>
          </a:p>
        </p:txBody>
      </p:sp>
      <p:pic>
        <p:nvPicPr>
          <p:cNvPr id="4" name="Imagen 3"/>
          <p:cNvPicPr>
            <a:picLocks noChangeAspect="1"/>
          </p:cNvPicPr>
          <p:nvPr/>
        </p:nvPicPr>
        <p:blipFill>
          <a:blip r:embed="rId2"/>
          <a:stretch>
            <a:fillRect/>
          </a:stretch>
        </p:blipFill>
        <p:spPr>
          <a:xfrm>
            <a:off x="1027386" y="1413969"/>
            <a:ext cx="6838950" cy="4933950"/>
          </a:xfrm>
          <a:prstGeom prst="rect">
            <a:avLst/>
          </a:prstGeom>
        </p:spPr>
      </p:pic>
      <p:sp>
        <p:nvSpPr>
          <p:cNvPr id="5" name="Marcador de contenido 2"/>
          <p:cNvSpPr>
            <a:spLocks noGrp="1"/>
          </p:cNvSpPr>
          <p:nvPr>
            <p:ph idx="1"/>
          </p:nvPr>
        </p:nvSpPr>
        <p:spPr>
          <a:xfrm>
            <a:off x="7866335" y="2511972"/>
            <a:ext cx="3631981" cy="2953408"/>
          </a:xfrm>
        </p:spPr>
        <p:txBody>
          <a:bodyPr>
            <a:normAutofit fontScale="77500" lnSpcReduction="20000"/>
          </a:bodyPr>
          <a:lstStyle/>
          <a:p>
            <a:pPr marL="45720" indent="0" algn="ctr">
              <a:buNone/>
            </a:pPr>
            <a:r>
              <a:rPr lang="es-ES" b="1" dirty="0" smtClean="0">
                <a:solidFill>
                  <a:schemeClr val="tx2">
                    <a:lumMod val="75000"/>
                  </a:schemeClr>
                </a:solidFill>
              </a:rPr>
              <a:t>ÉPICAS, HISTORIAS DE USUARIO Y CRITERIOS DE ACEPTACIÓN -&gt;</a:t>
            </a:r>
          </a:p>
          <a:p>
            <a:pPr marL="45720" indent="0" algn="ctr">
              <a:buNone/>
            </a:pPr>
            <a:endParaRPr lang="es-ES" b="1" dirty="0" smtClean="0">
              <a:solidFill>
                <a:schemeClr val="tx2">
                  <a:lumMod val="75000"/>
                </a:schemeClr>
              </a:solidFill>
            </a:endParaRPr>
          </a:p>
          <a:p>
            <a:pPr marL="45720" indent="0" algn="ctr">
              <a:buNone/>
            </a:pPr>
            <a:r>
              <a:rPr lang="es-ES" b="1" dirty="0">
                <a:solidFill>
                  <a:schemeClr val="tx2">
                    <a:lumMod val="75000"/>
                  </a:schemeClr>
                </a:solidFill>
                <a:hlinkClick r:id="rId3"/>
              </a:rPr>
              <a:t>https://idat628-my.sharepoint.com/:x:/r/personal/pt76772323_idat_pe/_layouts/15/Doc.aspx?sourcedoc=%</a:t>
            </a:r>
            <a:r>
              <a:rPr lang="es-ES" b="1" dirty="0" smtClean="0">
                <a:solidFill>
                  <a:schemeClr val="tx2">
                    <a:lumMod val="75000"/>
                  </a:schemeClr>
                </a:solidFill>
                <a:hlinkClick r:id="rId3"/>
              </a:rPr>
              <a:t>7B423854AC-21A9-4BEE-8C3C-E7AF1A68CC33%7D&amp;file=Guia_Artefactos_Scrum_09.xlsx&amp;action=default&amp;mobileredirect=true&amp;wdOrigin=OUTLOOK-METAOS.FILEBROWSER</a:t>
            </a:r>
            <a:endParaRPr lang="es-ES" b="1" dirty="0" smtClean="0">
              <a:solidFill>
                <a:schemeClr val="tx2">
                  <a:lumMod val="75000"/>
                </a:schemeClr>
              </a:solidFill>
            </a:endParaRPr>
          </a:p>
          <a:p>
            <a:pPr marL="45720" indent="0" algn="ctr">
              <a:buNone/>
            </a:pPr>
            <a:endParaRPr lang="es-ES" b="1" dirty="0" smtClean="0">
              <a:solidFill>
                <a:schemeClr val="tx2">
                  <a:lumMod val="75000"/>
                </a:schemeClr>
              </a:solidFill>
            </a:endParaRPr>
          </a:p>
          <a:p>
            <a:pPr marL="45720" indent="0" algn="ctr">
              <a:buNone/>
            </a:pPr>
            <a:endParaRPr lang="es-ES" dirty="0">
              <a:solidFill>
                <a:schemeClr val="tx2">
                  <a:lumMod val="75000"/>
                </a:schemeClr>
              </a:solidFill>
            </a:endParaRPr>
          </a:p>
          <a:p>
            <a:pPr marL="45720" indent="0" algn="ctr">
              <a:buNone/>
            </a:pPr>
            <a:endParaRPr lang="es-ES" dirty="0">
              <a:solidFill>
                <a:schemeClr val="tx2">
                  <a:lumMod val="75000"/>
                </a:schemeClr>
              </a:solidFill>
            </a:endParaRPr>
          </a:p>
        </p:txBody>
      </p:sp>
    </p:spTree>
    <p:extLst>
      <p:ext uri="{BB962C8B-B14F-4D97-AF65-F5344CB8AC3E}">
        <p14:creationId xmlns:p14="http://schemas.microsoft.com/office/powerpoint/2010/main" val="2601727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CONCLUSIONES</a:t>
            </a:r>
            <a:endParaRPr lang="es-ES" dirty="0"/>
          </a:p>
        </p:txBody>
      </p:sp>
      <p:sp>
        <p:nvSpPr>
          <p:cNvPr id="3" name="Marcador de contenido 2"/>
          <p:cNvSpPr>
            <a:spLocks noGrp="1"/>
          </p:cNvSpPr>
          <p:nvPr>
            <p:ph idx="1"/>
          </p:nvPr>
        </p:nvSpPr>
        <p:spPr/>
        <p:txBody>
          <a:bodyPr/>
          <a:lstStyle/>
          <a:p>
            <a:pPr algn="just"/>
            <a:r>
              <a:rPr lang="es-ES" dirty="0">
                <a:solidFill>
                  <a:schemeClr val="tx2">
                    <a:lumMod val="50000"/>
                  </a:schemeClr>
                </a:solidFill>
              </a:rPr>
              <a:t>La implementación de un sistema web integrado para la gestión de compras, ventas y almacén en </a:t>
            </a:r>
            <a:r>
              <a:rPr lang="es-ES" dirty="0" smtClean="0">
                <a:solidFill>
                  <a:schemeClr val="tx2">
                    <a:lumMod val="50000"/>
                  </a:schemeClr>
                </a:solidFill>
              </a:rPr>
              <a:t>Smeall </a:t>
            </a:r>
            <a:r>
              <a:rPr lang="es-ES" dirty="0">
                <a:solidFill>
                  <a:schemeClr val="tx2">
                    <a:lumMod val="50000"/>
                  </a:schemeClr>
                </a:solidFill>
              </a:rPr>
              <a:t>representa una solución estratégica y necesaria para superar las </a:t>
            </a:r>
            <a:r>
              <a:rPr lang="es-ES" dirty="0" smtClean="0">
                <a:solidFill>
                  <a:schemeClr val="tx2">
                    <a:lumMod val="50000"/>
                  </a:schemeClr>
                </a:solidFill>
              </a:rPr>
              <a:t>limitaciones </a:t>
            </a:r>
            <a:r>
              <a:rPr lang="es-ES" dirty="0">
                <a:solidFill>
                  <a:schemeClr val="tx2">
                    <a:lumMod val="50000"/>
                  </a:schemeClr>
                </a:solidFill>
              </a:rPr>
              <a:t>actuales </a:t>
            </a:r>
            <a:r>
              <a:rPr lang="es-ES" dirty="0" smtClean="0">
                <a:solidFill>
                  <a:schemeClr val="tx2">
                    <a:lumMod val="50000"/>
                  </a:schemeClr>
                </a:solidFill>
              </a:rPr>
              <a:t>de </a:t>
            </a:r>
            <a:r>
              <a:rPr lang="es-ES" dirty="0">
                <a:solidFill>
                  <a:schemeClr val="tx2">
                    <a:lumMod val="50000"/>
                  </a:schemeClr>
                </a:solidFill>
              </a:rPr>
              <a:t>la gestión manual de </a:t>
            </a:r>
            <a:r>
              <a:rPr lang="es-ES" dirty="0" smtClean="0">
                <a:solidFill>
                  <a:schemeClr val="tx2">
                    <a:lumMod val="50000"/>
                  </a:schemeClr>
                </a:solidFill>
              </a:rPr>
              <a:t>los </a:t>
            </a:r>
            <a:r>
              <a:rPr lang="es-ES" dirty="0">
                <a:solidFill>
                  <a:schemeClr val="tx2">
                    <a:lumMod val="50000"/>
                  </a:schemeClr>
                </a:solidFill>
              </a:rPr>
              <a:t>procesos</a:t>
            </a:r>
            <a:r>
              <a:rPr lang="es-ES" dirty="0" smtClean="0">
                <a:solidFill>
                  <a:schemeClr val="tx2">
                    <a:lumMod val="50000"/>
                  </a:schemeClr>
                </a:solidFill>
              </a:rPr>
              <a:t>.</a:t>
            </a:r>
          </a:p>
          <a:p>
            <a:pPr algn="just"/>
            <a:r>
              <a:rPr lang="es-ES" dirty="0" smtClean="0">
                <a:solidFill>
                  <a:schemeClr val="tx2">
                    <a:lumMod val="50000"/>
                  </a:schemeClr>
                </a:solidFill>
              </a:rPr>
              <a:t>Esta solución </a:t>
            </a:r>
            <a:r>
              <a:rPr lang="es-ES" dirty="0">
                <a:solidFill>
                  <a:schemeClr val="tx2">
                    <a:lumMod val="50000"/>
                  </a:schemeClr>
                </a:solidFill>
              </a:rPr>
              <a:t>permitirá optimizar la organización y el control del inventario, reduciendo significativamente los errores y mejorando la eficiencia operativa. Además, al contar con reportes dinámicos y actualizados, la empresa podrá tomar decisiones informadas para la planificación de compras y la gestión comercial, facilitando la identificación de productos con alta o baja rotación y mejorando la atención al cliente.</a:t>
            </a:r>
            <a:endParaRPr lang="es-ES" dirty="0">
              <a:solidFill>
                <a:schemeClr val="tx2">
                  <a:lumMod val="50000"/>
                </a:schemeClr>
              </a:solidFill>
            </a:endParaRPr>
          </a:p>
        </p:txBody>
      </p:sp>
    </p:spTree>
    <p:extLst>
      <p:ext uri="{BB962C8B-B14F-4D97-AF65-F5344CB8AC3E}">
        <p14:creationId xmlns:p14="http://schemas.microsoft.com/office/powerpoint/2010/main" val="160679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2489" y="2554014"/>
            <a:ext cx="9875520" cy="1356360"/>
          </a:xfrm>
        </p:spPr>
        <p:txBody>
          <a:bodyPr/>
          <a:lstStyle/>
          <a:p>
            <a:pPr algn="ctr"/>
            <a:r>
              <a:rPr lang="es-ES" i="1" dirty="0" smtClean="0"/>
              <a:t>Gracias</a:t>
            </a:r>
            <a:endParaRPr lang="es-ES" i="1" dirty="0"/>
          </a:p>
        </p:txBody>
      </p:sp>
    </p:spTree>
    <p:extLst>
      <p:ext uri="{BB962C8B-B14F-4D97-AF65-F5344CB8AC3E}">
        <p14:creationId xmlns:p14="http://schemas.microsoft.com/office/powerpoint/2010/main" val="1456380552"/>
      </p:ext>
    </p:extLst>
  </p:cSld>
  <p:clrMapOvr>
    <a:masterClrMapping/>
  </p:clrMapOvr>
</p:sld>
</file>

<file path=ppt/theme/theme1.xml><?xml version="1.0" encoding="utf-8"?>
<a:theme xmlns:a="http://schemas.openxmlformats.org/drawingml/2006/main" name="Base">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TM03457444[[fn=Base]]</Template>
  <TotalTime>164</TotalTime>
  <Words>576</Words>
  <Application>Microsoft Office PowerPoint</Application>
  <PresentationFormat>Panorámica</PresentationFormat>
  <Paragraphs>26</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Arial Nova</vt:lpstr>
      <vt:lpstr>Biome</vt:lpstr>
      <vt:lpstr>Corbel</vt:lpstr>
      <vt:lpstr>Montserrat</vt:lpstr>
      <vt:lpstr>Base</vt:lpstr>
      <vt:lpstr>Solución web de sistema integrado de compras, ventas y almacén </vt:lpstr>
      <vt:lpstr>SMEALL</vt:lpstr>
      <vt:lpstr>PROBLEMÁTICA</vt:lpstr>
      <vt:lpstr>JUSTIFICACIÓN</vt:lpstr>
      <vt:lpstr>DESCRIPCIÓN DE LA SOLUCIÓN</vt:lpstr>
      <vt:lpstr>BACKLOG</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IDAT</dc:creator>
  <cp:lastModifiedBy>IDAT</cp:lastModifiedBy>
  <cp:revision>10</cp:revision>
  <dcterms:created xsi:type="dcterms:W3CDTF">2025-08-11T16:38:24Z</dcterms:created>
  <dcterms:modified xsi:type="dcterms:W3CDTF">2025-08-11T19:50:40Z</dcterms:modified>
</cp:coreProperties>
</file>