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Proxima Nova Semibold"/>
      <p:regular r:id="rId26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Semibold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ProximaNovaSemibold-boldItalic.fntdata"/><Relationship Id="rId27" Type="http://schemas.openxmlformats.org/officeDocument/2006/relationships/font" Target="fonts/ProximaNova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CENIPA - CENTRO DE INVESTIGAÇÃO E PREVENÇÃO DE ACIDENTES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O CENIPA é o órgão do Comando da Aeronáutica responsável pelas atividades de investigação de acidentes aeronáuticos da aviação civil e da Força Aérea Brasileira.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Tem como missão promover a prevenção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acidentes aeronáuticos, preservando os recursos humanos e materiais, visando o progresso 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aviação brasileira (CENIPA, 2019).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Segundo as estatísticas do CENIPA, dentre todos os fatores contribuintes para um acidente aéreo, o humano representa a maior causa contribuinte para essas ocorrências, assim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/>
              <a:t>exigindo maior preocupação/estudo.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t-BR"/>
              <a:t>Esta API tem como finalidade gerar um relatório completo de todos os incidentes, incidentes graves e acidentes aeronáuticos que já possuem relatório final junto ao CENIPA, a fim de proporcionar a conscientização de vários elementos que podem contribuir para um acidente aéreo.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c3d05c7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c3d05c7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c80463a7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c80463a7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0463a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0463a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23.jpg"/><Relationship Id="rId11" Type="http://schemas.openxmlformats.org/officeDocument/2006/relationships/image" Target="../media/image14.jpg"/><Relationship Id="rId22" Type="http://schemas.openxmlformats.org/officeDocument/2006/relationships/image" Target="../media/image24.jpg"/><Relationship Id="rId10" Type="http://schemas.openxmlformats.org/officeDocument/2006/relationships/image" Target="../media/image3.jpg"/><Relationship Id="rId21" Type="http://schemas.openxmlformats.org/officeDocument/2006/relationships/image" Target="../media/image27.jpg"/><Relationship Id="rId13" Type="http://schemas.openxmlformats.org/officeDocument/2006/relationships/image" Target="../media/image10.jpg"/><Relationship Id="rId24" Type="http://schemas.openxmlformats.org/officeDocument/2006/relationships/image" Target="../media/image25.jpg"/><Relationship Id="rId12" Type="http://schemas.openxmlformats.org/officeDocument/2006/relationships/image" Target="../media/image9.jpg"/><Relationship Id="rId23" Type="http://schemas.openxmlformats.org/officeDocument/2006/relationships/image" Target="../media/image21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9" Type="http://schemas.openxmlformats.org/officeDocument/2006/relationships/image" Target="../media/image7.jpg"/><Relationship Id="rId15" Type="http://schemas.openxmlformats.org/officeDocument/2006/relationships/image" Target="../media/image2.jpg"/><Relationship Id="rId14" Type="http://schemas.openxmlformats.org/officeDocument/2006/relationships/image" Target="../media/image8.jpg"/><Relationship Id="rId17" Type="http://schemas.openxmlformats.org/officeDocument/2006/relationships/image" Target="../media/image29.jpg"/><Relationship Id="rId16" Type="http://schemas.openxmlformats.org/officeDocument/2006/relationships/image" Target="../media/image12.jpg"/><Relationship Id="rId5" Type="http://schemas.openxmlformats.org/officeDocument/2006/relationships/image" Target="../media/image17.jpg"/><Relationship Id="rId19" Type="http://schemas.openxmlformats.org/officeDocument/2006/relationships/image" Target="../media/image20.jpg"/><Relationship Id="rId6" Type="http://schemas.openxmlformats.org/officeDocument/2006/relationships/image" Target="../media/image19.jpg"/><Relationship Id="rId18" Type="http://schemas.openxmlformats.org/officeDocument/2006/relationships/image" Target="../media/image18.jpg"/><Relationship Id="rId7" Type="http://schemas.openxmlformats.org/officeDocument/2006/relationships/image" Target="../media/image6.jpg"/><Relationship Id="rId8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jpg"/><Relationship Id="rId4" Type="http://schemas.openxmlformats.org/officeDocument/2006/relationships/hyperlink" Target="https://github.com/mayraccoelho/reprograma-projeto-final" TargetMode="External"/><Relationship Id="rId5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24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VAMOS VOAR EM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SEGURANÇA</a:t>
            </a:r>
            <a:endParaRPr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-778550" y="1245775"/>
            <a:ext cx="10608350" cy="38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@MAYRACCOELHO</a:t>
            </a:r>
            <a:endParaRPr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421675" y="2135500"/>
            <a:ext cx="54525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Projeto Final {reprograma} + Mercado Livre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accent1"/>
                </a:solidFill>
              </a:rPr>
              <a:t>Esta API tem como finalidade gerar relatório personalizado de todos os </a:t>
            </a:r>
            <a:r>
              <a:rPr b="0" lang="pt-BR" sz="2400">
                <a:solidFill>
                  <a:schemeClr val="accent1"/>
                </a:solidFill>
              </a:rPr>
              <a:t> incidentes, incidentes graves e acidentes aéreos que já possuem relatório final oficial realizado pelo </a:t>
            </a:r>
            <a:r>
              <a:rPr lang="pt-BR">
                <a:solidFill>
                  <a:schemeClr val="accent1"/>
                </a:solidFill>
                <a:highlight>
                  <a:srgbClr val="FFFF00"/>
                </a:highlight>
              </a:rPr>
              <a:t>CENIPA</a:t>
            </a:r>
            <a:r>
              <a:rPr b="0" lang="pt-BR" sz="2400">
                <a:solidFill>
                  <a:schemeClr val="accent1"/>
                </a:solidFill>
              </a:rPr>
              <a:t>.</a:t>
            </a:r>
            <a:endParaRPr b="0" sz="2400">
              <a:solidFill>
                <a:schemeClr val="accent1"/>
              </a:solidFill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0"/>
            <a:ext cx="588587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highlight>
                  <a:srgbClr val="FFFF00"/>
                </a:highlight>
              </a:rPr>
              <a:t>Objetivo</a:t>
            </a:r>
            <a:r>
              <a:rPr lang="pt-BR">
                <a:solidFill>
                  <a:srgbClr val="FFFF00"/>
                </a:solidFill>
              </a:rPr>
              <a:t> </a:t>
            </a:r>
            <a:r>
              <a:rPr lang="pt-BR"/>
              <a:t>é proporcionar a conscientização de vários elementos que possam contribuir para um acidente aéreo.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rgbClr val="FFFF00"/>
                </a:solidFill>
                <a:highlight>
                  <a:schemeClr val="accent1"/>
                </a:highlight>
              </a:rPr>
              <a:t>CENIPA</a:t>
            </a:r>
            <a:endParaRPr sz="2400">
              <a:solidFill>
                <a:srgbClr val="FFFF00"/>
              </a:solidFill>
              <a:highlight>
                <a:schemeClr val="accent1"/>
              </a:highlight>
            </a:endParaRPr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2394550"/>
            <a:ext cx="5197200" cy="15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É</a:t>
            </a: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o órgão do Comando da Aeronáutica responsável pelas atividades de investigação de acidentes aeronáuticos da aviação civil e da Força Aérea Brasileira. </a:t>
            </a:r>
            <a:endParaRPr b="0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830" y="1038001"/>
            <a:ext cx="2636145" cy="3067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4294967295" type="title"/>
          </p:nvPr>
        </p:nvSpPr>
        <p:spPr>
          <a:xfrm>
            <a:off x="569825" y="13277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pt-BR" sz="1800">
                <a:solidFill>
                  <a:schemeClr val="accen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Centro de Investigação e Prevenção de Acidentes</a:t>
            </a:r>
            <a:endParaRPr b="0" sz="1800">
              <a:solidFill>
                <a:schemeClr val="accen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3075" y="162725"/>
            <a:ext cx="725237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5782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accent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MISSÃO</a:t>
            </a:r>
            <a:endParaRPr b="1" sz="3000">
              <a:solidFill>
                <a:schemeClr val="accent1"/>
              </a:solidFill>
              <a:highlight>
                <a:srgbClr val="FFFF00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604925" y="1377475"/>
            <a:ext cx="5150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300"/>
              </a:spcAft>
              <a:buNone/>
            </a:pP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romover a </a:t>
            </a:r>
            <a:r>
              <a:rPr b="1"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prevenção</a:t>
            </a: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de acidentes aeronáuticos, preservando os recursos humanos e materiais, visando o </a:t>
            </a:r>
            <a:r>
              <a:rPr b="1"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progresso</a:t>
            </a:r>
            <a:r>
              <a:rPr lang="pt-BR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da aviação brasileira </a:t>
            </a:r>
            <a:r>
              <a:rPr lang="pt-BR"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(CENIPA, 2019)</a:t>
            </a:r>
            <a:endParaRPr sz="12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000" y="1053175"/>
            <a:ext cx="3782351" cy="347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accent1"/>
                </a:solidFill>
                <a:highlight>
                  <a:srgbClr val="FFFF00"/>
                </a:highlight>
              </a:rPr>
              <a:t>DADOS </a:t>
            </a:r>
            <a:endParaRPr sz="240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1480150"/>
            <a:ext cx="51972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Segundo as estatísticas do </a:t>
            </a:r>
            <a:r>
              <a:rPr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CENIPA</a:t>
            </a: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, dentre todos os fatores contribuintes para um acidente aéreo, o </a:t>
            </a:r>
            <a:r>
              <a:rPr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humano</a:t>
            </a: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representa a maior causa contribuinte para essas </a:t>
            </a:r>
            <a:r>
              <a:rPr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ocorrências</a:t>
            </a:r>
            <a:r>
              <a:rPr b="0" lang="pt-BR" sz="18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, assim exigindo maior preocupação/estudo.</a:t>
            </a:r>
            <a:endParaRPr b="0" sz="18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8"/>
          <p:cNvSpPr txBox="1"/>
          <p:nvPr>
            <p:ph idx="4294967295" type="title"/>
          </p:nvPr>
        </p:nvSpPr>
        <p:spPr>
          <a:xfrm>
            <a:off x="611975" y="4528850"/>
            <a:ext cx="5197200" cy="28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Fonte: </a:t>
            </a:r>
            <a:r>
              <a:rPr b="0" lang="pt-BR" sz="12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CENIPA (2019).</a:t>
            </a:r>
            <a:endParaRPr b="0" sz="12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246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1775" y="241750"/>
            <a:ext cx="5359750" cy="390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114425"/>
            <a:ext cx="8839200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4400" y="406652"/>
            <a:ext cx="6445250" cy="45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55903" y="2175575"/>
            <a:ext cx="7035700" cy="20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8300" y="206839"/>
            <a:ext cx="6571250" cy="49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2900" y="1314450"/>
            <a:ext cx="845820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639721" y="649275"/>
            <a:ext cx="7351880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8625" y="649275"/>
            <a:ext cx="3395600" cy="168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2901" y="470001"/>
            <a:ext cx="7484150" cy="16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44404" y="1678681"/>
            <a:ext cx="7253300" cy="3315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2900" y="473866"/>
            <a:ext cx="7820024" cy="343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054688" y="1214438"/>
            <a:ext cx="56864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42900" y="473875"/>
            <a:ext cx="670560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639725" y="2026038"/>
            <a:ext cx="6445250" cy="1803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5288" y="1604963"/>
            <a:ext cx="835342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417041" y="0"/>
            <a:ext cx="572696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0" y="-1"/>
            <a:ext cx="45087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0" y="651761"/>
            <a:ext cx="9144000" cy="3839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643063" y="976313"/>
            <a:ext cx="585787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0" y="856396"/>
            <a:ext cx="9143999" cy="343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19275" y="685100"/>
            <a:ext cx="9182561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4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0" l="19833" r="19827" t="0"/>
          <a:stretch/>
        </p:blipFill>
        <p:spPr>
          <a:xfrm>
            <a:off x="4488725" y="0"/>
            <a:ext cx="465527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type="title"/>
          </p:nvPr>
        </p:nvSpPr>
        <p:spPr>
          <a:xfrm>
            <a:off x="189300" y="388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accent1"/>
                </a:solidFill>
              </a:rPr>
              <a:t>Vamos voar em</a:t>
            </a:r>
            <a:br>
              <a:rPr b="0" lang="pt-BR" sz="2400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  <a:highlight>
                  <a:srgbClr val="FFFF00"/>
                </a:highlight>
              </a:rPr>
              <a:t> SEGURANÇA</a:t>
            </a:r>
            <a:endParaRPr b="0" sz="24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256450" y="4703500"/>
            <a:ext cx="38253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https://github.com/mayraccoelho/</a:t>
            </a:r>
            <a:endParaRPr sz="24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0" y="2576888"/>
            <a:ext cx="2055551" cy="2055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>
            <p:ph type="title"/>
          </p:nvPr>
        </p:nvSpPr>
        <p:spPr>
          <a:xfrm>
            <a:off x="-498600" y="1480175"/>
            <a:ext cx="48093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400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Projeto Final {reprograma} + Mercado Livre</a:t>
            </a:r>
            <a:endParaRPr b="0" sz="1400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