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gR8DgzefQ/q9F5ikdiBM/YZLg3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AF99FF-780B-4738-BDC1-0102EC304F1D}">
  <a:tblStyle styleId="{DBAF99FF-780B-4738-BDC1-0102EC304F1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B71C1BB-D433-4509-A7D1-39FBD19EA410}"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39bc09a9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39bc09a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39bc09a9b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39bc09a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9bc09a9b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9bc09a9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9bc09a9b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9bc09a9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9bc09a9b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9bc09a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9bc09a9b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9bc09a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39bc09a9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39bc09a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39bc0945e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39bc0945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9bc0945e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9bc0945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ac09ed58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3ac09ed5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3ac09ed58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3ac09ed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ac09eeb0_5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3ac09eeb0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3ac09ed58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3ac09ed5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39bc0945e_1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39bc0945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39bc09a9b_5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39bc09a9b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39bc09a9b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39bc09a9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39bc0945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39bc094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39bc09a9b_5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39bc09a9b_5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ac09eeb0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ac09eeb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39bc0945e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839bc0945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39bc09a9b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39bc09a9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39bc09a9b_5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39bc09a9b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39bc09a9b_5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39bc09a9b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39bc09a9b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39bc09a9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39bc09a9b_5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39bc09a9b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39bc09a9b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39bc09a9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83ac09ed58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83ac09ed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83ac09ed58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83ac09ed5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8"/>
        <p:cNvGrpSpPr/>
        <p:nvPr/>
      </p:nvGrpSpPr>
      <p:grpSpPr>
        <a:xfrm>
          <a:off x="0" y="0"/>
          <a:ext cx="0" cy="0"/>
          <a:chOff x="0" y="0"/>
          <a:chExt cx="0" cy="0"/>
        </a:xfrm>
      </p:grpSpPr>
      <p:sp>
        <p:nvSpPr>
          <p:cNvPr id="19" name="Google Shape;19;p93"/>
          <p:cNvSpPr txBox="1">
            <a:spLocks noGrp="1"/>
          </p:cNvSpPr>
          <p:nvPr>
            <p:ph type="ctrTitle"/>
          </p:nvPr>
        </p:nvSpPr>
        <p:spPr>
          <a:xfrm>
            <a:off x="1154955" y="1447800"/>
            <a:ext cx="8825658" cy="33295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93"/>
          <p:cNvSpPr txBox="1">
            <a:spLocks noGrp="1"/>
          </p:cNvSpPr>
          <p:nvPr>
            <p:ph type="subTitle" idx="1"/>
          </p:nvPr>
        </p:nvSpPr>
        <p:spPr>
          <a:xfrm>
            <a:off x="1154955" y="4777380"/>
            <a:ext cx="8825658" cy="861420"/>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SzPts val="1260"/>
              <a:buNone/>
              <a:defRPr cap="none">
                <a:solidFill>
                  <a:srgbClr val="F7F6F2"/>
                </a:solidFil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
        <p:nvSpPr>
          <p:cNvPr id="21" name="Google Shape;21;p9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9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9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7"/>
        <p:cNvGrpSpPr/>
        <p:nvPr/>
      </p:nvGrpSpPr>
      <p:grpSpPr>
        <a:xfrm>
          <a:off x="0" y="0"/>
          <a:ext cx="0" cy="0"/>
          <a:chOff x="0" y="0"/>
          <a:chExt cx="0" cy="0"/>
        </a:xfrm>
      </p:grpSpPr>
      <p:sp>
        <p:nvSpPr>
          <p:cNvPr id="58" name="Google Shape;58;p102"/>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02"/>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02"/>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02"/>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3"/>
        <p:cNvGrpSpPr/>
        <p:nvPr/>
      </p:nvGrpSpPr>
      <p:grpSpPr>
        <a:xfrm>
          <a:off x="0" y="0"/>
          <a:ext cx="0" cy="0"/>
          <a:chOff x="0" y="0"/>
          <a:chExt cx="0" cy="0"/>
        </a:xfrm>
      </p:grpSpPr>
      <p:sp>
        <p:nvSpPr>
          <p:cNvPr id="64" name="Google Shape;64;p103"/>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3"/>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3"/>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3"/>
          <p:cNvSpPr txBox="1">
            <a:spLocks noGrp="1"/>
          </p:cNvSpPr>
          <p:nvPr>
            <p:ph type="body" idx="3"/>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9"/>
        <p:cNvGrpSpPr/>
        <p:nvPr/>
      </p:nvGrpSpPr>
      <p:grpSpPr>
        <a:xfrm>
          <a:off x="0" y="0"/>
          <a:ext cx="0" cy="0"/>
          <a:chOff x="0" y="0"/>
          <a:chExt cx="0" cy="0"/>
        </a:xfrm>
      </p:grpSpPr>
      <p:sp>
        <p:nvSpPr>
          <p:cNvPr id="70" name="Google Shape;70;p104"/>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4"/>
          <p:cNvSpPr txBox="1">
            <a:spLocks noGrp="1"/>
          </p:cNvSpPr>
          <p:nvPr>
            <p:ph type="body" idx="1"/>
          </p:nvPr>
        </p:nvSpPr>
        <p:spPr>
          <a:xfrm>
            <a:off x="609600" y="160452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4"/>
          <p:cNvSpPr txBox="1">
            <a:spLocks noGrp="1"/>
          </p:cNvSpPr>
          <p:nvPr>
            <p:ph type="body" idx="2"/>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4"/>
        <p:cNvGrpSpPr/>
        <p:nvPr/>
      </p:nvGrpSpPr>
      <p:grpSpPr>
        <a:xfrm>
          <a:off x="0" y="0"/>
          <a:ext cx="0" cy="0"/>
          <a:chOff x="0" y="0"/>
          <a:chExt cx="0" cy="0"/>
        </a:xfrm>
      </p:grpSpPr>
      <p:sp>
        <p:nvSpPr>
          <p:cNvPr id="75" name="Google Shape;75;p105"/>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5"/>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5"/>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5"/>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5"/>
          <p:cNvSpPr txBox="1">
            <a:spLocks noGrp="1"/>
          </p:cNvSpPr>
          <p:nvPr>
            <p:ph type="body" idx="4"/>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1"/>
        <p:cNvGrpSpPr/>
        <p:nvPr/>
      </p:nvGrpSpPr>
      <p:grpSpPr>
        <a:xfrm>
          <a:off x="0" y="0"/>
          <a:ext cx="0" cy="0"/>
          <a:chOff x="0" y="0"/>
          <a:chExt cx="0" cy="0"/>
        </a:xfrm>
      </p:grpSpPr>
      <p:sp>
        <p:nvSpPr>
          <p:cNvPr id="82" name="Google Shape;82;p10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06"/>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06"/>
          <p:cNvSpPr txBox="1">
            <a:spLocks noGrp="1"/>
          </p:cNvSpPr>
          <p:nvPr>
            <p:ph type="body" idx="2"/>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5" name="Google Shape;85;p106"/>
          <p:cNvPicPr preferRelativeResize="0"/>
          <p:nvPr/>
        </p:nvPicPr>
        <p:blipFill rotWithShape="1">
          <a:blip r:embed="rId2">
            <a:alphaModFix/>
          </a:blip>
          <a:srcRect/>
          <a:stretch/>
        </p:blipFill>
        <p:spPr>
          <a:xfrm>
            <a:off x="2772000" y="1604520"/>
            <a:ext cx="6646560" cy="3977280"/>
          </a:xfrm>
          <a:prstGeom prst="rect">
            <a:avLst/>
          </a:prstGeom>
          <a:noFill/>
          <a:ln>
            <a:noFill/>
          </a:ln>
        </p:spPr>
      </p:pic>
      <p:pic>
        <p:nvPicPr>
          <p:cNvPr id="86" name="Google Shape;86;p106"/>
          <p:cNvPicPr preferRelativeResize="0"/>
          <p:nvPr/>
        </p:nvPicPr>
        <p:blipFill rotWithShape="1">
          <a:blip r:embed="rId2">
            <a:alphaModFix/>
          </a:blip>
          <a:srcRect/>
          <a:stretch/>
        </p:blipFill>
        <p:spPr>
          <a:xfrm>
            <a:off x="2772000" y="1604520"/>
            <a:ext cx="6646560" cy="3977280"/>
          </a:xfrm>
          <a:prstGeom prst="rect">
            <a:avLst/>
          </a:prstGeom>
          <a:noFill/>
          <a:ln>
            <a:noFill/>
          </a:ln>
        </p:spPr>
      </p:pic>
      <p:sp>
        <p:nvSpPr>
          <p:cNvPr id="87" name="Google Shape;87;p10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94"/>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94"/>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95"/>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5"/>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9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9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7"/>
        <p:cNvGrpSpPr/>
        <p:nvPr/>
      </p:nvGrpSpPr>
      <p:grpSpPr>
        <a:xfrm>
          <a:off x="0" y="0"/>
          <a:ext cx="0" cy="0"/>
          <a:chOff x="0" y="0"/>
          <a:chExt cx="0" cy="0"/>
        </a:xfrm>
      </p:grpSpPr>
      <p:sp>
        <p:nvSpPr>
          <p:cNvPr id="38" name="Google Shape;38;p9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98"/>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8"/>
          <p:cNvSpPr txBox="1">
            <a:spLocks noGrp="1"/>
          </p:cNvSpPr>
          <p:nvPr>
            <p:ph type="subTitle" idx="1"/>
          </p:nvPr>
        </p:nvSpPr>
        <p:spPr>
          <a:xfrm>
            <a:off x="609600" y="1604520"/>
            <a:ext cx="1097232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SzPts val="81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9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3"/>
        <p:cNvGrpSpPr/>
        <p:nvPr/>
      </p:nvGrpSpPr>
      <p:grpSpPr>
        <a:xfrm>
          <a:off x="0" y="0"/>
          <a:ext cx="0" cy="0"/>
          <a:chOff x="0" y="0"/>
          <a:chExt cx="0" cy="0"/>
        </a:xfrm>
      </p:grpSpPr>
      <p:sp>
        <p:nvSpPr>
          <p:cNvPr id="44" name="Google Shape;44;p99"/>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99"/>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9"/>
          <p:cNvSpPr txBox="1">
            <a:spLocks noGrp="1"/>
          </p:cNvSpPr>
          <p:nvPr>
            <p:ph type="body" idx="2"/>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8"/>
        <p:cNvGrpSpPr/>
        <p:nvPr/>
      </p:nvGrpSpPr>
      <p:grpSpPr>
        <a:xfrm>
          <a:off x="0" y="0"/>
          <a:ext cx="0" cy="0"/>
          <a:chOff x="0" y="0"/>
          <a:chExt cx="0" cy="0"/>
        </a:xfrm>
      </p:grpSpPr>
      <p:sp>
        <p:nvSpPr>
          <p:cNvPr id="49" name="Google Shape;49;p100"/>
          <p:cNvSpPr txBox="1">
            <a:spLocks noGrp="1"/>
          </p:cNvSpPr>
          <p:nvPr>
            <p:ph type="subTitle" idx="1"/>
          </p:nvPr>
        </p:nvSpPr>
        <p:spPr>
          <a:xfrm>
            <a:off x="609600" y="273600"/>
            <a:ext cx="1097232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SzPts val="81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0" name="Google Shape;50;p10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1"/>
        <p:cNvGrpSpPr/>
        <p:nvPr/>
      </p:nvGrpSpPr>
      <p:grpSpPr>
        <a:xfrm>
          <a:off x="0" y="0"/>
          <a:ext cx="0" cy="0"/>
          <a:chOff x="0" y="0"/>
          <a:chExt cx="0" cy="0"/>
        </a:xfrm>
      </p:grpSpPr>
      <p:sp>
        <p:nvSpPr>
          <p:cNvPr id="52" name="Google Shape;52;p101"/>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01"/>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1"/>
          <p:cNvSpPr txBox="1">
            <a:spLocks noGrp="1"/>
          </p:cNvSpPr>
          <p:nvPr>
            <p:ph type="body" idx="2"/>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1"/>
          <p:cNvSpPr txBox="1">
            <a:spLocks noGrp="1"/>
          </p:cNvSpPr>
          <p:nvPr>
            <p:ph type="body" idx="3"/>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0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92"/>
          <p:cNvPicPr preferRelativeResize="0"/>
          <p:nvPr/>
        </p:nvPicPr>
        <p:blipFill rotWithShape="1">
          <a:blip r:embed="rId16">
            <a:alphaModFix/>
          </a:blip>
          <a:srcRect/>
          <a:stretch/>
        </p:blipFill>
        <p:spPr>
          <a:xfrm>
            <a:off x="0" y="-35280"/>
            <a:ext cx="12191040" cy="6933600"/>
          </a:xfrm>
          <a:prstGeom prst="rect">
            <a:avLst/>
          </a:prstGeom>
          <a:noFill/>
          <a:ln>
            <a:noFill/>
          </a:ln>
        </p:spPr>
      </p:pic>
      <p:sp>
        <p:nvSpPr>
          <p:cNvPr id="7" name="Google Shape;7;p92"/>
          <p:cNvSpPr/>
          <p:nvPr/>
        </p:nvSpPr>
        <p:spPr>
          <a:xfrm>
            <a:off x="0" y="152280"/>
            <a:ext cx="1929600" cy="1199520"/>
          </a:xfrm>
          <a:prstGeom prst="rect">
            <a:avLst/>
          </a:prstGeom>
          <a:solidFill>
            <a:schemeClr val="lt1"/>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8" name="Google Shape;8;p92"/>
          <p:cNvPicPr preferRelativeResize="0"/>
          <p:nvPr/>
        </p:nvPicPr>
        <p:blipFill rotWithShape="1">
          <a:blip r:embed="rId17" cstate="email">
            <a:alphaModFix/>
            <a:extLst>
              <a:ext uri="{28A0092B-C50C-407E-A947-70E740481C1C}">
                <a14:useLocalDpi xmlns:a14="http://schemas.microsoft.com/office/drawing/2010/main"/>
              </a:ext>
            </a:extLst>
          </a:blip>
          <a:srcRect/>
          <a:stretch/>
        </p:blipFill>
        <p:spPr>
          <a:xfrm>
            <a:off x="239520" y="138600"/>
            <a:ext cx="1157280" cy="971280"/>
          </a:xfrm>
          <a:prstGeom prst="rect">
            <a:avLst/>
          </a:prstGeom>
          <a:noFill/>
          <a:ln>
            <a:noFill/>
          </a:ln>
        </p:spPr>
      </p:pic>
      <p:pic>
        <p:nvPicPr>
          <p:cNvPr id="9" name="Google Shape;9;p92"/>
          <p:cNvPicPr preferRelativeResize="0"/>
          <p:nvPr/>
        </p:nvPicPr>
        <p:blipFill rotWithShape="1">
          <a:blip r:embed="rId18" cstate="email">
            <a:alphaModFix/>
            <a:extLst>
              <a:ext uri="{28A0092B-C50C-407E-A947-70E740481C1C}">
                <a14:useLocalDpi xmlns:a14="http://schemas.microsoft.com/office/drawing/2010/main"/>
              </a:ext>
            </a:extLst>
          </a:blip>
          <a:srcRect/>
          <a:stretch/>
        </p:blipFill>
        <p:spPr>
          <a:xfrm>
            <a:off x="3603360" y="103320"/>
            <a:ext cx="2160480" cy="990000"/>
          </a:xfrm>
          <a:prstGeom prst="rect">
            <a:avLst/>
          </a:prstGeom>
          <a:noFill/>
          <a:ln>
            <a:noFill/>
          </a:ln>
        </p:spPr>
      </p:pic>
      <p:pic>
        <p:nvPicPr>
          <p:cNvPr id="10" name="Google Shape;10;p92"/>
          <p:cNvPicPr preferRelativeResize="0"/>
          <p:nvPr/>
        </p:nvPicPr>
        <p:blipFill rotWithShape="1">
          <a:blip r:embed="rId19" cstate="email">
            <a:alphaModFix/>
            <a:extLst>
              <a:ext uri="{28A0092B-C50C-407E-A947-70E740481C1C}">
                <a14:useLocalDpi xmlns:a14="http://schemas.microsoft.com/office/drawing/2010/main"/>
              </a:ext>
            </a:extLst>
          </a:blip>
          <a:srcRect/>
          <a:stretch/>
        </p:blipFill>
        <p:spPr>
          <a:xfrm>
            <a:off x="5764800" y="106560"/>
            <a:ext cx="2159040" cy="987840"/>
          </a:xfrm>
          <a:prstGeom prst="rect">
            <a:avLst/>
          </a:prstGeom>
          <a:noFill/>
          <a:ln>
            <a:noFill/>
          </a:ln>
        </p:spPr>
      </p:pic>
      <p:pic>
        <p:nvPicPr>
          <p:cNvPr id="11" name="Google Shape;11;p92"/>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7898400" y="117000"/>
            <a:ext cx="2159040" cy="989280"/>
          </a:xfrm>
          <a:prstGeom prst="rect">
            <a:avLst/>
          </a:prstGeom>
          <a:noFill/>
          <a:ln>
            <a:noFill/>
          </a:ln>
        </p:spPr>
      </p:pic>
      <p:pic>
        <p:nvPicPr>
          <p:cNvPr id="12" name="Google Shape;12;p92"/>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10032000" y="111960"/>
            <a:ext cx="2159040" cy="989280"/>
          </a:xfrm>
          <a:prstGeom prst="rect">
            <a:avLst/>
          </a:prstGeom>
          <a:noFill/>
          <a:ln>
            <a:noFill/>
          </a:ln>
        </p:spPr>
      </p:pic>
      <p:pic>
        <p:nvPicPr>
          <p:cNvPr id="13" name="Google Shape;13;p92"/>
          <p:cNvPicPr preferRelativeResize="0"/>
          <p:nvPr/>
        </p:nvPicPr>
        <p:blipFill rotWithShape="1">
          <a:blip r:embed="rId22" cstate="email">
            <a:alphaModFix/>
            <a:extLst>
              <a:ext uri="{28A0092B-C50C-407E-A947-70E740481C1C}">
                <a14:useLocalDpi xmlns:a14="http://schemas.microsoft.com/office/drawing/2010/main"/>
              </a:ext>
            </a:extLst>
          </a:blip>
          <a:srcRect/>
          <a:stretch/>
        </p:blipFill>
        <p:spPr>
          <a:xfrm>
            <a:off x="1625760" y="102240"/>
            <a:ext cx="2159040" cy="989280"/>
          </a:xfrm>
          <a:prstGeom prst="rect">
            <a:avLst/>
          </a:prstGeom>
          <a:noFill/>
          <a:ln>
            <a:noFill/>
          </a:ln>
        </p:spPr>
      </p:pic>
      <p:pic>
        <p:nvPicPr>
          <p:cNvPr id="14" name="Google Shape;14;p92"/>
          <p:cNvPicPr preferRelativeResize="0"/>
          <p:nvPr/>
        </p:nvPicPr>
        <p:blipFill rotWithShape="1">
          <a:blip r:embed="rId23">
            <a:alphaModFix/>
          </a:blip>
          <a:srcRect/>
          <a:stretch/>
        </p:blipFill>
        <p:spPr>
          <a:xfrm>
            <a:off x="10040160" y="1600200"/>
            <a:ext cx="2132640" cy="5126400"/>
          </a:xfrm>
          <a:prstGeom prst="rect">
            <a:avLst/>
          </a:prstGeom>
          <a:noFill/>
          <a:ln>
            <a:noFill/>
          </a:ln>
        </p:spPr>
      </p:pic>
      <p:sp>
        <p:nvSpPr>
          <p:cNvPr id="15" name="Google Shape;15;p92"/>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92"/>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marR="0" lvl="0" indent="-308610" algn="l" rtl="0">
              <a:lnSpc>
                <a:spcPct val="90000"/>
              </a:lnSpc>
              <a:spcBef>
                <a:spcPts val="1000"/>
              </a:spcBef>
              <a:spcAft>
                <a:spcPts val="0"/>
              </a:spcAft>
              <a:buClr>
                <a:srgbClr val="000000"/>
              </a:buClr>
              <a:buSzPts val="126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92"/>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panmore.com/tesla-motors-inc-operations-management-10-decisions-areas-productivit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tesla.com/blog/all-our-patent-are-belong-you"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thenewswheel.com/car-news-by-brand/"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62.xml.rels><?xml version="1.0" encoding="UTF-8" standalone="yes"?>
<Relationships xmlns="http://schemas.openxmlformats.org/package/2006/relationships"><Relationship Id="rId3" Type="http://schemas.openxmlformats.org/officeDocument/2006/relationships/hyperlink" Target="https://youtu.be/m7atGkba-Z8"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39.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youtube.com/watch?v=uutpyRhKNko&amp;t=285s"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Tesla,_Inc.#cite_note-GM-3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99709" y="2661498"/>
            <a:ext cx="9144000" cy="23876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7200"/>
              <a:buFont typeface="Arial"/>
              <a:buNone/>
            </a:pPr>
            <a:r>
              <a:rPr lang="en-IN"/>
              <a:t>Case Study of Tesla</a:t>
            </a:r>
            <a:endParaRPr/>
          </a:p>
        </p:txBody>
      </p:sp>
      <p:sp>
        <p:nvSpPr>
          <p:cNvPr id="93" name="Google Shape;93;p1"/>
          <p:cNvSpPr txBox="1">
            <a:spLocks noGrp="1"/>
          </p:cNvSpPr>
          <p:nvPr>
            <p:ph type="subTitle" idx="1"/>
          </p:nvPr>
        </p:nvSpPr>
        <p:spPr>
          <a:xfrm>
            <a:off x="1524000" y="5049098"/>
            <a:ext cx="9144000" cy="16557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60"/>
              <a:buNone/>
            </a:pPr>
            <a:r>
              <a:rPr lang="en-IN">
                <a:solidFill>
                  <a:schemeClr val="dk1"/>
                </a:solidFill>
              </a:rPr>
              <a:t>KNOWLEDGE</a:t>
            </a:r>
            <a:r>
              <a:rPr lang="en-IN"/>
              <a:t> </a:t>
            </a:r>
            <a:r>
              <a:rPr lang="en-IN">
                <a:solidFill>
                  <a:schemeClr val="dk1"/>
                </a:solidFill>
              </a:rPr>
              <a:t>MANAGEMENT</a:t>
            </a:r>
            <a:r>
              <a:rPr lang="en-IN"/>
              <a:t> </a:t>
            </a:r>
            <a:r>
              <a:rPr lang="en-IN">
                <a:solidFill>
                  <a:schemeClr val="dk1"/>
                </a:solidFill>
              </a:rPr>
              <a:t>PROJECT</a:t>
            </a:r>
            <a:endParaRPr/>
          </a:p>
        </p:txBody>
      </p:sp>
      <p:pic>
        <p:nvPicPr>
          <p:cNvPr id="94" name="Google Shape;94;p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8143" y="1258581"/>
            <a:ext cx="2596717" cy="25967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547456" y="1059421"/>
            <a:ext cx="10972200" cy="1144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Arial"/>
              <a:buNone/>
            </a:pPr>
            <a:r>
              <a:rPr lang="en-IN"/>
              <a:t>History</a:t>
            </a:r>
            <a:endParaRPr/>
          </a:p>
        </p:txBody>
      </p:sp>
      <p:sp>
        <p:nvSpPr>
          <p:cNvPr id="152" name="Google Shape;152;p11"/>
          <p:cNvSpPr txBox="1">
            <a:spLocks noGrp="1"/>
          </p:cNvSpPr>
          <p:nvPr>
            <p:ph type="body" idx="1"/>
          </p:nvPr>
        </p:nvSpPr>
        <p:spPr>
          <a:xfrm>
            <a:off x="547444" y="1685644"/>
            <a:ext cx="8946600" cy="4195500"/>
          </a:xfrm>
          <a:prstGeom prst="rect">
            <a:avLst/>
          </a:prstGeom>
          <a:noFill/>
          <a:ln>
            <a:noFill/>
          </a:ln>
        </p:spPr>
        <p:txBody>
          <a:bodyPr spcFirstLastPara="1" wrap="square" lIns="0" tIns="0" rIns="0" bIns="0" anchor="t" anchorCtr="0">
            <a:noAutofit/>
          </a:bodyPr>
          <a:lstStyle/>
          <a:p>
            <a:pPr marL="431999" lvl="0" indent="-424964" algn="l" rtl="0">
              <a:lnSpc>
                <a:spcPct val="90000"/>
              </a:lnSpc>
              <a:spcBef>
                <a:spcPts val="0"/>
              </a:spcBef>
              <a:spcAft>
                <a:spcPts val="0"/>
              </a:spcAft>
              <a:buSzPts val="2400"/>
              <a:buChar char="●"/>
            </a:pPr>
            <a:r>
              <a:rPr lang="en-IN" sz="2400"/>
              <a:t>Elon Musk led the Series A round of investment in February 2004, joining Tesla's board of directors as its chairman. </a:t>
            </a:r>
            <a:endParaRPr sz="2400"/>
          </a:p>
          <a:p>
            <a:pPr marL="431999" lvl="0" indent="0" algn="l" rtl="0">
              <a:lnSpc>
                <a:spcPct val="90000"/>
              </a:lnSpc>
              <a:spcBef>
                <a:spcPts val="1000"/>
              </a:spcBef>
              <a:spcAft>
                <a:spcPts val="0"/>
              </a:spcAft>
              <a:buNone/>
            </a:pPr>
            <a:endParaRPr sz="2400"/>
          </a:p>
          <a:p>
            <a:pPr marL="431999" lvl="0" indent="-424964" algn="l" rtl="0">
              <a:lnSpc>
                <a:spcPct val="90000"/>
              </a:lnSpc>
              <a:spcBef>
                <a:spcPts val="1000"/>
              </a:spcBef>
              <a:spcAft>
                <a:spcPts val="0"/>
              </a:spcAft>
              <a:buSzPts val="2400"/>
              <a:buChar char="●"/>
            </a:pPr>
            <a:r>
              <a:rPr lang="en-IN" sz="2400"/>
              <a:t>Musk took an active role within the company and oversaw Roadster product design at a detailed level. In addition to his daily operational roles, Musk was the controlling investor in Tesla from the first financing round, funding $6.5 million of the Series A round of US$7.5 million with personal funds</a:t>
            </a:r>
            <a:endParaRPr sz="2400"/>
          </a:p>
          <a:p>
            <a:pPr marL="431999" lvl="0" indent="0" algn="l" rtl="0">
              <a:lnSpc>
                <a:spcPct val="90000"/>
              </a:lnSpc>
              <a:spcBef>
                <a:spcPts val="1000"/>
              </a:spcBef>
              <a:spcAft>
                <a:spcPts val="0"/>
              </a:spcAft>
              <a:buNone/>
            </a:pPr>
            <a:endParaRPr sz="2400"/>
          </a:p>
          <a:p>
            <a:pPr marL="431999" lvl="0" indent="-424964" algn="l" rtl="0">
              <a:spcBef>
                <a:spcPts val="1000"/>
              </a:spcBef>
              <a:spcAft>
                <a:spcPts val="1000"/>
              </a:spcAft>
              <a:buSzPts val="2400"/>
              <a:buChar char="●"/>
            </a:pPr>
            <a:r>
              <a:rPr lang="en-IN" sz="2400"/>
              <a:t>Tesla's primary goal was to commercialize electric vehicles, starting with a premium sports car aimed at early adopters and then moving into more mainstream vehicles, including sedans and affordable compacts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839bc09a9b_0_0"/>
          <p:cNvSpPr txBox="1">
            <a:spLocks noGrp="1"/>
          </p:cNvSpPr>
          <p:nvPr>
            <p:ph type="title"/>
          </p:nvPr>
        </p:nvSpPr>
        <p:spPr>
          <a:xfrm>
            <a:off x="310175" y="11148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solidFill>
                  <a:srgbClr val="000000"/>
                </a:solidFill>
                <a:highlight>
                  <a:srgbClr val="FFFFFF"/>
                </a:highlight>
              </a:rPr>
              <a:t>Knowledge Management at Tesla Motors</a:t>
            </a:r>
            <a:endParaRPr>
              <a:solidFill>
                <a:srgbClr val="000000"/>
              </a:solidFill>
            </a:endParaRPr>
          </a:p>
        </p:txBody>
      </p:sp>
      <p:sp>
        <p:nvSpPr>
          <p:cNvPr id="158" name="Google Shape;158;g839bc09a9b_0_0"/>
          <p:cNvSpPr txBox="1">
            <a:spLocks noGrp="1"/>
          </p:cNvSpPr>
          <p:nvPr>
            <p:ph type="body" idx="1"/>
          </p:nvPr>
        </p:nvSpPr>
        <p:spPr>
          <a:xfrm>
            <a:off x="417050" y="2259620"/>
            <a:ext cx="10972200" cy="39774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Clr>
                <a:srgbClr val="000000"/>
              </a:buClr>
              <a:buSzPts val="2400"/>
              <a:buChar char="●"/>
            </a:pPr>
            <a:r>
              <a:rPr lang="en-IN" sz="2400">
                <a:solidFill>
                  <a:srgbClr val="000000"/>
                </a:solidFill>
                <a:highlight>
                  <a:srgbClr val="FFFFFF"/>
                </a:highlight>
              </a:rPr>
              <a:t>Knowledge management (KM) has been a process of capturing, sharing, developing and effectively using the organizational knowledge. It is referred to as a term that helps in achieving the organizational objectives by making the best use of knowledge provided. Some of the concepts that have been used by the firm are as follows.</a:t>
            </a:r>
            <a:endParaRPr sz="2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39bc09a9b_0_7"/>
          <p:cNvSpPr txBox="1">
            <a:spLocks noGrp="1"/>
          </p:cNvSpPr>
          <p:nvPr>
            <p:ph type="title"/>
          </p:nvPr>
        </p:nvSpPr>
        <p:spPr>
          <a:xfrm>
            <a:off x="281675" y="1190400"/>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t>Knowledge Management at Tesla Motors</a:t>
            </a:r>
            <a:endParaRPr/>
          </a:p>
        </p:txBody>
      </p:sp>
      <p:sp>
        <p:nvSpPr>
          <p:cNvPr id="164" name="Google Shape;164;g839bc09a9b_0_7"/>
          <p:cNvSpPr txBox="1">
            <a:spLocks noGrp="1"/>
          </p:cNvSpPr>
          <p:nvPr>
            <p:ph type="body" idx="1"/>
          </p:nvPr>
        </p:nvSpPr>
        <p:spPr>
          <a:xfrm>
            <a:off x="281675" y="2730895"/>
            <a:ext cx="10972200" cy="39774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IN" sz="2400" b="1"/>
              <a:t>Understand key drivers of business:</a:t>
            </a:r>
            <a:endParaRPr sz="2400" b="1"/>
          </a:p>
          <a:p>
            <a:pPr marL="457200" lvl="0" indent="-381000" algn="just" rtl="0">
              <a:lnSpc>
                <a:spcPct val="115000"/>
              </a:lnSpc>
              <a:spcBef>
                <a:spcPts val="800"/>
              </a:spcBef>
              <a:spcAft>
                <a:spcPts val="0"/>
              </a:spcAft>
              <a:buClr>
                <a:schemeClr val="dk1"/>
              </a:buClr>
              <a:buSzPts val="2400"/>
              <a:buChar char="●"/>
            </a:pPr>
            <a:r>
              <a:rPr lang="en-IN" sz="2400"/>
              <a:t>The first step of successful KM in a firm is to understand the key drivers of the business</a:t>
            </a:r>
            <a:endParaRPr sz="2400"/>
          </a:p>
          <a:p>
            <a:pPr marL="457200" lvl="0" indent="0" algn="just" rtl="0">
              <a:lnSpc>
                <a:spcPct val="115000"/>
              </a:lnSpc>
              <a:spcBef>
                <a:spcPts val="800"/>
              </a:spcBef>
              <a:spcAft>
                <a:spcPts val="0"/>
              </a:spcAft>
              <a:buNone/>
            </a:pPr>
            <a:endParaRPr sz="2400"/>
          </a:p>
          <a:p>
            <a:pPr marL="457200" lvl="0" indent="-381000" algn="just" rtl="0">
              <a:lnSpc>
                <a:spcPct val="115000"/>
              </a:lnSpc>
              <a:spcBef>
                <a:spcPts val="800"/>
              </a:spcBef>
              <a:spcAft>
                <a:spcPts val="0"/>
              </a:spcAft>
              <a:buClr>
                <a:schemeClr val="dk1"/>
              </a:buClr>
              <a:buSzPts val="2400"/>
              <a:buChar char="●"/>
            </a:pPr>
            <a:r>
              <a:rPr lang="en-IN" sz="2400"/>
              <a:t>In case of Tesla Motors, the key drivers for the company are the electronic car that has been the major source of revenue generation; therefore it has to be well presented in the market.</a:t>
            </a:r>
            <a:endParaRPr sz="2400"/>
          </a:p>
          <a:p>
            <a:pPr marL="0" lvl="0" indent="0" algn="just" rtl="0">
              <a:lnSpc>
                <a:spcPct val="115000"/>
              </a:lnSpc>
              <a:spcBef>
                <a:spcPts val="800"/>
              </a:spcBef>
              <a:spcAft>
                <a:spcPts val="8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839bc09a9b_0_31"/>
          <p:cNvSpPr txBox="1">
            <a:spLocks noGrp="1"/>
          </p:cNvSpPr>
          <p:nvPr>
            <p:ph type="title"/>
          </p:nvPr>
        </p:nvSpPr>
        <p:spPr>
          <a:xfrm>
            <a:off x="438500" y="1350150"/>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b="1"/>
              <a:t>Knowledge Management at Tesla Motors</a:t>
            </a:r>
            <a:endParaRPr/>
          </a:p>
          <a:p>
            <a:pPr marL="0" lvl="0" indent="0" algn="l" rtl="0">
              <a:spcBef>
                <a:spcPts val="0"/>
              </a:spcBef>
              <a:spcAft>
                <a:spcPts val="0"/>
              </a:spcAft>
              <a:buNone/>
            </a:pPr>
            <a:endParaRPr/>
          </a:p>
        </p:txBody>
      </p:sp>
      <p:sp>
        <p:nvSpPr>
          <p:cNvPr id="170" name="Google Shape;170;g839bc09a9b_0_31"/>
          <p:cNvSpPr txBox="1">
            <a:spLocks noGrp="1"/>
          </p:cNvSpPr>
          <p:nvPr>
            <p:ph type="body" idx="1"/>
          </p:nvPr>
        </p:nvSpPr>
        <p:spPr>
          <a:xfrm>
            <a:off x="438500" y="2376445"/>
            <a:ext cx="10972200" cy="3977400"/>
          </a:xfrm>
          <a:prstGeom prst="rect">
            <a:avLst/>
          </a:prstGeom>
        </p:spPr>
        <p:txBody>
          <a:bodyPr spcFirstLastPara="1" wrap="square" lIns="0" tIns="0" rIns="0" bIns="0" anchor="t" anchorCtr="0">
            <a:noAutofit/>
          </a:bodyPr>
          <a:lstStyle/>
          <a:p>
            <a:pPr marL="0" lvl="0" indent="0" algn="just" rtl="0">
              <a:lnSpc>
                <a:spcPct val="170000"/>
              </a:lnSpc>
              <a:spcBef>
                <a:spcPts val="0"/>
              </a:spcBef>
              <a:spcAft>
                <a:spcPts val="0"/>
              </a:spcAft>
              <a:buNone/>
            </a:pPr>
            <a:r>
              <a:rPr lang="en-IN" sz="2400" b="1">
                <a:solidFill>
                  <a:srgbClr val="000000"/>
                </a:solidFill>
              </a:rPr>
              <a:t>Implement in phases</a:t>
            </a:r>
            <a:endParaRPr sz="2400" b="1">
              <a:solidFill>
                <a:srgbClr val="000000"/>
              </a:solidFill>
            </a:endParaRPr>
          </a:p>
          <a:p>
            <a:pPr marL="457200" lvl="0" indent="-381000" algn="just" rtl="0">
              <a:lnSpc>
                <a:spcPct val="170000"/>
              </a:lnSpc>
              <a:spcBef>
                <a:spcPts val="800"/>
              </a:spcBef>
              <a:spcAft>
                <a:spcPts val="0"/>
              </a:spcAft>
              <a:buSzPts val="2400"/>
              <a:buChar char="●"/>
            </a:pPr>
            <a:r>
              <a:rPr lang="en-IN" sz="2400">
                <a:solidFill>
                  <a:srgbClr val="000000"/>
                </a:solidFill>
              </a:rPr>
              <a:t>The final phase of KM is the implementation phase. This is the place where the firm has to execute the strategies it plans to integrate in the firm. The management has to ensure that the company and all its departments are aligned with the Km objectives and initiates.</a:t>
            </a:r>
            <a:endParaRPr sz="2400">
              <a:solidFill>
                <a:srgbClr val="000000"/>
              </a:solidFill>
            </a:endParaRPr>
          </a:p>
          <a:p>
            <a:pPr marL="457200" lvl="0" indent="0" algn="l" rtl="0">
              <a:spcBef>
                <a:spcPts val="1000"/>
              </a:spcBef>
              <a:spcAft>
                <a:spcPts val="0"/>
              </a:spcAft>
              <a:buNone/>
            </a:pP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839bc09a9b_0_38"/>
          <p:cNvSpPr txBox="1">
            <a:spLocks noGrp="1"/>
          </p:cNvSpPr>
          <p:nvPr>
            <p:ph type="title"/>
          </p:nvPr>
        </p:nvSpPr>
        <p:spPr>
          <a:xfrm>
            <a:off x="524050" y="1243150"/>
            <a:ext cx="10972200" cy="114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a:t>Knowledge Management tools used by Tesla</a:t>
            </a:r>
            <a:endParaRPr sz="3600" b="1"/>
          </a:p>
        </p:txBody>
      </p:sp>
      <p:sp>
        <p:nvSpPr>
          <p:cNvPr id="176" name="Google Shape;176;g839bc09a9b_0_38"/>
          <p:cNvSpPr txBox="1">
            <a:spLocks noGrp="1"/>
          </p:cNvSpPr>
          <p:nvPr>
            <p:ph type="body" idx="1"/>
          </p:nvPr>
        </p:nvSpPr>
        <p:spPr>
          <a:xfrm>
            <a:off x="524050" y="191394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400" b="1"/>
              <a:t>Customer Relationship Systems </a:t>
            </a:r>
            <a:endParaRPr sz="2400" b="1"/>
          </a:p>
          <a:p>
            <a:pPr marL="457200" lvl="0" indent="-381000" algn="l" rtl="0">
              <a:spcBef>
                <a:spcPts val="1000"/>
              </a:spcBef>
              <a:spcAft>
                <a:spcPts val="0"/>
              </a:spcAft>
              <a:buClr>
                <a:srgbClr val="333333"/>
              </a:buClr>
              <a:buSzPts val="2400"/>
              <a:buChar char="●"/>
            </a:pPr>
            <a:r>
              <a:rPr lang="en-IN" sz="2400">
                <a:solidFill>
                  <a:srgbClr val="333333"/>
                </a:solidFill>
              </a:rPr>
              <a:t>Competitors know that customer ownership is a much bigger hill to climb than power density. Tesla is gradually converting that hill into an impenetrable wall. </a:t>
            </a:r>
            <a:endParaRPr sz="2400">
              <a:solidFill>
                <a:srgbClr val="333333"/>
              </a:solidFill>
            </a:endParaRPr>
          </a:p>
          <a:p>
            <a:pPr marL="457200" lvl="0" indent="0" algn="l" rtl="0">
              <a:spcBef>
                <a:spcPts val="1000"/>
              </a:spcBef>
              <a:spcAft>
                <a:spcPts val="0"/>
              </a:spcAft>
              <a:buNone/>
            </a:pPr>
            <a:endParaRPr sz="2400">
              <a:solidFill>
                <a:srgbClr val="333333"/>
              </a:solidFill>
            </a:endParaRPr>
          </a:p>
          <a:p>
            <a:pPr marL="457200" lvl="0" indent="-381000" algn="l" rtl="0">
              <a:spcBef>
                <a:spcPts val="1000"/>
              </a:spcBef>
              <a:spcAft>
                <a:spcPts val="1000"/>
              </a:spcAft>
              <a:buClr>
                <a:srgbClr val="333333"/>
              </a:buClr>
              <a:buSzPts val="2400"/>
              <a:buChar char="●"/>
            </a:pPr>
            <a:r>
              <a:rPr lang="en-IN" sz="2400">
                <a:solidFill>
                  <a:srgbClr val="333333"/>
                </a:solidFill>
              </a:rPr>
              <a:t>Constant improvement, customer ownership, data collection and analysis are all hallmarks of the not-so-secret weapon of vehicle connectivity deployed by Tesla. Whether or not Tesla can build, sell and maintain cars profitably remains to be seen, but Tesla has mastered the customer relationship fundamentals.</a:t>
            </a:r>
            <a:endParaRPr sz="2400">
              <a:solidFill>
                <a:srgbClr val="3333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39bc09a9b_0_45"/>
          <p:cNvSpPr txBox="1">
            <a:spLocks noGrp="1"/>
          </p:cNvSpPr>
          <p:nvPr>
            <p:ph type="title"/>
          </p:nvPr>
        </p:nvSpPr>
        <p:spPr>
          <a:xfrm>
            <a:off x="523875" y="14023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sz="3600" b="1"/>
              <a:t>Knowledge Management tools used by Tesla</a:t>
            </a:r>
            <a:endParaRPr sz="3600" b="1"/>
          </a:p>
          <a:p>
            <a:pPr marL="0" lvl="0" indent="0" algn="l" rtl="0">
              <a:spcBef>
                <a:spcPts val="0"/>
              </a:spcBef>
              <a:spcAft>
                <a:spcPts val="0"/>
              </a:spcAft>
              <a:buNone/>
            </a:pPr>
            <a:endParaRPr/>
          </a:p>
        </p:txBody>
      </p:sp>
      <p:sp>
        <p:nvSpPr>
          <p:cNvPr id="182" name="Google Shape;182;g839bc09a9b_0_45"/>
          <p:cNvSpPr txBox="1">
            <a:spLocks noGrp="1"/>
          </p:cNvSpPr>
          <p:nvPr>
            <p:ph type="body" idx="1"/>
          </p:nvPr>
        </p:nvSpPr>
        <p:spPr>
          <a:xfrm>
            <a:off x="523875" y="213969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b="1"/>
              <a:t>Content repositories</a:t>
            </a:r>
            <a:r>
              <a:rPr lang="en-IN"/>
              <a:t>: Tesla doesn't keep any of its technology as classified info, in fact they have made it open source so that open source tech developers can use their creativity to improve the company's image.This leads to newer innovations being added. Tesla has an open source github repository for the developers to work upon.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839bc09a9b_0_50"/>
          <p:cNvSpPr txBox="1">
            <a:spLocks noGrp="1"/>
          </p:cNvSpPr>
          <p:nvPr>
            <p:ph type="title"/>
          </p:nvPr>
        </p:nvSpPr>
        <p:spPr>
          <a:xfrm>
            <a:off x="573000" y="1762625"/>
            <a:ext cx="11046000" cy="8715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sz="3600" b="1"/>
              <a:t>Knowledge Management tools used by Tesla</a:t>
            </a:r>
            <a:endParaRPr sz="3600"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88" name="Google Shape;188;g839bc09a9b_0_50"/>
          <p:cNvSpPr txBox="1">
            <a:spLocks noGrp="1"/>
          </p:cNvSpPr>
          <p:nvPr>
            <p:ph type="body" idx="1"/>
          </p:nvPr>
        </p:nvSpPr>
        <p:spPr>
          <a:xfrm>
            <a:off x="609900" y="2033120"/>
            <a:ext cx="10972200" cy="39774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IN" sz="2400" b="1"/>
              <a:t>Communication Tool</a:t>
            </a:r>
            <a:endParaRPr sz="2400" b="1"/>
          </a:p>
          <a:p>
            <a:pPr marL="457200" lvl="0" indent="-381000" algn="l" rtl="0">
              <a:spcBef>
                <a:spcPts val="1000"/>
              </a:spcBef>
              <a:spcAft>
                <a:spcPts val="0"/>
              </a:spcAft>
              <a:buClr>
                <a:srgbClr val="3A3A3A"/>
              </a:buClr>
              <a:buSzPts val="2400"/>
              <a:buChar char="●"/>
            </a:pPr>
            <a:r>
              <a:rPr lang="en-IN" sz="2400">
                <a:solidFill>
                  <a:srgbClr val="3A3A3A"/>
                </a:solidFill>
              </a:rPr>
              <a:t>Tesla Motors (TM) employs a range of marketing communication tools and strategies in order to target current and potential customers.</a:t>
            </a:r>
            <a:endParaRPr sz="2400">
              <a:solidFill>
                <a:srgbClr val="3A3A3A"/>
              </a:solidFill>
            </a:endParaRPr>
          </a:p>
          <a:p>
            <a:pPr marL="457200" lvl="0" indent="-381000" algn="l" rtl="0">
              <a:spcBef>
                <a:spcPts val="1000"/>
              </a:spcBef>
              <a:spcAft>
                <a:spcPts val="1000"/>
              </a:spcAft>
              <a:buClr>
                <a:srgbClr val="3A3A3A"/>
              </a:buClr>
              <a:buSzPts val="2400"/>
              <a:buChar char="●"/>
            </a:pPr>
            <a:r>
              <a:rPr lang="en-IN" sz="2400">
                <a:solidFill>
                  <a:srgbClr val="3A3A3A"/>
                </a:solidFill>
              </a:rPr>
              <a:t>TM’s social media marketing strategy enables TM to increase brand recognition and to improve brand loyalty. Social media platforms such as Twitter or blogs boost TM’s popularity, credibility and brand recognition. </a:t>
            </a:r>
            <a:endParaRPr sz="2400">
              <a:solidFill>
                <a:srgbClr val="3A3A3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839bc09a9b_0_21"/>
          <p:cNvSpPr txBox="1">
            <a:spLocks noGrp="1"/>
          </p:cNvSpPr>
          <p:nvPr>
            <p:ph type="title"/>
          </p:nvPr>
        </p:nvSpPr>
        <p:spPr>
          <a:xfrm>
            <a:off x="352425" y="1258150"/>
            <a:ext cx="10972200" cy="1144800"/>
          </a:xfrm>
          <a:prstGeom prst="rect">
            <a:avLst/>
          </a:prstGeom>
        </p:spPr>
        <p:txBody>
          <a:bodyPr spcFirstLastPara="1" wrap="square" lIns="0" tIns="0" rIns="0" bIns="0" anchor="ctr" anchorCtr="0">
            <a:noAutofit/>
          </a:bodyPr>
          <a:lstStyle/>
          <a:p>
            <a:pPr marL="0" lvl="0" indent="0" algn="l" rtl="0">
              <a:lnSpc>
                <a:spcPct val="138157"/>
              </a:lnSpc>
              <a:spcBef>
                <a:spcPts val="0"/>
              </a:spcBef>
              <a:spcAft>
                <a:spcPts val="0"/>
              </a:spcAft>
              <a:buClr>
                <a:schemeClr val="dk1"/>
              </a:buClr>
              <a:buSzPts val="1100"/>
              <a:buFont typeface="Arial"/>
              <a:buNone/>
            </a:pPr>
            <a:r>
              <a:rPr lang="en-IN" sz="2400" b="1">
                <a:solidFill>
                  <a:srgbClr val="000000"/>
                </a:solidFill>
                <a:highlight>
                  <a:srgbClr val="FFFFFF"/>
                </a:highlight>
              </a:rPr>
              <a:t>ELON MUSK: TESLA'S INTERNAL COMMUNICATION PROTOCOL CAN CHALLENGE BIG AUTO INERTIA</a:t>
            </a:r>
            <a:endParaRPr sz="2400" b="1">
              <a:solidFill>
                <a:srgbClr val="000000"/>
              </a:solidFill>
              <a:highlight>
                <a:srgbClr val="FFFFFF"/>
              </a:highlight>
            </a:endParaRPr>
          </a:p>
          <a:p>
            <a:pPr marL="0" lvl="0" indent="0" algn="l" rtl="0">
              <a:spcBef>
                <a:spcPts val="1100"/>
              </a:spcBef>
              <a:spcAft>
                <a:spcPts val="0"/>
              </a:spcAft>
              <a:buNone/>
            </a:pPr>
            <a:endParaRPr sz="1800" b="1">
              <a:solidFill>
                <a:srgbClr val="555555"/>
              </a:solidFill>
              <a:highlight>
                <a:srgbClr val="FFFFFF"/>
              </a:highlight>
            </a:endParaRPr>
          </a:p>
        </p:txBody>
      </p:sp>
      <p:sp>
        <p:nvSpPr>
          <p:cNvPr id="194" name="Google Shape;194;g839bc09a9b_0_21"/>
          <p:cNvSpPr txBox="1">
            <a:spLocks noGrp="1"/>
          </p:cNvSpPr>
          <p:nvPr>
            <p:ph type="body" idx="1"/>
          </p:nvPr>
        </p:nvSpPr>
        <p:spPr>
          <a:xfrm>
            <a:off x="352425" y="2022775"/>
            <a:ext cx="10972200" cy="4201500"/>
          </a:xfrm>
          <a:prstGeom prst="rect">
            <a:avLst/>
          </a:prstGeom>
        </p:spPr>
        <p:txBody>
          <a:bodyPr spcFirstLastPara="1" wrap="square" lIns="0" tIns="0" rIns="0" bIns="0" anchor="t" anchorCtr="0">
            <a:noAutofit/>
          </a:bodyPr>
          <a:lstStyle/>
          <a:p>
            <a:pPr marL="457200" lvl="0" indent="-336550" algn="l" rtl="0">
              <a:spcBef>
                <a:spcPts val="1000"/>
              </a:spcBef>
              <a:spcAft>
                <a:spcPts val="0"/>
              </a:spcAft>
              <a:buSzPts val="1700"/>
              <a:buChar char="●"/>
            </a:pPr>
            <a:r>
              <a:rPr lang="en-IN" sz="1700">
                <a:solidFill>
                  <a:srgbClr val="000000"/>
                </a:solidFill>
              </a:rPr>
              <a:t>There are two schools of thought about how information should flow within companies. By far the most common way is chain of command, which means that you always flow communication through your manager. The problem with this approach is that, while it serves to enhance the power of the manager, it fails to serve the company.</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Instead of a problem getting solved quickly, where a person in one dept talks to a person in another dept and makes the right thing happen, people are forced to talk to their manager who talks to their manager who talks to the manager in the other dept who talks to someone on his team.</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Anyone at Tesla can and should email/talk to anyone else according to what they think is the fastest way to solve a problem for the benefit of the whole company. You can talk to your manager's manager without his permission, you can talk directly to a VP in another dept, you can talk to me, you can talk to anyone without anyone else's permission.</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Moreover, you should consider yourself obligated to do so until the right thing happens. The point here is not random chitchat, but rather ensuring that we execute ultra-fast and well. We obviously cannot compete with the big car companies in size, so we must do so with intelligence and agility.</a:t>
            </a:r>
            <a:endParaRPr sz="1700">
              <a:solidFill>
                <a:srgbClr val="000000"/>
              </a:solidFill>
            </a:endParaRPr>
          </a:p>
          <a:p>
            <a:pPr marL="457200" lvl="0" indent="-336550" algn="l" rtl="0">
              <a:spcBef>
                <a:spcPts val="1000"/>
              </a:spcBef>
              <a:spcAft>
                <a:spcPts val="1000"/>
              </a:spcAft>
              <a:buSzPts val="1700"/>
              <a:buChar char="●"/>
            </a:pPr>
            <a:r>
              <a:rPr lang="en-IN" sz="1700">
                <a:solidFill>
                  <a:srgbClr val="000000"/>
                </a:solidFill>
              </a:rPr>
              <a:t>One final point is that managers should work hard to ensure that they are not creating silos within the company that create an us vs. them mentality or impede communication in any way. This is unfortunately a natural tendency and needs to be actively fought. </a:t>
            </a:r>
            <a:endParaRPr sz="17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39bc0945e_1_11"/>
          <p:cNvSpPr txBox="1">
            <a:spLocks noGrp="1"/>
          </p:cNvSpPr>
          <p:nvPr>
            <p:ph type="title"/>
          </p:nvPr>
        </p:nvSpPr>
        <p:spPr>
          <a:xfrm>
            <a:off x="228600" y="1201250"/>
            <a:ext cx="10972200" cy="1144800"/>
          </a:xfrm>
          <a:prstGeom prst="rect">
            <a:avLst/>
          </a:prstGeom>
        </p:spPr>
        <p:txBody>
          <a:bodyPr spcFirstLastPara="1" wrap="square" lIns="0" tIns="0" rIns="0" bIns="0" anchor="ctr" anchorCtr="0">
            <a:noAutofit/>
          </a:bodyPr>
          <a:lstStyle/>
          <a:p>
            <a:pPr marL="0" lvl="0" indent="0" algn="l" rtl="0">
              <a:lnSpc>
                <a:spcPct val="130000"/>
              </a:lnSpc>
              <a:spcBef>
                <a:spcPts val="0"/>
              </a:spcBef>
              <a:spcAft>
                <a:spcPts val="800"/>
              </a:spcAft>
              <a:buNone/>
            </a:pPr>
            <a:r>
              <a:rPr lang="en-IN">
                <a:highlight>
                  <a:srgbClr val="FFFFFF"/>
                </a:highlight>
              </a:rPr>
              <a:t>DESIGN PERSPECTIVE - KM</a:t>
            </a:r>
            <a:endParaRPr/>
          </a:p>
        </p:txBody>
      </p:sp>
      <p:sp>
        <p:nvSpPr>
          <p:cNvPr id="200" name="Google Shape;200;g839bc0945e_1_11"/>
          <p:cNvSpPr txBox="1">
            <a:spLocks noGrp="1"/>
          </p:cNvSpPr>
          <p:nvPr>
            <p:ph type="body" idx="1"/>
          </p:nvPr>
        </p:nvSpPr>
        <p:spPr>
          <a:xfrm>
            <a:off x="228600" y="2051770"/>
            <a:ext cx="10972200" cy="3977400"/>
          </a:xfrm>
          <a:prstGeom prst="rect">
            <a:avLst/>
          </a:prstGeom>
        </p:spPr>
        <p:txBody>
          <a:bodyPr spcFirstLastPara="1" wrap="square" lIns="0" tIns="0" rIns="0" bIns="0" anchor="t" anchorCtr="0">
            <a:noAutofit/>
          </a:bodyPr>
          <a:lstStyle/>
          <a:p>
            <a:pPr marL="457200" lvl="0" indent="-368300" algn="l" rtl="0">
              <a:lnSpc>
                <a:spcPct val="115000"/>
              </a:lnSpc>
              <a:spcBef>
                <a:spcPts val="1000"/>
              </a:spcBef>
              <a:spcAft>
                <a:spcPts val="0"/>
              </a:spcAft>
              <a:buClr>
                <a:schemeClr val="dk1"/>
              </a:buClr>
              <a:buSzPts val="2200"/>
              <a:buChar char="●"/>
            </a:pPr>
            <a:r>
              <a:rPr lang="en-IN" sz="2200"/>
              <a:t>In order to increase the impact of academic research, it is important that we develop and strengthen national and international networks for knowledge transfer and translation.</a:t>
            </a:r>
            <a:endParaRPr sz="2200"/>
          </a:p>
          <a:p>
            <a:pPr marL="457200" lvl="0" indent="-368300" algn="l" rtl="0">
              <a:lnSpc>
                <a:spcPct val="115000"/>
              </a:lnSpc>
              <a:spcBef>
                <a:spcPts val="1000"/>
              </a:spcBef>
              <a:spcAft>
                <a:spcPts val="0"/>
              </a:spcAft>
              <a:buClr>
                <a:schemeClr val="dk1"/>
              </a:buClr>
              <a:buSzPts val="2200"/>
              <a:buChar char="●"/>
            </a:pPr>
            <a:r>
              <a:rPr lang="en-IN" sz="2200"/>
              <a:t>There is a dynamic interplay between knowledge creation, product development and market adoption; each co-evolves within an interconnected system of actors. TESLA will apply approaches from Design Thinking to support concurrent rather than sequential research, development and commercialisation activities, thereby accelerating the selection and the increasing the fitness of emerging technologies, products and services.</a:t>
            </a:r>
            <a:endParaRPr sz="2200"/>
          </a:p>
          <a:p>
            <a:pPr marL="0" lvl="0" indent="0" algn="l" rtl="0">
              <a:lnSpc>
                <a:spcPct val="150000"/>
              </a:lnSpc>
              <a:spcBef>
                <a:spcPts val="1000"/>
              </a:spcBef>
              <a:spcAft>
                <a:spcPts val="0"/>
              </a:spcAft>
              <a:buNone/>
            </a:pPr>
            <a:endParaRPr sz="1800"/>
          </a:p>
          <a:p>
            <a:pPr marL="0" lvl="0" indent="0" algn="l" rtl="0">
              <a:lnSpc>
                <a:spcPct val="150000"/>
              </a:lnSpc>
              <a:spcBef>
                <a:spcPts val="1000"/>
              </a:spcBef>
              <a:spcAft>
                <a:spcPts val="0"/>
              </a:spcAft>
              <a:buNone/>
            </a:pPr>
            <a:endParaRPr sz="1800"/>
          </a:p>
          <a:p>
            <a:pPr marL="457200" lvl="0" indent="0" algn="l" rtl="0">
              <a:lnSpc>
                <a:spcPct val="150000"/>
              </a:lnSpc>
              <a:spcBef>
                <a:spcPts val="1000"/>
              </a:spcBef>
              <a:spcAft>
                <a:spcPts val="10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39bc0945e_1_22"/>
          <p:cNvSpPr txBox="1">
            <a:spLocks noGrp="1"/>
          </p:cNvSpPr>
          <p:nvPr>
            <p:ph type="title"/>
          </p:nvPr>
        </p:nvSpPr>
        <p:spPr>
          <a:xfrm>
            <a:off x="311425" y="1168125"/>
            <a:ext cx="10972200" cy="1144800"/>
          </a:xfrm>
          <a:prstGeom prst="rect">
            <a:avLst/>
          </a:prstGeom>
        </p:spPr>
        <p:txBody>
          <a:bodyPr spcFirstLastPara="1" wrap="square" lIns="0" tIns="0" rIns="0" bIns="0" anchor="t" anchorCtr="0">
            <a:noAutofit/>
          </a:bodyPr>
          <a:lstStyle/>
          <a:p>
            <a:pPr marL="0" lvl="0" indent="0" algn="l" rtl="0">
              <a:lnSpc>
                <a:spcPct val="130000"/>
              </a:lnSpc>
              <a:spcBef>
                <a:spcPts val="0"/>
              </a:spcBef>
              <a:spcAft>
                <a:spcPts val="0"/>
              </a:spcAft>
              <a:buClr>
                <a:schemeClr val="dk1"/>
              </a:buClr>
              <a:buSzPts val="1100"/>
              <a:buFont typeface="Arial"/>
              <a:buNone/>
            </a:pPr>
            <a:r>
              <a:rPr lang="en-IN">
                <a:highlight>
                  <a:srgbClr val="FFFFFF"/>
                </a:highlight>
              </a:rPr>
              <a:t>DESIGN PERSPECTIVE</a:t>
            </a:r>
            <a:endParaRPr/>
          </a:p>
          <a:p>
            <a:pPr marL="0" lvl="0" indent="0" algn="l" rtl="0">
              <a:spcBef>
                <a:spcPts val="800"/>
              </a:spcBef>
              <a:spcAft>
                <a:spcPts val="0"/>
              </a:spcAft>
              <a:buNone/>
            </a:pPr>
            <a:endParaRPr/>
          </a:p>
        </p:txBody>
      </p:sp>
      <p:sp>
        <p:nvSpPr>
          <p:cNvPr id="206" name="Google Shape;206;g839bc0945e_1_22"/>
          <p:cNvSpPr txBox="1">
            <a:spLocks noGrp="1"/>
          </p:cNvSpPr>
          <p:nvPr>
            <p:ph type="body" idx="1"/>
          </p:nvPr>
        </p:nvSpPr>
        <p:spPr>
          <a:xfrm>
            <a:off x="311425" y="1804576"/>
            <a:ext cx="10972200" cy="4479300"/>
          </a:xfrm>
          <a:prstGeom prst="rect">
            <a:avLst/>
          </a:prstGeom>
        </p:spPr>
        <p:txBody>
          <a:bodyPr spcFirstLastPara="1" wrap="square" lIns="0" tIns="0" rIns="0" bIns="0" anchor="t" anchorCtr="0">
            <a:noAutofit/>
          </a:bodyPr>
          <a:lstStyle/>
          <a:p>
            <a:pPr marL="457200" lvl="0" indent="-355600" algn="l" rtl="0">
              <a:lnSpc>
                <a:spcPct val="115000"/>
              </a:lnSpc>
              <a:spcBef>
                <a:spcPts val="1000"/>
              </a:spcBef>
              <a:spcAft>
                <a:spcPts val="0"/>
              </a:spcAft>
              <a:buSzPts val="2000"/>
              <a:buChar char="●"/>
            </a:pPr>
            <a:r>
              <a:rPr lang="en-IN" sz="2000"/>
              <a:t>Research creates new knowledge and new technologies, which often lead to innovation with commercial and societal impact. TESLA will explore ways to accelerate innovation and amplify impact, through using design-led interdisciplinary approaches to innovation.</a:t>
            </a:r>
            <a:endParaRPr sz="2000"/>
          </a:p>
          <a:p>
            <a:pPr marL="457200" lvl="0" indent="-355600" algn="l" rtl="0">
              <a:lnSpc>
                <a:spcPct val="115000"/>
              </a:lnSpc>
              <a:spcBef>
                <a:spcPts val="0"/>
              </a:spcBef>
              <a:spcAft>
                <a:spcPts val="0"/>
              </a:spcAft>
              <a:buSzPts val="2000"/>
              <a:buChar char="●"/>
            </a:pPr>
            <a:r>
              <a:rPr lang="en-IN" sz="2000"/>
              <a:t>Knowledge transfer is not just one way, however; by collaborating with industrial and commercial partners, we are able to maintain the professional relevance of the undergraduate and postgraduate curriculum, which is crucial to the employability of our graduates.</a:t>
            </a:r>
            <a:endParaRPr sz="2000"/>
          </a:p>
          <a:p>
            <a:pPr marL="457200" lvl="0" indent="-355600" algn="l" rtl="0">
              <a:lnSpc>
                <a:spcPct val="115000"/>
              </a:lnSpc>
              <a:spcBef>
                <a:spcPts val="0"/>
              </a:spcBef>
              <a:spcAft>
                <a:spcPts val="0"/>
              </a:spcAft>
              <a:buSzPts val="2000"/>
              <a:buChar char="●"/>
            </a:pPr>
            <a:r>
              <a:rPr lang="en-IN" sz="2000"/>
              <a:t>Increasingly open innovation-networks, processes and communication technologies promise to further accelerate the development and adoption of new technologies, products and services. TESLA will strengthen interdisciplinary collaboration within a diverse, adaptive and sustainable ecology of academic, industrial and commercial partners.</a:t>
            </a:r>
            <a:endParaRPr sz="2000"/>
          </a:p>
          <a:p>
            <a:pPr marL="0" lvl="0" indent="0" algn="l" rtl="0">
              <a:lnSpc>
                <a:spcPct val="150000"/>
              </a:lnSpc>
              <a:spcBef>
                <a:spcPts val="100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516294" y="121873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Knowledge Management</a:t>
            </a:r>
            <a:endParaRPr/>
          </a:p>
        </p:txBody>
      </p:sp>
      <p:sp>
        <p:nvSpPr>
          <p:cNvPr id="100" name="Google Shape;100;p2"/>
          <p:cNvSpPr txBox="1">
            <a:spLocks noGrp="1"/>
          </p:cNvSpPr>
          <p:nvPr>
            <p:ph type="body" idx="1"/>
          </p:nvPr>
        </p:nvSpPr>
        <p:spPr>
          <a:xfrm>
            <a:off x="516294" y="1791132"/>
            <a:ext cx="10972320" cy="397728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10800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Title: Case study of Tesla</a:t>
            </a:r>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Guide: Prof.Krupesha</a:t>
            </a:r>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Team: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3ac09ed58_0_45"/>
          <p:cNvSpPr txBox="1">
            <a:spLocks noGrp="1"/>
          </p:cNvSpPr>
          <p:nvPr>
            <p:ph type="title"/>
          </p:nvPr>
        </p:nvSpPr>
        <p:spPr>
          <a:xfrm>
            <a:off x="253150" y="1100550"/>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endParaRPr>
              <a:solidFill>
                <a:srgbClr val="222222"/>
              </a:solidFill>
            </a:endParaRPr>
          </a:p>
          <a:p>
            <a:pPr marL="0" lvl="0" indent="0" algn="l" rtl="0">
              <a:lnSpc>
                <a:spcPct val="115000"/>
              </a:lnSpc>
              <a:spcBef>
                <a:spcPts val="0"/>
              </a:spcBef>
              <a:spcAft>
                <a:spcPts val="0"/>
              </a:spcAft>
              <a:buClr>
                <a:schemeClr val="dk1"/>
              </a:buClr>
              <a:buSzPts val="1100"/>
              <a:buFont typeface="Arial"/>
              <a:buNone/>
            </a:pPr>
            <a:r>
              <a:rPr lang="en-IN" b="1"/>
              <a:t>KM Roles at Tesla:</a:t>
            </a:r>
            <a:endParaRPr/>
          </a:p>
        </p:txBody>
      </p:sp>
      <p:sp>
        <p:nvSpPr>
          <p:cNvPr id="212" name="Google Shape;212;g83ac09ed58_0_45"/>
          <p:cNvSpPr txBox="1">
            <a:spLocks noGrp="1"/>
          </p:cNvSpPr>
          <p:nvPr>
            <p:ph type="body" idx="1"/>
          </p:nvPr>
        </p:nvSpPr>
        <p:spPr>
          <a:xfrm>
            <a:off x="338700" y="2345920"/>
            <a:ext cx="10972200" cy="3977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b="1"/>
              <a:t>1)Knowledge manager-</a:t>
            </a:r>
            <a:endParaRPr sz="2400" b="1"/>
          </a:p>
          <a:p>
            <a:pPr marL="457200" lvl="0" indent="-381000" algn="l" rtl="0">
              <a:lnSpc>
                <a:spcPct val="115000"/>
              </a:lnSpc>
              <a:spcBef>
                <a:spcPts val="0"/>
              </a:spcBef>
              <a:spcAft>
                <a:spcPts val="0"/>
              </a:spcAft>
              <a:buSzPts val="2400"/>
              <a:buChar char="●"/>
            </a:pPr>
            <a:r>
              <a:rPr lang="en-IN" sz="2400"/>
              <a:t>Roles and responsibilities include working cross-functionally with Product Managers, Training Program Managers and technical writers to develop effective, interesting, and engaging knowledge management solutions for the Energy products at Tesla.</a:t>
            </a:r>
            <a:endParaRPr sz="2400"/>
          </a:p>
          <a:p>
            <a:pPr marL="457200" lvl="0" indent="-381000" algn="l" rtl="0">
              <a:lnSpc>
                <a:spcPct val="115000"/>
              </a:lnSpc>
              <a:spcBef>
                <a:spcPts val="0"/>
              </a:spcBef>
              <a:spcAft>
                <a:spcPts val="0"/>
              </a:spcAft>
              <a:buSzPts val="2400"/>
              <a:buFont typeface="Arial"/>
              <a:buChar char="●"/>
            </a:pPr>
            <a:r>
              <a:rPr lang="en-IN" sz="2400"/>
              <a:t> Standardize content across each Product informational repository for consistent and relevant information for all functional teams. Gather usability feedback from end-users for continual format and delivery improvements.</a:t>
            </a:r>
            <a:endParaRPr sz="2400"/>
          </a:p>
          <a:p>
            <a:pPr marL="457200" lvl="0" indent="0" algn="l" rtl="0">
              <a:lnSpc>
                <a:spcPct val="115000"/>
              </a:lnSpc>
              <a:spcBef>
                <a:spcPts val="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83ac09ed58_0_50"/>
          <p:cNvSpPr txBox="1">
            <a:spLocks noGrp="1"/>
          </p:cNvSpPr>
          <p:nvPr>
            <p:ph type="title"/>
          </p:nvPr>
        </p:nvSpPr>
        <p:spPr>
          <a:xfrm>
            <a:off x="438150" y="1330875"/>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endParaRPr>
              <a:solidFill>
                <a:srgbClr val="222222"/>
              </a:solidFill>
            </a:endParaRPr>
          </a:p>
          <a:p>
            <a:pPr marL="0" lvl="0" indent="0" algn="l" rtl="0">
              <a:lnSpc>
                <a:spcPct val="115000"/>
              </a:lnSpc>
              <a:spcBef>
                <a:spcPts val="0"/>
              </a:spcBef>
              <a:spcAft>
                <a:spcPts val="0"/>
              </a:spcAft>
              <a:buClr>
                <a:schemeClr val="dk1"/>
              </a:buClr>
              <a:buSzPts val="1100"/>
              <a:buFont typeface="Arial"/>
              <a:buNone/>
            </a:pPr>
            <a:r>
              <a:rPr lang="en-IN" b="1"/>
              <a:t>KM Roles at Tesla:</a:t>
            </a:r>
            <a:endParaRPr/>
          </a:p>
          <a:p>
            <a:pPr marL="0" lvl="0" indent="0" algn="l" rtl="0">
              <a:spcBef>
                <a:spcPts val="0"/>
              </a:spcBef>
              <a:spcAft>
                <a:spcPts val="0"/>
              </a:spcAft>
              <a:buNone/>
            </a:pPr>
            <a:endParaRPr/>
          </a:p>
        </p:txBody>
      </p:sp>
      <p:sp>
        <p:nvSpPr>
          <p:cNvPr id="218" name="Google Shape;218;g83ac09ed58_0_50"/>
          <p:cNvSpPr txBox="1">
            <a:spLocks noGrp="1"/>
          </p:cNvSpPr>
          <p:nvPr>
            <p:ph type="body" idx="1"/>
          </p:nvPr>
        </p:nvSpPr>
        <p:spPr>
          <a:xfrm>
            <a:off x="438150" y="2704645"/>
            <a:ext cx="10972200" cy="3977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b="1">
                <a:solidFill>
                  <a:srgbClr val="000028"/>
                </a:solidFill>
              </a:rPr>
              <a:t>2)Knowledge management administrator-</a:t>
            </a:r>
            <a:endParaRPr sz="2400" b="1">
              <a:solidFill>
                <a:srgbClr val="000028"/>
              </a:solidFill>
            </a:endParaRPr>
          </a:p>
          <a:p>
            <a:pPr marL="0" lvl="0" indent="0" algn="l" rtl="0">
              <a:lnSpc>
                <a:spcPct val="115000"/>
              </a:lnSpc>
              <a:spcBef>
                <a:spcPts val="0"/>
              </a:spcBef>
              <a:spcAft>
                <a:spcPts val="0"/>
              </a:spcAft>
              <a:buClr>
                <a:schemeClr val="dk1"/>
              </a:buClr>
              <a:buSzPts val="1100"/>
              <a:buFont typeface="Arial"/>
              <a:buNone/>
            </a:pPr>
            <a:r>
              <a:rPr lang="en-IN" sz="2400">
                <a:solidFill>
                  <a:srgbClr val="000028"/>
                </a:solidFill>
              </a:rPr>
              <a:t>The Knowledge Management Administrator is responsible for actively collaborating with IT counterparts to continue development and completion of a high quality, user-friendly sales and service knowledge management system (called TRT) that can be leveraged by Retail Development, as well as its internal business partners and external vendors.</a:t>
            </a:r>
            <a:endParaRPr sz="2400">
              <a:solidFill>
                <a:srgbClr val="000028"/>
              </a:solidFill>
            </a:endParaRPr>
          </a:p>
          <a:p>
            <a:pPr marL="0" lvl="0" indent="0" algn="l" rtl="0">
              <a:lnSpc>
                <a:spcPct val="115000"/>
              </a:lnSpc>
              <a:spcBef>
                <a:spcPts val="0"/>
              </a:spcBef>
              <a:spcAft>
                <a:spcPts val="0"/>
              </a:spcAft>
              <a:buClr>
                <a:schemeClr val="dk1"/>
              </a:buClr>
              <a:buSzPts val="1100"/>
              <a:buFont typeface="Arial"/>
              <a:buNone/>
            </a:pPr>
            <a:endParaRPr sz="1400">
              <a:solidFill>
                <a:srgbClr val="000028"/>
              </a:solidFill>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83ac09eeb0_5_7"/>
          <p:cNvSpPr txBox="1">
            <a:spLocks noGrp="1"/>
          </p:cNvSpPr>
          <p:nvPr>
            <p:ph type="title"/>
          </p:nvPr>
        </p:nvSpPr>
        <p:spPr>
          <a:xfrm>
            <a:off x="268925" y="1206775"/>
            <a:ext cx="10972200" cy="1144800"/>
          </a:xfrm>
          <a:prstGeom prst="rect">
            <a:avLst/>
          </a:prstGeom>
        </p:spPr>
        <p:txBody>
          <a:bodyPr spcFirstLastPara="1" wrap="square" lIns="0" tIns="0" rIns="0" bIns="0" anchor="ctr" anchorCtr="0">
            <a:noAutofit/>
          </a:bodyPr>
          <a:lstStyle/>
          <a:p>
            <a:pPr marL="0" lvl="0" indent="0" algn="l" rtl="0">
              <a:lnSpc>
                <a:spcPct val="133333"/>
              </a:lnSpc>
              <a:spcBef>
                <a:spcPts val="0"/>
              </a:spcBef>
              <a:spcAft>
                <a:spcPts val="0"/>
              </a:spcAft>
              <a:buNone/>
            </a:pPr>
            <a:r>
              <a:rPr lang="en-IN" sz="2400" b="1">
                <a:highlight>
                  <a:srgbClr val="FFFFFF"/>
                </a:highlight>
              </a:rPr>
              <a:t>3 . Knowledge Base Content Editor, Service Engineering</a:t>
            </a:r>
            <a:endParaRPr sz="2400" b="1"/>
          </a:p>
        </p:txBody>
      </p:sp>
      <p:sp>
        <p:nvSpPr>
          <p:cNvPr id="224" name="Google Shape;224;g83ac09eeb0_5_7"/>
          <p:cNvSpPr txBox="1">
            <a:spLocks noGrp="1"/>
          </p:cNvSpPr>
          <p:nvPr>
            <p:ph type="body" idx="1"/>
          </p:nvPr>
        </p:nvSpPr>
        <p:spPr>
          <a:xfrm>
            <a:off x="268925" y="253769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400">
                <a:solidFill>
                  <a:srgbClr val="000000"/>
                </a:solidFill>
              </a:rPr>
              <a:t>Service Engineering exists uniquely at the intersection of firmware/hardware design, service, diagnostics, manufacturing, quality, and reliability. Service Engineering multiplies efforts of service in the areas of diagnostics, repairs, and maintenance, while simultaneously reducing the need for each. As Service Engineering Technical Writer, he will partner with engineering teams to create and refine diagnostic procedures and documentation for use by non-engineers. He will improve editorial and visual standards for documentation and recommend new designs, layouts, and formatting as needed.</a:t>
            </a:r>
            <a:endParaRPr sz="2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83ac09ed58_0_55"/>
          <p:cNvSpPr txBox="1">
            <a:spLocks noGrp="1"/>
          </p:cNvSpPr>
          <p:nvPr>
            <p:ph type="title"/>
          </p:nvPr>
        </p:nvSpPr>
        <p:spPr>
          <a:xfrm>
            <a:off x="466725" y="1273725"/>
            <a:ext cx="10972200" cy="11448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Clr>
                <a:schemeClr val="dk1"/>
              </a:buClr>
              <a:buSzPts val="1100"/>
              <a:buFont typeface="Arial"/>
              <a:buNone/>
            </a:pPr>
            <a:r>
              <a:rPr lang="en-IN" b="1">
                <a:solidFill>
                  <a:srgbClr val="000028"/>
                </a:solidFill>
              </a:rPr>
              <a:t>How Tesla has taken advantage of KM-</a:t>
            </a:r>
            <a:endParaRPr b="1">
              <a:solidFill>
                <a:srgbClr val="000028"/>
              </a:solidFill>
            </a:endParaRPr>
          </a:p>
          <a:p>
            <a:pPr marL="0" lvl="0" indent="0" algn="l" rtl="0">
              <a:spcBef>
                <a:spcPts val="0"/>
              </a:spcBef>
              <a:spcAft>
                <a:spcPts val="0"/>
              </a:spcAft>
              <a:buNone/>
            </a:pPr>
            <a:endParaRPr/>
          </a:p>
        </p:txBody>
      </p:sp>
      <p:sp>
        <p:nvSpPr>
          <p:cNvPr id="230" name="Google Shape;230;g83ac09ed58_0_55"/>
          <p:cNvSpPr txBox="1">
            <a:spLocks noGrp="1"/>
          </p:cNvSpPr>
          <p:nvPr>
            <p:ph type="body" idx="1"/>
          </p:nvPr>
        </p:nvSpPr>
        <p:spPr>
          <a:xfrm>
            <a:off x="466725" y="1833120"/>
            <a:ext cx="10972200" cy="39774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IN" sz="2400">
                <a:solidFill>
                  <a:srgbClr val="000028"/>
                </a:solidFill>
              </a:rPr>
              <a:t>Tesla took a gamble by sharing </a:t>
            </a:r>
            <a:r>
              <a:rPr lang="en-IN" sz="2400">
                <a:solidFill>
                  <a:srgbClr val="191A1A"/>
                </a:solidFill>
              </a:rPr>
              <a:t>patents that covered its revolutionary electric vehicles for free. Sharing of patents could have resulted in competitors catching up but the pro was that sharing of patents was a claim of authenticity which resulted in brand enhancement. </a:t>
            </a:r>
            <a:endParaRPr sz="2400">
              <a:solidFill>
                <a:srgbClr val="191A1A"/>
              </a:solidFill>
            </a:endParaRPr>
          </a:p>
          <a:p>
            <a:pPr marL="457200" lvl="0" indent="-381000" algn="l" rtl="0">
              <a:lnSpc>
                <a:spcPct val="115000"/>
              </a:lnSpc>
              <a:spcBef>
                <a:spcPts val="0"/>
              </a:spcBef>
              <a:spcAft>
                <a:spcPts val="0"/>
              </a:spcAft>
              <a:buClr>
                <a:srgbClr val="191A1A"/>
              </a:buClr>
              <a:buSzPts val="2400"/>
              <a:buFont typeface="Arial"/>
              <a:buChar char="●"/>
            </a:pPr>
            <a:r>
              <a:rPr lang="en-IN" sz="2400">
                <a:solidFill>
                  <a:srgbClr val="191A1A"/>
                </a:solidFill>
              </a:rPr>
              <a:t>Thus, the best engineers would flock to Tesla, attracted by its spirit of openness, innovation and dedication to a social mission. In this way knowledge assets (patents) were used by Tesla in the growth of the company.</a:t>
            </a:r>
            <a:endParaRPr sz="2400">
              <a:solidFill>
                <a:srgbClr val="191A1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839bc0945e_1_27"/>
          <p:cNvSpPr txBox="1">
            <a:spLocks noGrp="1"/>
          </p:cNvSpPr>
          <p:nvPr>
            <p:ph type="title"/>
          </p:nvPr>
        </p:nvSpPr>
        <p:spPr>
          <a:xfrm>
            <a:off x="239300" y="1310425"/>
            <a:ext cx="111069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3600" b="1"/>
              <a:t>Knowledge Management Tesla Motors SWOT analysis</a:t>
            </a:r>
            <a:endParaRPr sz="3600" b="1"/>
          </a:p>
          <a:p>
            <a:pPr marL="0" lvl="0" indent="0" algn="l" rtl="0">
              <a:spcBef>
                <a:spcPts val="0"/>
              </a:spcBef>
              <a:spcAft>
                <a:spcPts val="0"/>
              </a:spcAft>
              <a:buNone/>
            </a:pPr>
            <a:endParaRPr/>
          </a:p>
        </p:txBody>
      </p:sp>
      <p:sp>
        <p:nvSpPr>
          <p:cNvPr id="236" name="Google Shape;236;g839bc0945e_1_27"/>
          <p:cNvSpPr txBox="1">
            <a:spLocks noGrp="1"/>
          </p:cNvSpPr>
          <p:nvPr>
            <p:ph type="body" idx="1"/>
          </p:nvPr>
        </p:nvSpPr>
        <p:spPr>
          <a:xfrm>
            <a:off x="239300" y="2034101"/>
            <a:ext cx="10972200" cy="44241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Font typeface="Arial"/>
              <a:buChar char="●"/>
            </a:pPr>
            <a:r>
              <a:rPr lang="en-IN" sz="1800">
                <a:solidFill>
                  <a:srgbClr val="000000"/>
                </a:solidFill>
              </a:rPr>
              <a:t>The acronym Knowledge Management SWOT stands for strength, weakness, threats and opportunities. This SWOT analysis shows that the company has the strengths needed to maintain profitability in the long term.  </a:t>
            </a:r>
            <a:endParaRPr sz="1800">
              <a:solidFill>
                <a:srgbClr val="000000"/>
              </a:solidFill>
            </a:endParaRPr>
          </a:p>
          <a:p>
            <a:pPr marL="457200" lvl="0" indent="-342900" algn="l" rtl="0">
              <a:spcBef>
                <a:spcPts val="1000"/>
              </a:spcBef>
              <a:spcAft>
                <a:spcPts val="0"/>
              </a:spcAft>
              <a:buSzPts val="1800"/>
              <a:buFont typeface="Arial"/>
              <a:buChar char="●"/>
            </a:pPr>
            <a:r>
              <a:rPr lang="en-IN" sz="1800" b="1">
                <a:solidFill>
                  <a:srgbClr val="000000"/>
                </a:solidFill>
              </a:rPr>
              <a:t>In this company analysis case of Tesla, the following strengths shape the capabilities of the business as a competitive player in the automotive industry:</a:t>
            </a:r>
            <a:endParaRPr sz="1800" b="1">
              <a:solidFill>
                <a:srgbClr val="000000"/>
              </a:solidFill>
            </a:endParaRPr>
          </a:p>
          <a:p>
            <a:pPr marL="914400" lvl="1" indent="-342900" algn="l" rtl="0">
              <a:lnSpc>
                <a:spcPct val="115000"/>
              </a:lnSpc>
              <a:spcBef>
                <a:spcPts val="1000"/>
              </a:spcBef>
              <a:spcAft>
                <a:spcPts val="0"/>
              </a:spcAft>
              <a:buClr>
                <a:srgbClr val="000000"/>
              </a:buClr>
              <a:buSzPts val="1800"/>
              <a:buFont typeface="Arial"/>
              <a:buChar char="○"/>
            </a:pPr>
            <a:r>
              <a:rPr lang="en-IN" sz="1800">
                <a:solidFill>
                  <a:srgbClr val="000000"/>
                </a:solidFill>
              </a:rPr>
              <a:t>Highly innovative processes</a:t>
            </a:r>
            <a:endParaRPr sz="1800">
              <a:solidFill>
                <a:srgbClr val="000000"/>
              </a:solidFill>
            </a:endParaRPr>
          </a:p>
          <a:p>
            <a:pPr marL="914400" lvl="1" indent="-342900" algn="l" rtl="0">
              <a:lnSpc>
                <a:spcPct val="115000"/>
              </a:lnSpc>
              <a:spcBef>
                <a:spcPts val="0"/>
              </a:spcBef>
              <a:spcAft>
                <a:spcPts val="0"/>
              </a:spcAft>
              <a:buClr>
                <a:srgbClr val="000000"/>
              </a:buClr>
              <a:buSzPts val="1800"/>
              <a:buFont typeface="Arial"/>
              <a:buChar char="○"/>
            </a:pPr>
            <a:r>
              <a:rPr lang="en-IN" sz="1800">
                <a:solidFill>
                  <a:srgbClr val="000000"/>
                </a:solidFill>
              </a:rPr>
              <a:t>Strong brand</a:t>
            </a:r>
            <a:endParaRPr sz="1800">
              <a:solidFill>
                <a:srgbClr val="000000"/>
              </a:solidFill>
            </a:endParaRPr>
          </a:p>
          <a:p>
            <a:pPr marL="914400" lvl="1" indent="-342900" algn="l" rtl="0">
              <a:lnSpc>
                <a:spcPct val="115000"/>
              </a:lnSpc>
              <a:spcBef>
                <a:spcPts val="0"/>
              </a:spcBef>
              <a:spcAft>
                <a:spcPts val="0"/>
              </a:spcAft>
              <a:buClr>
                <a:srgbClr val="000000"/>
              </a:buClr>
              <a:buSzPts val="1800"/>
              <a:buFont typeface="Arial"/>
              <a:buChar char="○"/>
            </a:pPr>
            <a:r>
              <a:rPr lang="en-IN" sz="1800">
                <a:solidFill>
                  <a:srgbClr val="000000"/>
                </a:solidFill>
              </a:rPr>
              <a:t>Strong control on production processes</a:t>
            </a:r>
            <a:endParaRPr sz="1800">
              <a:solidFill>
                <a:srgbClr val="000000"/>
              </a:solidFill>
            </a:endParaRPr>
          </a:p>
          <a:p>
            <a:pPr marL="457200" lvl="0" indent="-342900" algn="l" rtl="0">
              <a:lnSpc>
                <a:spcPct val="140000"/>
              </a:lnSpc>
              <a:spcBef>
                <a:spcPts val="0"/>
              </a:spcBef>
              <a:spcAft>
                <a:spcPts val="0"/>
              </a:spcAft>
              <a:buSzPts val="1800"/>
              <a:buChar char="●"/>
            </a:pPr>
            <a:r>
              <a:rPr lang="en-IN" sz="1800" b="1">
                <a:solidFill>
                  <a:srgbClr val="000000"/>
                </a:solidFill>
              </a:rPr>
              <a:t>Tesla’s Weaknesses (Internal Strategic Factors)</a:t>
            </a:r>
            <a:endParaRPr sz="1800" b="1">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Limited market presence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Limited supply chain</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High prices</a:t>
            </a:r>
            <a:endParaRPr sz="1800">
              <a:solidFill>
                <a:srgbClr val="000000"/>
              </a:solidFill>
            </a:endParaRPr>
          </a:p>
          <a:p>
            <a:pPr marL="0" lvl="0" indent="0" algn="l" rtl="0">
              <a:lnSpc>
                <a:spcPct val="115000"/>
              </a:lnSpc>
              <a:spcBef>
                <a:spcPts val="3500"/>
              </a:spcBef>
              <a:spcAft>
                <a:spcPts val="3500"/>
              </a:spcAft>
              <a:buNone/>
            </a:pP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839bc09a9b_5_40"/>
          <p:cNvPicPr preferRelativeResize="0"/>
          <p:nvPr/>
        </p:nvPicPr>
        <p:blipFill>
          <a:blip r:embed="rId3">
            <a:alphaModFix/>
          </a:blip>
          <a:stretch>
            <a:fillRect/>
          </a:stretch>
        </p:blipFill>
        <p:spPr>
          <a:xfrm>
            <a:off x="2608800" y="1221827"/>
            <a:ext cx="6974401" cy="5236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839bc09a9b_1_22">
            <a:hlinkClick r:id="rId3"/>
          </p:cNvPr>
          <p:cNvSpPr txBox="1">
            <a:spLocks noGrp="1"/>
          </p:cNvSpPr>
          <p:nvPr>
            <p:ph type="title"/>
          </p:nvPr>
        </p:nvSpPr>
        <p:spPr>
          <a:xfrm>
            <a:off x="254125" y="981225"/>
            <a:ext cx="10972200" cy="7962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400"/>
              </a:spcAft>
              <a:buNone/>
            </a:pPr>
            <a:r>
              <a:rPr lang="en-IN" sz="1800" b="1" u="sng">
                <a:solidFill>
                  <a:srgbClr val="000000"/>
                </a:solidFill>
                <a:highlight>
                  <a:srgbClr val="FFFFFF"/>
                </a:highlight>
                <a:hlinkClick r:id="rId3"/>
              </a:rPr>
              <a:t>Tesla, Inc.’s Operations Management, 10 Decision Areas</a:t>
            </a:r>
            <a:endParaRPr sz="1800">
              <a:solidFill>
                <a:srgbClr val="000000"/>
              </a:solidFill>
            </a:endParaRPr>
          </a:p>
        </p:txBody>
      </p:sp>
      <p:sp>
        <p:nvSpPr>
          <p:cNvPr id="247" name="Google Shape;247;g839bc09a9b_1_22"/>
          <p:cNvSpPr txBox="1">
            <a:spLocks noGrp="1"/>
          </p:cNvSpPr>
          <p:nvPr>
            <p:ph type="body" idx="1"/>
          </p:nvPr>
        </p:nvSpPr>
        <p:spPr>
          <a:xfrm>
            <a:off x="150425" y="1599700"/>
            <a:ext cx="10972200" cy="44709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Char char="●"/>
            </a:pPr>
            <a:r>
              <a:rPr lang="en-IN" sz="1800" b="1">
                <a:solidFill>
                  <a:srgbClr val="000000"/>
                </a:solidFill>
              </a:rPr>
              <a:t>Design of Goods and Services - </a:t>
            </a:r>
            <a:r>
              <a:rPr lang="en-IN" sz="1800">
                <a:solidFill>
                  <a:srgbClr val="000000"/>
                </a:solidFill>
              </a:rPr>
              <a:t> In this strategic decision area, operations managers focus on how the organization’s products influence costs, quality objectives and resources</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Quality Management - </a:t>
            </a:r>
            <a:r>
              <a:rPr lang="en-IN" sz="1800">
                <a:solidFill>
                  <a:srgbClr val="000000"/>
                </a:solidFill>
              </a:rPr>
              <a:t>Satisfying customers’ quality expectations is the main objective in this strategic decision area of operations management</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Process and Capacity Design - </a:t>
            </a:r>
            <a:r>
              <a:rPr lang="en-IN" sz="1800">
                <a:solidFill>
                  <a:srgbClr val="000000"/>
                </a:solidFill>
              </a:rPr>
              <a:t>This operations management decision area focuses on business processes, along with related investments, resources, and standards</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Location Strategy - </a:t>
            </a:r>
            <a:r>
              <a:rPr lang="en-IN" sz="1800">
                <a:solidFill>
                  <a:srgbClr val="000000"/>
                </a:solidFill>
              </a:rPr>
              <a:t>Logistics and nearness to markets, resources and suppliers are considered in this strategic decision area of operations management</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Layout Design and Strategy - I</a:t>
            </a:r>
            <a:r>
              <a:rPr lang="en-IN" sz="1800">
                <a:solidFill>
                  <a:srgbClr val="000000"/>
                </a:solidFill>
              </a:rPr>
              <a:t>n this strategic decision area, operations management is concerned with achieving optimal flow of resources and information</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Job Design and Human Resources - </a:t>
            </a:r>
            <a:r>
              <a:rPr lang="en-IN" sz="1800">
                <a:solidFill>
                  <a:srgbClr val="000000"/>
                </a:solidFill>
              </a:rPr>
              <a:t>Adequacy of effective human resources is the objective in this strategic decision area of operations management</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Supply Chain Management - </a:t>
            </a:r>
            <a:r>
              <a:rPr lang="en-IN" sz="1800">
                <a:solidFill>
                  <a:srgbClr val="000000"/>
                </a:solidFill>
              </a:rPr>
              <a:t>In this strategic decision area, operations managers focus on adequate supply and an effective and efficient supply chain.</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Inventory Management - </a:t>
            </a:r>
            <a:r>
              <a:rPr lang="en-IN" sz="1800">
                <a:solidFill>
                  <a:srgbClr val="000000"/>
                </a:solidFill>
              </a:rPr>
              <a:t> Inventory decisions, costs and support for production are considered in this strategic decision area.</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Scheduling - </a:t>
            </a:r>
            <a:r>
              <a:rPr lang="en-IN" sz="1800">
                <a:solidFill>
                  <a:srgbClr val="000000"/>
                </a:solidFill>
              </a:rPr>
              <a:t>This strategic decision area focuses on short-term and intermediate schedules for resource utilization</a:t>
            </a:r>
            <a:endParaRPr sz="1800" b="1">
              <a:solidFill>
                <a:srgbClr val="000000"/>
              </a:solidFill>
            </a:endParaRPr>
          </a:p>
          <a:p>
            <a:pPr marL="457200" lvl="0" indent="-342900" algn="l" rtl="0">
              <a:spcBef>
                <a:spcPts val="0"/>
              </a:spcBef>
              <a:spcAft>
                <a:spcPts val="0"/>
              </a:spcAft>
              <a:buSzPts val="1800"/>
              <a:buChar char="●"/>
            </a:pPr>
            <a:r>
              <a:rPr lang="en-IN" sz="1800" b="1">
                <a:solidFill>
                  <a:srgbClr val="000000"/>
                </a:solidFill>
              </a:rPr>
              <a:t>Maintenance - </a:t>
            </a:r>
            <a:r>
              <a:rPr lang="en-IN" sz="1800">
                <a:solidFill>
                  <a:srgbClr val="000000"/>
                </a:solidFill>
              </a:rPr>
              <a:t>Adequacy of resources and production capacity are the objectives in this strategic decision area of operations management</a:t>
            </a:r>
            <a:endParaRPr sz="1800" b="1">
              <a:solidFill>
                <a:srgbClr val="000000"/>
              </a:solidFill>
            </a:endParaRPr>
          </a:p>
          <a:p>
            <a:pPr marL="0" lvl="0" indent="0" algn="l" rtl="0">
              <a:spcBef>
                <a:spcPts val="1000"/>
              </a:spcBef>
              <a:spcAft>
                <a:spcPts val="0"/>
              </a:spcAft>
              <a:buNone/>
            </a:pPr>
            <a:endParaRPr sz="1800"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txBox="1">
            <a:spLocks noGrp="1"/>
          </p:cNvSpPr>
          <p:nvPr>
            <p:ph type="title"/>
          </p:nvPr>
        </p:nvSpPr>
        <p:spPr>
          <a:xfrm>
            <a:off x="378999" y="123685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53" name="Google Shape;253;p13"/>
          <p:cNvSpPr txBox="1">
            <a:spLocks noGrp="1"/>
          </p:cNvSpPr>
          <p:nvPr>
            <p:ph type="body" idx="1"/>
          </p:nvPr>
        </p:nvSpPr>
        <p:spPr>
          <a:xfrm>
            <a:off x="379006" y="2189102"/>
            <a:ext cx="8946600" cy="4195500"/>
          </a:xfrm>
          <a:prstGeom prst="rect">
            <a:avLst/>
          </a:prstGeom>
          <a:noFill/>
          <a:ln>
            <a:noFill/>
          </a:ln>
        </p:spPr>
        <p:txBody>
          <a:bodyPr spcFirstLastPara="1" wrap="square" lIns="0" tIns="0" rIns="0" bIns="0" anchor="t" anchorCtr="0">
            <a:noAutofit/>
          </a:bodyPr>
          <a:lstStyle/>
          <a:p>
            <a:pPr marL="431999" lvl="0" indent="-323999" algn="l" rtl="0">
              <a:lnSpc>
                <a:spcPct val="90000"/>
              </a:lnSpc>
              <a:spcBef>
                <a:spcPts val="0"/>
              </a:spcBef>
              <a:spcAft>
                <a:spcPts val="0"/>
              </a:spcAft>
              <a:buSzPts val="1080"/>
              <a:buChar char="●"/>
            </a:pPr>
            <a:r>
              <a:rPr lang="en-IN" sz="2400"/>
              <a:t>Tesla's business strategy is to emulate typical technological-product life cycles and initially target affluent buyers, and then move into larger markets at lower price points.</a:t>
            </a:r>
            <a:endParaRPr sz="2400"/>
          </a:p>
          <a:p>
            <a:pPr marL="431999" lvl="0" indent="0" algn="l" rtl="0">
              <a:lnSpc>
                <a:spcPct val="90000"/>
              </a:lnSpc>
              <a:spcBef>
                <a:spcPts val="0"/>
              </a:spcBef>
              <a:spcAft>
                <a:spcPts val="0"/>
              </a:spcAft>
              <a:buNone/>
            </a:pPr>
            <a:endParaRPr sz="2400"/>
          </a:p>
          <a:p>
            <a:pPr marL="431999" lvl="0" indent="-323999" algn="l" rtl="0">
              <a:lnSpc>
                <a:spcPct val="90000"/>
              </a:lnSpc>
              <a:spcBef>
                <a:spcPts val="1000"/>
              </a:spcBef>
              <a:spcAft>
                <a:spcPts val="0"/>
              </a:spcAft>
              <a:buSzPts val="1080"/>
              <a:buChar char="●"/>
            </a:pPr>
            <a:r>
              <a:rPr lang="en-IN" sz="2400"/>
              <a:t>The battery and electric drivetrain technology for each model would be developed and partially paid for through the sales of earlier models.</a:t>
            </a:r>
            <a:endParaRPr sz="2400"/>
          </a:p>
          <a:p>
            <a:pPr marL="431999" lvl="0" indent="0" algn="l" rtl="0">
              <a:lnSpc>
                <a:spcPct val="90000"/>
              </a:lnSpc>
              <a:spcBef>
                <a:spcPts val="1000"/>
              </a:spcBef>
              <a:spcAft>
                <a:spcPts val="0"/>
              </a:spcAft>
              <a:buNone/>
            </a:pPr>
            <a:endParaRPr/>
          </a:p>
          <a:p>
            <a:pPr marL="432000" lvl="0" indent="-324000" algn="l" rtl="0">
              <a:lnSpc>
                <a:spcPct val="90000"/>
              </a:lnSpc>
              <a:spcBef>
                <a:spcPts val="1000"/>
              </a:spcBef>
              <a:spcAft>
                <a:spcPts val="0"/>
              </a:spcAft>
              <a:buSzPts val="1080"/>
              <a:buChar char="●"/>
            </a:pPr>
            <a:r>
              <a:rPr lang="en-IN" sz="2400"/>
              <a:t>The Roadster was low-volume and priced at US$109,000. Model S and Model X target the broader luxury market. Model 3 and the Model Y are aimed at a higher-volume segment.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609840" y="117912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59" name="Google Shape;259;p17"/>
          <p:cNvSpPr txBox="1">
            <a:spLocks noGrp="1"/>
          </p:cNvSpPr>
          <p:nvPr>
            <p:ph type="body" idx="1"/>
          </p:nvPr>
        </p:nvSpPr>
        <p:spPr>
          <a:xfrm>
            <a:off x="777547" y="2458000"/>
            <a:ext cx="8946541" cy="4195481"/>
          </a:xfrm>
          <a:prstGeom prst="rect">
            <a:avLst/>
          </a:prstGeom>
          <a:noFill/>
          <a:ln>
            <a:noFill/>
          </a:ln>
        </p:spPr>
        <p:txBody>
          <a:bodyPr spcFirstLastPara="1" wrap="square" lIns="0" tIns="0" rIns="0" bIns="0" anchor="t" anchorCtr="0">
            <a:noAutofit/>
          </a:bodyPr>
          <a:lstStyle/>
          <a:p>
            <a:pPr marL="431999" lvl="0" indent="-323999" algn="l" rtl="0">
              <a:lnSpc>
                <a:spcPct val="90000"/>
              </a:lnSpc>
              <a:spcBef>
                <a:spcPts val="0"/>
              </a:spcBef>
              <a:spcAft>
                <a:spcPts val="0"/>
              </a:spcAft>
              <a:buSzPts val="1080"/>
              <a:buChar char="●"/>
            </a:pPr>
            <a:r>
              <a:rPr lang="en-IN" sz="2400"/>
              <a:t>The Tesla Patent Wall at its headquarters was removed after the company announced its patents are part of the open source movement. </a:t>
            </a:r>
            <a:endParaRPr sz="2400"/>
          </a:p>
          <a:p>
            <a:pPr marL="0" lvl="0" indent="0" algn="l" rtl="0">
              <a:lnSpc>
                <a:spcPct val="90000"/>
              </a:lnSpc>
              <a:spcBef>
                <a:spcPts val="0"/>
              </a:spcBef>
              <a:spcAft>
                <a:spcPts val="0"/>
              </a:spcAft>
              <a:buNone/>
            </a:pPr>
            <a:endParaRPr sz="2400"/>
          </a:p>
          <a:p>
            <a:pPr marL="432000" lvl="0" indent="-324000" algn="l" rtl="0">
              <a:lnSpc>
                <a:spcPct val="90000"/>
              </a:lnSpc>
              <a:spcBef>
                <a:spcPts val="1000"/>
              </a:spcBef>
              <a:spcAft>
                <a:spcPts val="0"/>
              </a:spcAft>
              <a:buSzPts val="1080"/>
              <a:buChar char="●"/>
            </a:pPr>
            <a:r>
              <a:rPr lang="en-IN" sz="2400"/>
              <a:t>Tesla's sales strategy is to sell its vehicles online and in company-owned showrooms rather than through a conventional dealer network. Moving towards an e-commerce strategy, customers are able to customize and order their vehicles online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09840" y="112367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pic>
        <p:nvPicPr>
          <p:cNvPr id="265" name="Google Shape;265;p1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90265" y="2637809"/>
            <a:ext cx="5028718" cy="3220699"/>
          </a:xfrm>
          <a:prstGeom prst="rect">
            <a:avLst/>
          </a:prstGeom>
          <a:noFill/>
          <a:ln>
            <a:noFill/>
          </a:ln>
        </p:spPr>
      </p:pic>
      <p:sp>
        <p:nvSpPr>
          <p:cNvPr id="266" name="Google Shape;266;p19"/>
          <p:cNvSpPr/>
          <p:nvPr/>
        </p:nvSpPr>
        <p:spPr>
          <a:xfrm>
            <a:off x="1133863" y="5858508"/>
            <a:ext cx="39950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screengrab of the Tesla Website</a:t>
            </a:r>
            <a:endParaRPr/>
          </a:p>
        </p:txBody>
      </p:sp>
      <p:pic>
        <p:nvPicPr>
          <p:cNvPr id="267" name="Google Shape;267;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64870" y="2795396"/>
            <a:ext cx="4220653" cy="2813768"/>
          </a:xfrm>
          <a:prstGeom prst="rect">
            <a:avLst/>
          </a:prstGeom>
          <a:noFill/>
          <a:ln>
            <a:noFill/>
          </a:ln>
        </p:spPr>
      </p:pic>
      <p:sp>
        <p:nvSpPr>
          <p:cNvPr id="268" name="Google Shape;268;p19"/>
          <p:cNvSpPr/>
          <p:nvPr/>
        </p:nvSpPr>
        <p:spPr>
          <a:xfrm>
            <a:off x="7474791" y="5858508"/>
            <a:ext cx="264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S driver UI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839bc0945e_1_0"/>
          <p:cNvSpPr txBox="1">
            <a:spLocks noGrp="1"/>
          </p:cNvSpPr>
          <p:nvPr>
            <p:ph type="title"/>
          </p:nvPr>
        </p:nvSpPr>
        <p:spPr>
          <a:xfrm>
            <a:off x="609600" y="128797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Team	</a:t>
            </a:r>
            <a:endParaRPr/>
          </a:p>
        </p:txBody>
      </p:sp>
      <p:sp>
        <p:nvSpPr>
          <p:cNvPr id="106" name="Google Shape;106;g839bc0945e_1_0"/>
          <p:cNvSpPr txBox="1">
            <a:spLocks noGrp="1"/>
          </p:cNvSpPr>
          <p:nvPr>
            <p:ph type="body" idx="1"/>
          </p:nvPr>
        </p:nvSpPr>
        <p:spPr>
          <a:xfrm>
            <a:off x="609600" y="2432770"/>
            <a:ext cx="10972200" cy="3977400"/>
          </a:xfrm>
          <a:prstGeom prst="rect">
            <a:avLst/>
          </a:prstGeom>
        </p:spPr>
        <p:txBody>
          <a:bodyPr spcFirstLastPara="1" wrap="square" lIns="0" tIns="0" rIns="0" bIns="0" anchor="t" anchorCtr="0">
            <a:noAutofit/>
          </a:bodyPr>
          <a:lstStyle/>
          <a:p>
            <a:pPr marL="457200" lvl="0" indent="-280035" algn="l" rtl="0">
              <a:spcBef>
                <a:spcPts val="1000"/>
              </a:spcBef>
              <a:spcAft>
                <a:spcPts val="0"/>
              </a:spcAft>
              <a:buSzPts val="810"/>
              <a:buChar char="●"/>
            </a:pPr>
            <a:r>
              <a:rPr lang="en-IN"/>
              <a:t>Mayur RB - PES1201700714</a:t>
            </a:r>
            <a:endParaRPr/>
          </a:p>
          <a:p>
            <a:pPr marL="457200" lvl="0" indent="-280035" algn="l" rtl="0">
              <a:spcBef>
                <a:spcPts val="0"/>
              </a:spcBef>
              <a:spcAft>
                <a:spcPts val="0"/>
              </a:spcAft>
              <a:buSzPts val="810"/>
              <a:buChar char="●"/>
            </a:pPr>
            <a:r>
              <a:rPr lang="en-IN"/>
              <a:t>Jnanesh D - PES1201701822</a:t>
            </a:r>
            <a:endParaRPr/>
          </a:p>
          <a:p>
            <a:pPr marL="457200" lvl="0" indent="-280035" algn="l" rtl="0">
              <a:spcBef>
                <a:spcPts val="0"/>
              </a:spcBef>
              <a:spcAft>
                <a:spcPts val="0"/>
              </a:spcAft>
              <a:buSzPts val="810"/>
              <a:buChar char="●"/>
            </a:pPr>
            <a:r>
              <a:rPr lang="en-IN"/>
              <a:t>Sachin - PES1201701725</a:t>
            </a:r>
            <a:endParaRPr/>
          </a:p>
          <a:p>
            <a:pPr marL="457200" lvl="0" indent="-280035" algn="l" rtl="0">
              <a:spcBef>
                <a:spcPts val="0"/>
              </a:spcBef>
              <a:spcAft>
                <a:spcPts val="0"/>
              </a:spcAft>
              <a:buSzPts val="810"/>
              <a:buChar char="●"/>
            </a:pPr>
            <a:r>
              <a:rPr lang="en-IN"/>
              <a:t>Sujay Gad - PES1201700177</a:t>
            </a:r>
            <a:endParaRPr/>
          </a:p>
          <a:p>
            <a:pPr marL="457200" lvl="0" indent="-280035" algn="l" rtl="0">
              <a:spcBef>
                <a:spcPts val="0"/>
              </a:spcBef>
              <a:spcAft>
                <a:spcPts val="0"/>
              </a:spcAft>
              <a:buSzPts val="810"/>
              <a:buChar char="●"/>
            </a:pPr>
            <a:r>
              <a:rPr lang="en-IN"/>
              <a:t>Revanth Yalipi - PES1201700201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title"/>
          </p:nvPr>
        </p:nvSpPr>
        <p:spPr>
          <a:xfrm>
            <a:off x="548640" y="103579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74" name="Google Shape;274;p20"/>
          <p:cNvSpPr txBox="1">
            <a:spLocks noGrp="1"/>
          </p:cNvSpPr>
          <p:nvPr>
            <p:ph type="body" idx="1"/>
          </p:nvPr>
        </p:nvSpPr>
        <p:spPr>
          <a:xfrm>
            <a:off x="609600" y="2180595"/>
            <a:ext cx="8946541" cy="4195481"/>
          </a:xfrm>
          <a:prstGeom prst="rect">
            <a:avLst/>
          </a:prstGeom>
          <a:noFill/>
          <a:ln>
            <a:noFill/>
          </a:ln>
        </p:spPr>
        <p:txBody>
          <a:bodyPr spcFirstLastPara="1" wrap="square" lIns="0" tIns="0" rIns="0" bIns="0" anchor="t" anchorCtr="0">
            <a:noAutofit/>
          </a:bodyPr>
          <a:lstStyle/>
          <a:p>
            <a:pPr marL="431999" lvl="0" indent="-395119" algn="l" rtl="0">
              <a:lnSpc>
                <a:spcPct val="90000"/>
              </a:lnSpc>
              <a:spcBef>
                <a:spcPts val="0"/>
              </a:spcBef>
              <a:spcAft>
                <a:spcPts val="0"/>
              </a:spcAft>
              <a:buSzPts val="2200"/>
              <a:buChar char="●"/>
            </a:pPr>
            <a:r>
              <a:rPr lang="en-IN" sz="2200"/>
              <a:t>Tesla allows its technology patents to be used by anyone in good faith. Licensing agreements include provisions whereby the recipient agrees not to file patent suits against Tesla, or to copy its designs directly.</a:t>
            </a:r>
            <a:endParaRPr sz="2200"/>
          </a:p>
          <a:p>
            <a:pPr marL="432000" lvl="0" indent="-395120" algn="l" rtl="0">
              <a:lnSpc>
                <a:spcPct val="90000"/>
              </a:lnSpc>
              <a:spcBef>
                <a:spcPts val="0"/>
              </a:spcBef>
              <a:spcAft>
                <a:spcPts val="0"/>
              </a:spcAft>
              <a:buSzPts val="2200"/>
              <a:buChar char="●"/>
            </a:pPr>
            <a:r>
              <a:rPr lang="en-IN" sz="2200">
                <a:solidFill>
                  <a:srgbClr val="282828"/>
                </a:solidFill>
                <a:highlight>
                  <a:srgbClr val="FFFFFF"/>
                </a:highlight>
              </a:rPr>
              <a:t> “There’s a lot of thinking in the research these days on the gap between the codified knowledge that is patentable and gets disclosed versus tacit knowledge that really exists in how you actually produce,” says Orly Lobel, a law professor at the University of San Diego specializing in intellectual property. </a:t>
            </a:r>
            <a:endParaRPr sz="2200"/>
          </a:p>
          <a:p>
            <a:pPr marL="432000" lvl="0" indent="-395120" algn="l" rtl="0">
              <a:lnSpc>
                <a:spcPct val="90000"/>
              </a:lnSpc>
              <a:spcBef>
                <a:spcPts val="1000"/>
              </a:spcBef>
              <a:spcAft>
                <a:spcPts val="0"/>
              </a:spcAft>
              <a:buSzPts val="2200"/>
              <a:buChar char="●"/>
            </a:pPr>
            <a:r>
              <a:rPr lang="en-IN" sz="2200"/>
              <a:t>Tesla retained control of its other intellectual property, such as trademarks and trade secrets to prevent direct copying of its technology.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839bc09a9b_5_30"/>
          <p:cNvSpPr txBox="1">
            <a:spLocks noGrp="1"/>
          </p:cNvSpPr>
          <p:nvPr>
            <p:ph type="title"/>
          </p:nvPr>
        </p:nvSpPr>
        <p:spPr>
          <a:xfrm>
            <a:off x="224500" y="10290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600" b="1">
                <a:solidFill>
                  <a:srgbClr val="282828"/>
                </a:solidFill>
                <a:highlight>
                  <a:srgbClr val="FFFFFF"/>
                </a:highlight>
              </a:rPr>
              <a:t>Tesla’s Patent Sharing</a:t>
            </a:r>
            <a:endParaRPr sz="2600"/>
          </a:p>
        </p:txBody>
      </p:sp>
      <p:sp>
        <p:nvSpPr>
          <p:cNvPr id="280" name="Google Shape;280;g839bc09a9b_5_30"/>
          <p:cNvSpPr txBox="1">
            <a:spLocks noGrp="1"/>
          </p:cNvSpPr>
          <p:nvPr>
            <p:ph type="body" idx="1"/>
          </p:nvPr>
        </p:nvSpPr>
        <p:spPr>
          <a:xfrm>
            <a:off x="224500" y="1974820"/>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Char char="●"/>
            </a:pPr>
            <a:r>
              <a:rPr lang="en-IN" sz="1800">
                <a:solidFill>
                  <a:srgbClr val="000000"/>
                </a:solidFill>
              </a:rPr>
              <a:t>There was a wall of Tesla patents in the lobby of our Palo Alto headquarters. That is no longer the case. They have been removed, in the spirit of the open source movement, for the advancement of electric vehicle technology.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Tesla Motors was created to accelerate the advent of sustainable transport. If we clear a path to the creation of compelling electric vehicles, but then lay intellectual property landmines behind us to inhibit others, we are acting in a manner contrary to that goal. Tesla will not initiate patent lawsuits against anyone who, in good faith, wants to use our technology.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At Tesla, however, we felt compelled to create patents out of concern that the big car companies would copy our technology and then use their massive manufacturing, sales and marketing power to overwhelm Tesla. We couldn’t have been more wrong.The unfortunate reality is the opposite: electric car programs (or programs for any vehicle that doesn’t burn hydrocarbons) at the major manufacturers are small to non-existent, constituting an average of far less than 1% of their total vehicle sales.</a:t>
            </a:r>
            <a:endParaRPr sz="1800">
              <a:solidFill>
                <a:srgbClr val="000000"/>
              </a:solidFill>
            </a:endParaRPr>
          </a:p>
          <a:p>
            <a:pPr marL="457200" lvl="0" indent="0" algn="l" rtl="0">
              <a:spcBef>
                <a:spcPts val="1000"/>
              </a:spcBef>
              <a:spcAft>
                <a:spcPts val="0"/>
              </a:spcAft>
              <a:buNone/>
            </a:pPr>
            <a:endParaRPr sz="1800">
              <a:solidFill>
                <a:srgbClr val="000000"/>
              </a:solidFill>
            </a:endParaRPr>
          </a:p>
          <a:p>
            <a:pPr marL="457200" lvl="0" indent="-342900" algn="l" rtl="0">
              <a:spcBef>
                <a:spcPts val="1000"/>
              </a:spcBef>
              <a:spcAft>
                <a:spcPts val="0"/>
              </a:spcAft>
              <a:buSzPts val="1800"/>
              <a:buChar char="-"/>
            </a:pPr>
            <a:r>
              <a:rPr lang="en-IN" sz="1800" u="sng">
                <a:solidFill>
                  <a:srgbClr val="000000"/>
                </a:solidFill>
                <a:hlinkClick r:id="rId3"/>
              </a:rPr>
              <a:t>Elon Musk in his blog</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83ac09eeb0_5_0"/>
          <p:cNvSpPr txBox="1">
            <a:spLocks noGrp="1"/>
          </p:cNvSpPr>
          <p:nvPr>
            <p:ph type="title"/>
          </p:nvPr>
        </p:nvSpPr>
        <p:spPr>
          <a:xfrm>
            <a:off x="194875" y="1162325"/>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2400" b="1">
                <a:solidFill>
                  <a:srgbClr val="353333"/>
                </a:solidFill>
                <a:highlight>
                  <a:srgbClr val="FFFFFF"/>
                </a:highlight>
              </a:rPr>
              <a:t>How is Tesla different than regular car dealerships?</a:t>
            </a:r>
            <a:endParaRPr sz="2400" b="1">
              <a:solidFill>
                <a:srgbClr val="353333"/>
              </a:solidFill>
              <a:highlight>
                <a:srgbClr val="FFFFFF"/>
              </a:highlight>
            </a:endParaRPr>
          </a:p>
          <a:p>
            <a:pPr marL="0" lvl="0" indent="0" algn="l" rtl="0">
              <a:spcBef>
                <a:spcPts val="0"/>
              </a:spcBef>
              <a:spcAft>
                <a:spcPts val="0"/>
              </a:spcAft>
              <a:buNone/>
            </a:pPr>
            <a:endParaRPr/>
          </a:p>
        </p:txBody>
      </p:sp>
      <p:sp>
        <p:nvSpPr>
          <p:cNvPr id="286" name="Google Shape;286;g83ac09eeb0_5_0"/>
          <p:cNvSpPr txBox="1">
            <a:spLocks noGrp="1"/>
          </p:cNvSpPr>
          <p:nvPr>
            <p:ph type="body" idx="1"/>
          </p:nvPr>
        </p:nvSpPr>
        <p:spPr>
          <a:xfrm>
            <a:off x="194875" y="1841520"/>
            <a:ext cx="10972200" cy="3977400"/>
          </a:xfrm>
          <a:prstGeom prst="rect">
            <a:avLst/>
          </a:prstGeom>
        </p:spPr>
        <p:txBody>
          <a:bodyPr spcFirstLastPara="1" wrap="square" lIns="0" tIns="0" rIns="0" bIns="0" anchor="t" anchorCtr="0">
            <a:noAutofit/>
          </a:bodyPr>
          <a:lstStyle/>
          <a:p>
            <a:pPr marL="457200" lvl="0" indent="-342900" algn="l" rtl="0">
              <a:lnSpc>
                <a:spcPct val="150000"/>
              </a:lnSpc>
              <a:spcBef>
                <a:spcPts val="0"/>
              </a:spcBef>
              <a:spcAft>
                <a:spcPts val="0"/>
              </a:spcAft>
              <a:buClr>
                <a:srgbClr val="000000"/>
              </a:buClr>
              <a:buSzPts val="1800"/>
              <a:buChar char="●"/>
            </a:pPr>
            <a:r>
              <a:rPr lang="en-IN" sz="1800">
                <a:solidFill>
                  <a:srgbClr val="000000"/>
                </a:solidFill>
              </a:rPr>
              <a:t>Rather than working like a franchised dealership, Tesla skips the middle man and sells directly to its customers. Tesla doesn’t have dealerships, they have Tesla Stores, and they’re usually found integrated into a popular mall or shopping center. This is a calculated decision; by placing their stores in populated areas, busy traffic flows in and out of the stores regularly, even if it’s just to see what all of the hype is about.</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IN" sz="1800">
                <a:solidFill>
                  <a:srgbClr val="000000"/>
                </a:solidFill>
              </a:rPr>
              <a:t>But Tesla Stores work differently than car dealerships, primarily because customers can’t buy a Tesla in the store. Because of the franchise laws surrounding car sales, Tesla customers have to purchase their vehicles online. </a:t>
            </a:r>
            <a:r>
              <a:rPr lang="en-IN" sz="1800">
                <a:solidFill>
                  <a:srgbClr val="000000"/>
                </a:solidFill>
                <a:uFill>
                  <a:noFill/>
                </a:uFill>
                <a:hlinkClick r:id="rId3"/>
              </a:rPr>
              <a:t>Automotive manufacturers</a:t>
            </a:r>
            <a:r>
              <a:rPr lang="en-IN" sz="1800">
                <a:solidFill>
                  <a:srgbClr val="000000"/>
                </a:solidFill>
              </a:rPr>
              <a:t> are prohibited from in-person direct sales. So if you buy a car off a lot, you’re buying from a franchised dealership.</a:t>
            </a:r>
            <a:endParaRPr sz="1800">
              <a:solidFill>
                <a:srgbClr val="000000"/>
              </a:solidFill>
            </a:endParaRPr>
          </a:p>
          <a:p>
            <a:pPr marL="457200" lvl="0" indent="0" algn="l" rtl="0">
              <a:spcBef>
                <a:spcPts val="1000"/>
              </a:spcBef>
              <a:spcAft>
                <a:spcPts val="0"/>
              </a:spcAft>
              <a:buNone/>
            </a:pP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839bc0945e_1_42"/>
          <p:cNvSpPr txBox="1">
            <a:spLocks noGrp="1"/>
          </p:cNvSpPr>
          <p:nvPr>
            <p:ph type="title"/>
          </p:nvPr>
        </p:nvSpPr>
        <p:spPr>
          <a:xfrm>
            <a:off x="268925" y="1147525"/>
            <a:ext cx="10972200" cy="11448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0"/>
              </a:spcAft>
              <a:buClr>
                <a:schemeClr val="dk1"/>
              </a:buClr>
              <a:buSzPts val="1100"/>
              <a:buFont typeface="Arial"/>
              <a:buNone/>
            </a:pPr>
            <a:r>
              <a:rPr lang="en-IN" sz="2400" b="1">
                <a:highlight>
                  <a:srgbClr val="FFFFFF"/>
                </a:highlight>
              </a:rPr>
              <a:t>Tesla Inc.’s Organizational Structure Type &amp; Features</a:t>
            </a:r>
            <a:endParaRPr sz="2400" b="1">
              <a:highlight>
                <a:srgbClr val="FFFFFF"/>
              </a:highlight>
            </a:endParaRPr>
          </a:p>
          <a:p>
            <a:pPr marL="0" lvl="0" indent="0" algn="l" rtl="0">
              <a:spcBef>
                <a:spcPts val="400"/>
              </a:spcBef>
              <a:spcAft>
                <a:spcPts val="0"/>
              </a:spcAft>
              <a:buNone/>
            </a:pPr>
            <a:endParaRPr/>
          </a:p>
        </p:txBody>
      </p:sp>
      <p:sp>
        <p:nvSpPr>
          <p:cNvPr id="292" name="Google Shape;292;g839bc0945e_1_42"/>
          <p:cNvSpPr txBox="1">
            <a:spLocks noGrp="1"/>
          </p:cNvSpPr>
          <p:nvPr>
            <p:ph type="body" idx="1"/>
          </p:nvPr>
        </p:nvSpPr>
        <p:spPr>
          <a:xfrm>
            <a:off x="268925" y="1747826"/>
            <a:ext cx="10972200" cy="4589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400">
                <a:solidFill>
                  <a:srgbClr val="000000"/>
                </a:solidFill>
              </a:rPr>
              <a:t>Tesla has a </a:t>
            </a:r>
            <a:r>
              <a:rPr lang="en-IN" sz="2400" b="1" i="1">
                <a:solidFill>
                  <a:srgbClr val="000000"/>
                </a:solidFill>
              </a:rPr>
              <a:t>functional</a:t>
            </a:r>
            <a:r>
              <a:rPr lang="en-IN" sz="2400">
                <a:solidFill>
                  <a:srgbClr val="000000"/>
                </a:solidFill>
              </a:rPr>
              <a:t> or </a:t>
            </a:r>
            <a:r>
              <a:rPr lang="en-IN" sz="2400" b="1" i="1">
                <a:solidFill>
                  <a:srgbClr val="000000"/>
                </a:solidFill>
              </a:rPr>
              <a:t>U-form</a:t>
            </a:r>
            <a:r>
              <a:rPr lang="en-IN" sz="2400">
                <a:solidFill>
                  <a:srgbClr val="000000"/>
                </a:solidFill>
              </a:rPr>
              <a:t> organizational structure. The unitary-form (U-form) structure uses organizational function as the main defining factor. For example, the company has a structural group of employees for engineering, and another for sales and service.  The following characteristics are significant in Tesla’s organizational structure</a:t>
            </a:r>
            <a:endParaRPr sz="2400">
              <a:solidFill>
                <a:srgbClr val="000000"/>
              </a:solidFill>
            </a:endParaRPr>
          </a:p>
          <a:p>
            <a:pPr marL="457200" lvl="0" indent="-381000" algn="l" rtl="0">
              <a:spcBef>
                <a:spcPts val="1000"/>
              </a:spcBef>
              <a:spcAft>
                <a:spcPts val="0"/>
              </a:spcAft>
              <a:buSzPts val="2400"/>
              <a:buChar char="●"/>
            </a:pPr>
            <a:r>
              <a:rPr lang="en-IN" sz="2400">
                <a:solidFill>
                  <a:srgbClr val="000000"/>
                </a:solidFill>
              </a:rPr>
              <a:t>Function-based hierarchy (most important)</a:t>
            </a:r>
            <a:endParaRPr sz="2400">
              <a:solidFill>
                <a:srgbClr val="000000"/>
              </a:solidFill>
            </a:endParaRPr>
          </a:p>
          <a:p>
            <a:pPr marL="457200" lvl="0" indent="-381000" algn="l" rtl="0">
              <a:spcBef>
                <a:spcPts val="1000"/>
              </a:spcBef>
              <a:spcAft>
                <a:spcPts val="0"/>
              </a:spcAft>
              <a:buSzPts val="2400"/>
              <a:buChar char="●"/>
            </a:pPr>
            <a:r>
              <a:rPr lang="en-IN" sz="2400">
                <a:solidFill>
                  <a:srgbClr val="000000"/>
                </a:solidFill>
              </a:rPr>
              <a:t>Centralization</a:t>
            </a:r>
            <a:endParaRPr sz="2400">
              <a:solidFill>
                <a:srgbClr val="000000"/>
              </a:solidFill>
            </a:endParaRPr>
          </a:p>
          <a:p>
            <a:pPr marL="457200" lvl="0" indent="-381000" algn="l" rtl="0">
              <a:spcBef>
                <a:spcPts val="1000"/>
              </a:spcBef>
              <a:spcAft>
                <a:spcPts val="1000"/>
              </a:spcAft>
              <a:buSzPts val="2400"/>
              <a:buChar char="●"/>
            </a:pPr>
            <a:r>
              <a:rPr lang="en-IN" sz="2400">
                <a:solidFill>
                  <a:srgbClr val="000000"/>
                </a:solidFill>
              </a:rPr>
              <a:t>Divisions</a:t>
            </a:r>
            <a:endParaRPr sz="2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839bc09a9b_5_0"/>
          <p:cNvSpPr txBox="1">
            <a:spLocks noGrp="1"/>
          </p:cNvSpPr>
          <p:nvPr>
            <p:ph type="title"/>
          </p:nvPr>
        </p:nvSpPr>
        <p:spPr>
          <a:xfrm>
            <a:off x="283725" y="1147525"/>
            <a:ext cx="10972200" cy="141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000" b="1">
                <a:solidFill>
                  <a:srgbClr val="000000"/>
                </a:solidFill>
              </a:rPr>
              <a:t>Function-Based Hierarchy</a:t>
            </a:r>
            <a:r>
              <a:rPr lang="en-IN" sz="2000">
                <a:solidFill>
                  <a:srgbClr val="000000"/>
                </a:solidFill>
              </a:rPr>
              <a:t>. The most significant characteristic of Tesla’s corporate structure is the function-based hierarchy in its global organization. This hierarchy involves functional teams or offices that oversee domestic and international operations. </a:t>
            </a:r>
            <a:endParaRPr sz="2000">
              <a:solidFill>
                <a:srgbClr val="000000"/>
              </a:solidFill>
            </a:endParaRPr>
          </a:p>
        </p:txBody>
      </p:sp>
      <p:sp>
        <p:nvSpPr>
          <p:cNvPr id="298" name="Google Shape;298;g839bc09a9b_5_0"/>
          <p:cNvSpPr txBox="1">
            <a:spLocks noGrp="1"/>
          </p:cNvSpPr>
          <p:nvPr>
            <p:ph type="body" idx="1"/>
          </p:nvPr>
        </p:nvSpPr>
        <p:spPr>
          <a:xfrm>
            <a:off x="283725" y="2562625"/>
            <a:ext cx="10972200" cy="3878400"/>
          </a:xfrm>
          <a:prstGeom prst="rect">
            <a:avLst/>
          </a:prstGeom>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Char char="●"/>
            </a:pPr>
            <a:r>
              <a:rPr lang="en-IN" sz="2000">
                <a:solidFill>
                  <a:srgbClr val="000000"/>
                </a:solidFill>
              </a:rPr>
              <a:t>Chairman &amp; Chief Executive Officer</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Finance</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Technology</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Global Sales and Service</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Engineering</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Legal</a:t>
            </a:r>
            <a:endParaRPr sz="2000">
              <a:solidFill>
                <a:srgbClr val="000000"/>
              </a:solidFill>
            </a:endParaRPr>
          </a:p>
          <a:p>
            <a:pPr marL="457200" lvl="0" indent="0" algn="l" rtl="0">
              <a:spcBef>
                <a:spcPts val="3500"/>
              </a:spcBef>
              <a:spcAft>
                <a:spcPts val="0"/>
              </a:spcAft>
              <a:buNone/>
            </a:pP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839bc09a9b_5_7"/>
          <p:cNvSpPr txBox="1">
            <a:spLocks noGrp="1"/>
          </p:cNvSpPr>
          <p:nvPr>
            <p:ph type="body" idx="1"/>
          </p:nvPr>
        </p:nvSpPr>
        <p:spPr>
          <a:xfrm>
            <a:off x="357800" y="1399352"/>
            <a:ext cx="10972200" cy="52341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200" b="1">
                <a:solidFill>
                  <a:srgbClr val="000000"/>
                </a:solidFill>
              </a:rPr>
              <a:t>Centralization</a:t>
            </a:r>
            <a:r>
              <a:rPr lang="en-IN" sz="2200">
                <a:solidFill>
                  <a:srgbClr val="000000"/>
                </a:solidFill>
              </a:rPr>
              <a:t>. Tesla, Inc. uses centralization in its corporate structure. The emphasis of centralization is managerial control on the entire organization through decisions that a central group or team generates. In this case, the heads of the offices of the global hierarchy form the corporation’s central headquarters, which directly control all operations. In this organizational structure, Tesla minimally supports the autonomy of its regional or overseas offices. The company’s headquarters make most of the decisions for overseas operations</a:t>
            </a:r>
            <a:endParaRPr sz="2200">
              <a:solidFill>
                <a:srgbClr val="000000"/>
              </a:solidFill>
            </a:endParaRPr>
          </a:p>
          <a:p>
            <a:pPr marL="0" lvl="0" indent="0" algn="l" rtl="0">
              <a:spcBef>
                <a:spcPts val="1000"/>
              </a:spcBef>
              <a:spcAft>
                <a:spcPts val="0"/>
              </a:spcAft>
              <a:buNone/>
            </a:pPr>
            <a:r>
              <a:rPr lang="en-IN" sz="2200" b="1">
                <a:solidFill>
                  <a:srgbClr val="000000"/>
                </a:solidFill>
              </a:rPr>
              <a:t>Divisions</a:t>
            </a:r>
            <a:r>
              <a:rPr lang="en-IN" sz="2200">
                <a:solidFill>
                  <a:srgbClr val="000000"/>
                </a:solidFill>
              </a:rPr>
              <a:t>. This characteristic of the corporate structure focuses on the extent of geographical or other types of divisions in Tesla Inc.’s automotive business. These divisions are used to implement different strategies and marketing campaigns, and to organize financial records and reports. The company’s main divisions in its corporate structure are (1) Automotive and (2) Energy Generation and Storage. These divisions are less significant compared to the function-based hierarchy of the organization</a:t>
            </a:r>
            <a:endParaRPr sz="22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839bc09a9b_5_14"/>
          <p:cNvSpPr txBox="1">
            <a:spLocks noGrp="1"/>
          </p:cNvSpPr>
          <p:nvPr>
            <p:ph type="title"/>
          </p:nvPr>
        </p:nvSpPr>
        <p:spPr>
          <a:xfrm>
            <a:off x="194850" y="1273850"/>
            <a:ext cx="10972200" cy="7554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0"/>
              </a:spcAft>
              <a:buNone/>
            </a:pPr>
            <a:r>
              <a:rPr lang="en-IN" sz="2300" b="1">
                <a:highlight>
                  <a:srgbClr val="FFFFFF"/>
                </a:highlight>
              </a:rPr>
              <a:t>Tesla’s Corporate Structure: Implications, Advantages &amp; Disadvantages</a:t>
            </a:r>
            <a:endParaRPr sz="2300" b="1">
              <a:highlight>
                <a:srgbClr val="FFFFFF"/>
              </a:highlight>
            </a:endParaRPr>
          </a:p>
          <a:p>
            <a:pPr marL="0" lvl="0" indent="0" algn="l" rtl="0">
              <a:spcBef>
                <a:spcPts val="400"/>
              </a:spcBef>
              <a:spcAft>
                <a:spcPts val="0"/>
              </a:spcAft>
              <a:buNone/>
            </a:pPr>
            <a:endParaRPr sz="2300"/>
          </a:p>
        </p:txBody>
      </p:sp>
      <p:sp>
        <p:nvSpPr>
          <p:cNvPr id="309" name="Google Shape;309;g839bc09a9b_5_14"/>
          <p:cNvSpPr txBox="1">
            <a:spLocks noGrp="1"/>
          </p:cNvSpPr>
          <p:nvPr>
            <p:ph type="body" idx="1"/>
          </p:nvPr>
        </p:nvSpPr>
        <p:spPr>
          <a:xfrm>
            <a:off x="298550" y="1693395"/>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Clr>
                <a:srgbClr val="000000"/>
              </a:buClr>
              <a:buSzPts val="1800"/>
              <a:buChar char="●"/>
            </a:pPr>
            <a:r>
              <a:rPr lang="en-IN" sz="1800">
                <a:solidFill>
                  <a:srgbClr val="000000"/>
                </a:solidFill>
              </a:rPr>
              <a:t>Tesla, Inc. benefits from its corporate structure in terms of effective managerial control of multinational operations. Another advantage is the ease of implementing new strategies throughout the organization. Also, the regional divisions support financial reporting and analysis, and provide the foundation for future regionalization of strategies and tactics in the international automotive market. These advantages empower Tesla to use its organizational structure for further international growth and to build competitiveness against Toyota Motor Corporation, Honda Motor Company, Nissan Motor Company, General Motors Company, Volkswagen, Bavarian Motor Works (BMW), and other car manufacturers. The organizational structure enables the company to centrally control the development of competitive advantages.</a:t>
            </a:r>
            <a:endParaRPr sz="1800">
              <a:solidFill>
                <a:srgbClr val="000000"/>
              </a:solidFill>
            </a:endParaRPr>
          </a:p>
          <a:p>
            <a:pPr marL="457200" lvl="0" indent="-342900" algn="l" rtl="0">
              <a:spcBef>
                <a:spcPts val="1000"/>
              </a:spcBef>
              <a:spcAft>
                <a:spcPts val="1000"/>
              </a:spcAft>
              <a:buClr>
                <a:srgbClr val="000000"/>
              </a:buClr>
              <a:buSzPts val="1800"/>
              <a:buChar char="●"/>
            </a:pPr>
            <a:r>
              <a:rPr lang="en-IN" sz="1800">
                <a:solidFill>
                  <a:srgbClr val="000000"/>
                </a:solidFill>
              </a:rPr>
              <a:t>A disadvantage of Tesla’s corporate structure is the rigidity that limits rapid adjustment in the organization. For example, global centralization is a structural characteristic that limits the autonomous ability of overseas offices to readily respond to issues they experience in their respective regional markets. To address this disadvantage, it is recommended that Tesla Inc. reform its organizational structure to increase the level of autonomy of overseas offices. A corporate structure with a higher degree of decentralization tends to be more effective in creating competitiveness against local firms in overseas markets.</a:t>
            </a:r>
            <a:endParaRPr sz="1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839bc09a9b_1_5"/>
          <p:cNvSpPr txBox="1">
            <a:spLocks noGrp="1"/>
          </p:cNvSpPr>
          <p:nvPr>
            <p:ph type="title"/>
          </p:nvPr>
        </p:nvSpPr>
        <p:spPr>
          <a:xfrm>
            <a:off x="283750" y="1177125"/>
            <a:ext cx="10972200" cy="1144800"/>
          </a:xfrm>
          <a:prstGeom prst="rect">
            <a:avLst/>
          </a:prstGeom>
        </p:spPr>
        <p:txBody>
          <a:bodyPr spcFirstLastPara="1" wrap="square" lIns="0" tIns="0" rIns="0" bIns="0" anchor="ctr" anchorCtr="0">
            <a:noAutofit/>
          </a:bodyPr>
          <a:lstStyle/>
          <a:p>
            <a:pPr marL="0" lvl="0" indent="0" algn="l" rtl="0">
              <a:lnSpc>
                <a:spcPct val="140000"/>
              </a:lnSpc>
              <a:spcBef>
                <a:spcPts val="0"/>
              </a:spcBef>
              <a:spcAft>
                <a:spcPts val="600"/>
              </a:spcAft>
              <a:buNone/>
            </a:pPr>
            <a:r>
              <a:rPr lang="en-IN" sz="2300" b="1">
                <a:highlight>
                  <a:srgbClr val="FFFFFF"/>
                </a:highlight>
              </a:rPr>
              <a:t>Tesla Inc.’s Organizational Culture &amp; Its Characteristics (Analysis)</a:t>
            </a:r>
            <a:endParaRPr/>
          </a:p>
        </p:txBody>
      </p:sp>
      <p:sp>
        <p:nvSpPr>
          <p:cNvPr id="315" name="Google Shape;315;g839bc09a9b_1_5"/>
          <p:cNvSpPr txBox="1">
            <a:spLocks noGrp="1"/>
          </p:cNvSpPr>
          <p:nvPr>
            <p:ph type="body" idx="1"/>
          </p:nvPr>
        </p:nvSpPr>
        <p:spPr>
          <a:xfrm>
            <a:off x="283750" y="2063695"/>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Char char="●"/>
            </a:pPr>
            <a:r>
              <a:rPr lang="en-IN" sz="1800">
                <a:solidFill>
                  <a:srgbClr val="000000"/>
                </a:solidFill>
              </a:rPr>
              <a:t>A firm’s organizational or corporate culture represents the customs and values that define workers’ behaviors and decisions. Tesla’s organizational culture empowers its workforce to search for ideal solutions that make the business stand out in the automotive industry and the energy generation and storage industry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The company encourages employees to innovate to support continuous improvement of the business. For example, through its corporate culture, Tesla maintains the human resource capabilities important in its continuing growth in the global market for electric automobiles, batteries, solar panels, and related products.</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In this way, the corporation’s cultural traits function as a channel for adding to strategic effectiveness in enhancing the business. Through the organizational culture, Tesla Inc.’s management optimizes employees to achieve creative and innovative behaviors. </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Tesla’s organizational culture creates opportunities for innovation that keeps the competitiveness of the electric car business</a:t>
            </a:r>
            <a:endParaRPr sz="1800">
              <a:solidFill>
                <a:srgbClr val="000000"/>
              </a:solidFill>
            </a:endParaRPr>
          </a:p>
          <a:p>
            <a:pPr marL="457200" lvl="0" indent="0" algn="l" rtl="0">
              <a:spcBef>
                <a:spcPts val="1000"/>
              </a:spcBef>
              <a:spcAft>
                <a:spcPts val="0"/>
              </a:spcAft>
              <a:buNone/>
            </a:pPr>
            <a:endParaRPr sz="1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839bc09a9b_5_22"/>
          <p:cNvSpPr txBox="1">
            <a:spLocks noGrp="1"/>
          </p:cNvSpPr>
          <p:nvPr>
            <p:ph type="title"/>
          </p:nvPr>
        </p:nvSpPr>
        <p:spPr>
          <a:xfrm>
            <a:off x="268925" y="12808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 LEADERSHIP IN THE DISRUPTIVE ERA</a:t>
            </a:r>
            <a:endParaRPr/>
          </a:p>
        </p:txBody>
      </p:sp>
      <p:sp>
        <p:nvSpPr>
          <p:cNvPr id="321" name="Google Shape;321;g839bc09a9b_5_22"/>
          <p:cNvSpPr txBox="1">
            <a:spLocks noGrp="1"/>
          </p:cNvSpPr>
          <p:nvPr>
            <p:ph type="body" idx="1"/>
          </p:nvPr>
        </p:nvSpPr>
        <p:spPr>
          <a:xfrm>
            <a:off x="268925" y="2567295"/>
            <a:ext cx="10972200" cy="3977400"/>
          </a:xfrm>
          <a:prstGeom prst="rect">
            <a:avLst/>
          </a:prstGeom>
        </p:spPr>
        <p:txBody>
          <a:bodyPr spcFirstLastPara="1" wrap="square" lIns="0" tIns="0" rIns="0" bIns="0" anchor="t" anchorCtr="0">
            <a:noAutofit/>
          </a:bodyPr>
          <a:lstStyle/>
          <a:p>
            <a:pPr marL="457200" lvl="0" indent="-355600" algn="l" rtl="0">
              <a:spcBef>
                <a:spcPts val="1000"/>
              </a:spcBef>
              <a:spcAft>
                <a:spcPts val="0"/>
              </a:spcAft>
              <a:buSzPts val="2000"/>
              <a:buChar char="●"/>
            </a:pPr>
            <a:r>
              <a:rPr lang="en-IN" sz="2000"/>
              <a:t>Elon Musk had proved himself to be the greatest influencer for the company with his strong technical background and unflinching vision for the company. It is not only the industry that has undergone change but also the workforce, its diversity, technology, pace of change and knowledge updation methods. The shift from the industry era to the knowledge era has now compelled leaders to change their styles</a:t>
            </a:r>
            <a:endParaRPr sz="2000"/>
          </a:p>
          <a:p>
            <a:pPr marL="457200" lvl="0" indent="-355600" algn="l" rtl="0">
              <a:spcBef>
                <a:spcPts val="1000"/>
              </a:spcBef>
              <a:spcAft>
                <a:spcPts val="1000"/>
              </a:spcAft>
              <a:buSzPts val="2000"/>
              <a:buChar char="●"/>
            </a:pPr>
            <a:r>
              <a:rPr lang="en-IN" sz="2000"/>
              <a:t>The leaders of today need to be dynamic, adaptive and interactive as the new technologies are volatile and it needs a great acumen of predictability to lead the change</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39bc09a9b_6_0"/>
          <p:cNvSpPr txBox="1">
            <a:spLocks noGrp="1"/>
          </p:cNvSpPr>
          <p:nvPr>
            <p:ph type="title"/>
          </p:nvPr>
        </p:nvSpPr>
        <p:spPr>
          <a:xfrm>
            <a:off x="609600" y="14142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t>Advantages of KM</a:t>
            </a:r>
            <a:endParaRPr b="1"/>
          </a:p>
        </p:txBody>
      </p:sp>
      <p:sp>
        <p:nvSpPr>
          <p:cNvPr id="327" name="Google Shape;327;g839bc09a9b_6_0"/>
          <p:cNvSpPr txBox="1">
            <a:spLocks noGrp="1"/>
          </p:cNvSpPr>
          <p:nvPr>
            <p:ph type="body" idx="1"/>
          </p:nvPr>
        </p:nvSpPr>
        <p:spPr>
          <a:xfrm>
            <a:off x="609600" y="2773645"/>
            <a:ext cx="10972200" cy="39774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Improved organisational agility</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Better and faster decision making</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Quicker problem-solving</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Increased rate of innovation</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Supported employee growth and development</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Sharing of specialist expertise</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Better communication</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Improved business processes</a:t>
            </a:r>
            <a:endParaRPr sz="2400">
              <a:solidFill>
                <a:srgbClr val="262626"/>
              </a:solidFill>
              <a:highlight>
                <a:srgbClr val="FFFFFF"/>
              </a:highlight>
            </a:endParaRPr>
          </a:p>
          <a:p>
            <a:pPr marL="0" lvl="0" indent="0" algn="l" rtl="0">
              <a:spcBef>
                <a:spcPts val="18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449802" y="129453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Project Abstract and Scope</a:t>
            </a:r>
            <a:endParaRPr/>
          </a:p>
        </p:txBody>
      </p:sp>
      <p:sp>
        <p:nvSpPr>
          <p:cNvPr id="112" name="Google Shape;112;p3"/>
          <p:cNvSpPr txBox="1">
            <a:spLocks noGrp="1"/>
          </p:cNvSpPr>
          <p:nvPr>
            <p:ph type="body" idx="1"/>
          </p:nvPr>
        </p:nvSpPr>
        <p:spPr>
          <a:xfrm>
            <a:off x="449863" y="2549784"/>
            <a:ext cx="10972200" cy="3977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In this project we dig into Tesla Inc and find out its working, products offered their Business strategies and a case study to find out how they popularised electric cars and we also find out the problems they currently face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609840" y="100512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Technologies of the company</a:t>
            </a:r>
            <a:endParaRPr/>
          </a:p>
        </p:txBody>
      </p:sp>
      <p:sp>
        <p:nvSpPr>
          <p:cNvPr id="333" name="Google Shape;333;p22"/>
          <p:cNvSpPr txBox="1">
            <a:spLocks noGrp="1"/>
          </p:cNvSpPr>
          <p:nvPr>
            <p:ph type="body" idx="1"/>
          </p:nvPr>
        </p:nvSpPr>
        <p:spPr>
          <a:xfrm>
            <a:off x="748712" y="221542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1 . Batteries</a:t>
            </a:r>
            <a:endParaRPr/>
          </a:p>
          <a:p>
            <a:pPr marL="432000" lvl="0" indent="-324000" algn="l" rtl="0">
              <a:lnSpc>
                <a:spcPct val="90000"/>
              </a:lnSpc>
              <a:spcBef>
                <a:spcPts val="1000"/>
              </a:spcBef>
              <a:spcAft>
                <a:spcPts val="0"/>
              </a:spcAft>
              <a:buSzPts val="1080"/>
              <a:buFont typeface="Courier New"/>
              <a:buChar char="o"/>
            </a:pPr>
            <a:r>
              <a:rPr lang="en-IN" sz="2400"/>
              <a:t>Unlike other automakers, Tesla does not use individual large battery cells, but thousands of small, cylindrical, lithium-ion commodity cells like those used in consumer electronics</a:t>
            </a:r>
            <a:endParaRPr/>
          </a:p>
          <a:p>
            <a:pPr marL="432000" lvl="0" indent="-324000" algn="l" rtl="0">
              <a:lnSpc>
                <a:spcPct val="90000"/>
              </a:lnSpc>
              <a:spcBef>
                <a:spcPts val="1000"/>
              </a:spcBef>
              <a:spcAft>
                <a:spcPts val="0"/>
              </a:spcAft>
              <a:buSzPts val="1080"/>
              <a:buFont typeface="Courier New"/>
              <a:buChar char="o"/>
            </a:pPr>
            <a:r>
              <a:rPr lang="en-IN" sz="2400"/>
              <a:t>Tesla's batteries are manufactured in Gigafactories, the name Gigafactory comes from the word 'Giga,' the unit of measurement representing “billions.” It uses a version of these cells that is designed to be cheaper to manufacture and lighter than standard cells by removing some safety features.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743305" y="136217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Technologies of the company</a:t>
            </a:r>
            <a:endParaRPr/>
          </a:p>
        </p:txBody>
      </p:sp>
      <p:pic>
        <p:nvPicPr>
          <p:cNvPr id="339" name="Google Shape;339;p2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743305" y="3524677"/>
            <a:ext cx="3751033" cy="2342224"/>
          </a:xfrm>
          <a:prstGeom prst="rect">
            <a:avLst/>
          </a:prstGeom>
          <a:noFill/>
          <a:ln>
            <a:noFill/>
          </a:ln>
        </p:spPr>
      </p:pic>
      <p:sp>
        <p:nvSpPr>
          <p:cNvPr id="340" name="Google Shape;340;p23"/>
          <p:cNvSpPr/>
          <p:nvPr/>
        </p:nvSpPr>
        <p:spPr>
          <a:xfrm>
            <a:off x="1606480" y="6064216"/>
            <a:ext cx="17331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Giga Nevada</a:t>
            </a:r>
            <a:endParaRPr/>
          </a:p>
        </p:txBody>
      </p:sp>
      <p:pic>
        <p:nvPicPr>
          <p:cNvPr id="341" name="Google Shape;341;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847848" y="3429000"/>
            <a:ext cx="3286668" cy="2465001"/>
          </a:xfrm>
          <a:prstGeom prst="rect">
            <a:avLst/>
          </a:prstGeom>
          <a:noFill/>
          <a:ln>
            <a:noFill/>
          </a:ln>
        </p:spPr>
      </p:pic>
      <p:sp>
        <p:nvSpPr>
          <p:cNvPr id="342" name="Google Shape;342;p23"/>
          <p:cNvSpPr/>
          <p:nvPr/>
        </p:nvSpPr>
        <p:spPr>
          <a:xfrm>
            <a:off x="6095760" y="6064216"/>
            <a:ext cx="2574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Inside a Giga Factory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462766" y="103847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t>
            </a:r>
            <a:endParaRPr/>
          </a:p>
        </p:txBody>
      </p:sp>
      <p:sp>
        <p:nvSpPr>
          <p:cNvPr id="348" name="Google Shape;348;p25"/>
          <p:cNvSpPr txBox="1">
            <a:spLocks noGrp="1"/>
          </p:cNvSpPr>
          <p:nvPr>
            <p:ph type="body" idx="1"/>
          </p:nvPr>
        </p:nvSpPr>
        <p:spPr>
          <a:xfrm>
            <a:off x="756914" y="2183277"/>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2.Motors</a:t>
            </a:r>
            <a:endParaRPr/>
          </a:p>
          <a:p>
            <a:pPr marL="432000" lvl="0" indent="-324000" algn="l" rtl="0">
              <a:lnSpc>
                <a:spcPct val="90000"/>
              </a:lnSpc>
              <a:spcBef>
                <a:spcPts val="1000"/>
              </a:spcBef>
              <a:spcAft>
                <a:spcPts val="0"/>
              </a:spcAft>
              <a:buSzPts val="1080"/>
              <a:buFont typeface="Courier New"/>
              <a:buChar char="o"/>
            </a:pPr>
            <a:r>
              <a:rPr lang="en-IN" sz="2400"/>
              <a:t>Tesla makes two kinds of electric motors. Their oldest currently-produced design is a three-phase four-pole AC induction motor with a copper rotor (which inspired the Tesla logo), which is used as the rear motor in the Model S and Model X. </a:t>
            </a:r>
            <a:endParaRPr/>
          </a:p>
          <a:p>
            <a:pPr marL="432000" lvl="0" indent="-324000" algn="l" rtl="0">
              <a:lnSpc>
                <a:spcPct val="90000"/>
              </a:lnSpc>
              <a:spcBef>
                <a:spcPts val="1000"/>
              </a:spcBef>
              <a:spcAft>
                <a:spcPts val="0"/>
              </a:spcAft>
              <a:buSzPts val="1080"/>
              <a:buFont typeface="Courier New"/>
              <a:buChar char="o"/>
            </a:pPr>
            <a:r>
              <a:rPr lang="en-IN" sz="2400"/>
              <a:t>Newer, higher-efficiency motors are used in the Model 3, Model Y, Semi, and the front motor of 2019-onward versions of the Model S and X. The permanent magnet motors increased efficiency, especially in stop-start driving</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609840" y="105321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t>
            </a:r>
            <a:endParaRPr/>
          </a:p>
        </p:txBody>
      </p:sp>
      <p:sp>
        <p:nvSpPr>
          <p:cNvPr id="354" name="Google Shape;354;p27"/>
          <p:cNvSpPr txBox="1">
            <a:spLocks noGrp="1"/>
          </p:cNvSpPr>
          <p:nvPr>
            <p:ph type="body" idx="1"/>
          </p:nvPr>
        </p:nvSpPr>
        <p:spPr>
          <a:xfrm>
            <a:off x="774838" y="2198012"/>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3. Autopilot</a:t>
            </a:r>
            <a:endParaRPr/>
          </a:p>
          <a:p>
            <a:pPr marL="432000" lvl="0" indent="-324000" algn="l" rtl="0">
              <a:lnSpc>
                <a:spcPct val="90000"/>
              </a:lnSpc>
              <a:spcBef>
                <a:spcPts val="1000"/>
              </a:spcBef>
              <a:spcAft>
                <a:spcPts val="0"/>
              </a:spcAft>
              <a:buSzPts val="1080"/>
              <a:buFont typeface="Courier New"/>
              <a:buChar char="o"/>
            </a:pPr>
            <a:r>
              <a:rPr lang="en-IN" sz="2400"/>
              <a:t>In September 2014, Tesla Autopilot started providing semi-autonomous driver assist. Tesla upgraded its sensors and software in October 2016 (hardware version 2, or "HW2"); all Tesla cars built since then come standard with Autopilot hardware. </a:t>
            </a:r>
            <a:endParaRPr/>
          </a:p>
          <a:p>
            <a:pPr marL="432000" lvl="0" indent="-324000" algn="l" rtl="0">
              <a:lnSpc>
                <a:spcPct val="90000"/>
              </a:lnSpc>
              <a:spcBef>
                <a:spcPts val="1000"/>
              </a:spcBef>
              <a:spcAft>
                <a:spcPts val="0"/>
              </a:spcAft>
              <a:buSzPts val="1080"/>
              <a:buFont typeface="Courier New"/>
              <a:buChar char="o"/>
            </a:pPr>
            <a:r>
              <a:rPr lang="en-IN" sz="2400"/>
              <a:t>As of 2017, Autopilot included adaptive cruise control, lane departure warning, emergency braking, Autosteer (semi-automated steering), Auto park (parallel and perpendicular parking) and Summon (recalling the vehicle from a parking place).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txBox="1">
            <a:spLocks noGrp="1"/>
          </p:cNvSpPr>
          <p:nvPr>
            <p:ph type="title"/>
          </p:nvPr>
        </p:nvSpPr>
        <p:spPr>
          <a:xfrm>
            <a:off x="174171" y="9913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Technology(Autopilot)</a:t>
            </a:r>
            <a:endParaRPr/>
          </a:p>
        </p:txBody>
      </p:sp>
      <p:pic>
        <p:nvPicPr>
          <p:cNvPr id="360" name="Google Shape;360;p30"/>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379135" y="2136186"/>
            <a:ext cx="7069665" cy="3976687"/>
          </a:xfrm>
          <a:prstGeom prst="rect">
            <a:avLst/>
          </a:prstGeom>
          <a:noFill/>
          <a:ln>
            <a:noFill/>
          </a:ln>
        </p:spPr>
      </p:pic>
      <p:sp>
        <p:nvSpPr>
          <p:cNvPr id="361" name="Google Shape;361;p30"/>
          <p:cNvSpPr/>
          <p:nvPr/>
        </p:nvSpPr>
        <p:spPr>
          <a:xfrm>
            <a:off x="2743200" y="6037229"/>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guy caught sleeping while driving a Tesla Model 3 in autopilot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609600" y="132733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sp>
        <p:nvSpPr>
          <p:cNvPr id="367" name="Google Shape;367;p31"/>
          <p:cNvSpPr txBox="1">
            <a:spLocks noGrp="1"/>
          </p:cNvSpPr>
          <p:nvPr>
            <p:ph type="body" idx="1"/>
          </p:nvPr>
        </p:nvSpPr>
        <p:spPr>
          <a:xfrm>
            <a:off x="609600" y="266251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As of January 2020, Tesla offers four car models: The Model S, Model 3, Model X and Model Y.</a:t>
            </a:r>
            <a:endParaRPr sz="2400" i="1"/>
          </a:p>
          <a:p>
            <a:pPr marL="108000" lvl="0" indent="0" algn="l" rtl="0">
              <a:lnSpc>
                <a:spcPct val="90000"/>
              </a:lnSpc>
              <a:spcBef>
                <a:spcPts val="1000"/>
              </a:spcBef>
              <a:spcAft>
                <a:spcPts val="0"/>
              </a:spcAft>
              <a:buSzPts val="1080"/>
              <a:buNone/>
            </a:pPr>
            <a:r>
              <a:rPr lang="en-IN" sz="2400" b="1"/>
              <a:t>1 . Model </a:t>
            </a:r>
            <a:r>
              <a:rPr lang="en-IN" sz="2400" b="1" i="1"/>
              <a:t>S</a:t>
            </a:r>
            <a:endParaRPr/>
          </a:p>
          <a:p>
            <a:pPr marL="450900" lvl="0" indent="-324000" algn="l" rtl="0">
              <a:lnSpc>
                <a:spcPct val="90000"/>
              </a:lnSpc>
              <a:spcBef>
                <a:spcPts val="1000"/>
              </a:spcBef>
              <a:spcAft>
                <a:spcPts val="0"/>
              </a:spcAft>
              <a:buSzPts val="1080"/>
              <a:buFont typeface="Courier New"/>
              <a:buChar char="o"/>
            </a:pPr>
            <a:r>
              <a:rPr lang="en-IN" sz="2400"/>
              <a:t>The Model S is a five-door lift back sedan. Deliveries began on June 22, 2012. The first delivery in Europe took place in August 2013.</a:t>
            </a:r>
            <a:endParaRPr/>
          </a:p>
          <a:p>
            <a:pPr marL="450900" lvl="0" indent="-255420" algn="l" rtl="0">
              <a:lnSpc>
                <a:spcPct val="90000"/>
              </a:lnSpc>
              <a:spcBef>
                <a:spcPts val="1000"/>
              </a:spcBef>
              <a:spcAft>
                <a:spcPts val="0"/>
              </a:spcAft>
              <a:buSzPts val="1080"/>
              <a:buFont typeface="Courier New"/>
              <a:buNone/>
            </a:pP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514229" y="134475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pic>
        <p:nvPicPr>
          <p:cNvPr id="373" name="Google Shape;373;p3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856379" y="2839790"/>
            <a:ext cx="4383242" cy="3025390"/>
          </a:xfrm>
          <a:prstGeom prst="rect">
            <a:avLst/>
          </a:prstGeom>
          <a:noFill/>
          <a:ln>
            <a:noFill/>
          </a:ln>
        </p:spPr>
      </p:pic>
      <p:sp>
        <p:nvSpPr>
          <p:cNvPr id="374" name="Google Shape;374;p33"/>
          <p:cNvSpPr/>
          <p:nvPr/>
        </p:nvSpPr>
        <p:spPr>
          <a:xfrm>
            <a:off x="0" y="5969716"/>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S being unveiled on Mar 26 2009 By Elon Musk</a:t>
            </a:r>
            <a:endParaRPr/>
          </a:p>
        </p:txBody>
      </p:sp>
      <p:pic>
        <p:nvPicPr>
          <p:cNvPr id="375" name="Google Shape;37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00389" y="2839790"/>
            <a:ext cx="5581531" cy="2927736"/>
          </a:xfrm>
          <a:prstGeom prst="rect">
            <a:avLst/>
          </a:prstGeom>
          <a:noFill/>
          <a:ln>
            <a:noFill/>
          </a:ln>
        </p:spPr>
      </p:pic>
      <p:sp>
        <p:nvSpPr>
          <p:cNvPr id="376" name="Google Shape;376;p33"/>
          <p:cNvSpPr/>
          <p:nvPr/>
        </p:nvSpPr>
        <p:spPr>
          <a:xfrm>
            <a:off x="6540155" y="5969716"/>
            <a:ext cx="50417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Tesla Model S being tested in Nürburgring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4"/>
          <p:cNvSpPr txBox="1">
            <a:spLocks noGrp="1"/>
          </p:cNvSpPr>
          <p:nvPr>
            <p:ph type="title"/>
          </p:nvPr>
        </p:nvSpPr>
        <p:spPr>
          <a:xfrm>
            <a:off x="671094" y="958040"/>
            <a:ext cx="9404723" cy="140053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Model S</a:t>
            </a:r>
            <a:endParaRPr/>
          </a:p>
        </p:txBody>
      </p:sp>
      <p:sp>
        <p:nvSpPr>
          <p:cNvPr id="382" name="Google Shape;382;p34"/>
          <p:cNvSpPr txBox="1">
            <a:spLocks noGrp="1"/>
          </p:cNvSpPr>
          <p:nvPr>
            <p:ph type="body" idx="1"/>
          </p:nvPr>
        </p:nvSpPr>
        <p:spPr>
          <a:xfrm>
            <a:off x="671094" y="235857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With an estimated 50,931 units sold in 2016, the Model S ranked was the world's best-selling plug-in car for the second year in a row.</a:t>
            </a:r>
            <a:endParaRPr/>
          </a:p>
          <a:p>
            <a:pPr marL="432000" lvl="0" indent="-324000" algn="l" rtl="0">
              <a:lnSpc>
                <a:spcPct val="90000"/>
              </a:lnSpc>
              <a:spcBef>
                <a:spcPts val="1000"/>
              </a:spcBef>
              <a:spcAft>
                <a:spcPts val="0"/>
              </a:spcAft>
              <a:buSzPts val="1080"/>
              <a:buFont typeface="Courier New"/>
              <a:buChar char="o"/>
            </a:pPr>
            <a:r>
              <a:rPr lang="en-IN" sz="2400"/>
              <a:t>As of September 2018, the Model S, with global sales of 250,000 units, ranks as the world's second bestselling plug-in electric car in history after the Nissan Leaf (over 350,000 units).</a:t>
            </a:r>
            <a:endParaRPr/>
          </a:p>
          <a:p>
            <a:pPr marL="432000" lvl="0" indent="-255420" algn="l" rtl="0">
              <a:lnSpc>
                <a:spcPct val="90000"/>
              </a:lnSpc>
              <a:spcBef>
                <a:spcPts val="1000"/>
              </a:spcBef>
              <a:spcAft>
                <a:spcPts val="0"/>
              </a:spcAft>
              <a:buSzPts val="1080"/>
              <a:buFont typeface="Courier New"/>
              <a:buNone/>
            </a:pP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txBox="1">
            <a:spLocks noGrp="1"/>
          </p:cNvSpPr>
          <p:nvPr>
            <p:ph type="title"/>
          </p:nvPr>
        </p:nvSpPr>
        <p:spPr>
          <a:xfrm>
            <a:off x="609840" y="110091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Model S</a:t>
            </a:r>
            <a:endParaRPr/>
          </a:p>
        </p:txBody>
      </p:sp>
      <p:pic>
        <p:nvPicPr>
          <p:cNvPr id="388" name="Google Shape;388;p36"/>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618905" y="2035644"/>
            <a:ext cx="7459132" cy="4195762"/>
          </a:xfrm>
          <a:prstGeom prst="rect">
            <a:avLst/>
          </a:prstGeom>
          <a:noFill/>
          <a:ln>
            <a:noFill/>
          </a:ln>
        </p:spPr>
      </p:pic>
      <p:sp>
        <p:nvSpPr>
          <p:cNvPr id="389" name="Google Shape;389;p36"/>
          <p:cNvSpPr/>
          <p:nvPr/>
        </p:nvSpPr>
        <p:spPr>
          <a:xfrm>
            <a:off x="3364595" y="6297207"/>
            <a:ext cx="39677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Tesla Model S being recharged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714103" y="150150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S</a:t>
            </a:r>
            <a:endParaRPr/>
          </a:p>
        </p:txBody>
      </p:sp>
      <p:pic>
        <p:nvPicPr>
          <p:cNvPr id="395" name="Google Shape;395;p3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81900" y="2859705"/>
            <a:ext cx="5007006" cy="3144645"/>
          </a:xfrm>
          <a:prstGeom prst="rect">
            <a:avLst/>
          </a:prstGeom>
          <a:noFill/>
          <a:ln>
            <a:noFill/>
          </a:ln>
        </p:spPr>
      </p:pic>
      <p:sp>
        <p:nvSpPr>
          <p:cNvPr id="396" name="Google Shape;396;p37"/>
          <p:cNvSpPr txBox="1"/>
          <p:nvPr/>
        </p:nvSpPr>
        <p:spPr>
          <a:xfrm>
            <a:off x="2103331" y="6004350"/>
            <a:ext cx="61611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Comparison of Tesla Model S vs other Small+Midsize  Luxury  Cars (2</a:t>
            </a:r>
            <a:r>
              <a:rPr lang="en-IN" sz="1800" baseline="30000">
                <a:solidFill>
                  <a:schemeClr val="dk1"/>
                </a:solidFill>
                <a:latin typeface="Arial"/>
                <a:ea typeface="Arial"/>
                <a:cs typeface="Arial"/>
                <a:sym typeface="Arial"/>
              </a:rPr>
              <a:t>nd</a:t>
            </a:r>
            <a:r>
              <a:rPr lang="en-IN" sz="1800">
                <a:solidFill>
                  <a:schemeClr val="dk1"/>
                </a:solidFill>
                <a:latin typeface="Arial"/>
                <a:ea typeface="Arial"/>
                <a:cs typeface="Arial"/>
                <a:sym typeface="Arial"/>
              </a:rPr>
              <a:t> quarter 2019 USA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72997" y="97584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sp>
        <p:nvSpPr>
          <p:cNvPr id="118" name="Google Shape;118;p4"/>
          <p:cNvSpPr txBox="1">
            <a:spLocks noGrp="1"/>
          </p:cNvSpPr>
          <p:nvPr>
            <p:ph type="body" idx="1"/>
          </p:nvPr>
        </p:nvSpPr>
        <p:spPr>
          <a:xfrm>
            <a:off x="472997" y="212064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Inc. (formerly Tesla Motors, Inc.), is an American electric vehicle and clean energy company based in Palo Alto, California</a:t>
            </a:r>
            <a:endParaRPr/>
          </a:p>
          <a:p>
            <a:pPr marL="432000" lvl="0" indent="-324000" algn="l" rtl="0">
              <a:lnSpc>
                <a:spcPct val="90000"/>
              </a:lnSpc>
              <a:spcBef>
                <a:spcPts val="1000"/>
              </a:spcBef>
              <a:spcAft>
                <a:spcPts val="0"/>
              </a:spcAft>
              <a:buSzPts val="1080"/>
              <a:buChar char="●"/>
            </a:pPr>
            <a:r>
              <a:rPr lang="en-IN" sz="2400"/>
              <a:t>The company specializes in electric vehicle manufacturing, battery energy storage from home to grid scale and, through its acquisition of SolarCity, solar panel and solar roof tile manufacturing. </a:t>
            </a:r>
            <a:endParaRPr/>
          </a:p>
          <a:p>
            <a:pPr marL="432000" lvl="0" indent="-324000" algn="l" rtl="0">
              <a:lnSpc>
                <a:spcPct val="90000"/>
              </a:lnSpc>
              <a:spcBef>
                <a:spcPts val="1000"/>
              </a:spcBef>
              <a:spcAft>
                <a:spcPts val="0"/>
              </a:spcAft>
              <a:buSzPts val="1080"/>
              <a:buChar char="●"/>
            </a:pPr>
            <a:r>
              <a:rPr lang="en-IN" sz="2400"/>
              <a:t>Tesla Motors was founded in July 2003 by engineers Martin Eberhard and Marc Tarpenning. The company's name is a tribute to inventor and electrical engineer Nikola Tesla</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txBox="1">
            <a:spLocks noGrp="1"/>
          </p:cNvSpPr>
          <p:nvPr>
            <p:ph type="title"/>
          </p:nvPr>
        </p:nvSpPr>
        <p:spPr>
          <a:xfrm>
            <a:off x="609840" y="9702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a:t>
            </a:r>
            <a:endParaRPr/>
          </a:p>
        </p:txBody>
      </p:sp>
      <p:sp>
        <p:nvSpPr>
          <p:cNvPr id="402" name="Google Shape;402;p38"/>
          <p:cNvSpPr txBox="1">
            <a:spLocks noGrp="1"/>
          </p:cNvSpPr>
          <p:nvPr>
            <p:ph type="body" idx="1"/>
          </p:nvPr>
        </p:nvSpPr>
        <p:spPr>
          <a:xfrm>
            <a:off x="800626" y="2313160"/>
            <a:ext cx="8946541" cy="4195481"/>
          </a:xfrm>
          <a:prstGeom prst="rect">
            <a:avLst/>
          </a:prstGeom>
          <a:noFill/>
          <a:ln>
            <a:noFill/>
          </a:ln>
        </p:spPr>
        <p:txBody>
          <a:bodyPr spcFirstLastPara="1" wrap="square" lIns="0" tIns="0" rIns="0" bIns="0" anchor="t" anchorCtr="0">
            <a:normAutofit/>
          </a:bodyPr>
          <a:lstStyle/>
          <a:p>
            <a:pPr marL="432000" lvl="0" indent="-324000" algn="l" rtl="0">
              <a:lnSpc>
                <a:spcPct val="70000"/>
              </a:lnSpc>
              <a:spcBef>
                <a:spcPts val="0"/>
              </a:spcBef>
              <a:spcAft>
                <a:spcPts val="0"/>
              </a:spcAft>
              <a:buSzPts val="1071"/>
              <a:buChar char="●"/>
            </a:pPr>
            <a:r>
              <a:rPr lang="en-IN" sz="2380"/>
              <a:t>Model 3</a:t>
            </a:r>
            <a:endParaRPr/>
          </a:p>
          <a:p>
            <a:pPr marL="432000" lvl="0" indent="-324000" algn="l" rtl="0">
              <a:lnSpc>
                <a:spcPct val="70000"/>
              </a:lnSpc>
              <a:spcBef>
                <a:spcPts val="1000"/>
              </a:spcBef>
              <a:spcAft>
                <a:spcPts val="0"/>
              </a:spcAft>
              <a:buSzPts val="1071"/>
              <a:buFont typeface="Courier New"/>
              <a:buChar char="o"/>
            </a:pPr>
            <a:r>
              <a:rPr lang="en-IN" sz="2380"/>
              <a:t>The Model 3 (originally stylized as "☰"), a four-door sedan, is Tesla's third-generation car. </a:t>
            </a:r>
            <a:endParaRPr/>
          </a:p>
          <a:p>
            <a:pPr marL="432000" lvl="0" indent="-324000" algn="l" rtl="0">
              <a:lnSpc>
                <a:spcPct val="70000"/>
              </a:lnSpc>
              <a:spcBef>
                <a:spcPts val="1000"/>
              </a:spcBef>
              <a:spcAft>
                <a:spcPts val="0"/>
              </a:spcAft>
              <a:buSzPts val="1071"/>
              <a:buFont typeface="Courier New"/>
              <a:buChar char="o"/>
            </a:pPr>
            <a:r>
              <a:rPr lang="en-IN" sz="2380"/>
              <a:t>The car was originally intended to be called the Model E, but after a lawsuit from Ford that holds the trademark on "Model E”, Musk announced on July 16, 2014 that the car would be called "Model 3" instead. </a:t>
            </a:r>
            <a:endParaRPr/>
          </a:p>
          <a:p>
            <a:pPr marL="432000" lvl="0" indent="-324000" algn="l" rtl="0">
              <a:lnSpc>
                <a:spcPct val="70000"/>
              </a:lnSpc>
              <a:spcBef>
                <a:spcPts val="1000"/>
              </a:spcBef>
              <a:spcAft>
                <a:spcPts val="0"/>
              </a:spcAft>
              <a:buSzPts val="1071"/>
              <a:buFont typeface="Courier New"/>
              <a:buChar char="o"/>
            </a:pPr>
            <a:r>
              <a:rPr lang="en-IN" sz="2380"/>
              <a:t>On March 31, 2016, Tesla unveiled the car. Potential customers began to reserve spots on March 31 with a refundable deposit. </a:t>
            </a:r>
            <a:endParaRPr/>
          </a:p>
          <a:p>
            <a:pPr marL="432000" lvl="0" indent="-324000" algn="l" rtl="0">
              <a:lnSpc>
                <a:spcPct val="70000"/>
              </a:lnSpc>
              <a:spcBef>
                <a:spcPts val="1000"/>
              </a:spcBef>
              <a:spcAft>
                <a:spcPts val="0"/>
              </a:spcAft>
              <a:buSzPts val="1071"/>
              <a:buFont typeface="Courier New"/>
              <a:buChar char="o"/>
            </a:pPr>
            <a:r>
              <a:rPr lang="en-IN" sz="2380"/>
              <a:t>Tens of thousands were reported waiting to reserve their spot As of April 7, 2016, one week after the unveiling, Tesla reported over 325,000 reservations, representing sales of over US$14 billion.</a:t>
            </a:r>
            <a:endParaRPr/>
          </a:p>
          <a:p>
            <a:pPr marL="0" lvl="0" indent="0" algn="l" rtl="0">
              <a:lnSpc>
                <a:spcPct val="70000"/>
              </a:lnSpc>
              <a:spcBef>
                <a:spcPts val="1000"/>
              </a:spcBef>
              <a:spcAft>
                <a:spcPts val="0"/>
              </a:spcAft>
              <a:buSzPts val="1071"/>
              <a:buNone/>
            </a:pPr>
            <a:endParaRPr sz="238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609840" y="115085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a:t>
            </a:r>
            <a:endParaRPr/>
          </a:p>
        </p:txBody>
      </p:sp>
      <p:pic>
        <p:nvPicPr>
          <p:cNvPr id="408" name="Google Shape;408;p39" descr="Elon Musk Unveiling The Model 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646111" y="2459057"/>
            <a:ext cx="5523870" cy="3667755"/>
          </a:xfrm>
          <a:prstGeom prst="rect">
            <a:avLst/>
          </a:prstGeom>
          <a:noFill/>
          <a:ln>
            <a:noFill/>
          </a:ln>
        </p:spPr>
      </p:pic>
      <p:sp>
        <p:nvSpPr>
          <p:cNvPr id="409" name="Google Shape;409;p39"/>
          <p:cNvSpPr/>
          <p:nvPr/>
        </p:nvSpPr>
        <p:spPr>
          <a:xfrm>
            <a:off x="1407032" y="6227191"/>
            <a:ext cx="3748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Elon Musk Unveiling the Model 3</a:t>
            </a:r>
            <a:endParaRPr/>
          </a:p>
        </p:txBody>
      </p:sp>
      <p:pic>
        <p:nvPicPr>
          <p:cNvPr id="410" name="Google Shape;410;p39"/>
          <p:cNvPicPr preferRelativeResize="0"/>
          <p:nvPr/>
        </p:nvPicPr>
        <p:blipFill rotWithShape="1">
          <a:blip r:embed="rId4">
            <a:alphaModFix/>
          </a:blip>
          <a:srcRect/>
          <a:stretch/>
        </p:blipFill>
        <p:spPr>
          <a:xfrm>
            <a:off x="6564646" y="2345845"/>
            <a:ext cx="4981243" cy="3564569"/>
          </a:xfrm>
          <a:prstGeom prst="rect">
            <a:avLst/>
          </a:prstGeom>
          <a:noFill/>
          <a:ln>
            <a:noFill/>
          </a:ln>
        </p:spPr>
      </p:pic>
      <p:sp>
        <p:nvSpPr>
          <p:cNvPr id="411" name="Google Shape;411;p39"/>
          <p:cNvSpPr/>
          <p:nvPr/>
        </p:nvSpPr>
        <p:spPr>
          <a:xfrm>
            <a:off x="7748659" y="6215068"/>
            <a:ext cx="26132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3 Interiors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496388" y="176276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Models(Model 3)</a:t>
            </a:r>
            <a:endParaRPr/>
          </a:p>
        </p:txBody>
      </p:sp>
      <p:sp>
        <p:nvSpPr>
          <p:cNvPr id="417" name="Google Shape;417;p41"/>
          <p:cNvSpPr txBox="1">
            <a:spLocks noGrp="1"/>
          </p:cNvSpPr>
          <p:nvPr>
            <p:ph type="body" idx="1"/>
          </p:nvPr>
        </p:nvSpPr>
        <p:spPr>
          <a:xfrm>
            <a:off x="496388" y="318948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Tesla expected to invest between US$2 billion and US$2.5 billion in capital expenditures to support Model 3 production.</a:t>
            </a:r>
            <a:endParaRPr/>
          </a:p>
          <a:p>
            <a:pPr marL="432000" lvl="0" indent="-324000" algn="l" rtl="0">
              <a:lnSpc>
                <a:spcPct val="90000"/>
              </a:lnSpc>
              <a:spcBef>
                <a:spcPts val="1000"/>
              </a:spcBef>
              <a:spcAft>
                <a:spcPts val="0"/>
              </a:spcAft>
              <a:buSzPts val="1080"/>
              <a:buFont typeface="Courier New"/>
              <a:buChar char="o"/>
            </a:pPr>
            <a:r>
              <a:rPr lang="en-IN" sz="2400"/>
              <a:t>Limited vehicle production began in July 2017, with the first 30 units delivered at a special event on July 28. </a:t>
            </a:r>
            <a:endParaRPr/>
          </a:p>
          <a:p>
            <a:pPr marL="432000" lvl="0" indent="-324000" algn="l" rtl="0">
              <a:lnSpc>
                <a:spcPct val="90000"/>
              </a:lnSpc>
              <a:spcBef>
                <a:spcPts val="1000"/>
              </a:spcBef>
              <a:spcAft>
                <a:spcPts val="0"/>
              </a:spcAft>
              <a:buSzPts val="1080"/>
              <a:buFont typeface="Courier New"/>
              <a:buChar char="o"/>
            </a:pPr>
            <a:r>
              <a:rPr lang="en-IN" sz="2400"/>
              <a:t>Customer deliveries totaled 1,764 units in the U.S. in 2017. In June 2018 production reached 5,000 per week. </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505097" y="12295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Models(Model 3)</a:t>
            </a:r>
            <a:endParaRPr/>
          </a:p>
        </p:txBody>
      </p:sp>
      <p:pic>
        <p:nvPicPr>
          <p:cNvPr id="423" name="Google Shape;423;p42"/>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04773" y="2743640"/>
            <a:ext cx="5690987" cy="3262833"/>
          </a:xfrm>
          <a:prstGeom prst="rect">
            <a:avLst/>
          </a:prstGeom>
          <a:noFill/>
          <a:ln>
            <a:noFill/>
          </a:ln>
        </p:spPr>
      </p:pic>
      <p:sp>
        <p:nvSpPr>
          <p:cNvPr id="424" name="Google Shape;424;p42"/>
          <p:cNvSpPr/>
          <p:nvPr/>
        </p:nvSpPr>
        <p:spPr>
          <a:xfrm>
            <a:off x="1015388" y="6006473"/>
            <a:ext cx="43749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Tesla model 3 vs Porsche 911 Carrera</a:t>
            </a:r>
            <a:endParaRPr/>
          </a:p>
        </p:txBody>
      </p:sp>
      <p:pic>
        <p:nvPicPr>
          <p:cNvPr id="425" name="Google Shape;425;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418726" y="2779721"/>
            <a:ext cx="5457358" cy="3069763"/>
          </a:xfrm>
          <a:prstGeom prst="rect">
            <a:avLst/>
          </a:prstGeom>
          <a:noFill/>
          <a:ln>
            <a:noFill/>
          </a:ln>
        </p:spPr>
      </p:pic>
      <p:sp>
        <p:nvSpPr>
          <p:cNvPr id="426" name="Google Shape;426;p42"/>
          <p:cNvSpPr/>
          <p:nvPr/>
        </p:nvSpPr>
        <p:spPr>
          <a:xfrm>
            <a:off x="7682940" y="6006473"/>
            <a:ext cx="3340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3 in Track Mode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3"/>
          <p:cNvSpPr txBox="1">
            <a:spLocks noGrp="1"/>
          </p:cNvSpPr>
          <p:nvPr>
            <p:ph type="title"/>
          </p:nvPr>
        </p:nvSpPr>
        <p:spPr>
          <a:xfrm>
            <a:off x="609840" y="118800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sp>
        <p:nvSpPr>
          <p:cNvPr id="432" name="Google Shape;432;p43"/>
          <p:cNvSpPr txBox="1">
            <a:spLocks noGrp="1"/>
          </p:cNvSpPr>
          <p:nvPr>
            <p:ph type="body" idx="1"/>
          </p:nvPr>
        </p:nvSpPr>
        <p:spPr>
          <a:xfrm>
            <a:off x="609600" y="2476685"/>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3. Model X</a:t>
            </a:r>
            <a:endParaRPr/>
          </a:p>
          <a:p>
            <a:pPr marL="432000" lvl="0" indent="-324000" algn="l" rtl="0">
              <a:lnSpc>
                <a:spcPct val="90000"/>
              </a:lnSpc>
              <a:spcBef>
                <a:spcPts val="1000"/>
              </a:spcBef>
              <a:spcAft>
                <a:spcPts val="0"/>
              </a:spcAft>
              <a:buSzPts val="1080"/>
              <a:buFont typeface="Courier New"/>
              <a:buChar char="o"/>
            </a:pPr>
            <a:r>
              <a:rPr lang="en-IN" sz="2400"/>
              <a:t>The Tesla Model X is a mid-size crossover SUV with a lightweight aluminum body.</a:t>
            </a:r>
            <a:endParaRPr/>
          </a:p>
          <a:p>
            <a:pPr marL="432000" lvl="0" indent="-324000" algn="l" rtl="0">
              <a:lnSpc>
                <a:spcPct val="90000"/>
              </a:lnSpc>
              <a:spcBef>
                <a:spcPts val="1000"/>
              </a:spcBef>
              <a:spcAft>
                <a:spcPts val="0"/>
              </a:spcAft>
              <a:buSzPts val="1080"/>
              <a:buFont typeface="Courier New"/>
              <a:buChar char="o"/>
            </a:pPr>
            <a:r>
              <a:rPr lang="en-IN" sz="2400"/>
              <a:t>Model X deliveries started in September 2015. It is offered in 5-, 6- and 7-passenger configurations.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5"/>
          <p:cNvSpPr txBox="1">
            <a:spLocks noGrp="1"/>
          </p:cNvSpPr>
          <p:nvPr>
            <p:ph type="title"/>
          </p:nvPr>
        </p:nvSpPr>
        <p:spPr>
          <a:xfrm>
            <a:off x="461129" y="114607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pic>
        <p:nvPicPr>
          <p:cNvPr id="438" name="Google Shape;438;p45"/>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30821" y="2314149"/>
            <a:ext cx="5816468" cy="3877645"/>
          </a:xfrm>
          <a:prstGeom prst="rect">
            <a:avLst/>
          </a:prstGeom>
          <a:noFill/>
          <a:ln>
            <a:noFill/>
          </a:ln>
        </p:spPr>
      </p:pic>
      <p:sp>
        <p:nvSpPr>
          <p:cNvPr id="439" name="Google Shape;439;p45"/>
          <p:cNvSpPr/>
          <p:nvPr/>
        </p:nvSpPr>
        <p:spPr>
          <a:xfrm>
            <a:off x="1282324" y="6215068"/>
            <a:ext cx="37513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Elon Musk unveiling the Model X</a:t>
            </a:r>
            <a:endParaRPr/>
          </a:p>
        </p:txBody>
      </p:sp>
      <p:pic>
        <p:nvPicPr>
          <p:cNvPr id="440" name="Google Shape;440;p4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64698" y="2664774"/>
            <a:ext cx="5217222" cy="3478150"/>
          </a:xfrm>
          <a:prstGeom prst="rect">
            <a:avLst/>
          </a:prstGeom>
          <a:noFill/>
          <a:ln>
            <a:noFill/>
          </a:ln>
        </p:spPr>
      </p:pic>
      <p:sp>
        <p:nvSpPr>
          <p:cNvPr id="441" name="Google Shape;441;p45"/>
          <p:cNvSpPr/>
          <p:nvPr/>
        </p:nvSpPr>
        <p:spPr>
          <a:xfrm>
            <a:off x="6860906" y="6142924"/>
            <a:ext cx="45223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Model X Assembly line at Freemont CA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609600" y="118684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X</a:t>
            </a:r>
            <a:endParaRPr/>
          </a:p>
        </p:txBody>
      </p:sp>
      <p:sp>
        <p:nvSpPr>
          <p:cNvPr id="447" name="Google Shape;447;p46"/>
          <p:cNvSpPr txBox="1">
            <a:spLocks noGrp="1"/>
          </p:cNvSpPr>
          <p:nvPr>
            <p:ph type="body" idx="1"/>
          </p:nvPr>
        </p:nvSpPr>
        <p:spPr>
          <a:xfrm>
            <a:off x="609600" y="2402994"/>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900"/>
              <a:buChar char="●"/>
            </a:pPr>
            <a:r>
              <a:rPr lang="en-IN" sz="2000"/>
              <a:t>In September 2016, the Model X ranked as the top selling plug-in electric car in Norway.</a:t>
            </a:r>
            <a:endParaRPr/>
          </a:p>
          <a:p>
            <a:pPr marL="432000" lvl="0" indent="-324000" algn="l" rtl="0">
              <a:lnSpc>
                <a:spcPct val="90000"/>
              </a:lnSpc>
              <a:spcBef>
                <a:spcPts val="1000"/>
              </a:spcBef>
              <a:spcAft>
                <a:spcPts val="0"/>
              </a:spcAft>
              <a:buSzPts val="900"/>
              <a:buChar char="●"/>
            </a:pPr>
            <a:r>
              <a:rPr lang="en-IN" sz="2000"/>
              <a:t> Previously, the Model S had been the top selling new car four times. Cumulative sales since inception totaled 106,689 units through September 2018.</a:t>
            </a:r>
            <a:endParaRPr/>
          </a:p>
          <a:p>
            <a:pPr marL="432000" lvl="0" indent="-324000" algn="l" rtl="0">
              <a:lnSpc>
                <a:spcPct val="90000"/>
              </a:lnSpc>
              <a:spcBef>
                <a:spcPts val="1000"/>
              </a:spcBef>
              <a:spcAft>
                <a:spcPts val="0"/>
              </a:spcAft>
              <a:buSzPts val="900"/>
              <a:buChar char="●"/>
            </a:pPr>
            <a:r>
              <a:rPr lang="en-IN" sz="2000"/>
              <a:t>United States is its main market with an estimated 57,327 units sold through September 2018.</a:t>
            </a:r>
            <a:endParaRPr/>
          </a:p>
          <a:p>
            <a:pPr marL="0" lvl="0" indent="0" algn="l" rtl="0">
              <a:lnSpc>
                <a:spcPct val="90000"/>
              </a:lnSpc>
              <a:spcBef>
                <a:spcPts val="1000"/>
              </a:spcBef>
              <a:spcAft>
                <a:spcPts val="0"/>
              </a:spcAft>
              <a:buSzPts val="900"/>
              <a:buNone/>
            </a:pPr>
            <a:endParaRPr sz="2000"/>
          </a:p>
        </p:txBody>
      </p:sp>
      <p:pic>
        <p:nvPicPr>
          <p:cNvPr id="448" name="Google Shape;448;p4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975643" y="4631587"/>
            <a:ext cx="3428334" cy="1928438"/>
          </a:xfrm>
          <a:prstGeom prst="rect">
            <a:avLst/>
          </a:prstGeom>
          <a:noFill/>
          <a:ln>
            <a:noFill/>
          </a:ln>
        </p:spPr>
      </p:pic>
      <p:sp>
        <p:nvSpPr>
          <p:cNvPr id="449" name="Google Shape;449;p46"/>
          <p:cNvSpPr txBox="1"/>
          <p:nvPr/>
        </p:nvSpPr>
        <p:spPr>
          <a:xfrm>
            <a:off x="3975643" y="6522979"/>
            <a:ext cx="36413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A Tesla Model X in Celebration Mode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609840" y="105737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X</a:t>
            </a:r>
            <a:endParaRPr/>
          </a:p>
        </p:txBody>
      </p:sp>
      <p:pic>
        <p:nvPicPr>
          <p:cNvPr id="455" name="Google Shape;455;p4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53191" y="1871051"/>
            <a:ext cx="6323979" cy="4195762"/>
          </a:xfrm>
          <a:prstGeom prst="rect">
            <a:avLst/>
          </a:prstGeom>
          <a:noFill/>
          <a:ln>
            <a:noFill/>
          </a:ln>
        </p:spPr>
      </p:pic>
      <p:sp>
        <p:nvSpPr>
          <p:cNvPr id="456" name="Google Shape;456;p47"/>
          <p:cNvSpPr txBox="1"/>
          <p:nvPr/>
        </p:nvSpPr>
        <p:spPr>
          <a:xfrm>
            <a:off x="2253191" y="6215068"/>
            <a:ext cx="6323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Quarterly Sales of Model X vs other Tesla models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8"/>
          <p:cNvSpPr txBox="1">
            <a:spLocks noGrp="1"/>
          </p:cNvSpPr>
          <p:nvPr>
            <p:ph type="title"/>
          </p:nvPr>
        </p:nvSpPr>
        <p:spPr>
          <a:xfrm>
            <a:off x="628864" y="95842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Y</a:t>
            </a:r>
            <a:endParaRPr/>
          </a:p>
        </p:txBody>
      </p:sp>
      <p:sp>
        <p:nvSpPr>
          <p:cNvPr id="462" name="Google Shape;462;p48"/>
          <p:cNvSpPr txBox="1">
            <a:spLocks noGrp="1"/>
          </p:cNvSpPr>
          <p:nvPr>
            <p:ph type="body" idx="1"/>
          </p:nvPr>
        </p:nvSpPr>
        <p:spPr>
          <a:xfrm>
            <a:off x="590816" y="2103225"/>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In August 2013, Tesla trademarked the name "Model Y”. In October 2015, Musk described a future "Model Y”. In August 2017, Tesla announced that the Model Y would use the Model 3 platform.</a:t>
            </a:r>
            <a:endParaRPr/>
          </a:p>
          <a:p>
            <a:pPr marL="432000" lvl="0" indent="-324000" algn="l" rtl="0">
              <a:lnSpc>
                <a:spcPct val="90000"/>
              </a:lnSpc>
              <a:spcBef>
                <a:spcPts val="1000"/>
              </a:spcBef>
              <a:spcAft>
                <a:spcPts val="0"/>
              </a:spcAft>
              <a:buSzPts val="1080"/>
              <a:buFont typeface="Courier New"/>
              <a:buChar char="o"/>
            </a:pPr>
            <a:r>
              <a:rPr lang="en-IN" sz="2400"/>
              <a:t>In February 2018, Tesla announced that they would unveil Model Y production plans within the next 3–6 months and posted open positions for Model Y production and design.</a:t>
            </a:r>
            <a:endParaRPr/>
          </a:p>
          <a:p>
            <a:pPr marL="432000" lvl="0" indent="-324000" algn="l" rtl="0">
              <a:lnSpc>
                <a:spcPct val="90000"/>
              </a:lnSpc>
              <a:spcBef>
                <a:spcPts val="1000"/>
              </a:spcBef>
              <a:spcAft>
                <a:spcPts val="0"/>
              </a:spcAft>
              <a:buSzPts val="1080"/>
              <a:buFont typeface="Courier New"/>
              <a:buChar char="o"/>
            </a:pPr>
            <a:r>
              <a:rPr lang="en-IN" sz="2400"/>
              <a:t>In May 2018, Musk said that the Model Y will be built on a platform that shares many components with the Model 3, and that the Model Y will be in production at the earliest in early 2020.</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title"/>
          </p:nvPr>
        </p:nvSpPr>
        <p:spPr>
          <a:xfrm>
            <a:off x="609840" y="133604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Y</a:t>
            </a:r>
            <a:endParaRPr/>
          </a:p>
        </p:txBody>
      </p:sp>
      <p:pic>
        <p:nvPicPr>
          <p:cNvPr id="468" name="Google Shape;468;p4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68557" y="2873596"/>
            <a:ext cx="5524573" cy="3102260"/>
          </a:xfrm>
          <a:prstGeom prst="rect">
            <a:avLst/>
          </a:prstGeom>
          <a:noFill/>
          <a:ln>
            <a:noFill/>
          </a:ln>
        </p:spPr>
      </p:pic>
      <p:sp>
        <p:nvSpPr>
          <p:cNvPr id="469" name="Google Shape;469;p49"/>
          <p:cNvSpPr/>
          <p:nvPr/>
        </p:nvSpPr>
        <p:spPr>
          <a:xfrm>
            <a:off x="2000379" y="6124081"/>
            <a:ext cx="2460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Unveiling of Model Y</a:t>
            </a:r>
            <a:endParaRPr/>
          </a:p>
        </p:txBody>
      </p:sp>
      <p:pic>
        <p:nvPicPr>
          <p:cNvPr id="470" name="Google Shape;470;p4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05175" y="2813007"/>
            <a:ext cx="5730553" cy="3223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23169" y="96372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pic>
        <p:nvPicPr>
          <p:cNvPr id="124" name="Google Shape;124;p5"/>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321148" y="2236150"/>
            <a:ext cx="5681708" cy="3200696"/>
          </a:xfrm>
          <a:prstGeom prst="rect">
            <a:avLst/>
          </a:prstGeom>
          <a:noFill/>
          <a:ln>
            <a:noFill/>
          </a:ln>
        </p:spPr>
      </p:pic>
      <p:sp>
        <p:nvSpPr>
          <p:cNvPr id="125" name="Google Shape;125;p5"/>
          <p:cNvSpPr/>
          <p:nvPr/>
        </p:nvSpPr>
        <p:spPr>
          <a:xfrm>
            <a:off x="747319" y="6150914"/>
            <a:ext cx="55483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Founders Martin Eberhard and Marc Tarpenning</a:t>
            </a:r>
            <a:endParaRPr/>
          </a:p>
        </p:txBody>
      </p:sp>
      <p:pic>
        <p:nvPicPr>
          <p:cNvPr id="126" name="Google Shape;126;p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63019" y="2370041"/>
            <a:ext cx="5436789" cy="3080848"/>
          </a:xfrm>
          <a:prstGeom prst="rect">
            <a:avLst/>
          </a:prstGeom>
          <a:noFill/>
          <a:ln>
            <a:noFill/>
          </a:ln>
        </p:spPr>
      </p:pic>
      <p:sp>
        <p:nvSpPr>
          <p:cNvPr id="127" name="Google Shape;127;p5"/>
          <p:cNvSpPr/>
          <p:nvPr/>
        </p:nvSpPr>
        <p:spPr>
          <a:xfrm>
            <a:off x="7321655" y="6150914"/>
            <a:ext cx="36920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Headquarters at Palo Alto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graphicFrame>
        <p:nvGraphicFramePr>
          <p:cNvPr id="475" name="Google Shape;475;p50"/>
          <p:cNvGraphicFramePr/>
          <p:nvPr/>
        </p:nvGraphicFramePr>
        <p:xfrm>
          <a:off x="1135755" y="2143930"/>
          <a:ext cx="3000000" cy="3000000"/>
        </p:xfrm>
        <a:graphic>
          <a:graphicData uri="http://schemas.openxmlformats.org/drawingml/2006/table">
            <a:tbl>
              <a:tblPr>
                <a:noFill/>
                <a:tableStyleId>{DBAF99FF-780B-4738-BDC1-0102EC304F1D}</a:tableStyleId>
              </a:tblPr>
              <a:tblGrid>
                <a:gridCol w="2136075">
                  <a:extLst>
                    <a:ext uri="{9D8B030D-6E8A-4147-A177-3AD203B41FA5}">
                      <a16:colId xmlns:a16="http://schemas.microsoft.com/office/drawing/2014/main" val="20000"/>
                    </a:ext>
                  </a:extLst>
                </a:gridCol>
                <a:gridCol w="2204275">
                  <a:extLst>
                    <a:ext uri="{9D8B030D-6E8A-4147-A177-3AD203B41FA5}">
                      <a16:colId xmlns:a16="http://schemas.microsoft.com/office/drawing/2014/main" val="20001"/>
                    </a:ext>
                  </a:extLst>
                </a:gridCol>
                <a:gridCol w="2170150">
                  <a:extLst>
                    <a:ext uri="{9D8B030D-6E8A-4147-A177-3AD203B41FA5}">
                      <a16:colId xmlns:a16="http://schemas.microsoft.com/office/drawing/2014/main" val="20002"/>
                    </a:ext>
                  </a:extLst>
                </a:gridCol>
                <a:gridCol w="2170150">
                  <a:extLst>
                    <a:ext uri="{9D8B030D-6E8A-4147-A177-3AD203B41FA5}">
                      <a16:colId xmlns:a16="http://schemas.microsoft.com/office/drawing/2014/main" val="20003"/>
                    </a:ext>
                  </a:extLst>
                </a:gridCol>
              </a:tblGrid>
              <a:tr h="402075">
                <a:tc>
                  <a:txBody>
                    <a:bodyPr/>
                    <a:lstStyle/>
                    <a:p>
                      <a:pPr marL="0" marR="0" lvl="0" indent="0" algn="l" rtl="0">
                        <a:spcBef>
                          <a:spcPts val="0"/>
                        </a:spcBef>
                        <a:spcAft>
                          <a:spcPts val="0"/>
                        </a:spcAft>
                        <a:buNone/>
                      </a:pPr>
                      <a:r>
                        <a:rPr lang="en-IN" sz="1350" b="1" i="0" u="none" strike="noStrike" cap="none">
                          <a:solidFill>
                            <a:schemeClr val="dk1"/>
                          </a:solidFill>
                          <a:latin typeface="Calibri"/>
                          <a:ea typeface="Calibri"/>
                          <a:cs typeface="Calibri"/>
                          <a:sym typeface="Calibri"/>
                        </a:rPr>
                        <a:t>Model and Version</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Range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Base Price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Fully Loaded</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Standard Range Plus</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250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$39,900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$51,490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322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$48,990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$60,490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322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$56,990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$66,990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S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373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$79,990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$95,490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S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348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$99,990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$115,990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X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328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$84,990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$106,490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X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305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$104,990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$128,490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76" name="Google Shape;476;p50"/>
          <p:cNvSpPr txBox="1">
            <a:spLocks noGrp="1"/>
          </p:cNvSpPr>
          <p:nvPr>
            <p:ph type="title"/>
          </p:nvPr>
        </p:nvSpPr>
        <p:spPr>
          <a:xfrm>
            <a:off x="638244" y="1329131"/>
            <a:ext cx="9027900" cy="887400"/>
          </a:xfrm>
          <a:prstGeom prst="rect">
            <a:avLst/>
          </a:prstGeom>
          <a:noFill/>
          <a:ln>
            <a:noFill/>
          </a:ln>
        </p:spPr>
        <p:txBody>
          <a:bodyPr spcFirstLastPara="1" wrap="square" lIns="91425" tIns="152350" rIns="91425" bIns="25375" anchor="ctr" anchorCtr="0">
            <a:spAutoFit/>
          </a:bodyPr>
          <a:lstStyle/>
          <a:p>
            <a:pPr marL="0" marR="0" lvl="0" indent="0" algn="l" rtl="0">
              <a:lnSpc>
                <a:spcPct val="100000"/>
              </a:lnSpc>
              <a:spcBef>
                <a:spcPts val="0"/>
              </a:spcBef>
              <a:spcAft>
                <a:spcPts val="0"/>
              </a:spcAft>
              <a:buClr>
                <a:schemeClr val="dk1"/>
              </a:buClr>
              <a:buSzPts val="2800"/>
              <a:buFont typeface="Calibri"/>
              <a:buNone/>
            </a:pPr>
            <a:r>
              <a:rPr lang="en-IN" sz="2800" b="1" i="0" u="sng" strike="noStrike" cap="none">
                <a:latin typeface="Calibri"/>
                <a:ea typeface="Calibri"/>
                <a:cs typeface="Calibri"/>
                <a:sym typeface="Calibri"/>
              </a:rPr>
              <a:t>Table 1. Range and prices of Model 3,Model X, and Model S</a:t>
            </a:r>
            <a:endParaRPr sz="2800" b="1" i="0" u="none" strike="noStrike" cap="none"/>
          </a:p>
          <a:p>
            <a:pPr marL="0" marR="0" lvl="0" indent="0" algn="l" rtl="0">
              <a:lnSpc>
                <a:spcPct val="100000"/>
              </a:lnSpc>
              <a:spcBef>
                <a:spcPts val="0"/>
              </a:spcBef>
              <a:spcAft>
                <a:spcPts val="0"/>
              </a:spcAft>
              <a:buClr>
                <a:schemeClr val="dk1"/>
              </a:buClr>
              <a:buSzPts val="1800"/>
              <a:buFont typeface="Arial"/>
              <a:buNone/>
            </a:pPr>
            <a:endParaRPr sz="1800" b="0" i="0" u="none" strike="noStrike" cap="non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1"/>
          <p:cNvSpPr txBox="1">
            <a:spLocks noGrp="1"/>
          </p:cNvSpPr>
          <p:nvPr>
            <p:ph type="title"/>
          </p:nvPr>
        </p:nvSpPr>
        <p:spPr>
          <a:xfrm>
            <a:off x="609840" y="191081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Arial"/>
              <a:buNone/>
            </a:pPr>
            <a:r>
              <a:rPr lang="en-IN" sz="3200"/>
              <a:t>Upcoming models: Tesla Cybertruck price, Tesla Model Y price, and Tesla Roadster price</a:t>
            </a:r>
            <a:br>
              <a:rPr lang="en-IN" sz="3200"/>
            </a:br>
            <a:br>
              <a:rPr lang="en-IN" sz="3200"/>
            </a:br>
            <a:br>
              <a:rPr lang="en-IN" sz="3200"/>
            </a:br>
            <a:endParaRPr sz="3200"/>
          </a:p>
        </p:txBody>
      </p:sp>
      <p:graphicFrame>
        <p:nvGraphicFramePr>
          <p:cNvPr id="482" name="Google Shape;482;p51"/>
          <p:cNvGraphicFramePr/>
          <p:nvPr/>
        </p:nvGraphicFramePr>
        <p:xfrm>
          <a:off x="1580550" y="2379790"/>
          <a:ext cx="3000000" cy="3000000"/>
        </p:xfrm>
        <a:graphic>
          <a:graphicData uri="http://schemas.openxmlformats.org/drawingml/2006/table">
            <a:tbl>
              <a:tblPr firstRow="1" bandRow="1">
                <a:noFill/>
                <a:tableStyleId>{0B71C1BB-D433-4509-A7D1-39FBD19EA410}</a:tableStyleId>
              </a:tblPr>
              <a:tblGrid>
                <a:gridCol w="2117575">
                  <a:extLst>
                    <a:ext uri="{9D8B030D-6E8A-4147-A177-3AD203B41FA5}">
                      <a16:colId xmlns:a16="http://schemas.microsoft.com/office/drawing/2014/main" val="20000"/>
                    </a:ext>
                  </a:extLst>
                </a:gridCol>
                <a:gridCol w="2117575">
                  <a:extLst>
                    <a:ext uri="{9D8B030D-6E8A-4147-A177-3AD203B41FA5}">
                      <a16:colId xmlns:a16="http://schemas.microsoft.com/office/drawing/2014/main" val="20001"/>
                    </a:ext>
                  </a:extLst>
                </a:gridCol>
                <a:gridCol w="2117575">
                  <a:extLst>
                    <a:ext uri="{9D8B030D-6E8A-4147-A177-3AD203B41FA5}">
                      <a16:colId xmlns:a16="http://schemas.microsoft.com/office/drawing/2014/main" val="20002"/>
                    </a:ext>
                  </a:extLst>
                </a:gridCol>
                <a:gridCol w="21175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1800" u="none" strike="noStrike" cap="none"/>
                        <a:t>Model</a:t>
                      </a:r>
                      <a:endParaRPr/>
                    </a:p>
                  </a:txBody>
                  <a:tcPr marL="91450" marR="91450" marT="45725" marB="45725"/>
                </a:tc>
                <a:tc>
                  <a:txBody>
                    <a:bodyPr/>
                    <a:lstStyle/>
                    <a:p>
                      <a:pPr marL="0" marR="0" lvl="0" indent="0" algn="l" rtl="0">
                        <a:spcBef>
                          <a:spcPts val="0"/>
                        </a:spcBef>
                        <a:spcAft>
                          <a:spcPts val="0"/>
                        </a:spcAft>
                        <a:buNone/>
                      </a:pPr>
                      <a:r>
                        <a:rPr lang="en-IN" sz="1800"/>
                        <a:t>Base Price</a:t>
                      </a:r>
                      <a:endParaRPr/>
                    </a:p>
                  </a:txBody>
                  <a:tcPr marL="91450" marR="91450" marT="45725" marB="45725"/>
                </a:tc>
                <a:tc>
                  <a:txBody>
                    <a:bodyPr/>
                    <a:lstStyle/>
                    <a:p>
                      <a:pPr marL="0" marR="0" lvl="0" indent="0" algn="l" rtl="0">
                        <a:spcBef>
                          <a:spcPts val="0"/>
                        </a:spcBef>
                        <a:spcAft>
                          <a:spcPts val="0"/>
                        </a:spcAft>
                        <a:buNone/>
                      </a:pPr>
                      <a:r>
                        <a:rPr lang="en-IN" sz="1800"/>
                        <a:t>Max Price</a:t>
                      </a:r>
                      <a:endParaRPr/>
                    </a:p>
                  </a:txBody>
                  <a:tcPr marL="91450" marR="91450" marT="45725" marB="45725"/>
                </a:tc>
                <a:tc>
                  <a:txBody>
                    <a:bodyPr/>
                    <a:lstStyle/>
                    <a:p>
                      <a:pPr marL="0" marR="0" lvl="0" indent="0" algn="l" rtl="0">
                        <a:spcBef>
                          <a:spcPts val="0"/>
                        </a:spcBef>
                        <a:spcAft>
                          <a:spcPts val="0"/>
                        </a:spcAft>
                        <a:buNone/>
                      </a:pPr>
                      <a:r>
                        <a:rPr lang="en-IN" sz="1800"/>
                        <a:t>Expected Launch</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Cybertruck</a:t>
                      </a:r>
                      <a:endParaRPr/>
                    </a:p>
                  </a:txBody>
                  <a:tcPr marL="91450" marR="91450" marT="45725" marB="45725"/>
                </a:tc>
                <a:tc>
                  <a:txBody>
                    <a:bodyPr/>
                    <a:lstStyle/>
                    <a:p>
                      <a:pPr marL="0" marR="0" lvl="0" indent="0" algn="l" rtl="0">
                        <a:spcBef>
                          <a:spcPts val="0"/>
                        </a:spcBef>
                        <a:spcAft>
                          <a:spcPts val="0"/>
                        </a:spcAft>
                        <a:buNone/>
                      </a:pPr>
                      <a:r>
                        <a:rPr lang="en-IN" sz="1800"/>
                        <a:t>$39,900</a:t>
                      </a:r>
                      <a:endParaRPr/>
                    </a:p>
                  </a:txBody>
                  <a:tcPr marL="91450" marR="91450" marT="45725" marB="45725"/>
                </a:tc>
                <a:tc>
                  <a:txBody>
                    <a:bodyPr/>
                    <a:lstStyle/>
                    <a:p>
                      <a:pPr marL="0" marR="0" lvl="0" indent="0" algn="l" rtl="0">
                        <a:spcBef>
                          <a:spcPts val="0"/>
                        </a:spcBef>
                        <a:spcAft>
                          <a:spcPts val="0"/>
                        </a:spcAft>
                        <a:buNone/>
                      </a:pPr>
                      <a:r>
                        <a:rPr lang="en-IN" sz="1800"/>
                        <a:t>$76,900</a:t>
                      </a:r>
                      <a:endParaRPr/>
                    </a:p>
                  </a:txBody>
                  <a:tcPr marL="91450" marR="91450" marT="45725" marB="45725"/>
                </a:tc>
                <a:tc>
                  <a:txBody>
                    <a:bodyPr/>
                    <a:lstStyle/>
                    <a:p>
                      <a:pPr marL="0" marR="0" lvl="0" indent="0" algn="l" rtl="0">
                        <a:spcBef>
                          <a:spcPts val="0"/>
                        </a:spcBef>
                        <a:spcAft>
                          <a:spcPts val="0"/>
                        </a:spcAft>
                        <a:buNone/>
                      </a:pPr>
                      <a:r>
                        <a:rPr lang="en-IN" sz="1800"/>
                        <a:t>Late 2022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Model Y </a:t>
                      </a:r>
                      <a:endParaRPr/>
                    </a:p>
                  </a:txBody>
                  <a:tcPr marL="91450" marR="91450" marT="45725" marB="45725"/>
                </a:tc>
                <a:tc>
                  <a:txBody>
                    <a:bodyPr/>
                    <a:lstStyle/>
                    <a:p>
                      <a:pPr marL="0" marR="0" lvl="0" indent="0" algn="l" rtl="0">
                        <a:spcBef>
                          <a:spcPts val="0"/>
                        </a:spcBef>
                        <a:spcAft>
                          <a:spcPts val="0"/>
                        </a:spcAft>
                        <a:buNone/>
                      </a:pPr>
                      <a:r>
                        <a:rPr lang="en-IN" sz="1800"/>
                        <a:t>$48,800</a:t>
                      </a:r>
                      <a:endParaRPr/>
                    </a:p>
                  </a:txBody>
                  <a:tcPr marL="91450" marR="91450" marT="45725" marB="45725"/>
                </a:tc>
                <a:tc>
                  <a:txBody>
                    <a:bodyPr/>
                    <a:lstStyle/>
                    <a:p>
                      <a:pPr marL="0" marR="0" lvl="0" indent="0" algn="l" rtl="0">
                        <a:spcBef>
                          <a:spcPts val="0"/>
                        </a:spcBef>
                        <a:spcAft>
                          <a:spcPts val="0"/>
                        </a:spcAft>
                        <a:buNone/>
                      </a:pPr>
                      <a:r>
                        <a:rPr lang="en-IN" sz="1800"/>
                        <a:t>$74,000</a:t>
                      </a:r>
                      <a:endParaRPr/>
                    </a:p>
                  </a:txBody>
                  <a:tcPr marL="91450" marR="91450" marT="45725" marB="45725"/>
                </a:tc>
                <a:tc>
                  <a:txBody>
                    <a:bodyPr/>
                    <a:lstStyle/>
                    <a:p>
                      <a:pPr marL="0" marR="0" lvl="0" indent="0" algn="l" rtl="0">
                        <a:spcBef>
                          <a:spcPts val="0"/>
                        </a:spcBef>
                        <a:spcAft>
                          <a:spcPts val="0"/>
                        </a:spcAft>
                        <a:buNone/>
                      </a:pPr>
                      <a:r>
                        <a:rPr lang="en-IN" sz="1800"/>
                        <a:t>Early 2021</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Roadster</a:t>
                      </a:r>
                      <a:endParaRPr/>
                    </a:p>
                  </a:txBody>
                  <a:tcPr marL="91450" marR="91450" marT="45725" marB="45725"/>
                </a:tc>
                <a:tc>
                  <a:txBody>
                    <a:bodyPr/>
                    <a:lstStyle/>
                    <a:p>
                      <a:pPr marL="0" marR="0" lvl="0" indent="0" algn="l" rtl="0">
                        <a:spcBef>
                          <a:spcPts val="0"/>
                        </a:spcBef>
                        <a:spcAft>
                          <a:spcPts val="0"/>
                        </a:spcAft>
                        <a:buNone/>
                      </a:pPr>
                      <a:r>
                        <a:rPr lang="en-IN" sz="1800"/>
                        <a:t>$200,000</a:t>
                      </a:r>
                      <a:endParaRPr/>
                    </a:p>
                  </a:txBody>
                  <a:tcPr marL="91450" marR="91450" marT="45725" marB="45725"/>
                </a:tc>
                <a:tc>
                  <a:txBody>
                    <a:bodyPr/>
                    <a:lstStyle/>
                    <a:p>
                      <a:pPr marL="0" marR="0" lvl="0" indent="0" algn="l" rtl="0">
                        <a:spcBef>
                          <a:spcPts val="0"/>
                        </a:spcBef>
                        <a:spcAft>
                          <a:spcPts val="0"/>
                        </a:spcAft>
                        <a:buNone/>
                      </a:pPr>
                      <a:r>
                        <a:rPr lang="en-IN" sz="1800"/>
                        <a:t>$250,000</a:t>
                      </a:r>
                      <a:endParaRPr/>
                    </a:p>
                  </a:txBody>
                  <a:tcPr marL="91450" marR="91450" marT="45725" marB="45725"/>
                </a:tc>
                <a:tc>
                  <a:txBody>
                    <a:bodyPr/>
                    <a:lstStyle/>
                    <a:p>
                      <a:pPr marL="0" marR="0" lvl="0" indent="0" algn="l" rtl="0">
                        <a:spcBef>
                          <a:spcPts val="0"/>
                        </a:spcBef>
                        <a:spcAft>
                          <a:spcPts val="0"/>
                        </a:spcAft>
                        <a:buNone/>
                      </a:pPr>
                      <a:r>
                        <a:rPr lang="en-IN" sz="1800"/>
                        <a:t>Unclear</a:t>
                      </a:r>
                      <a:endParaRPr/>
                    </a:p>
                  </a:txBody>
                  <a:tcPr marL="91450" marR="91450" marT="45725" marB="45725"/>
                </a:tc>
                <a:extLst>
                  <a:ext uri="{0D108BD9-81ED-4DB2-BD59-A6C34878D82A}">
                    <a16:rowId xmlns:a16="http://schemas.microsoft.com/office/drawing/2014/main" val="10003"/>
                  </a:ext>
                </a:extLst>
              </a:tr>
            </a:tbl>
          </a:graphicData>
        </a:graphic>
      </p:graphicFrame>
      <p:pic>
        <p:nvPicPr>
          <p:cNvPr id="483" name="Google Shape;483;p5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58283" y="3991633"/>
            <a:ext cx="3577588" cy="2520137"/>
          </a:xfrm>
          <a:prstGeom prst="rect">
            <a:avLst/>
          </a:prstGeom>
          <a:noFill/>
          <a:ln>
            <a:noFill/>
          </a:ln>
        </p:spPr>
      </p:pic>
      <p:sp>
        <p:nvSpPr>
          <p:cNvPr id="484" name="Google Shape;484;p51"/>
          <p:cNvSpPr txBox="1"/>
          <p:nvPr/>
        </p:nvSpPr>
        <p:spPr>
          <a:xfrm>
            <a:off x="1395819" y="6511770"/>
            <a:ext cx="36555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The Tesla Roadster</a:t>
            </a:r>
            <a:endParaRPr/>
          </a:p>
        </p:txBody>
      </p:sp>
      <p:pic>
        <p:nvPicPr>
          <p:cNvPr id="485" name="Google Shape;485;p5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44575" y="4121458"/>
            <a:ext cx="4060131" cy="2283824"/>
          </a:xfrm>
          <a:prstGeom prst="rect">
            <a:avLst/>
          </a:prstGeom>
          <a:noFill/>
          <a:ln>
            <a:noFill/>
          </a:ln>
        </p:spPr>
      </p:pic>
      <p:sp>
        <p:nvSpPr>
          <p:cNvPr id="486" name="Google Shape;486;p51"/>
          <p:cNvSpPr txBox="1"/>
          <p:nvPr/>
        </p:nvSpPr>
        <p:spPr>
          <a:xfrm>
            <a:off x="6344575" y="6442530"/>
            <a:ext cx="428199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Tesla Cybertruck Unveiling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83ac09ed58_0_70"/>
          <p:cNvSpPr txBox="1">
            <a:spLocks noGrp="1"/>
          </p:cNvSpPr>
          <p:nvPr>
            <p:ph type="title"/>
          </p:nvPr>
        </p:nvSpPr>
        <p:spPr>
          <a:xfrm>
            <a:off x="452775" y="13722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Tacit Knowledge sharing</a:t>
            </a:r>
            <a:endParaRPr/>
          </a:p>
        </p:txBody>
      </p:sp>
      <p:sp>
        <p:nvSpPr>
          <p:cNvPr id="492" name="Google Shape;492;g83ac09ed58_0_70"/>
          <p:cNvSpPr txBox="1">
            <a:spLocks noGrp="1"/>
          </p:cNvSpPr>
          <p:nvPr>
            <p:ph type="body" idx="1"/>
          </p:nvPr>
        </p:nvSpPr>
        <p:spPr>
          <a:xfrm>
            <a:off x="452775" y="264534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u="sng">
                <a:solidFill>
                  <a:schemeClr val="hlink"/>
                </a:solidFill>
                <a:hlinkClick r:id="rId3"/>
              </a:rPr>
              <a:t>https://youtu.be/m7atGkba-Z8</a:t>
            </a:r>
            <a:endParaRPr/>
          </a:p>
          <a:p>
            <a:pPr marL="0" lvl="0" indent="0" algn="l" rtl="0">
              <a:spcBef>
                <a:spcPts val="1000"/>
              </a:spcBef>
              <a:spcAft>
                <a:spcPts val="0"/>
              </a:spcAft>
              <a:buNone/>
            </a:pPr>
            <a:r>
              <a:rPr lang="en-IN"/>
              <a:t>Cybertruck launch , which created a whole new sensation and resulted in a massive pre bookings of the cybertruck</a:t>
            </a:r>
            <a:endParaRPr/>
          </a:p>
          <a:p>
            <a:pPr marL="0" lvl="0" indent="0" algn="l" rtl="0">
              <a:spcBef>
                <a:spcPts val="1000"/>
              </a:spcBef>
              <a:spcAft>
                <a:spcPts val="0"/>
              </a:spcAft>
              <a:buNone/>
            </a:pPr>
            <a:r>
              <a:rPr lang="en-IN"/>
              <a:t>Source:Verge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title"/>
          </p:nvPr>
        </p:nvSpPr>
        <p:spPr>
          <a:xfrm>
            <a:off x="541600" y="1257673"/>
            <a:ext cx="11004300" cy="805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498" name="Google Shape;498;p52"/>
          <p:cNvSpPr txBox="1">
            <a:spLocks noGrp="1"/>
          </p:cNvSpPr>
          <p:nvPr>
            <p:ph type="body" idx="1"/>
          </p:nvPr>
        </p:nvSpPr>
        <p:spPr>
          <a:xfrm>
            <a:off x="541600" y="1855299"/>
            <a:ext cx="8946600" cy="4529100"/>
          </a:xfrm>
          <a:prstGeom prst="rect">
            <a:avLst/>
          </a:prstGeom>
          <a:noFill/>
          <a:ln>
            <a:noFill/>
          </a:ln>
        </p:spPr>
        <p:txBody>
          <a:bodyPr spcFirstLastPara="1" wrap="square" lIns="0" tIns="0" rIns="0" bIns="0" anchor="t" anchorCtr="0">
            <a:normAutofit lnSpcReduction="10000"/>
          </a:bodyPr>
          <a:lstStyle/>
          <a:p>
            <a:pPr marL="432000" lvl="0" indent="-324000" algn="l" rtl="0">
              <a:lnSpc>
                <a:spcPct val="90000"/>
              </a:lnSpc>
              <a:spcBef>
                <a:spcPts val="0"/>
              </a:spcBef>
              <a:spcAft>
                <a:spcPts val="0"/>
              </a:spcAft>
              <a:buSzPts val="1071"/>
              <a:buChar char="●"/>
            </a:pPr>
            <a:r>
              <a:rPr lang="en-IN" sz="2380"/>
              <a:t>Tesla's first assembly plant occupies the former NUMMI plant in Fremont, California. It is known as the Tesla Factory.</a:t>
            </a:r>
            <a:endParaRPr/>
          </a:p>
          <a:p>
            <a:pPr marL="432000" lvl="0" indent="-324000" algn="l" rtl="0">
              <a:lnSpc>
                <a:spcPct val="90000"/>
              </a:lnSpc>
              <a:spcBef>
                <a:spcPts val="1000"/>
              </a:spcBef>
              <a:spcAft>
                <a:spcPts val="0"/>
              </a:spcAft>
              <a:buSzPts val="1071"/>
              <a:buChar char="●"/>
            </a:pPr>
            <a:r>
              <a:rPr lang="en-IN" sz="2380"/>
              <a:t>As of 2016, the plant was not highly automated—it was expected to produce some 80,000 cars with 6,000 workers compared to a "typical" plant that might produce 250,000 cars with 3,000 workers.</a:t>
            </a:r>
            <a:endParaRPr/>
          </a:p>
          <a:p>
            <a:pPr marL="432000" lvl="0" indent="-324000" algn="l" rtl="0">
              <a:lnSpc>
                <a:spcPct val="90000"/>
              </a:lnSpc>
              <a:spcBef>
                <a:spcPts val="1000"/>
              </a:spcBef>
              <a:spcAft>
                <a:spcPts val="0"/>
              </a:spcAft>
              <a:buSzPts val="1071"/>
              <a:buChar char="●"/>
            </a:pPr>
            <a:r>
              <a:rPr lang="en-IN" sz="2380"/>
              <a:t>In 2015, Tesla acquired Riviera Tool &amp; Die (with 100 employees in Michigan), one of its suppliers of stamping items. In 2017, Tesla acquired Perbix Machine Company, a manufacturer of automated manufacturing equipment, that had been an equipment supplier for over three years.</a:t>
            </a:r>
            <a:endParaRPr/>
          </a:p>
          <a:p>
            <a:pPr marL="432000" lvl="0" indent="-324000" algn="l" rtl="0">
              <a:lnSpc>
                <a:spcPct val="90000"/>
              </a:lnSpc>
              <a:spcBef>
                <a:spcPts val="1000"/>
              </a:spcBef>
              <a:spcAft>
                <a:spcPts val="0"/>
              </a:spcAft>
              <a:buSzPts val="1071"/>
              <a:buChar char="●"/>
            </a:pPr>
            <a:r>
              <a:rPr lang="en-IN" sz="2380"/>
              <a:t>Tesla occupies a second factory in Fremont. The building is more than 500,000 sq. ft (46,500 m2). The location is next to a SolarCity facility, a few miles from the original Fremont plant.</a:t>
            </a:r>
            <a:endParaRPr/>
          </a:p>
          <a:p>
            <a:pPr marL="0" lvl="0" indent="0" algn="l" rtl="0">
              <a:lnSpc>
                <a:spcPct val="90000"/>
              </a:lnSpc>
              <a:spcBef>
                <a:spcPts val="1000"/>
              </a:spcBef>
              <a:spcAft>
                <a:spcPts val="0"/>
              </a:spcAft>
              <a:buSzPts val="1071"/>
              <a:buNone/>
            </a:pPr>
            <a:endParaRPr sz="2380"/>
          </a:p>
          <a:p>
            <a:pPr marL="432000" lvl="0" indent="-255991" algn="l" rtl="0">
              <a:lnSpc>
                <a:spcPct val="90000"/>
              </a:lnSpc>
              <a:spcBef>
                <a:spcPts val="1000"/>
              </a:spcBef>
              <a:spcAft>
                <a:spcPts val="1000"/>
              </a:spcAft>
              <a:buSzPts val="1071"/>
              <a:buNone/>
            </a:pPr>
            <a:endParaRPr sz="238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3"/>
          <p:cNvSpPr txBox="1">
            <a:spLocks noGrp="1"/>
          </p:cNvSpPr>
          <p:nvPr>
            <p:ph type="title"/>
          </p:nvPr>
        </p:nvSpPr>
        <p:spPr>
          <a:xfrm>
            <a:off x="338752" y="151892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pic>
        <p:nvPicPr>
          <p:cNvPr id="504" name="Google Shape;504;p5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7298" y="3403498"/>
            <a:ext cx="4019103" cy="2203339"/>
          </a:xfrm>
          <a:prstGeom prst="rect">
            <a:avLst/>
          </a:prstGeom>
          <a:noFill/>
          <a:ln>
            <a:noFill/>
          </a:ln>
        </p:spPr>
      </p:pic>
      <p:sp>
        <p:nvSpPr>
          <p:cNvPr id="505" name="Google Shape;505;p53"/>
          <p:cNvSpPr/>
          <p:nvPr/>
        </p:nvSpPr>
        <p:spPr>
          <a:xfrm>
            <a:off x="817090" y="5789520"/>
            <a:ext cx="33153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Factory : Freemont CA</a:t>
            </a:r>
            <a:endParaRPr/>
          </a:p>
        </p:txBody>
      </p:sp>
      <p:pic>
        <p:nvPicPr>
          <p:cNvPr id="506" name="Google Shape;506;p5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824912" y="3092835"/>
            <a:ext cx="4469337" cy="2514002"/>
          </a:xfrm>
          <a:prstGeom prst="rect">
            <a:avLst/>
          </a:prstGeom>
          <a:noFill/>
          <a:ln>
            <a:noFill/>
          </a:ln>
        </p:spPr>
      </p:pic>
      <p:sp>
        <p:nvSpPr>
          <p:cNvPr id="507" name="Google Shape;507;p53"/>
          <p:cNvSpPr/>
          <p:nvPr/>
        </p:nvSpPr>
        <p:spPr>
          <a:xfrm>
            <a:off x="6160516" y="5783398"/>
            <a:ext cx="42210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Tool And Die Factory Michigan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4"/>
          <p:cNvSpPr txBox="1">
            <a:spLocks noGrp="1"/>
          </p:cNvSpPr>
          <p:nvPr>
            <p:ph type="title"/>
          </p:nvPr>
        </p:nvSpPr>
        <p:spPr>
          <a:xfrm>
            <a:off x="609840" y="110091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13" name="Google Shape;513;p54"/>
          <p:cNvSpPr txBox="1">
            <a:spLocks noGrp="1"/>
          </p:cNvSpPr>
          <p:nvPr>
            <p:ph type="body" idx="1"/>
          </p:nvPr>
        </p:nvSpPr>
        <p:spPr>
          <a:xfrm>
            <a:off x="454523" y="248774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Giga Nevada is located outside Reno, Nevada. As of January 2017, it occupied 1.9 million square feet (180,000 m2) with 4.9 million square feet (460,000 m2) of usable area across several floors. </a:t>
            </a:r>
            <a:endParaRPr/>
          </a:p>
          <a:p>
            <a:pPr marL="432000" lvl="0" indent="-324000" algn="l" rtl="0">
              <a:lnSpc>
                <a:spcPct val="90000"/>
              </a:lnSpc>
              <a:spcBef>
                <a:spcPts val="1000"/>
              </a:spcBef>
              <a:spcAft>
                <a:spcPts val="0"/>
              </a:spcAft>
              <a:buSzPts val="1080"/>
              <a:buChar char="●"/>
            </a:pPr>
            <a:r>
              <a:rPr lang="en-IN" sz="2400"/>
              <a:t>It produces Power walls and Powerpacks as well as battery cells in partnership with Panasonic. It also produces Model 3 battery packs and drivetrains. The factory received substantial subsidies from the local and state governments.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5"/>
          <p:cNvSpPr txBox="1">
            <a:spLocks noGrp="1"/>
          </p:cNvSpPr>
          <p:nvPr>
            <p:ph type="title"/>
          </p:nvPr>
        </p:nvSpPr>
        <p:spPr>
          <a:xfrm>
            <a:off x="609600" y="117929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19" name="Google Shape;519;p55"/>
          <p:cNvSpPr txBox="1">
            <a:spLocks noGrp="1"/>
          </p:cNvSpPr>
          <p:nvPr>
            <p:ph type="body" idx="1"/>
          </p:nvPr>
        </p:nvSpPr>
        <p:spPr>
          <a:xfrm>
            <a:off x="609600" y="260712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Giga New York is located in Buffalo, New York on the site of a former Republic Steel plant. It is operated by Tesla's SolarCity unit. </a:t>
            </a:r>
            <a:endParaRPr/>
          </a:p>
          <a:p>
            <a:pPr marL="432000" lvl="0" indent="-324000" algn="l" rtl="0">
              <a:lnSpc>
                <a:spcPct val="90000"/>
              </a:lnSpc>
              <a:spcBef>
                <a:spcPts val="1000"/>
              </a:spcBef>
              <a:spcAft>
                <a:spcPts val="0"/>
              </a:spcAft>
              <a:buSzPts val="1080"/>
              <a:buChar char="●"/>
            </a:pPr>
            <a:r>
              <a:rPr lang="en-IN" sz="2400"/>
              <a:t>The factory is a $750 million, 1.2-million-square-foot (0.11 km2) facility that directly employs 500 workers. Tesla partnered with Panasonic to assemble photovoltaic panel modules.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7"/>
          <p:cNvSpPr txBox="1">
            <a:spLocks noGrp="1"/>
          </p:cNvSpPr>
          <p:nvPr>
            <p:ph type="title"/>
          </p:nvPr>
        </p:nvSpPr>
        <p:spPr>
          <a:xfrm>
            <a:off x="609840" y="146667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25" name="Google Shape;525;p57"/>
          <p:cNvSpPr txBox="1">
            <a:spLocks noGrp="1"/>
          </p:cNvSpPr>
          <p:nvPr>
            <p:ph type="body" idx="1"/>
          </p:nvPr>
        </p:nvSpPr>
        <p:spPr>
          <a:xfrm>
            <a:off x="506774" y="2729234"/>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received incentives to locate the factory in Buffalo through the Buffalo Billion program. As of August 2017, the factory added production of solar tiles for the Tesla Solar Roof.</a:t>
            </a:r>
            <a:endParaRPr/>
          </a:p>
          <a:p>
            <a:pPr marL="432000" lvl="0" indent="-324000" algn="l" rtl="0">
              <a:lnSpc>
                <a:spcPct val="90000"/>
              </a:lnSpc>
              <a:spcBef>
                <a:spcPts val="1000"/>
              </a:spcBef>
              <a:spcAft>
                <a:spcPts val="0"/>
              </a:spcAft>
              <a:buSzPts val="1080"/>
              <a:buChar char="●"/>
            </a:pPr>
            <a:r>
              <a:rPr lang="en-IN" sz="2400"/>
              <a:t>In January 2018, Tesla announced, after testing on employees' roofs, that it would begin installing the Tesla Solar Roof on customers' homes "within the next few months”.</a:t>
            </a:r>
            <a:endParaRPr/>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9"/>
          <p:cNvSpPr txBox="1">
            <a:spLocks noGrp="1"/>
          </p:cNvSpPr>
          <p:nvPr>
            <p:ph type="title"/>
          </p:nvPr>
        </p:nvSpPr>
        <p:spPr>
          <a:xfrm>
            <a:off x="548640" y="1028507"/>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31" name="Google Shape;531;p59"/>
          <p:cNvSpPr txBox="1">
            <a:spLocks noGrp="1"/>
          </p:cNvSpPr>
          <p:nvPr>
            <p:ph type="body" idx="1"/>
          </p:nvPr>
        </p:nvSpPr>
        <p:spPr>
          <a:xfrm>
            <a:off x="548650" y="1908249"/>
            <a:ext cx="8946600" cy="4561500"/>
          </a:xfrm>
          <a:prstGeom prst="rect">
            <a:avLst/>
          </a:prstGeom>
          <a:noFill/>
          <a:ln>
            <a:noFill/>
          </a:ln>
        </p:spPr>
        <p:txBody>
          <a:bodyPr spcFirstLastPara="1" wrap="square" lIns="0" tIns="0" rIns="0" bIns="0" anchor="t" anchorCtr="0">
            <a:normAutofit lnSpcReduction="10000"/>
          </a:bodyPr>
          <a:lstStyle/>
          <a:p>
            <a:pPr marL="0" lvl="0" indent="0" algn="l" rtl="0">
              <a:lnSpc>
                <a:spcPct val="90000"/>
              </a:lnSpc>
              <a:spcBef>
                <a:spcPts val="0"/>
              </a:spcBef>
              <a:spcAft>
                <a:spcPts val="0"/>
              </a:spcAft>
              <a:buSzPts val="1071"/>
              <a:buNone/>
            </a:pPr>
            <a:r>
              <a:rPr lang="en-IN" sz="2380"/>
              <a:t>In Europe</a:t>
            </a:r>
            <a:endParaRPr/>
          </a:p>
          <a:p>
            <a:pPr marL="432000" lvl="0" indent="-324000" algn="l" rtl="0">
              <a:lnSpc>
                <a:spcPct val="90000"/>
              </a:lnSpc>
              <a:spcBef>
                <a:spcPts val="1000"/>
              </a:spcBef>
              <a:spcAft>
                <a:spcPts val="0"/>
              </a:spcAft>
              <a:buSzPts val="1071"/>
              <a:buChar char="●"/>
            </a:pPr>
            <a:r>
              <a:rPr lang="en-IN" sz="2380"/>
              <a:t>Tesla opened its first European store in June 2009 in London. Tesla's European headquarters are in Amsterdam. </a:t>
            </a:r>
            <a:endParaRPr/>
          </a:p>
          <a:p>
            <a:pPr marL="432000" lvl="0" indent="-324000" algn="l" rtl="0">
              <a:lnSpc>
                <a:spcPct val="90000"/>
              </a:lnSpc>
              <a:spcBef>
                <a:spcPts val="1000"/>
              </a:spcBef>
              <a:spcAft>
                <a:spcPts val="0"/>
              </a:spcAft>
              <a:buSzPts val="1071"/>
              <a:buChar char="●"/>
            </a:pPr>
            <a:r>
              <a:rPr lang="en-IN" sz="2380"/>
              <a:t>A 62,000 sq. ft (5,800 m2) European service centre operates in Tilburg, Netherlands, along with a 77,650 m2 (835,800 sq ft) assembly facility that adds drivetrain, battery and software to the (imported) car body to reduce EU import tax.</a:t>
            </a:r>
            <a:endParaRPr/>
          </a:p>
          <a:p>
            <a:pPr marL="432000" lvl="0" indent="-324000" algn="l" rtl="0">
              <a:lnSpc>
                <a:spcPct val="90000"/>
              </a:lnSpc>
              <a:spcBef>
                <a:spcPts val="1000"/>
              </a:spcBef>
              <a:spcAft>
                <a:spcPts val="0"/>
              </a:spcAft>
              <a:buSzPts val="1071"/>
              <a:buChar char="●"/>
            </a:pPr>
            <a:r>
              <a:rPr lang="en-IN" sz="2380"/>
              <a:t>In late 2016, Tesla acquired German engineering firm Grohman Engineering in Prüm as a new division dedicated to helping Tesla increase the automation and effectiveness of its manufacturing process. </a:t>
            </a:r>
            <a:endParaRPr/>
          </a:p>
          <a:p>
            <a:pPr marL="432000" lvl="0" indent="-324000" algn="l" rtl="0">
              <a:lnSpc>
                <a:spcPct val="90000"/>
              </a:lnSpc>
              <a:spcBef>
                <a:spcPts val="1000"/>
              </a:spcBef>
              <a:spcAft>
                <a:spcPts val="0"/>
              </a:spcAft>
              <a:buSzPts val="1071"/>
              <a:buChar char="●"/>
            </a:pPr>
            <a:r>
              <a:rPr lang="en-IN" sz="2380"/>
              <a:t>After winding down existing contracts with other auto manufacturers, Grohman works exclusively on Tesla projects.</a:t>
            </a:r>
            <a:endParaRPr/>
          </a:p>
          <a:p>
            <a:pPr marL="432000" lvl="0" indent="-255991" algn="l" rtl="0">
              <a:lnSpc>
                <a:spcPct val="90000"/>
              </a:lnSpc>
              <a:spcBef>
                <a:spcPts val="1000"/>
              </a:spcBef>
              <a:spcAft>
                <a:spcPts val="1000"/>
              </a:spcAft>
              <a:buSzPts val="1071"/>
              <a:buNone/>
            </a:pPr>
            <a:endParaRPr sz="238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3"/>
          <p:cNvSpPr txBox="1">
            <a:spLocks noGrp="1"/>
          </p:cNvSpPr>
          <p:nvPr>
            <p:ph type="title"/>
          </p:nvPr>
        </p:nvSpPr>
        <p:spPr>
          <a:xfrm>
            <a:off x="343270" y="86037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37" name="Google Shape;537;p63"/>
          <p:cNvSpPr txBox="1">
            <a:spLocks noGrp="1"/>
          </p:cNvSpPr>
          <p:nvPr>
            <p:ph type="body" idx="1"/>
          </p:nvPr>
        </p:nvSpPr>
        <p:spPr>
          <a:xfrm>
            <a:off x="476435" y="166095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In Asia</a:t>
            </a:r>
            <a:endParaRPr/>
          </a:p>
          <a:p>
            <a:pPr marL="432000" lvl="0" indent="-324000" algn="l" rtl="0">
              <a:lnSpc>
                <a:spcPct val="90000"/>
              </a:lnSpc>
              <a:spcBef>
                <a:spcPts val="1000"/>
              </a:spcBef>
              <a:spcAft>
                <a:spcPts val="0"/>
              </a:spcAft>
              <a:buSzPts val="1080"/>
              <a:buFont typeface="Courier New"/>
              <a:buChar char="o"/>
            </a:pPr>
            <a:r>
              <a:rPr lang="en-IN" sz="2400"/>
              <a:t>Tesla Motor's Japanese showroom in Aoyama, Tokyo, which was the first showroom opened in the country.</a:t>
            </a:r>
            <a:endParaRPr/>
          </a:p>
          <a:p>
            <a:pPr marL="432000" lvl="0" indent="-324000" algn="l" rtl="0">
              <a:lnSpc>
                <a:spcPct val="90000"/>
              </a:lnSpc>
              <a:spcBef>
                <a:spcPts val="1000"/>
              </a:spcBef>
              <a:spcAft>
                <a:spcPts val="0"/>
              </a:spcAft>
              <a:buSzPts val="1080"/>
              <a:buFont typeface="Courier New"/>
              <a:buChar char="o"/>
            </a:pPr>
            <a:r>
              <a:rPr lang="en-IN" sz="2400"/>
              <a:t>Showrooms and service centers operate in Hong Kong, Beijing and Shanghai. Tesla opened its first Japanese showroom in Tokyo, Japan, in October 2010. </a:t>
            </a:r>
            <a:endParaRPr/>
          </a:p>
          <a:p>
            <a:pPr marL="432000" lvl="0" indent="-324000" algn="l" rtl="0">
              <a:lnSpc>
                <a:spcPct val="90000"/>
              </a:lnSpc>
              <a:spcBef>
                <a:spcPts val="1000"/>
              </a:spcBef>
              <a:spcAft>
                <a:spcPts val="0"/>
              </a:spcAft>
              <a:buSzPts val="1080"/>
              <a:buFont typeface="Courier New"/>
              <a:buChar char="o"/>
            </a:pPr>
            <a:r>
              <a:rPr lang="en-IN" sz="2400"/>
              <a:t>In South Korea, it opened two showrooms in March 2017 and a service centre in late 2017. In August, 2017, Taiwan opened its first service centre and showroom.</a:t>
            </a:r>
            <a:endParaRPr/>
          </a:p>
          <a:p>
            <a:pPr marL="432000" lvl="0" indent="-324000" algn="l" rtl="0">
              <a:lnSpc>
                <a:spcPct val="90000"/>
              </a:lnSpc>
              <a:spcBef>
                <a:spcPts val="1000"/>
              </a:spcBef>
              <a:spcAft>
                <a:spcPts val="0"/>
              </a:spcAft>
              <a:buSzPts val="1080"/>
              <a:buFont typeface="Courier New"/>
              <a:buChar char="o"/>
            </a:pPr>
            <a:r>
              <a:rPr lang="en-IN" sz="2400"/>
              <a:t>In July 2018, Tesla signed an agreement with Chinese authorities to build a factory in Shanghai, China, which is Tesla's first Gigafactory outside of the United States. </a:t>
            </a:r>
            <a:endParaRPr/>
          </a:p>
          <a:p>
            <a:pPr marL="432000" lvl="0" indent="-255420" algn="l" rtl="0">
              <a:lnSpc>
                <a:spcPct val="90000"/>
              </a:lnSpc>
              <a:spcBef>
                <a:spcPts val="1000"/>
              </a:spcBef>
              <a:spcAft>
                <a:spcPts val="0"/>
              </a:spcAft>
              <a:buSzPts val="1080"/>
              <a:buFont typeface="Courier New"/>
              <a:buNone/>
            </a:pP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494191" y="155198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sp>
        <p:nvSpPr>
          <p:cNvPr id="133" name="Google Shape;133;p8"/>
          <p:cNvSpPr txBox="1">
            <a:spLocks noGrp="1"/>
          </p:cNvSpPr>
          <p:nvPr>
            <p:ph type="body" idx="1"/>
          </p:nvPr>
        </p:nvSpPr>
        <p:spPr>
          <a:xfrm>
            <a:off x="405316" y="2589413"/>
            <a:ext cx="10972200" cy="3977400"/>
          </a:xfrm>
          <a:prstGeom prst="rect">
            <a:avLst/>
          </a:prstGeom>
          <a:noFill/>
          <a:ln>
            <a:noFill/>
          </a:ln>
        </p:spPr>
        <p:txBody>
          <a:bodyPr spcFirstLastPara="1" wrap="square" lIns="0" tIns="0" rIns="0" bIns="0" anchor="t" anchorCtr="0">
            <a:noAutofit/>
          </a:bodyPr>
          <a:lstStyle/>
          <a:p>
            <a:pPr marL="431999" lvl="0" indent="-424964" algn="l" rtl="0">
              <a:lnSpc>
                <a:spcPct val="90000"/>
              </a:lnSpc>
              <a:spcBef>
                <a:spcPts val="0"/>
              </a:spcBef>
              <a:spcAft>
                <a:spcPts val="0"/>
              </a:spcAft>
              <a:buSzPts val="2400"/>
              <a:buChar char="●"/>
            </a:pPr>
            <a:r>
              <a:rPr lang="en-IN" sz="2400"/>
              <a:t>After 11 years in the market, Tesla ranked as the world's best-selling plug-in as well as best-selling battery electric passenger car manufacturer by cars sold in 2019, both as a brand and by automotive group, with a market share of 17% of the plug-in segment and 23% of the battery electric segment. Tesla global vehicle sales increased 50% from 245,240 units in 2018 to 367,849 units in 2019.</a:t>
            </a:r>
            <a:endParaRPr sz="2400"/>
          </a:p>
          <a:p>
            <a:pPr marL="431999" lvl="0" indent="-424964" algn="l" rtl="0">
              <a:lnSpc>
                <a:spcPct val="176470"/>
              </a:lnSpc>
              <a:spcBef>
                <a:spcPts val="1000"/>
              </a:spcBef>
              <a:spcAft>
                <a:spcPts val="0"/>
              </a:spcAft>
              <a:buSzPts val="2400"/>
              <a:buChar char="●"/>
            </a:pPr>
            <a:r>
              <a:rPr lang="en-IN" sz="2400">
                <a:highlight>
                  <a:srgbClr val="FFFFFF"/>
                </a:highlight>
              </a:rPr>
              <a:t>Tesla’s mission is to accelerate the world’s transition to sustainable energy.</a:t>
            </a:r>
            <a:endParaRPr sz="2400">
              <a:highlight>
                <a:srgbClr val="FFFFFF"/>
              </a:highlight>
            </a:endParaRPr>
          </a:p>
          <a:p>
            <a:pPr marL="431999" lvl="0" indent="0" algn="l" rtl="0">
              <a:lnSpc>
                <a:spcPct val="90000"/>
              </a:lnSpc>
              <a:spcBef>
                <a:spcPts val="1000"/>
              </a:spcBef>
              <a:spcAft>
                <a:spcPts val="0"/>
              </a:spcAft>
              <a:buNone/>
            </a:pPr>
            <a:endParaRPr sz="2400"/>
          </a:p>
          <a:p>
            <a:pPr marL="432000" lvl="0" indent="-255420" algn="l" rtl="0">
              <a:lnSpc>
                <a:spcPct val="90000"/>
              </a:lnSpc>
              <a:spcBef>
                <a:spcPts val="1000"/>
              </a:spcBef>
              <a:spcAft>
                <a:spcPts val="1000"/>
              </a:spcAft>
              <a:buSzPts val="1080"/>
              <a:buNone/>
            </a:pP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7"/>
          <p:cNvSpPr txBox="1">
            <a:spLocks noGrp="1"/>
          </p:cNvSpPr>
          <p:nvPr>
            <p:ph type="title"/>
          </p:nvPr>
        </p:nvSpPr>
        <p:spPr>
          <a:xfrm>
            <a:off x="609840" y="124411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43" name="Google Shape;543;p67"/>
          <p:cNvSpPr txBox="1">
            <a:spLocks noGrp="1"/>
          </p:cNvSpPr>
          <p:nvPr>
            <p:ph type="body" idx="1"/>
          </p:nvPr>
        </p:nvSpPr>
        <p:spPr>
          <a:xfrm>
            <a:off x="748205" y="2388919"/>
            <a:ext cx="8946541" cy="4195481"/>
          </a:xfrm>
          <a:prstGeom prst="rect">
            <a:avLst/>
          </a:prstGeom>
          <a:noFill/>
          <a:ln>
            <a:noFill/>
          </a:ln>
        </p:spPr>
        <p:txBody>
          <a:bodyPr spcFirstLastPara="1" wrap="square" lIns="0" tIns="0" rIns="0" bIns="0" anchor="t" anchorCtr="0">
            <a:normAutofit/>
          </a:bodyPr>
          <a:lstStyle/>
          <a:p>
            <a:pPr marL="431999" lvl="0" indent="-423694" algn="l" rtl="0">
              <a:lnSpc>
                <a:spcPct val="70000"/>
              </a:lnSpc>
              <a:spcBef>
                <a:spcPts val="0"/>
              </a:spcBef>
              <a:spcAft>
                <a:spcPts val="0"/>
              </a:spcAft>
              <a:buSzPts val="2380"/>
              <a:buChar char="●"/>
            </a:pPr>
            <a:r>
              <a:rPr lang="en-IN" sz="2380" b="1"/>
              <a:t> Australia</a:t>
            </a:r>
            <a:endParaRPr b="1"/>
          </a:p>
          <a:p>
            <a:pPr marL="431999" lvl="0" indent="-423694" algn="l" rtl="0">
              <a:lnSpc>
                <a:spcPct val="70000"/>
              </a:lnSpc>
              <a:spcBef>
                <a:spcPts val="1000"/>
              </a:spcBef>
              <a:spcAft>
                <a:spcPts val="0"/>
              </a:spcAft>
              <a:buSzPts val="2380"/>
              <a:buChar char="●"/>
            </a:pPr>
            <a:r>
              <a:rPr lang="en-IN" sz="2380"/>
              <a:t>Tesla opened a showroom in Sydney's Martin Place in 2010, followed by a showroom and service centre in Melbourne in 2015. By 2019, Tesla had opened 4 service centers in Australia.</a:t>
            </a:r>
            <a:endParaRPr/>
          </a:p>
          <a:p>
            <a:pPr marL="431999" lvl="0" indent="-423694" algn="l" rtl="0">
              <a:lnSpc>
                <a:spcPct val="70000"/>
              </a:lnSpc>
              <a:spcBef>
                <a:spcPts val="1000"/>
              </a:spcBef>
              <a:spcAft>
                <a:spcPts val="0"/>
              </a:spcAft>
              <a:buSzPts val="2380"/>
              <a:buChar char="●"/>
            </a:pPr>
            <a:r>
              <a:rPr lang="en-IN" sz="2380" b="1"/>
              <a:t>South America</a:t>
            </a:r>
            <a:endParaRPr b="1"/>
          </a:p>
          <a:p>
            <a:pPr marL="431999" lvl="0" indent="-423694" algn="l" rtl="0">
              <a:lnSpc>
                <a:spcPct val="70000"/>
              </a:lnSpc>
              <a:spcBef>
                <a:spcPts val="1000"/>
              </a:spcBef>
              <a:spcAft>
                <a:spcPts val="0"/>
              </a:spcAft>
              <a:buSzPts val="2380"/>
              <a:buChar char="●"/>
            </a:pPr>
            <a:r>
              <a:rPr lang="en-IN" sz="2380"/>
              <a:t>In February 2020, several news sites reported that Tesla was negotiating with the Brazilian Minister of Science, Technology and Innovation, Marcos Pontes to build a Gigafactory in the state of Santa Catarina, Brazil.</a:t>
            </a:r>
            <a:endParaRPr/>
          </a:p>
          <a:p>
            <a:pPr marL="431999" lvl="0" indent="-423694" algn="l" rtl="0">
              <a:lnSpc>
                <a:spcPct val="70000"/>
              </a:lnSpc>
              <a:spcBef>
                <a:spcPts val="1000"/>
              </a:spcBef>
              <a:spcAft>
                <a:spcPts val="0"/>
              </a:spcAft>
              <a:buSzPts val="2380"/>
              <a:buChar char="●"/>
            </a:pPr>
            <a:r>
              <a:rPr lang="en-IN" sz="2380"/>
              <a:t>Tesla vehicles could then be exported to other nearby markets, such as Argentina, Chile, Paraguay, Uruguay, Colombia, the Caribbean region, and even Mexico, a country with which Brazil has a free trade agreement.</a:t>
            </a:r>
            <a:endParaRPr/>
          </a:p>
          <a:p>
            <a:pPr marL="431999" lvl="0" indent="0" algn="l" rtl="0">
              <a:lnSpc>
                <a:spcPct val="70000"/>
              </a:lnSpc>
              <a:spcBef>
                <a:spcPts val="1000"/>
              </a:spcBef>
              <a:spcAft>
                <a:spcPts val="1000"/>
              </a:spcAft>
              <a:buNone/>
            </a:pPr>
            <a:endParaRPr sz="238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9"/>
          <p:cNvSpPr txBox="1">
            <a:spLocks noGrp="1"/>
          </p:cNvSpPr>
          <p:nvPr>
            <p:ph type="title"/>
          </p:nvPr>
        </p:nvSpPr>
        <p:spPr>
          <a:xfrm>
            <a:off x="609840" y="117929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Case Study: How Tesla Changed the Auto Industry</a:t>
            </a:r>
            <a:endParaRPr/>
          </a:p>
        </p:txBody>
      </p:sp>
      <p:sp>
        <p:nvSpPr>
          <p:cNvPr id="549" name="Google Shape;549;p69"/>
          <p:cNvSpPr txBox="1">
            <a:spLocks noGrp="1"/>
          </p:cNvSpPr>
          <p:nvPr>
            <p:ph type="body" idx="1"/>
          </p:nvPr>
        </p:nvSpPr>
        <p:spPr>
          <a:xfrm>
            <a:off x="470263" y="2475377"/>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is forcing the auto industry to rapidly change. Large, established automakers now are making fully electric and hybrid electric cars.</a:t>
            </a:r>
            <a:endParaRPr/>
          </a:p>
          <a:p>
            <a:pPr marL="432000" lvl="0" indent="-324000" algn="l" rtl="0">
              <a:lnSpc>
                <a:spcPct val="90000"/>
              </a:lnSpc>
              <a:spcBef>
                <a:spcPts val="1000"/>
              </a:spcBef>
              <a:spcAft>
                <a:spcPts val="0"/>
              </a:spcAft>
              <a:buSzPts val="1080"/>
              <a:buChar char="●"/>
            </a:pPr>
            <a:r>
              <a:rPr lang="en-IN" sz="2400"/>
              <a:t>Automakers are starting to explore and include artificial intelligence (AI) in their cars, and now major automakers and U.S. Congressmen are discussing autonomous vehicles (AVs) and how best to innovate and regulate them.</a:t>
            </a:r>
            <a:endParaRPr/>
          </a:p>
          <a:p>
            <a:pPr marL="432000" lvl="0" indent="-324000" algn="l" rtl="0">
              <a:lnSpc>
                <a:spcPct val="90000"/>
              </a:lnSpc>
              <a:spcBef>
                <a:spcPts val="1000"/>
              </a:spcBef>
              <a:spcAft>
                <a:spcPts val="0"/>
              </a:spcAft>
              <a:buSzPts val="1080"/>
              <a:buChar char="●"/>
            </a:pPr>
            <a:r>
              <a:rPr lang="en-IN" sz="2400"/>
              <a:t>Not only that, but Tesla's software design is state-of-the-art: the fact that Tesla can update vehicle software over-the-air (OTA) as if it were Apple updating an iPhone is unprecedented.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609600" y="125902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How Tesla Changed the Auto Industry</a:t>
            </a:r>
            <a:endParaRPr/>
          </a:p>
        </p:txBody>
      </p:sp>
      <p:sp>
        <p:nvSpPr>
          <p:cNvPr id="555" name="Google Shape;555;p72"/>
          <p:cNvSpPr txBox="1">
            <a:spLocks noGrp="1"/>
          </p:cNvSpPr>
          <p:nvPr>
            <p:ph type="body" idx="1"/>
          </p:nvPr>
        </p:nvSpPr>
        <p:spPr>
          <a:xfrm>
            <a:off x="609600" y="260712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Tesla is forcing the auto industry to change rapidly</a:t>
            </a:r>
            <a:endParaRPr/>
          </a:p>
          <a:p>
            <a:pPr marL="432000" lvl="0" indent="-324000" algn="l" rtl="0">
              <a:lnSpc>
                <a:spcPct val="90000"/>
              </a:lnSpc>
              <a:spcBef>
                <a:spcPts val="1000"/>
              </a:spcBef>
              <a:spcAft>
                <a:spcPts val="0"/>
              </a:spcAft>
              <a:buSzPts val="1080"/>
              <a:buFont typeface="Courier New"/>
              <a:buChar char="o"/>
            </a:pPr>
            <a:r>
              <a:rPr lang="en-IN" sz="2400"/>
              <a:t>Tesla didn't invent the electric car (Scottish inventor Robert Anderson did, in 1832), but it was Tesla who popularized, pioneered and promoted the electric car ever since the company's founding in 2003.</a:t>
            </a:r>
            <a:endParaRPr/>
          </a:p>
          <a:p>
            <a:pPr marL="432000" lvl="0" indent="-324000" algn="l" rtl="0">
              <a:lnSpc>
                <a:spcPct val="90000"/>
              </a:lnSpc>
              <a:spcBef>
                <a:spcPts val="1000"/>
              </a:spcBef>
              <a:spcAft>
                <a:spcPts val="0"/>
              </a:spcAft>
              <a:buSzPts val="1080"/>
              <a:buFont typeface="Courier New"/>
              <a:buChar char="o"/>
            </a:pPr>
            <a:r>
              <a:rPr lang="en-IN" sz="2400"/>
              <a:t> None of the major automotive manufacturers were making electric cars until Tesla made it cool in 2008 with its bombastic announcement of the first luxury electric car: The Tesla Roadster.</a:t>
            </a:r>
            <a:endParaRPr/>
          </a:p>
          <a:p>
            <a:pPr marL="0" lvl="0" indent="0" algn="l" rtl="0">
              <a:lnSpc>
                <a:spcPct val="90000"/>
              </a:lnSpc>
              <a:spcBef>
                <a:spcPts val="1000"/>
              </a:spcBef>
              <a:spcAft>
                <a:spcPts val="0"/>
              </a:spcAft>
              <a:buSzPts val="1080"/>
              <a:buNone/>
            </a:pP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3"/>
          <p:cNvSpPr txBox="1">
            <a:spLocks noGrp="1"/>
          </p:cNvSpPr>
          <p:nvPr>
            <p:ph type="title"/>
          </p:nvPr>
        </p:nvSpPr>
        <p:spPr>
          <a:xfrm>
            <a:off x="367787" y="14632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Case Study: How Tesla Changed the Auto Industry</a:t>
            </a:r>
            <a:endParaRPr/>
          </a:p>
        </p:txBody>
      </p:sp>
      <p:pic>
        <p:nvPicPr>
          <p:cNvPr id="561" name="Google Shape;561;p73"/>
          <p:cNvPicPr preferRelativeResize="0">
            <a:picLocks noGrp="1"/>
          </p:cNvPicPr>
          <p:nvPr>
            <p:ph type="body" idx="1"/>
          </p:nvPr>
        </p:nvPicPr>
        <p:blipFill rotWithShape="1">
          <a:blip r:embed="rId3">
            <a:alphaModFix/>
          </a:blip>
          <a:srcRect/>
          <a:stretch/>
        </p:blipFill>
        <p:spPr>
          <a:xfrm>
            <a:off x="297587" y="2831491"/>
            <a:ext cx="5524500" cy="3086100"/>
          </a:xfrm>
          <a:prstGeom prst="rect">
            <a:avLst/>
          </a:prstGeom>
          <a:noFill/>
          <a:ln>
            <a:noFill/>
          </a:ln>
        </p:spPr>
      </p:pic>
      <p:pic>
        <p:nvPicPr>
          <p:cNvPr id="562" name="Google Shape;562;p7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33602" y="3351459"/>
            <a:ext cx="4806505" cy="2566132"/>
          </a:xfrm>
          <a:prstGeom prst="rect">
            <a:avLst/>
          </a:prstGeom>
          <a:noFill/>
          <a:ln>
            <a:noFill/>
          </a:ln>
        </p:spPr>
      </p:pic>
      <p:sp>
        <p:nvSpPr>
          <p:cNvPr id="563" name="Google Shape;563;p73"/>
          <p:cNvSpPr/>
          <p:nvPr/>
        </p:nvSpPr>
        <p:spPr>
          <a:xfrm>
            <a:off x="1492709" y="6005289"/>
            <a:ext cx="31342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Roadster orbiting earth</a:t>
            </a:r>
            <a:endParaRPr/>
          </a:p>
        </p:txBody>
      </p:sp>
      <p:sp>
        <p:nvSpPr>
          <p:cNvPr id="564" name="Google Shape;564;p73"/>
          <p:cNvSpPr/>
          <p:nvPr/>
        </p:nvSpPr>
        <p:spPr>
          <a:xfrm>
            <a:off x="7461547" y="5956408"/>
            <a:ext cx="2950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Tesla’s Dog Mode in Action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4"/>
          <p:cNvSpPr txBox="1">
            <a:spLocks noGrp="1"/>
          </p:cNvSpPr>
          <p:nvPr>
            <p:ph type="title"/>
          </p:nvPr>
        </p:nvSpPr>
        <p:spPr>
          <a:xfrm>
            <a:off x="609890" y="1541075"/>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Case Study: Tesla is forcing the auto industry to change rapidly</a:t>
            </a:r>
            <a:br>
              <a:rPr lang="en-IN" sz="4400"/>
            </a:br>
            <a:endParaRPr/>
          </a:p>
        </p:txBody>
      </p:sp>
      <p:sp>
        <p:nvSpPr>
          <p:cNvPr id="570" name="Google Shape;570;p74"/>
          <p:cNvSpPr txBox="1">
            <a:spLocks noGrp="1"/>
          </p:cNvSpPr>
          <p:nvPr>
            <p:ph type="body" idx="1"/>
          </p:nvPr>
        </p:nvSpPr>
        <p:spPr>
          <a:xfrm>
            <a:off x="480001" y="2569900"/>
            <a:ext cx="10972200" cy="3977400"/>
          </a:xfrm>
          <a:prstGeom prst="rect">
            <a:avLst/>
          </a:prstGeom>
          <a:noFill/>
          <a:ln>
            <a:noFill/>
          </a:ln>
        </p:spPr>
        <p:txBody>
          <a:bodyPr spcFirstLastPara="1" wrap="square" lIns="0" tIns="0" rIns="0" bIns="0" anchor="t" anchorCtr="0">
            <a:normAutofit/>
          </a:bodyPr>
          <a:lstStyle/>
          <a:p>
            <a:pPr marL="432000" lvl="0" indent="-324000" algn="l" rtl="0">
              <a:lnSpc>
                <a:spcPct val="90000"/>
              </a:lnSpc>
              <a:spcBef>
                <a:spcPts val="0"/>
              </a:spcBef>
              <a:spcAft>
                <a:spcPts val="0"/>
              </a:spcAft>
              <a:buSzPts val="1071"/>
              <a:buChar char="●"/>
            </a:pPr>
            <a:r>
              <a:rPr lang="en-IN" sz="2380"/>
              <a:t>Since then, big automakers with lots of capital, solid supplier bases and seasoned supply chains went to work in rapidly developing and churning out their own electric cars, as consumers and governments pursue eco-friendly, low-emissions transit options.</a:t>
            </a:r>
            <a:endParaRPr/>
          </a:p>
          <a:p>
            <a:pPr marL="432000" lvl="0" indent="-324000" algn="l" rtl="0">
              <a:lnSpc>
                <a:spcPct val="90000"/>
              </a:lnSpc>
              <a:spcBef>
                <a:spcPts val="1000"/>
              </a:spcBef>
              <a:spcAft>
                <a:spcPts val="0"/>
              </a:spcAft>
              <a:buSzPts val="1071"/>
              <a:buChar char="●"/>
            </a:pPr>
            <a:r>
              <a:rPr lang="en-IN" sz="2380"/>
              <a:t>The next electric car, released in 2010, was made by Mitsubishi Motors. According to the Bureau of Transportation Statistics data, the number of hybrid EVs sold in the U.S. didn't break 100,000 until 2005.</a:t>
            </a:r>
            <a:endParaRPr/>
          </a:p>
          <a:p>
            <a:pPr marL="432000" lvl="0" indent="-324000" algn="l" rtl="0">
              <a:lnSpc>
                <a:spcPct val="90000"/>
              </a:lnSpc>
              <a:spcBef>
                <a:spcPts val="1000"/>
              </a:spcBef>
              <a:spcAft>
                <a:spcPts val="0"/>
              </a:spcAft>
              <a:buSzPts val="1071"/>
              <a:buChar char="●"/>
            </a:pPr>
            <a:r>
              <a:rPr lang="en-IN" sz="2380"/>
              <a:t>The bureau doesn't have data on the number of EVs sold until 2011, which was 9,750.</a:t>
            </a:r>
            <a:endParaRPr/>
          </a:p>
          <a:p>
            <a:pPr marL="431999" lvl="0" indent="0" algn="l" rtl="0">
              <a:lnSpc>
                <a:spcPct val="90000"/>
              </a:lnSpc>
              <a:spcBef>
                <a:spcPts val="1000"/>
              </a:spcBef>
              <a:spcAft>
                <a:spcPts val="1000"/>
              </a:spcAft>
              <a:buNone/>
            </a:pPr>
            <a:endParaRPr sz="238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title"/>
          </p:nvPr>
        </p:nvSpPr>
        <p:spPr>
          <a:xfrm>
            <a:off x="609840" y="110561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000"/>
              <a:buFont typeface="Arial"/>
              <a:buNone/>
            </a:pPr>
            <a:r>
              <a:rPr lang="en-IN" sz="4000"/>
              <a:t>Case Study: Tesla is forcing the auto industry to change rapidly</a:t>
            </a:r>
            <a:endParaRPr/>
          </a:p>
        </p:txBody>
      </p:sp>
      <p:sp>
        <p:nvSpPr>
          <p:cNvPr id="576" name="Google Shape;576;p75"/>
          <p:cNvSpPr txBox="1">
            <a:spLocks noGrp="1"/>
          </p:cNvSpPr>
          <p:nvPr>
            <p:ph type="body" idx="1"/>
          </p:nvPr>
        </p:nvSpPr>
        <p:spPr>
          <a:xfrm>
            <a:off x="730448" y="225041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Brian Loh, a partner at McKinsey &amp; Company;, said innovation is at an "all-time high" in the auto industry right now, which is significant because historically, the auto industry is very slow to evolve.</a:t>
            </a:r>
            <a:endParaRPr sz="2400" b="1"/>
          </a:p>
          <a:p>
            <a:pPr marL="0" lvl="0" indent="0" algn="l" rtl="0">
              <a:lnSpc>
                <a:spcPct val="90000"/>
              </a:lnSpc>
              <a:spcBef>
                <a:spcPts val="1000"/>
              </a:spcBef>
              <a:spcAft>
                <a:spcPts val="0"/>
              </a:spcAft>
              <a:buSzPts val="1080"/>
              <a:buNone/>
            </a:pPr>
            <a:endParaRPr sz="2400"/>
          </a:p>
        </p:txBody>
      </p:sp>
      <p:pic>
        <p:nvPicPr>
          <p:cNvPr id="577" name="Google Shape;577;p75"/>
          <p:cNvPicPr preferRelativeResize="0"/>
          <p:nvPr/>
        </p:nvPicPr>
        <p:blipFill rotWithShape="1">
          <a:blip r:embed="rId3">
            <a:alphaModFix/>
          </a:blip>
          <a:srcRect/>
          <a:stretch/>
        </p:blipFill>
        <p:spPr>
          <a:xfrm>
            <a:off x="2097761" y="3570776"/>
            <a:ext cx="4941977" cy="2875124"/>
          </a:xfrm>
          <a:prstGeom prst="rect">
            <a:avLst/>
          </a:prstGeom>
          <a:noFill/>
          <a:ln>
            <a:noFill/>
          </a:ln>
        </p:spPr>
      </p:pic>
      <p:sp>
        <p:nvSpPr>
          <p:cNvPr id="578" name="Google Shape;578;p75"/>
          <p:cNvSpPr txBox="1"/>
          <p:nvPr/>
        </p:nvSpPr>
        <p:spPr>
          <a:xfrm>
            <a:off x="2950451" y="6445900"/>
            <a:ext cx="450653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Tesla Model 3 ready to be shipped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6"/>
          <p:cNvSpPr txBox="1">
            <a:spLocks noGrp="1"/>
          </p:cNvSpPr>
          <p:nvPr>
            <p:ph type="title"/>
          </p:nvPr>
        </p:nvSpPr>
        <p:spPr>
          <a:xfrm>
            <a:off x="525398" y="939462"/>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84" name="Google Shape;584;p76"/>
          <p:cNvSpPr txBox="1">
            <a:spLocks noGrp="1"/>
          </p:cNvSpPr>
          <p:nvPr>
            <p:ph type="body" idx="1"/>
          </p:nvPr>
        </p:nvSpPr>
        <p:spPr>
          <a:xfrm>
            <a:off x="525388" y="2004482"/>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Tesla's supply chain is it's Achilles' Heel</a:t>
            </a:r>
            <a:endParaRPr/>
          </a:p>
          <a:p>
            <a:pPr marL="432000" lvl="0" indent="-324000" algn="l" rtl="0">
              <a:lnSpc>
                <a:spcPct val="90000"/>
              </a:lnSpc>
              <a:spcBef>
                <a:spcPts val="1000"/>
              </a:spcBef>
              <a:spcAft>
                <a:spcPts val="0"/>
              </a:spcAft>
              <a:buSzPts val="1080"/>
              <a:buFont typeface="Courier New"/>
              <a:buChar char="o"/>
            </a:pPr>
            <a:r>
              <a:rPr lang="en-IN" sz="2400"/>
              <a:t>Tesla doesn't meet deadlines. Tesla doesn't meet market expectations. Tesla delivers cars riddled with defects. Last fall, Tesla missed Model 3 production goals in Q3 2017 due to supplier issues, and ended up having to redesign a key part of the Model 3.</a:t>
            </a:r>
            <a:endParaRPr/>
          </a:p>
          <a:p>
            <a:pPr marL="432000" lvl="0" indent="-324000" algn="l" rtl="0">
              <a:lnSpc>
                <a:spcPct val="90000"/>
              </a:lnSpc>
              <a:spcBef>
                <a:spcPts val="1000"/>
              </a:spcBef>
              <a:spcAft>
                <a:spcPts val="0"/>
              </a:spcAft>
              <a:buSzPts val="1080"/>
              <a:buFont typeface="Courier New"/>
              <a:buChar char="o"/>
            </a:pPr>
            <a:r>
              <a:rPr lang="en-IN" sz="2400"/>
              <a:t>What CEO Elon Musk called "production bottlenecks" continued through Q4 2017, although by then Tesla was no longer blaming suppliers, and told investors in February that the company would produce 5,000 Model 3s a week by the end of Q2 2018.</a:t>
            </a:r>
            <a:endParaRPr/>
          </a:p>
          <a:p>
            <a:pPr marL="432000" lvl="0" indent="-324000" algn="l" rtl="0">
              <a:lnSpc>
                <a:spcPct val="90000"/>
              </a:lnSpc>
              <a:spcBef>
                <a:spcPts val="1000"/>
              </a:spcBef>
              <a:spcAft>
                <a:spcPts val="0"/>
              </a:spcAft>
              <a:buSzPts val="1080"/>
              <a:buFont typeface="Courier New"/>
              <a:buChar char="o"/>
            </a:pPr>
            <a:r>
              <a:rPr lang="en-IN" sz="2400"/>
              <a:t>Almost all of these problems can be attributed to lack of funding and the fact that Tesla is still a small company.</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7"/>
          <p:cNvSpPr txBox="1">
            <a:spLocks noGrp="1"/>
          </p:cNvSpPr>
          <p:nvPr>
            <p:ph type="title"/>
          </p:nvPr>
        </p:nvSpPr>
        <p:spPr>
          <a:xfrm>
            <a:off x="711415" y="1396023"/>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90" name="Google Shape;590;p77"/>
          <p:cNvSpPr txBox="1">
            <a:spLocks noGrp="1"/>
          </p:cNvSpPr>
          <p:nvPr>
            <p:ph type="body" idx="1"/>
          </p:nvPr>
        </p:nvSpPr>
        <p:spPr>
          <a:xfrm>
            <a:off x="711425" y="2540827"/>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Tesla's supply chain is still in the development phase, and right now Tesla doesn't have the capital and supplier relationships that other big automakers have. “For better or worse, Tesla makes its own batteries, so it's heavily dependent on its own sources," said Michelle Anderson, a partner with Boston Consulting Group.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8"/>
          <p:cNvSpPr txBox="1">
            <a:spLocks noGrp="1"/>
          </p:cNvSpPr>
          <p:nvPr>
            <p:ph type="title"/>
          </p:nvPr>
        </p:nvSpPr>
        <p:spPr>
          <a:xfrm>
            <a:off x="609600" y="127197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96" name="Google Shape;596;p78"/>
          <p:cNvSpPr txBox="1">
            <a:spLocks noGrp="1"/>
          </p:cNvSpPr>
          <p:nvPr>
            <p:ph type="body" idx="1"/>
          </p:nvPr>
        </p:nvSpPr>
        <p:spPr>
          <a:xfrm>
            <a:off x="609600" y="2677541"/>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Because Tesla's supply chain often relies on single source suppliers, one can quickly fit the puzzle pieces together to see how and why Tesla has struggled.</a:t>
            </a:r>
            <a:endParaRPr/>
          </a:p>
          <a:p>
            <a:pPr marL="432000" lvl="0" indent="-324000" algn="l" rtl="0">
              <a:lnSpc>
                <a:spcPct val="90000"/>
              </a:lnSpc>
              <a:spcBef>
                <a:spcPts val="1000"/>
              </a:spcBef>
              <a:spcAft>
                <a:spcPts val="0"/>
              </a:spcAft>
              <a:buSzPts val="1080"/>
              <a:buChar char="●"/>
            </a:pPr>
            <a:r>
              <a:rPr lang="en-IN" sz="2400"/>
              <a:t>According to a Tesla statement provided by CSIMarket, the electric car manufacturer does have more supply chain volatility than other automakers.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9"/>
          <p:cNvSpPr txBox="1">
            <a:spLocks noGrp="1"/>
          </p:cNvSpPr>
          <p:nvPr>
            <p:ph type="title"/>
          </p:nvPr>
        </p:nvSpPr>
        <p:spPr>
          <a:xfrm>
            <a:off x="609600" y="114410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02" name="Google Shape;602;p79"/>
          <p:cNvSpPr txBox="1">
            <a:spLocks noGrp="1"/>
          </p:cNvSpPr>
          <p:nvPr>
            <p:ph type="body" idx="1"/>
          </p:nvPr>
        </p:nvSpPr>
        <p:spPr>
          <a:xfrm>
            <a:off x="609600" y="2288901"/>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“While we obtain components from multiple sources whenever possible, similar to other automobile manufacturers, many of the components used in our vehicles are purchased by us from a single source," the statement reads.</a:t>
            </a:r>
            <a:endParaRPr/>
          </a:p>
          <a:p>
            <a:pPr marL="432000" lvl="0" indent="-324000" algn="l" rtl="0">
              <a:lnSpc>
                <a:spcPct val="90000"/>
              </a:lnSpc>
              <a:spcBef>
                <a:spcPts val="1000"/>
              </a:spcBef>
              <a:spcAft>
                <a:spcPts val="0"/>
              </a:spcAft>
              <a:buSzPts val="1080"/>
              <a:buChar char="●"/>
            </a:pPr>
            <a:r>
              <a:rPr lang="en-IN" sz="2400"/>
              <a:t>"To date, we have not qualified alternative sources for most of the single sourced components used in our vehicles and we generally do not maintain long-term agreements with our suppliers.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49802" y="111794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pic>
        <p:nvPicPr>
          <p:cNvPr id="139" name="Google Shape;139;p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662777" y="2262743"/>
            <a:ext cx="5389146" cy="4195762"/>
          </a:xfrm>
          <a:prstGeom prst="rect">
            <a:avLst/>
          </a:prstGeom>
          <a:noFill/>
          <a:ln>
            <a:noFill/>
          </a:ln>
        </p:spPr>
      </p:pic>
      <p:sp>
        <p:nvSpPr>
          <p:cNvPr id="140" name="Google Shape;140;p9"/>
          <p:cNvSpPr txBox="1"/>
          <p:nvPr/>
        </p:nvSpPr>
        <p:spPr>
          <a:xfrm>
            <a:off x="3881625" y="6458505"/>
            <a:ext cx="295144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Arial"/>
                <a:ea typeface="Arial"/>
                <a:cs typeface="Arial"/>
                <a:sym typeface="Arial"/>
              </a:rPr>
              <a:t>Tesla’s Quarterly sales from 2012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0"/>
          <p:cNvSpPr txBox="1">
            <a:spLocks noGrp="1"/>
          </p:cNvSpPr>
          <p:nvPr>
            <p:ph type="title"/>
          </p:nvPr>
        </p:nvSpPr>
        <p:spPr>
          <a:xfrm>
            <a:off x="609840" y="119940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08" name="Google Shape;608;p80"/>
          <p:cNvSpPr txBox="1">
            <a:spLocks noGrp="1"/>
          </p:cNvSpPr>
          <p:nvPr>
            <p:ph type="body" idx="1"/>
          </p:nvPr>
        </p:nvSpPr>
        <p:spPr>
          <a:xfrm>
            <a:off x="488302" y="2344203"/>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While we believe that we may be able to establish alternate supply relationships and can obtain or engineer replacement components for our single source components, we may be unable to do so in the short term or at all at prices or costs that are favorable to us.</a:t>
            </a:r>
            <a:endParaRPr sz="2400"/>
          </a:p>
          <a:p>
            <a:pPr marL="432000" lvl="0" indent="-255420" algn="l" rtl="0">
              <a:lnSpc>
                <a:spcPct val="90000"/>
              </a:lnSpc>
              <a:spcBef>
                <a:spcPts val="1000"/>
              </a:spcBef>
              <a:spcAft>
                <a:spcPts val="0"/>
              </a:spcAft>
              <a:buSzPts val="1080"/>
              <a:buNone/>
            </a:pPr>
            <a:endParaRPr sz="2400"/>
          </a:p>
        </p:txBody>
      </p:sp>
      <p:pic>
        <p:nvPicPr>
          <p:cNvPr id="609" name="Google Shape;609;p8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489649" y="4050574"/>
            <a:ext cx="3409773" cy="2270909"/>
          </a:xfrm>
          <a:prstGeom prst="rect">
            <a:avLst/>
          </a:prstGeom>
          <a:noFill/>
          <a:ln>
            <a:noFill/>
          </a:ln>
        </p:spPr>
      </p:pic>
      <p:sp>
        <p:nvSpPr>
          <p:cNvPr id="610" name="Google Shape;610;p80"/>
          <p:cNvSpPr/>
          <p:nvPr/>
        </p:nvSpPr>
        <p:spPr>
          <a:xfrm>
            <a:off x="3199886" y="6399734"/>
            <a:ext cx="39892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Staff interacting with customers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1"/>
          <p:cNvSpPr txBox="1">
            <a:spLocks noGrp="1"/>
          </p:cNvSpPr>
          <p:nvPr>
            <p:ph type="title"/>
          </p:nvPr>
        </p:nvSpPr>
        <p:spPr>
          <a:xfrm>
            <a:off x="609840" y="135028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16" name="Google Shape;616;p81"/>
          <p:cNvSpPr txBox="1">
            <a:spLocks noGrp="1"/>
          </p:cNvSpPr>
          <p:nvPr>
            <p:ph type="body" idx="1"/>
          </p:nvPr>
        </p:nvSpPr>
        <p:spPr>
          <a:xfrm>
            <a:off x="718854" y="249508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suffers from a lack of funding and narrow supplier base</a:t>
            </a:r>
            <a:endParaRPr/>
          </a:p>
          <a:p>
            <a:pPr marL="432000" lvl="0" indent="-324000" algn="l" rtl="0">
              <a:lnSpc>
                <a:spcPct val="90000"/>
              </a:lnSpc>
              <a:spcBef>
                <a:spcPts val="1000"/>
              </a:spcBef>
              <a:spcAft>
                <a:spcPts val="0"/>
              </a:spcAft>
              <a:buSzPts val="1080"/>
              <a:buFont typeface="Courier New"/>
              <a:buChar char="o"/>
            </a:pPr>
            <a:r>
              <a:rPr lang="en-IN" sz="2400"/>
              <a:t>Supply chains are critical to an automaker's success, but the most critical part of the automaker's supply chain is its relationship with suppliers — and that might be where Tesla is weakest. </a:t>
            </a:r>
            <a:endParaRPr/>
          </a:p>
          <a:p>
            <a:pPr marL="432000" lvl="0" indent="-324000" algn="l" rtl="0">
              <a:lnSpc>
                <a:spcPct val="90000"/>
              </a:lnSpc>
              <a:spcBef>
                <a:spcPts val="1000"/>
              </a:spcBef>
              <a:spcAft>
                <a:spcPts val="0"/>
              </a:spcAft>
              <a:buSzPts val="1080"/>
              <a:buFont typeface="Courier New"/>
              <a:buChar char="o"/>
            </a:pPr>
            <a:r>
              <a:rPr lang="en-IN" sz="2400"/>
              <a:t>Typically, an OEM will have a supplier panel or a collection of a few suppliers, anywhere from 2-5 suppliers they source from for that commodity.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2"/>
          <p:cNvSpPr txBox="1">
            <a:spLocks noGrp="1"/>
          </p:cNvSpPr>
          <p:nvPr>
            <p:ph type="title"/>
          </p:nvPr>
        </p:nvSpPr>
        <p:spPr>
          <a:xfrm>
            <a:off x="464394" y="1276740"/>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22" name="Google Shape;622;p82"/>
          <p:cNvSpPr txBox="1">
            <a:spLocks noGrp="1"/>
          </p:cNvSpPr>
          <p:nvPr>
            <p:ph type="body" idx="1"/>
          </p:nvPr>
        </p:nvSpPr>
        <p:spPr>
          <a:xfrm>
            <a:off x="402250" y="2625416"/>
            <a:ext cx="10972200" cy="39774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Then there's the funding problem. Tesla is technically still in the red — the company isn't profitable yet, and many critics use that fact as their main reason for arguing that Tesla isn't worth investment or even worth paying attention to. </a:t>
            </a:r>
            <a:endParaRPr/>
          </a:p>
          <a:p>
            <a:pPr marL="432000" lvl="0" indent="-324000" algn="l" rtl="0">
              <a:lnSpc>
                <a:spcPct val="90000"/>
              </a:lnSpc>
              <a:spcBef>
                <a:spcPts val="1000"/>
              </a:spcBef>
              <a:spcAft>
                <a:spcPts val="0"/>
              </a:spcAft>
              <a:buSzPts val="1080"/>
              <a:buFont typeface="Courier New"/>
              <a:buChar char="o"/>
            </a:pPr>
            <a:r>
              <a:rPr lang="en-IN" sz="2400"/>
              <a:t>But when it comes to suppliers, Tesla's lack of funding is a huge issue. For example, Tesla is trying to ramp up production of the Model 3, necessitating a high volume of parts and components from its suppliers. Because of that capital outlay, Tesla might hold off on paying upfront costs for the parts and wait until the car starts selling before paying suppliers.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83"/>
          <p:cNvSpPr txBox="1">
            <a:spLocks noGrp="1"/>
          </p:cNvSpPr>
          <p:nvPr>
            <p:ph type="title"/>
          </p:nvPr>
        </p:nvSpPr>
        <p:spPr>
          <a:xfrm>
            <a:off x="300515" y="1214519"/>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28" name="Google Shape;628;p83"/>
          <p:cNvSpPr txBox="1">
            <a:spLocks noGrp="1"/>
          </p:cNvSpPr>
          <p:nvPr>
            <p:ph type="body" idx="1"/>
          </p:nvPr>
        </p:nvSpPr>
        <p:spPr>
          <a:xfrm>
            <a:off x="300537" y="2359319"/>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But because Tesla is still learning how to mass produce electric cars — relatively speaking, Tesla is still new to the auto industry — production problems still arise, making it increasingly difficult to sell and deliver quality cars at an efficient rate.</a:t>
            </a:r>
            <a:endParaRPr/>
          </a:p>
          <a:p>
            <a:pPr marL="0" lvl="0" indent="0" algn="l" rtl="0">
              <a:lnSpc>
                <a:spcPct val="90000"/>
              </a:lnSpc>
              <a:spcBef>
                <a:spcPts val="1000"/>
              </a:spcBef>
              <a:spcAft>
                <a:spcPts val="0"/>
              </a:spcAft>
              <a:buSzPts val="1080"/>
              <a:buNone/>
            </a:pPr>
            <a:r>
              <a:rPr lang="en-IN" sz="2400" b="1"/>
              <a:t>Tesla Deliver’s on its promises, just not always on time</a:t>
            </a:r>
            <a:endParaRPr/>
          </a:p>
          <a:p>
            <a:pPr marL="432000" lvl="0" indent="-324000" algn="l" rtl="0">
              <a:lnSpc>
                <a:spcPct val="90000"/>
              </a:lnSpc>
              <a:spcBef>
                <a:spcPts val="1000"/>
              </a:spcBef>
              <a:spcAft>
                <a:spcPts val="0"/>
              </a:spcAft>
              <a:buSzPts val="1080"/>
              <a:buFont typeface="Courier New"/>
              <a:buChar char="o"/>
            </a:pPr>
            <a:r>
              <a:rPr lang="en-IN" sz="2400"/>
              <a:t>For all of the problems Tesla is now experiencing with the Model 3, the company already experienced with the Model 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4"/>
          <p:cNvSpPr txBox="1">
            <a:spLocks noGrp="1"/>
          </p:cNvSpPr>
          <p:nvPr>
            <p:ph type="title"/>
          </p:nvPr>
        </p:nvSpPr>
        <p:spPr>
          <a:xfrm>
            <a:off x="255037" y="1037771"/>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pic>
        <p:nvPicPr>
          <p:cNvPr id="634" name="Google Shape;634;p84"/>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894370" y="3945999"/>
            <a:ext cx="3096000" cy="2322000"/>
          </a:xfrm>
          <a:prstGeom prst="rect">
            <a:avLst/>
          </a:prstGeom>
          <a:noFill/>
          <a:ln>
            <a:noFill/>
          </a:ln>
        </p:spPr>
      </p:pic>
      <p:sp>
        <p:nvSpPr>
          <p:cNvPr id="635" name="Google Shape;635;p84"/>
          <p:cNvSpPr/>
          <p:nvPr/>
        </p:nvSpPr>
        <p:spPr>
          <a:xfrm>
            <a:off x="320351" y="2182571"/>
            <a:ext cx="9840600" cy="12003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Courier New"/>
              <a:buChar char="o"/>
            </a:pPr>
            <a:r>
              <a:rPr lang="en-IN" sz="2400">
                <a:solidFill>
                  <a:schemeClr val="dk1"/>
                </a:solidFill>
                <a:latin typeface="Arial"/>
                <a:ea typeface="Arial"/>
                <a:cs typeface="Arial"/>
                <a:sym typeface="Arial"/>
              </a:rPr>
              <a:t>At this point, most of the wrinkles in Model S production have been ironed out. That may instill some hope in investors, but the fact remains that Tesla still has inroads to make as a trusted automaker.</a:t>
            </a:r>
            <a:endParaRPr sz="24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g83ac09ed58_0_60"/>
          <p:cNvSpPr txBox="1">
            <a:spLocks noGrp="1"/>
          </p:cNvSpPr>
          <p:nvPr>
            <p:ph type="title"/>
          </p:nvPr>
        </p:nvSpPr>
        <p:spPr>
          <a:xfrm>
            <a:off x="609900" y="137147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Tacit Knowledge sharing</a:t>
            </a:r>
            <a:endParaRPr/>
          </a:p>
        </p:txBody>
      </p:sp>
      <p:sp>
        <p:nvSpPr>
          <p:cNvPr id="641" name="Google Shape;641;g83ac09ed58_0_60"/>
          <p:cNvSpPr txBox="1">
            <a:spLocks noGrp="1"/>
          </p:cNvSpPr>
          <p:nvPr>
            <p:ph type="body" idx="1"/>
          </p:nvPr>
        </p:nvSpPr>
        <p:spPr>
          <a:xfrm>
            <a:off x="609900" y="2702370"/>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u="sng">
                <a:solidFill>
                  <a:schemeClr val="hlink"/>
                </a:solidFill>
                <a:hlinkClick r:id="rId3"/>
              </a:rPr>
              <a:t>https://www.youtube.com/watch?v=uutpyRhKNko&amp;t=285s</a:t>
            </a:r>
            <a:endParaRPr/>
          </a:p>
          <a:p>
            <a:pPr marL="0" lvl="0" indent="0" algn="l" rtl="0">
              <a:spcBef>
                <a:spcPts val="1000"/>
              </a:spcBef>
              <a:spcAft>
                <a:spcPts val="0"/>
              </a:spcAft>
              <a:buNone/>
            </a:pPr>
            <a:endParaRPr/>
          </a:p>
          <a:p>
            <a:pPr marL="0" lvl="0" indent="0" algn="l" rtl="0">
              <a:spcBef>
                <a:spcPts val="1000"/>
              </a:spcBef>
              <a:spcAft>
                <a:spcPts val="0"/>
              </a:spcAft>
              <a:buNone/>
            </a:pPr>
            <a:r>
              <a:rPr lang="en-IN"/>
              <a:t>A small research by verge depicting how Tesla plans to overcome the supplier chain problem and achieve vertical integration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5"/>
          <p:cNvSpPr txBox="1">
            <a:spLocks noGrp="1"/>
          </p:cNvSpPr>
          <p:nvPr>
            <p:ph type="title"/>
          </p:nvPr>
        </p:nvSpPr>
        <p:spPr>
          <a:xfrm>
            <a:off x="582608" y="997378"/>
            <a:ext cx="9404723" cy="140053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47" name="Google Shape;647;p85"/>
          <p:cNvSpPr txBox="1">
            <a:spLocks noGrp="1"/>
          </p:cNvSpPr>
          <p:nvPr>
            <p:ph type="body" idx="1"/>
          </p:nvPr>
        </p:nvSpPr>
        <p:spPr>
          <a:xfrm>
            <a:off x="507963" y="2476905"/>
            <a:ext cx="8946541" cy="4195481"/>
          </a:xfrm>
          <a:prstGeom prst="rect">
            <a:avLst/>
          </a:prstGeom>
          <a:noFill/>
          <a:ln>
            <a:noFill/>
          </a:ln>
        </p:spPr>
        <p:txBody>
          <a:bodyPr spcFirstLastPara="1" wrap="square" lIns="0" tIns="0" rIns="0" bIns="0" anchor="t" anchorCtr="0">
            <a:normAutofit/>
          </a:bodyPr>
          <a:lstStyle/>
          <a:p>
            <a:pPr marL="432000" lvl="0" indent="-395691" algn="l" rtl="0">
              <a:lnSpc>
                <a:spcPct val="70000"/>
              </a:lnSpc>
              <a:spcBef>
                <a:spcPts val="0"/>
              </a:spcBef>
              <a:spcAft>
                <a:spcPts val="0"/>
              </a:spcAft>
              <a:buSzPts val="2200"/>
              <a:buChar char="●"/>
            </a:pPr>
            <a:r>
              <a:rPr lang="en-IN" sz="2200"/>
              <a:t>Tesla has proved is that it takes a tremendous amount of funding, grit and hard work, star power and a strong vision in order to succeed in the auto industry and launch a radical new product — especially if you're trying to do both those things at the same time.</a:t>
            </a:r>
            <a:endParaRPr sz="2200"/>
          </a:p>
          <a:p>
            <a:pPr marL="432000" lvl="0" indent="-395691" algn="l" rtl="0">
              <a:lnSpc>
                <a:spcPct val="70000"/>
              </a:lnSpc>
              <a:spcBef>
                <a:spcPts val="1000"/>
              </a:spcBef>
              <a:spcAft>
                <a:spcPts val="0"/>
              </a:spcAft>
              <a:buSzPts val="2200"/>
              <a:buChar char="●"/>
            </a:pPr>
            <a:r>
              <a:rPr lang="en-IN" sz="2200"/>
              <a:t>The fact that Tesla is still around 15 years after its commencement is impressive all by itself. "On one hand, ramping up a car company from scratch is really hard," said Greg Keffer, vice president of marketing at GT Nexus.</a:t>
            </a:r>
            <a:endParaRPr sz="2200"/>
          </a:p>
          <a:p>
            <a:pPr marL="432000" lvl="0" indent="-395691" algn="l" rtl="0">
              <a:lnSpc>
                <a:spcPct val="70000"/>
              </a:lnSpc>
              <a:spcBef>
                <a:spcPts val="1000"/>
              </a:spcBef>
              <a:spcAft>
                <a:spcPts val="0"/>
              </a:spcAft>
              <a:buSzPts val="2200"/>
              <a:buChar char="●"/>
            </a:pPr>
            <a:r>
              <a:rPr lang="en-IN" sz="2200"/>
              <a:t>Tesla shows how crucial it is for an automaker — or any company, really — to have all the kinks worked out of its supply chain before pursuing such big goals, like skipping the prototype stage and rushing to produce 5,000 cars a week right away, which is how Tesla approached the Model 3.</a:t>
            </a:r>
            <a:endParaRPr sz="2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7"/>
          <p:cNvSpPr txBox="1">
            <a:spLocks noGrp="1"/>
          </p:cNvSpPr>
          <p:nvPr>
            <p:ph type="title"/>
          </p:nvPr>
        </p:nvSpPr>
        <p:spPr>
          <a:xfrm>
            <a:off x="609840" y="11600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Additional Info: Stock Prices</a:t>
            </a:r>
            <a:endParaRPr/>
          </a:p>
        </p:txBody>
      </p:sp>
      <p:pic>
        <p:nvPicPr>
          <p:cNvPr id="653" name="Google Shape;653;p8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999700" y="2754349"/>
            <a:ext cx="4666980" cy="3584682"/>
          </a:xfrm>
          <a:prstGeom prst="rect">
            <a:avLst/>
          </a:prstGeom>
          <a:noFill/>
          <a:ln>
            <a:noFill/>
          </a:ln>
        </p:spPr>
      </p:pic>
      <p:sp>
        <p:nvSpPr>
          <p:cNvPr id="654" name="Google Shape;654;p87"/>
          <p:cNvSpPr txBox="1"/>
          <p:nvPr/>
        </p:nvSpPr>
        <p:spPr>
          <a:xfrm>
            <a:off x="2242834" y="6339031"/>
            <a:ext cx="71164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A Graph showing the rise and fall in the stock prices of  tesla over the last 10 years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8"/>
          <p:cNvSpPr txBox="1">
            <a:spLocks noGrp="1"/>
          </p:cNvSpPr>
          <p:nvPr>
            <p:ph type="title"/>
          </p:nvPr>
        </p:nvSpPr>
        <p:spPr>
          <a:xfrm>
            <a:off x="544286" y="11226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Conclusion</a:t>
            </a:r>
            <a:endParaRPr/>
          </a:p>
        </p:txBody>
      </p:sp>
      <p:sp>
        <p:nvSpPr>
          <p:cNvPr id="660" name="Google Shape;660;p88"/>
          <p:cNvSpPr txBox="1">
            <a:spLocks noGrp="1"/>
          </p:cNvSpPr>
          <p:nvPr>
            <p:ph type="body" idx="1"/>
          </p:nvPr>
        </p:nvSpPr>
        <p:spPr>
          <a:xfrm>
            <a:off x="544284" y="2372369"/>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has struck the right cords in terms of marketing, Tesla did not hire a single celebrity to market its products , Tesla let the features of the car speak for themselves.</a:t>
            </a:r>
            <a:endParaRPr/>
          </a:p>
          <a:p>
            <a:pPr marL="432000" lvl="0" indent="-324000" algn="l" rtl="0">
              <a:lnSpc>
                <a:spcPct val="90000"/>
              </a:lnSpc>
              <a:spcBef>
                <a:spcPts val="1000"/>
              </a:spcBef>
              <a:spcAft>
                <a:spcPts val="0"/>
              </a:spcAft>
              <a:buSzPts val="1080"/>
              <a:buChar char="●"/>
            </a:pPr>
            <a:r>
              <a:rPr lang="en-IN" sz="2400"/>
              <a:t>Tesla has managed to change the general perspective that people had on electric cars</a:t>
            </a:r>
            <a:endParaRPr/>
          </a:p>
          <a:p>
            <a:pPr marL="432000" lvl="0" indent="-324000" algn="l" rtl="0">
              <a:lnSpc>
                <a:spcPct val="90000"/>
              </a:lnSpc>
              <a:spcBef>
                <a:spcPts val="1000"/>
              </a:spcBef>
              <a:spcAft>
                <a:spcPts val="0"/>
              </a:spcAft>
              <a:buSzPts val="1080"/>
              <a:buChar char="●"/>
            </a:pPr>
            <a:r>
              <a:rPr lang="en-IN" sz="2400"/>
              <a:t>Elon Musk managed to capture the “meme industry” to further market tesla</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90"/>
          <p:cNvSpPr txBox="1">
            <a:spLocks noGrp="1"/>
          </p:cNvSpPr>
          <p:nvPr>
            <p:ph type="title"/>
          </p:nvPr>
        </p:nvSpPr>
        <p:spPr>
          <a:xfrm>
            <a:off x="395000" y="1264946"/>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Conclusion </a:t>
            </a:r>
            <a:endParaRPr/>
          </a:p>
        </p:txBody>
      </p:sp>
      <p:sp>
        <p:nvSpPr>
          <p:cNvPr id="666" name="Google Shape;666;p90"/>
          <p:cNvSpPr txBox="1">
            <a:spLocks noGrp="1"/>
          </p:cNvSpPr>
          <p:nvPr>
            <p:ph type="body" idx="1"/>
          </p:nvPr>
        </p:nvSpPr>
        <p:spPr>
          <a:xfrm>
            <a:off x="394996" y="2789507"/>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Although Tesla scores top points in terms of marketing and features , where it lags behind is in terms of delivery.</a:t>
            </a:r>
            <a:endParaRPr/>
          </a:p>
          <a:p>
            <a:pPr marL="432000" lvl="0" indent="-324000" algn="l" rtl="0">
              <a:lnSpc>
                <a:spcPct val="90000"/>
              </a:lnSpc>
              <a:spcBef>
                <a:spcPts val="1000"/>
              </a:spcBef>
              <a:spcAft>
                <a:spcPts val="0"/>
              </a:spcAft>
              <a:buSzPts val="1080"/>
              <a:buChar char="●"/>
            </a:pPr>
            <a:r>
              <a:rPr lang="en-IN" sz="2400"/>
              <a:t>The major  reason behind this failure is due to the supply chain problems that tesla faces due to its parts suppliers</a:t>
            </a:r>
            <a:endParaRPr/>
          </a:p>
          <a:p>
            <a:pPr marL="432000" lvl="0" indent="-324000" algn="l" rtl="0">
              <a:lnSpc>
                <a:spcPct val="90000"/>
              </a:lnSpc>
              <a:spcBef>
                <a:spcPts val="1000"/>
              </a:spcBef>
              <a:spcAft>
                <a:spcPts val="0"/>
              </a:spcAft>
              <a:buSzPts val="1080"/>
              <a:buChar char="●"/>
            </a:pPr>
            <a:r>
              <a:rPr lang="en-IN" sz="2400"/>
              <a:t>To avoid retail delays and problems associated with dealerships , Tesla is moving online, Tesla has started selling its products online in select regions , to make the life of an average consumer easy.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17290" y="1158412"/>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History</a:t>
            </a:r>
            <a:endParaRPr/>
          </a:p>
        </p:txBody>
      </p:sp>
      <p:sp>
        <p:nvSpPr>
          <p:cNvPr id="146" name="Google Shape;146;p10"/>
          <p:cNvSpPr txBox="1">
            <a:spLocks noGrp="1"/>
          </p:cNvSpPr>
          <p:nvPr>
            <p:ph type="body" idx="1"/>
          </p:nvPr>
        </p:nvSpPr>
        <p:spPr>
          <a:xfrm>
            <a:off x="417290" y="2303194"/>
            <a:ext cx="8946600" cy="4195500"/>
          </a:xfrm>
          <a:prstGeom prst="rect">
            <a:avLst/>
          </a:prstGeom>
          <a:noFill/>
          <a:ln>
            <a:noFill/>
          </a:ln>
        </p:spPr>
        <p:txBody>
          <a:bodyPr spcFirstLastPara="1" wrap="square" lIns="0" tIns="0" rIns="0" bIns="0" anchor="t" anchorCtr="0">
            <a:noAutofit/>
          </a:bodyPr>
          <a:lstStyle/>
          <a:p>
            <a:pPr marL="457200" lvl="0" indent="-381000" algn="l" rtl="0">
              <a:lnSpc>
                <a:spcPct val="90000"/>
              </a:lnSpc>
              <a:spcBef>
                <a:spcPts val="0"/>
              </a:spcBef>
              <a:spcAft>
                <a:spcPts val="0"/>
              </a:spcAft>
              <a:buSzPts val="2400"/>
              <a:buChar char="●"/>
            </a:pPr>
            <a:r>
              <a:rPr lang="en-IN" sz="2400"/>
              <a:t>Tesla Motors was incorporated in July 2003 by Martin Eberhard and Marc Tarpenning with 98% of the initial funds being provided by Chairman of the Board Elon Musk, who appointed Eberhard to be the first CEO. </a:t>
            </a:r>
            <a:endParaRPr/>
          </a:p>
          <a:p>
            <a:pPr marL="457200" lvl="0" indent="-381000" algn="l" rtl="0">
              <a:lnSpc>
                <a:spcPct val="90000"/>
              </a:lnSpc>
              <a:spcBef>
                <a:spcPts val="0"/>
              </a:spcBef>
              <a:spcAft>
                <a:spcPts val="0"/>
              </a:spcAft>
              <a:buSzPts val="2400"/>
              <a:buChar char="●"/>
            </a:pPr>
            <a:r>
              <a:rPr lang="en-IN" sz="2400"/>
              <a:t>The founders were influenced to start the company after GM recalled all its EV1 electric cars in 2003 and then destroyed them,</a:t>
            </a:r>
            <a:r>
              <a:rPr lang="en-IN" sz="2400" u="sng" baseline="30000">
                <a:solidFill>
                  <a:schemeClr val="hlink"/>
                </a:solidFill>
                <a:hlinkClick r:id="rId3"/>
              </a:rPr>
              <a:t>]</a:t>
            </a:r>
            <a:r>
              <a:rPr lang="en-IN" sz="2400"/>
              <a:t> and seeing the higher efficiency of battery-electric cars as an opportunity to break the usual correlation between high performance and low mileage.</a:t>
            </a:r>
            <a:endParaRPr sz="2400"/>
          </a:p>
        </p:txBody>
      </p:sp>
    </p:spTree>
  </p:cSld>
  <p:clrMapOvr>
    <a:masterClrMapping/>
  </p:clrMapOvr>
</p:sld>
</file>

<file path=ppt/theme/theme1.xml><?xml version="1.0" encoding="utf-8"?>
<a:theme xmlns:a="http://schemas.openxmlformats.org/drawingml/2006/main" name="P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6884</Words>
  <Application>Microsoft Office PowerPoint</Application>
  <PresentationFormat>Widescreen</PresentationFormat>
  <Paragraphs>392</Paragraphs>
  <Slides>89</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Courier New</vt:lpstr>
      <vt:lpstr>Noto Sans Symbols</vt:lpstr>
      <vt:lpstr>Times New Roman</vt:lpstr>
      <vt:lpstr>PES</vt:lpstr>
      <vt:lpstr>Case Study of Tesla</vt:lpstr>
      <vt:lpstr>Knowledge Management</vt:lpstr>
      <vt:lpstr>Team </vt:lpstr>
      <vt:lpstr>Project Abstract and Scope</vt:lpstr>
      <vt:lpstr>Introduction</vt:lpstr>
      <vt:lpstr>Introduction</vt:lpstr>
      <vt:lpstr>Introduction</vt:lpstr>
      <vt:lpstr>Introduction</vt:lpstr>
      <vt:lpstr>History</vt:lpstr>
      <vt:lpstr>History</vt:lpstr>
      <vt:lpstr>Knowledge Management at Tesla Motors</vt:lpstr>
      <vt:lpstr>Knowledge Management at Tesla Motors</vt:lpstr>
      <vt:lpstr>Knowledge Management at Tesla Motors </vt:lpstr>
      <vt:lpstr>Knowledge Management tools used by Tesla</vt:lpstr>
      <vt:lpstr>Knowledge Management tools used by Tesla </vt:lpstr>
      <vt:lpstr>Knowledge Management tools used by Tesla  </vt:lpstr>
      <vt:lpstr>ELON MUSK: TESLA'S INTERNAL COMMUNICATION PROTOCOL CAN CHALLENGE BIG AUTO INERTIA </vt:lpstr>
      <vt:lpstr>DESIGN PERSPECTIVE - KM</vt:lpstr>
      <vt:lpstr>DESIGN PERSPECTIVE </vt:lpstr>
      <vt:lpstr> KM Roles at Tesla:</vt:lpstr>
      <vt:lpstr> KM Roles at Tesla: </vt:lpstr>
      <vt:lpstr>3 . Knowledge Base Content Editor, Service Engineering</vt:lpstr>
      <vt:lpstr>How Tesla has taken advantage of KM- </vt:lpstr>
      <vt:lpstr>Knowledge Management Tesla Motors SWOT analysis </vt:lpstr>
      <vt:lpstr>PowerPoint Presentation</vt:lpstr>
      <vt:lpstr>Tesla, Inc.’s Operations Management, 10 Decision Areas</vt:lpstr>
      <vt:lpstr>Strategy</vt:lpstr>
      <vt:lpstr>Strategy</vt:lpstr>
      <vt:lpstr>Strategy</vt:lpstr>
      <vt:lpstr>Strategy</vt:lpstr>
      <vt:lpstr>Tesla’s Patent Sharing</vt:lpstr>
      <vt:lpstr>How is Tesla different than regular car dealerships? </vt:lpstr>
      <vt:lpstr>Tesla Inc.’s Organizational Structure Type &amp; Features </vt:lpstr>
      <vt:lpstr>Function-Based Hierarchy. The most significant characteristic of Tesla’s corporate structure is the function-based hierarchy in its global organization. This hierarchy involves functional teams or offices that oversee domestic and international operations. </vt:lpstr>
      <vt:lpstr>PowerPoint Presentation</vt:lpstr>
      <vt:lpstr>Tesla’s Corporate Structure: Implications, Advantages &amp; Disadvantages </vt:lpstr>
      <vt:lpstr>Tesla Inc.’s Organizational Culture &amp; Its Characteristics (Analysis)</vt:lpstr>
      <vt:lpstr> LEADERSHIP IN THE DISRUPTIVE ERA</vt:lpstr>
      <vt:lpstr>Advantages of KM</vt:lpstr>
      <vt:lpstr>Technologies of the company</vt:lpstr>
      <vt:lpstr>Technologies of the company</vt:lpstr>
      <vt:lpstr>Technology</vt:lpstr>
      <vt:lpstr>Technology</vt:lpstr>
      <vt:lpstr>Technology(Autopilot)</vt:lpstr>
      <vt:lpstr>Vehicle Models</vt:lpstr>
      <vt:lpstr>Vehicle Models</vt:lpstr>
      <vt:lpstr>Vehicle Models: Model S</vt:lpstr>
      <vt:lpstr>Vehicle Models: Model S</vt:lpstr>
      <vt:lpstr>Vehicle Models : Model S</vt:lpstr>
      <vt:lpstr>Vehicle Models </vt:lpstr>
      <vt:lpstr>Vehicle Models </vt:lpstr>
      <vt:lpstr>Vehicle Models(Model 3)</vt:lpstr>
      <vt:lpstr>Vehicle Models(Model 3)</vt:lpstr>
      <vt:lpstr>Vehicle Models</vt:lpstr>
      <vt:lpstr>Vehicle Models</vt:lpstr>
      <vt:lpstr>Vehicle Models : Model X</vt:lpstr>
      <vt:lpstr>Vehicle Models : Model X</vt:lpstr>
      <vt:lpstr>Vehicle Models : Model Y</vt:lpstr>
      <vt:lpstr>Vehicle Models : Model Y</vt:lpstr>
      <vt:lpstr>Table 1. Range and prices of Model 3,Model X, and Model S </vt:lpstr>
      <vt:lpstr>Upcoming models: Tesla Cybertruck price, Tesla Model Y price, and Tesla Roadster price   </vt:lpstr>
      <vt:lpstr>Tacit Knowledge sharing</vt:lpstr>
      <vt:lpstr>Factories And Markets</vt:lpstr>
      <vt:lpstr>Factories And Markets</vt:lpstr>
      <vt:lpstr>Factories And Markets</vt:lpstr>
      <vt:lpstr>Factories And Markets</vt:lpstr>
      <vt:lpstr>Factories And Markets</vt:lpstr>
      <vt:lpstr>Factories And Markets</vt:lpstr>
      <vt:lpstr>Factories And Markets</vt:lpstr>
      <vt:lpstr>Factories And Markets</vt:lpstr>
      <vt:lpstr>Case Study: How Tesla Changed the Auto Industry</vt:lpstr>
      <vt:lpstr>How Tesla Changed the Auto Industry</vt:lpstr>
      <vt:lpstr>Case Study: How Tesla Changed the Auto Industry</vt:lpstr>
      <vt:lpstr>Case Study: Tesla is forcing the auto industry to change rapidly </vt:lpstr>
      <vt:lpstr>Case Study: Tesla is forcing the auto industry to change rapidly</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Tacit Knowledge sharing</vt:lpstr>
      <vt:lpstr>Problems faced by Tesla</vt:lpstr>
      <vt:lpstr>Additional Info: Stock Prices</vt:lpstr>
      <vt:lpstr>Conclusion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Tesla</dc:title>
  <dc:creator>Mayur Baggan</dc:creator>
  <cp:lastModifiedBy>Mayur Baggan</cp:lastModifiedBy>
  <cp:revision>1</cp:revision>
  <dcterms:created xsi:type="dcterms:W3CDTF">2020-04-04T12:40:37Z</dcterms:created>
  <dcterms:modified xsi:type="dcterms:W3CDTF">2020-04-18T09:50:57Z</dcterms:modified>
</cp:coreProperties>
</file>