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343" r:id="rId3"/>
    <p:sldId id="351" r:id="rId4"/>
    <p:sldId id="344" r:id="rId5"/>
    <p:sldId id="257" r:id="rId6"/>
    <p:sldId id="305" r:id="rId7"/>
    <p:sldId id="258" r:id="rId8"/>
    <p:sldId id="321" r:id="rId9"/>
    <p:sldId id="259" r:id="rId10"/>
    <p:sldId id="260" r:id="rId11"/>
    <p:sldId id="261" r:id="rId12"/>
    <p:sldId id="262" r:id="rId13"/>
    <p:sldId id="322" r:id="rId14"/>
    <p:sldId id="263" r:id="rId15"/>
    <p:sldId id="306" r:id="rId16"/>
    <p:sldId id="264" r:id="rId17"/>
    <p:sldId id="307" r:id="rId18"/>
    <p:sldId id="265" r:id="rId19"/>
    <p:sldId id="323" r:id="rId20"/>
    <p:sldId id="308" r:id="rId21"/>
    <p:sldId id="266" r:id="rId22"/>
    <p:sldId id="324" r:id="rId23"/>
    <p:sldId id="347" r:id="rId24"/>
    <p:sldId id="348" r:id="rId25"/>
    <p:sldId id="349" r:id="rId26"/>
    <p:sldId id="350" r:id="rId27"/>
    <p:sldId id="267" r:id="rId28"/>
    <p:sldId id="309" r:id="rId29"/>
    <p:sldId id="268" r:id="rId30"/>
    <p:sldId id="269" r:id="rId31"/>
    <p:sldId id="310" r:id="rId32"/>
    <p:sldId id="270" r:id="rId33"/>
    <p:sldId id="325" r:id="rId34"/>
    <p:sldId id="271" r:id="rId35"/>
    <p:sldId id="326" r:id="rId36"/>
    <p:sldId id="272" r:id="rId37"/>
    <p:sldId id="327" r:id="rId38"/>
    <p:sldId id="311" r:id="rId39"/>
    <p:sldId id="273" r:id="rId40"/>
    <p:sldId id="328" r:id="rId41"/>
    <p:sldId id="312" r:id="rId42"/>
    <p:sldId id="274" r:id="rId43"/>
    <p:sldId id="275" r:id="rId44"/>
    <p:sldId id="313" r:id="rId45"/>
    <p:sldId id="276" r:id="rId46"/>
    <p:sldId id="329" r:id="rId47"/>
    <p:sldId id="315" r:id="rId48"/>
    <p:sldId id="277" r:id="rId49"/>
    <p:sldId id="330" r:id="rId50"/>
    <p:sldId id="314" r:id="rId51"/>
    <p:sldId id="278" r:id="rId52"/>
    <p:sldId id="280" r:id="rId53"/>
    <p:sldId id="279" r:id="rId54"/>
    <p:sldId id="316" r:id="rId55"/>
    <p:sldId id="290" r:id="rId56"/>
    <p:sldId id="291" r:id="rId57"/>
    <p:sldId id="281" r:id="rId58"/>
    <p:sldId id="317" r:id="rId59"/>
    <p:sldId id="282" r:id="rId60"/>
    <p:sldId id="331" r:id="rId61"/>
    <p:sldId id="318" r:id="rId62"/>
    <p:sldId id="283" r:id="rId63"/>
    <p:sldId id="319" r:id="rId64"/>
    <p:sldId id="284" r:id="rId65"/>
    <p:sldId id="332" r:id="rId66"/>
    <p:sldId id="285" r:id="rId67"/>
    <p:sldId id="333" r:id="rId68"/>
    <p:sldId id="286" r:id="rId69"/>
    <p:sldId id="320" r:id="rId70"/>
    <p:sldId id="287" r:id="rId71"/>
    <p:sldId id="334" r:id="rId72"/>
    <p:sldId id="288" r:id="rId73"/>
    <p:sldId id="335" r:id="rId74"/>
    <p:sldId id="289" r:id="rId75"/>
    <p:sldId id="292" r:id="rId76"/>
    <p:sldId id="336" r:id="rId77"/>
    <p:sldId id="293" r:id="rId78"/>
    <p:sldId id="337" r:id="rId79"/>
    <p:sldId id="294" r:id="rId80"/>
    <p:sldId id="295" r:id="rId81"/>
    <p:sldId id="296" r:id="rId82"/>
    <p:sldId id="297" r:id="rId83"/>
    <p:sldId id="338" r:id="rId84"/>
    <p:sldId id="298" r:id="rId85"/>
    <p:sldId id="339" r:id="rId86"/>
    <p:sldId id="299" r:id="rId87"/>
    <p:sldId id="346" r:id="rId88"/>
    <p:sldId id="300" r:id="rId89"/>
    <p:sldId id="340" r:id="rId90"/>
    <p:sldId id="301" r:id="rId91"/>
    <p:sldId id="341" r:id="rId92"/>
    <p:sldId id="302" r:id="rId93"/>
    <p:sldId id="303" r:id="rId94"/>
    <p:sldId id="342" r:id="rId95"/>
    <p:sldId id="304" r:id="rId96"/>
    <p:sldId id="345"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yur Baggan" initials="MB" lastIdx="1" clrIdx="0">
    <p:extLst>
      <p:ext uri="{19B8F6BF-5375-455C-9EA6-DF929625EA0E}">
        <p15:presenceInfo xmlns:p15="http://schemas.microsoft.com/office/powerpoint/2012/main" userId="ae412112f0f0ae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p:cViewPr>
        <p:scale>
          <a:sx n="89" d="100"/>
          <a:sy n="89" d="100"/>
        </p:scale>
        <p:origin x="46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373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600" y="273600"/>
            <a:ext cx="1097232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Master title style</a:t>
            </a:r>
            <a:endParaRPr lang="en-IN"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609600" y="1604520"/>
            <a:ext cx="1097232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a:rPr>
              <a:t>Click to edit Master text styles</a:t>
            </a:r>
          </a:p>
        </p:txBody>
      </p:sp>
      <p:sp>
        <p:nvSpPr>
          <p:cNvPr id="34" name="PlaceHolder 3"/>
          <p:cNvSpPr>
            <a:spLocks noGrp="1"/>
          </p:cNvSpPr>
          <p:nvPr>
            <p:ph type="body"/>
          </p:nvPr>
        </p:nvSpPr>
        <p:spPr>
          <a:xfrm>
            <a:off x="609600" y="3682080"/>
            <a:ext cx="1097232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a:rPr>
              <a:t>Click to edit Master text styles</a:t>
            </a:r>
          </a:p>
        </p:txBody>
      </p:sp>
    </p:spTree>
    <p:extLst>
      <p:ext uri="{BB962C8B-B14F-4D97-AF65-F5344CB8AC3E}">
        <p14:creationId xmlns:p14="http://schemas.microsoft.com/office/powerpoint/2010/main" val="466981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600" y="273600"/>
            <a:ext cx="1097232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Master title style</a:t>
            </a:r>
            <a:endParaRPr lang="en-IN" sz="4400" b="0" strike="noStrike" spc="-1">
              <a:solidFill>
                <a:srgbClr val="000000"/>
              </a:solidFill>
              <a:uFill>
                <a:solidFill>
                  <a:srgbClr val="FFFFFF"/>
                </a:solidFill>
              </a:uFill>
              <a:latin typeface="Arial"/>
            </a:endParaRPr>
          </a:p>
        </p:txBody>
      </p:sp>
      <p:sp>
        <p:nvSpPr>
          <p:cNvPr id="36" name="PlaceHolder 2"/>
          <p:cNvSpPr>
            <a:spLocks noGrp="1"/>
          </p:cNvSpPr>
          <p:nvPr>
            <p:ph type="body"/>
          </p:nvPr>
        </p:nvSpPr>
        <p:spPr>
          <a:xfrm>
            <a:off x="609600" y="1604520"/>
            <a:ext cx="535440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a:rPr>
              <a:t>Click to edit Master text styles</a:t>
            </a:r>
          </a:p>
        </p:txBody>
      </p:sp>
      <p:sp>
        <p:nvSpPr>
          <p:cNvPr id="37" name="PlaceHolder 3"/>
          <p:cNvSpPr>
            <a:spLocks noGrp="1"/>
          </p:cNvSpPr>
          <p:nvPr>
            <p:ph type="body"/>
          </p:nvPr>
        </p:nvSpPr>
        <p:spPr>
          <a:xfrm>
            <a:off x="6232320" y="1604520"/>
            <a:ext cx="535440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a:rPr>
              <a:t>Click to edit Master text styles</a:t>
            </a:r>
          </a:p>
        </p:txBody>
      </p:sp>
      <p:sp>
        <p:nvSpPr>
          <p:cNvPr id="38" name="PlaceHolder 4"/>
          <p:cNvSpPr>
            <a:spLocks noGrp="1"/>
          </p:cNvSpPr>
          <p:nvPr>
            <p:ph type="body"/>
          </p:nvPr>
        </p:nvSpPr>
        <p:spPr>
          <a:xfrm>
            <a:off x="6232320" y="3682080"/>
            <a:ext cx="535440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a:rPr>
              <a:t>Click to edit Master text styles</a:t>
            </a:r>
          </a:p>
        </p:txBody>
      </p:sp>
      <p:sp>
        <p:nvSpPr>
          <p:cNvPr id="39" name="PlaceHolder 5"/>
          <p:cNvSpPr>
            <a:spLocks noGrp="1"/>
          </p:cNvSpPr>
          <p:nvPr>
            <p:ph type="body"/>
          </p:nvPr>
        </p:nvSpPr>
        <p:spPr>
          <a:xfrm>
            <a:off x="609600" y="3682080"/>
            <a:ext cx="535440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a:rPr>
              <a:t>Click to edit Master text styles</a:t>
            </a:r>
          </a:p>
        </p:txBody>
      </p:sp>
    </p:spTree>
    <p:extLst>
      <p:ext uri="{BB962C8B-B14F-4D97-AF65-F5344CB8AC3E}">
        <p14:creationId xmlns:p14="http://schemas.microsoft.com/office/powerpoint/2010/main" val="179718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600" y="273600"/>
            <a:ext cx="1097232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Master title style</a:t>
            </a:r>
            <a:endParaRPr lang="en-IN"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609600" y="1604520"/>
            <a:ext cx="1097232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a:rPr>
              <a:t>Click to edit Master text styles</a:t>
            </a:r>
          </a:p>
        </p:txBody>
      </p:sp>
      <p:sp>
        <p:nvSpPr>
          <p:cNvPr id="42" name="PlaceHolder 3"/>
          <p:cNvSpPr>
            <a:spLocks noGrp="1"/>
          </p:cNvSpPr>
          <p:nvPr>
            <p:ph type="body"/>
          </p:nvPr>
        </p:nvSpPr>
        <p:spPr>
          <a:xfrm>
            <a:off x="609600" y="1604520"/>
            <a:ext cx="1097232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a:rPr>
              <a:t>Click to edit Master text styles</a:t>
            </a:r>
          </a:p>
        </p:txBody>
      </p:sp>
      <p:pic>
        <p:nvPicPr>
          <p:cNvPr id="43" name="Picture 42"/>
          <p:cNvPicPr/>
          <p:nvPr/>
        </p:nvPicPr>
        <p:blipFill>
          <a:blip r:embed="rId2"/>
          <a:stretch/>
        </p:blipFill>
        <p:spPr>
          <a:xfrm>
            <a:off x="2772000" y="1604520"/>
            <a:ext cx="6646560" cy="3977280"/>
          </a:xfrm>
          <a:prstGeom prst="rect">
            <a:avLst/>
          </a:prstGeom>
          <a:ln>
            <a:noFill/>
          </a:ln>
        </p:spPr>
      </p:pic>
      <p:pic>
        <p:nvPicPr>
          <p:cNvPr id="44" name="Picture 43"/>
          <p:cNvPicPr/>
          <p:nvPr/>
        </p:nvPicPr>
        <p:blipFill>
          <a:blip r:embed="rId2"/>
          <a:stretch/>
        </p:blipFill>
        <p:spPr>
          <a:xfrm>
            <a:off x="2772000" y="1604520"/>
            <a:ext cx="6646560" cy="3977280"/>
          </a:xfrm>
          <a:prstGeom prst="rect">
            <a:avLst/>
          </a:prstGeom>
          <a:ln>
            <a:noFill/>
          </a:ln>
        </p:spPr>
      </p:pic>
    </p:spTree>
    <p:extLst>
      <p:ext uri="{BB962C8B-B14F-4D97-AF65-F5344CB8AC3E}">
        <p14:creationId xmlns:p14="http://schemas.microsoft.com/office/powerpoint/2010/main" val="4007309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903BE0-1AAF-472F-83BA-30FC9D161901}" type="datetimeFigureOut">
              <a:rPr lang="en-IN" smtClean="0"/>
              <a:t>17-04-2020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B1EB7FB-F08B-4DFC-931B-1774514FADC2}" type="slidenum">
              <a:rPr lang="en-IN" smtClean="0"/>
              <a:t>‹#›</a:t>
            </a:fld>
            <a:endParaRPr lang="en-IN" dirty="0"/>
          </a:p>
        </p:txBody>
      </p:sp>
    </p:spTree>
    <p:extLst>
      <p:ext uri="{BB962C8B-B14F-4D97-AF65-F5344CB8AC3E}">
        <p14:creationId xmlns:p14="http://schemas.microsoft.com/office/powerpoint/2010/main" val="1809081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8903BE0-1AAF-472F-83BA-30FC9D161901}" type="datetimeFigureOut">
              <a:rPr lang="en-IN" smtClean="0"/>
              <a:t>17-04-2020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B1EB7FB-F08B-4DFC-931B-1774514FADC2}" type="slidenum">
              <a:rPr lang="en-IN" smtClean="0"/>
              <a:t>‹#›</a:t>
            </a:fld>
            <a:endParaRPr lang="en-IN" dirty="0"/>
          </a:p>
        </p:txBody>
      </p:sp>
    </p:spTree>
    <p:extLst>
      <p:ext uri="{BB962C8B-B14F-4D97-AF65-F5344CB8AC3E}">
        <p14:creationId xmlns:p14="http://schemas.microsoft.com/office/powerpoint/2010/main" val="157825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9600" y="273600"/>
            <a:ext cx="1097232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Master title style</a:t>
            </a:r>
            <a:endParaRPr lang="en-IN" sz="4400" b="0" strike="noStrike" spc="-1">
              <a:solidFill>
                <a:srgbClr val="000000"/>
              </a:solidFill>
              <a:uFill>
                <a:solidFill>
                  <a:srgbClr val="FFFFFF"/>
                </a:solidFill>
              </a:uFill>
              <a:latin typeface="Arial"/>
            </a:endParaRPr>
          </a:p>
        </p:txBody>
      </p:sp>
      <p:sp>
        <p:nvSpPr>
          <p:cNvPr id="12" name="PlaceHolder 2"/>
          <p:cNvSpPr>
            <a:spLocks noGrp="1"/>
          </p:cNvSpPr>
          <p:nvPr>
            <p:ph type="subTitle"/>
          </p:nvPr>
        </p:nvSpPr>
        <p:spPr>
          <a:xfrm>
            <a:off x="609600" y="1604520"/>
            <a:ext cx="10972320" cy="3977280"/>
          </a:xfrm>
          <a:prstGeom prst="rect">
            <a:avLst/>
          </a:prstGeom>
        </p:spPr>
        <p:txBody>
          <a:bodyPr lIns="0" tIns="0" rIns="0" bIns="0" anchor="ctr"/>
          <a:lstStyle/>
          <a:p>
            <a:pPr algn="ctr"/>
            <a:r>
              <a:rPr lang="en-US" sz="3200" b="0" strike="noStrike" spc="-1">
                <a:solidFill>
                  <a:srgbClr val="000000"/>
                </a:solidFill>
                <a:uFill>
                  <a:solidFill>
                    <a:srgbClr val="FFFFFF"/>
                  </a:solidFill>
                </a:uFill>
                <a:latin typeface="Arial"/>
              </a:rPr>
              <a:t>Click to edit Master subtitle style</a:t>
            </a:r>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09182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600" y="273600"/>
            <a:ext cx="1097232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Master title style</a:t>
            </a:r>
            <a:endParaRPr lang="en-IN" sz="44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609600" y="1604520"/>
            <a:ext cx="1097232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a:rPr>
              <a:t>Click to edit Master text styles</a:t>
            </a:r>
          </a:p>
        </p:txBody>
      </p:sp>
    </p:spTree>
    <p:extLst>
      <p:ext uri="{BB962C8B-B14F-4D97-AF65-F5344CB8AC3E}">
        <p14:creationId xmlns:p14="http://schemas.microsoft.com/office/powerpoint/2010/main" val="237925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600" y="273600"/>
            <a:ext cx="1097232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Master title style</a:t>
            </a:r>
            <a:endParaRPr lang="en-IN"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609600" y="1604520"/>
            <a:ext cx="535440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a:rPr>
              <a:t>Click to edit Master text styles</a:t>
            </a:r>
          </a:p>
        </p:txBody>
      </p:sp>
      <p:sp>
        <p:nvSpPr>
          <p:cNvPr id="17" name="PlaceHolder 3"/>
          <p:cNvSpPr>
            <a:spLocks noGrp="1"/>
          </p:cNvSpPr>
          <p:nvPr>
            <p:ph type="body"/>
          </p:nvPr>
        </p:nvSpPr>
        <p:spPr>
          <a:xfrm>
            <a:off x="6232320" y="1604520"/>
            <a:ext cx="535440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a:rPr>
              <a:t>Click to edit Master text styles</a:t>
            </a:r>
          </a:p>
        </p:txBody>
      </p:sp>
    </p:spTree>
    <p:extLst>
      <p:ext uri="{BB962C8B-B14F-4D97-AF65-F5344CB8AC3E}">
        <p14:creationId xmlns:p14="http://schemas.microsoft.com/office/powerpoint/2010/main" val="4144184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09600" y="273600"/>
            <a:ext cx="1097232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Master title style</a:t>
            </a:r>
            <a:endParaRPr lang="en-IN" sz="44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998996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09600" y="273600"/>
            <a:ext cx="10972320" cy="5307840"/>
          </a:xfrm>
          <a:prstGeom prst="rect">
            <a:avLst/>
          </a:prstGeom>
        </p:spPr>
        <p:txBody>
          <a:bodyPr lIns="0" tIns="0" rIns="0" bIns="0" anchor="ctr"/>
          <a:lstStyle/>
          <a:p>
            <a:pPr algn="ctr"/>
            <a:r>
              <a:rPr lang="en-US" sz="3200" b="0" strike="noStrike" spc="-1">
                <a:solidFill>
                  <a:srgbClr val="000000"/>
                </a:solidFill>
                <a:uFill>
                  <a:solidFill>
                    <a:srgbClr val="FFFFFF"/>
                  </a:solidFill>
                </a:uFill>
                <a:latin typeface="Arial"/>
              </a:rPr>
              <a:t>Click to edit Master subtitle style</a:t>
            </a:r>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56113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600" y="273600"/>
            <a:ext cx="1097232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Master title style</a:t>
            </a:r>
            <a:endParaRPr lang="en-IN"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609600" y="1604520"/>
            <a:ext cx="535440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a:rPr>
              <a:t>Click to edit Master text styles</a:t>
            </a:r>
          </a:p>
        </p:txBody>
      </p:sp>
      <p:sp>
        <p:nvSpPr>
          <p:cNvPr id="22" name="PlaceHolder 3"/>
          <p:cNvSpPr>
            <a:spLocks noGrp="1"/>
          </p:cNvSpPr>
          <p:nvPr>
            <p:ph type="body"/>
          </p:nvPr>
        </p:nvSpPr>
        <p:spPr>
          <a:xfrm>
            <a:off x="609600" y="3682080"/>
            <a:ext cx="535440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a:rPr>
              <a:t>Click to edit Master text styles</a:t>
            </a:r>
          </a:p>
        </p:txBody>
      </p:sp>
      <p:sp>
        <p:nvSpPr>
          <p:cNvPr id="23" name="PlaceHolder 4"/>
          <p:cNvSpPr>
            <a:spLocks noGrp="1"/>
          </p:cNvSpPr>
          <p:nvPr>
            <p:ph type="body"/>
          </p:nvPr>
        </p:nvSpPr>
        <p:spPr>
          <a:xfrm>
            <a:off x="6232320" y="1604520"/>
            <a:ext cx="535440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a:rPr>
              <a:t>Click to edit Master text styles</a:t>
            </a:r>
          </a:p>
        </p:txBody>
      </p:sp>
    </p:spTree>
    <p:extLst>
      <p:ext uri="{BB962C8B-B14F-4D97-AF65-F5344CB8AC3E}">
        <p14:creationId xmlns:p14="http://schemas.microsoft.com/office/powerpoint/2010/main" val="892217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600" y="273600"/>
            <a:ext cx="1097232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Master title style</a:t>
            </a:r>
            <a:endParaRPr lang="en-IN"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609600" y="1604520"/>
            <a:ext cx="535440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a:rPr>
              <a:t>Click to edit Master text styles</a:t>
            </a:r>
          </a:p>
        </p:txBody>
      </p:sp>
      <p:sp>
        <p:nvSpPr>
          <p:cNvPr id="26" name="PlaceHolder 3"/>
          <p:cNvSpPr>
            <a:spLocks noGrp="1"/>
          </p:cNvSpPr>
          <p:nvPr>
            <p:ph type="body"/>
          </p:nvPr>
        </p:nvSpPr>
        <p:spPr>
          <a:xfrm>
            <a:off x="6232320" y="1604520"/>
            <a:ext cx="535440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a:rPr>
              <a:t>Click to edit Master text styles</a:t>
            </a:r>
          </a:p>
        </p:txBody>
      </p:sp>
      <p:sp>
        <p:nvSpPr>
          <p:cNvPr id="27" name="PlaceHolder 4"/>
          <p:cNvSpPr>
            <a:spLocks noGrp="1"/>
          </p:cNvSpPr>
          <p:nvPr>
            <p:ph type="body"/>
          </p:nvPr>
        </p:nvSpPr>
        <p:spPr>
          <a:xfrm>
            <a:off x="6232320" y="3682080"/>
            <a:ext cx="535440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a:rPr>
              <a:t>Click to edit Master text styles</a:t>
            </a:r>
          </a:p>
        </p:txBody>
      </p:sp>
    </p:spTree>
    <p:extLst>
      <p:ext uri="{BB962C8B-B14F-4D97-AF65-F5344CB8AC3E}">
        <p14:creationId xmlns:p14="http://schemas.microsoft.com/office/powerpoint/2010/main" val="1278316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600" y="273600"/>
            <a:ext cx="1097232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Master title style</a:t>
            </a:r>
            <a:endParaRPr lang="en-IN" sz="4400"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609600" y="1604520"/>
            <a:ext cx="535440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a:rPr>
              <a:t>Click to edit Master text styles</a:t>
            </a:r>
          </a:p>
        </p:txBody>
      </p:sp>
      <p:sp>
        <p:nvSpPr>
          <p:cNvPr id="30" name="PlaceHolder 3"/>
          <p:cNvSpPr>
            <a:spLocks noGrp="1"/>
          </p:cNvSpPr>
          <p:nvPr>
            <p:ph type="body"/>
          </p:nvPr>
        </p:nvSpPr>
        <p:spPr>
          <a:xfrm>
            <a:off x="6232320" y="1604520"/>
            <a:ext cx="535440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a:rPr>
              <a:t>Click to edit Master text styles</a:t>
            </a:r>
          </a:p>
        </p:txBody>
      </p:sp>
      <p:sp>
        <p:nvSpPr>
          <p:cNvPr id="31" name="PlaceHolder 4"/>
          <p:cNvSpPr>
            <a:spLocks noGrp="1"/>
          </p:cNvSpPr>
          <p:nvPr>
            <p:ph type="body"/>
          </p:nvPr>
        </p:nvSpPr>
        <p:spPr>
          <a:xfrm>
            <a:off x="609600" y="3682080"/>
            <a:ext cx="1097232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a:rPr>
              <a:t>Click to edit Master text styles</a:t>
            </a:r>
          </a:p>
        </p:txBody>
      </p:sp>
    </p:spTree>
    <p:extLst>
      <p:ext uri="{BB962C8B-B14F-4D97-AF65-F5344CB8AC3E}">
        <p14:creationId xmlns:p14="http://schemas.microsoft.com/office/powerpoint/2010/main" val="21867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21" Type="http://schemas.openxmlformats.org/officeDocument/2006/relationships/image" Target="../media/image6.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image" Target="../media/image8.png"/><Relationship Id="rId10" Type="http://schemas.openxmlformats.org/officeDocument/2006/relationships/slideLayout" Target="../slideLayouts/slideLayout10.xml"/><Relationship Id="rId19"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7.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 name="Google Shape;10;p1"/>
          <p:cNvPicPr/>
          <p:nvPr/>
        </p:nvPicPr>
        <p:blipFill>
          <a:blip r:embed="rId16"/>
          <a:stretch/>
        </p:blipFill>
        <p:spPr>
          <a:xfrm>
            <a:off x="0" y="-35280"/>
            <a:ext cx="12191040" cy="6933600"/>
          </a:xfrm>
          <a:prstGeom prst="rect">
            <a:avLst/>
          </a:prstGeom>
          <a:ln>
            <a:noFill/>
          </a:ln>
        </p:spPr>
      </p:pic>
      <p:sp>
        <p:nvSpPr>
          <p:cNvPr id="12" name="CustomShape 1"/>
          <p:cNvSpPr/>
          <p:nvPr/>
        </p:nvSpPr>
        <p:spPr>
          <a:xfrm>
            <a:off x="0" y="152280"/>
            <a:ext cx="1929600" cy="1199520"/>
          </a:xfrm>
          <a:prstGeom prst="rect">
            <a:avLst/>
          </a:prstGeom>
          <a:solidFill>
            <a:schemeClr val="lt1"/>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pic>
        <p:nvPicPr>
          <p:cNvPr id="2" name="Google Shape;13;p2"/>
          <p:cNvPicPr/>
          <p:nvPr/>
        </p:nvPicPr>
        <p:blipFill>
          <a:blip r:embed="rId17" cstate="email">
            <a:extLst>
              <a:ext uri="{28A0092B-C50C-407E-A947-70E740481C1C}">
                <a14:useLocalDpi xmlns:a14="http://schemas.microsoft.com/office/drawing/2010/main"/>
              </a:ext>
            </a:extLst>
          </a:blip>
          <a:stretch/>
        </p:blipFill>
        <p:spPr>
          <a:xfrm>
            <a:off x="239520" y="138600"/>
            <a:ext cx="1157280" cy="971280"/>
          </a:xfrm>
          <a:prstGeom prst="rect">
            <a:avLst/>
          </a:prstGeom>
          <a:ln>
            <a:noFill/>
          </a:ln>
        </p:spPr>
      </p:pic>
      <p:pic>
        <p:nvPicPr>
          <p:cNvPr id="3" name="Google Shape;15;p2"/>
          <p:cNvPicPr/>
          <p:nvPr/>
        </p:nvPicPr>
        <p:blipFill>
          <a:blip r:embed="rId18" cstate="email">
            <a:extLst>
              <a:ext uri="{28A0092B-C50C-407E-A947-70E740481C1C}">
                <a14:useLocalDpi xmlns:a14="http://schemas.microsoft.com/office/drawing/2010/main"/>
              </a:ext>
            </a:extLst>
          </a:blip>
          <a:stretch/>
        </p:blipFill>
        <p:spPr>
          <a:xfrm>
            <a:off x="3603360" y="103320"/>
            <a:ext cx="2160480" cy="990000"/>
          </a:xfrm>
          <a:prstGeom prst="rect">
            <a:avLst/>
          </a:prstGeom>
          <a:ln>
            <a:noFill/>
          </a:ln>
        </p:spPr>
      </p:pic>
      <p:pic>
        <p:nvPicPr>
          <p:cNvPr id="4" name="Google Shape;16;p2"/>
          <p:cNvPicPr/>
          <p:nvPr/>
        </p:nvPicPr>
        <p:blipFill>
          <a:blip r:embed="rId19" cstate="email">
            <a:extLst>
              <a:ext uri="{28A0092B-C50C-407E-A947-70E740481C1C}">
                <a14:useLocalDpi xmlns:a14="http://schemas.microsoft.com/office/drawing/2010/main"/>
              </a:ext>
            </a:extLst>
          </a:blip>
          <a:stretch/>
        </p:blipFill>
        <p:spPr>
          <a:xfrm>
            <a:off x="5764800" y="106560"/>
            <a:ext cx="2159040" cy="987840"/>
          </a:xfrm>
          <a:prstGeom prst="rect">
            <a:avLst/>
          </a:prstGeom>
          <a:ln>
            <a:noFill/>
          </a:ln>
        </p:spPr>
      </p:pic>
      <p:pic>
        <p:nvPicPr>
          <p:cNvPr id="5" name="Google Shape;17;p2"/>
          <p:cNvPicPr/>
          <p:nvPr/>
        </p:nvPicPr>
        <p:blipFill>
          <a:blip r:embed="rId20" cstate="email">
            <a:extLst>
              <a:ext uri="{28A0092B-C50C-407E-A947-70E740481C1C}">
                <a14:useLocalDpi xmlns:a14="http://schemas.microsoft.com/office/drawing/2010/main"/>
              </a:ext>
            </a:extLst>
          </a:blip>
          <a:stretch/>
        </p:blipFill>
        <p:spPr>
          <a:xfrm>
            <a:off x="7898400" y="117000"/>
            <a:ext cx="2159040" cy="989280"/>
          </a:xfrm>
          <a:prstGeom prst="rect">
            <a:avLst/>
          </a:prstGeom>
          <a:ln>
            <a:noFill/>
          </a:ln>
        </p:spPr>
      </p:pic>
      <p:pic>
        <p:nvPicPr>
          <p:cNvPr id="6" name="Google Shape;18;p2"/>
          <p:cNvPicPr/>
          <p:nvPr/>
        </p:nvPicPr>
        <p:blipFill>
          <a:blip r:embed="rId21" cstate="email">
            <a:extLst>
              <a:ext uri="{28A0092B-C50C-407E-A947-70E740481C1C}">
                <a14:useLocalDpi xmlns:a14="http://schemas.microsoft.com/office/drawing/2010/main"/>
              </a:ext>
            </a:extLst>
          </a:blip>
          <a:stretch/>
        </p:blipFill>
        <p:spPr>
          <a:xfrm>
            <a:off x="10032000" y="111960"/>
            <a:ext cx="2159040" cy="989280"/>
          </a:xfrm>
          <a:prstGeom prst="rect">
            <a:avLst/>
          </a:prstGeom>
          <a:ln>
            <a:noFill/>
          </a:ln>
        </p:spPr>
      </p:pic>
      <p:pic>
        <p:nvPicPr>
          <p:cNvPr id="7" name="Google Shape;19;p2"/>
          <p:cNvPicPr/>
          <p:nvPr/>
        </p:nvPicPr>
        <p:blipFill>
          <a:blip r:embed="rId22" cstate="email">
            <a:extLst>
              <a:ext uri="{28A0092B-C50C-407E-A947-70E740481C1C}">
                <a14:useLocalDpi xmlns:a14="http://schemas.microsoft.com/office/drawing/2010/main"/>
              </a:ext>
            </a:extLst>
          </a:blip>
          <a:stretch/>
        </p:blipFill>
        <p:spPr>
          <a:xfrm>
            <a:off x="1625760" y="102240"/>
            <a:ext cx="2159040" cy="989280"/>
          </a:xfrm>
          <a:prstGeom prst="rect">
            <a:avLst/>
          </a:prstGeom>
          <a:ln>
            <a:noFill/>
          </a:ln>
        </p:spPr>
      </p:pic>
      <p:pic>
        <p:nvPicPr>
          <p:cNvPr id="8" name="Google Shape;20;p2"/>
          <p:cNvPicPr/>
          <p:nvPr/>
        </p:nvPicPr>
        <p:blipFill>
          <a:blip r:embed="rId23"/>
          <a:stretch/>
        </p:blipFill>
        <p:spPr>
          <a:xfrm>
            <a:off x="10040160" y="1600200"/>
            <a:ext cx="2132640" cy="5126400"/>
          </a:xfrm>
          <a:prstGeom prst="rect">
            <a:avLst/>
          </a:prstGeom>
          <a:ln>
            <a:noFill/>
          </a:ln>
        </p:spPr>
      </p:pic>
      <p:sp>
        <p:nvSpPr>
          <p:cNvPr id="9" name="PlaceHolder 2"/>
          <p:cNvSpPr>
            <a:spLocks noGrp="1"/>
          </p:cNvSpPr>
          <p:nvPr>
            <p:ph type="title"/>
          </p:nvPr>
        </p:nvSpPr>
        <p:spPr>
          <a:xfrm>
            <a:off x="609600" y="273600"/>
            <a:ext cx="1097232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10" name="PlaceHolder 3"/>
          <p:cNvSpPr>
            <a:spLocks noGrp="1"/>
          </p:cNvSpPr>
          <p:nvPr>
            <p:ph type="body"/>
          </p:nvPr>
        </p:nvSpPr>
        <p:spPr>
          <a:xfrm>
            <a:off x="609600" y="1604520"/>
            <a:ext cx="1097232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extLst>
      <p:ext uri="{BB962C8B-B14F-4D97-AF65-F5344CB8AC3E}">
        <p14:creationId xmlns:p14="http://schemas.microsoft.com/office/powerpoint/2010/main" val="47733605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400" rtl="0" eaLnBrk="1" latinLnBrk="0" hangingPunct="1">
        <a:lnSpc>
          <a:spcPct val="90000"/>
        </a:lnSpc>
        <a:spcBef>
          <a:spcPts val="1000"/>
        </a:spcBef>
        <a:buClr>
          <a:srgbClr val="000000"/>
        </a:buClr>
        <a:buSzPct val="45000"/>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Tesla,_Inc.#cite_note-GM-31" TargetMode="Externa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3.jfif"/><Relationship Id="rId2" Type="http://schemas.openxmlformats.org/officeDocument/2006/relationships/image" Target="../media/image32.jpe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png"/><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jpeg"/><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2ED3E-33EB-400B-AC6F-1FB2E3F42890}"/>
              </a:ext>
            </a:extLst>
          </p:cNvPr>
          <p:cNvSpPr>
            <a:spLocks noGrp="1"/>
          </p:cNvSpPr>
          <p:nvPr>
            <p:ph type="ctrTitle"/>
          </p:nvPr>
        </p:nvSpPr>
        <p:spPr>
          <a:xfrm>
            <a:off x="1399709" y="2661498"/>
            <a:ext cx="9144000" cy="2387600"/>
          </a:xfrm>
        </p:spPr>
        <p:txBody>
          <a:bodyPr/>
          <a:lstStyle/>
          <a:p>
            <a:r>
              <a:rPr lang="en-IN" dirty="0"/>
              <a:t>Case Study of Tesla</a:t>
            </a:r>
          </a:p>
        </p:txBody>
      </p:sp>
      <p:sp>
        <p:nvSpPr>
          <p:cNvPr id="6" name="Subtitle 2">
            <a:extLst>
              <a:ext uri="{FF2B5EF4-FFF2-40B4-BE49-F238E27FC236}">
                <a16:creationId xmlns:a16="http://schemas.microsoft.com/office/drawing/2014/main" id="{07AAED99-9301-4583-9328-88D1F665B72D}"/>
              </a:ext>
            </a:extLst>
          </p:cNvPr>
          <p:cNvSpPr>
            <a:spLocks noGrp="1"/>
          </p:cNvSpPr>
          <p:nvPr>
            <p:ph type="subTitle" idx="1"/>
          </p:nvPr>
        </p:nvSpPr>
        <p:spPr>
          <a:xfrm>
            <a:off x="1524000" y="5049098"/>
            <a:ext cx="9144000" cy="1655762"/>
          </a:xfrm>
        </p:spPr>
        <p:txBody>
          <a:bodyPr/>
          <a:lstStyle/>
          <a:p>
            <a:r>
              <a:rPr lang="en-IN" dirty="0">
                <a:solidFill>
                  <a:schemeClr val="tx1"/>
                </a:solidFill>
              </a:rPr>
              <a:t>Knowledge</a:t>
            </a:r>
            <a:r>
              <a:rPr lang="en-IN" dirty="0"/>
              <a:t> </a:t>
            </a:r>
            <a:r>
              <a:rPr lang="en-IN" dirty="0">
                <a:solidFill>
                  <a:schemeClr val="tx1"/>
                </a:solidFill>
              </a:rPr>
              <a:t>Management</a:t>
            </a:r>
            <a:r>
              <a:rPr lang="en-IN" dirty="0"/>
              <a:t> </a:t>
            </a:r>
            <a:r>
              <a:rPr lang="en-IN" dirty="0">
                <a:solidFill>
                  <a:schemeClr val="tx1"/>
                </a:solidFill>
              </a:rPr>
              <a:t>Project</a:t>
            </a:r>
          </a:p>
        </p:txBody>
      </p:sp>
      <p:pic>
        <p:nvPicPr>
          <p:cNvPr id="5" name="Picture 4">
            <a:extLst>
              <a:ext uri="{FF2B5EF4-FFF2-40B4-BE49-F238E27FC236}">
                <a16:creationId xmlns:a16="http://schemas.microsoft.com/office/drawing/2014/main" id="{E10E9E9A-062C-4443-9F2C-063AEE0C1FD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98143" y="1258581"/>
            <a:ext cx="2596717" cy="2596717"/>
          </a:xfrm>
          <a:prstGeom prst="rect">
            <a:avLst/>
          </a:prstGeom>
        </p:spPr>
      </p:pic>
    </p:spTree>
    <p:extLst>
      <p:ext uri="{BB962C8B-B14F-4D97-AF65-F5344CB8AC3E}">
        <p14:creationId xmlns:p14="http://schemas.microsoft.com/office/powerpoint/2010/main" val="1140152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C19AE-8CD4-4C79-88BF-CC30C9DFB08D}"/>
              </a:ext>
            </a:extLst>
          </p:cNvPr>
          <p:cNvSpPr>
            <a:spLocks noGrp="1"/>
          </p:cNvSpPr>
          <p:nvPr>
            <p:ph type="title"/>
          </p:nvPr>
        </p:nvSpPr>
        <p:spPr>
          <a:xfrm>
            <a:off x="449802" y="1117943"/>
            <a:ext cx="10972320" cy="1144800"/>
          </a:xfrm>
        </p:spPr>
        <p:txBody>
          <a:bodyPr/>
          <a:lstStyle/>
          <a:p>
            <a:r>
              <a:rPr lang="en-IN" dirty="0"/>
              <a:t>Introduction</a:t>
            </a:r>
          </a:p>
        </p:txBody>
      </p:sp>
      <p:pic>
        <p:nvPicPr>
          <p:cNvPr id="5" name="Content Placeholder 4">
            <a:extLst>
              <a:ext uri="{FF2B5EF4-FFF2-40B4-BE49-F238E27FC236}">
                <a16:creationId xmlns:a16="http://schemas.microsoft.com/office/drawing/2014/main" id="{E91317A9-F5F2-4FFE-8E92-FAB0D1DF9471}"/>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2662777" y="2262743"/>
            <a:ext cx="5389146" cy="4195762"/>
          </a:xfrm>
        </p:spPr>
      </p:pic>
      <p:sp>
        <p:nvSpPr>
          <p:cNvPr id="6" name="TextBox 5">
            <a:extLst>
              <a:ext uri="{FF2B5EF4-FFF2-40B4-BE49-F238E27FC236}">
                <a16:creationId xmlns:a16="http://schemas.microsoft.com/office/drawing/2014/main" id="{984CEAC3-E180-4F76-AE06-8A96DA536D24}"/>
              </a:ext>
            </a:extLst>
          </p:cNvPr>
          <p:cNvSpPr txBox="1"/>
          <p:nvPr/>
        </p:nvSpPr>
        <p:spPr>
          <a:xfrm>
            <a:off x="3881625" y="6458505"/>
            <a:ext cx="2951449" cy="307777"/>
          </a:xfrm>
          <a:prstGeom prst="rect">
            <a:avLst/>
          </a:prstGeom>
          <a:noFill/>
        </p:spPr>
        <p:txBody>
          <a:bodyPr wrap="none" rtlCol="0">
            <a:spAutoFit/>
          </a:bodyPr>
          <a:lstStyle/>
          <a:p>
            <a:r>
              <a:rPr lang="en-IN" sz="1400" dirty="0"/>
              <a:t>Tesla’s Quarterly sales from 2012</a:t>
            </a:r>
          </a:p>
        </p:txBody>
      </p:sp>
    </p:spTree>
    <p:extLst>
      <p:ext uri="{BB962C8B-B14F-4D97-AF65-F5344CB8AC3E}">
        <p14:creationId xmlns:p14="http://schemas.microsoft.com/office/powerpoint/2010/main" val="1600556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1753F-F21F-4A24-8B44-0A6470776C64}"/>
              </a:ext>
            </a:extLst>
          </p:cNvPr>
          <p:cNvSpPr>
            <a:spLocks noGrp="1"/>
          </p:cNvSpPr>
          <p:nvPr>
            <p:ph type="title"/>
          </p:nvPr>
        </p:nvSpPr>
        <p:spPr>
          <a:xfrm>
            <a:off x="609840" y="1143612"/>
            <a:ext cx="10972320" cy="1144800"/>
          </a:xfrm>
        </p:spPr>
        <p:txBody>
          <a:bodyPr/>
          <a:lstStyle/>
          <a:p>
            <a:r>
              <a:rPr lang="en-IN" dirty="0"/>
              <a:t>History</a:t>
            </a:r>
          </a:p>
        </p:txBody>
      </p:sp>
      <p:sp>
        <p:nvSpPr>
          <p:cNvPr id="3" name="Content Placeholder 2">
            <a:extLst>
              <a:ext uri="{FF2B5EF4-FFF2-40B4-BE49-F238E27FC236}">
                <a16:creationId xmlns:a16="http://schemas.microsoft.com/office/drawing/2014/main" id="{19D15201-E025-4B06-B360-9B55F5D543C9}"/>
              </a:ext>
            </a:extLst>
          </p:cNvPr>
          <p:cNvSpPr>
            <a:spLocks noGrp="1"/>
          </p:cNvSpPr>
          <p:nvPr>
            <p:ph idx="1"/>
          </p:nvPr>
        </p:nvSpPr>
        <p:spPr>
          <a:xfrm>
            <a:off x="839690" y="2388919"/>
            <a:ext cx="8946541" cy="4195481"/>
          </a:xfrm>
        </p:spPr>
        <p:txBody>
          <a:bodyPr/>
          <a:lstStyle/>
          <a:p>
            <a:r>
              <a:rPr lang="en-US" sz="2400" dirty="0"/>
              <a:t>Tesla Motors was incorporated in July 2003 by Martin Eberhard and Marc Tarpenning with 98% of the initial funds being provided by Chairman of the Board Elon Musk, who appointed Eberhard to be the first CEO. </a:t>
            </a:r>
          </a:p>
          <a:p>
            <a:r>
              <a:rPr lang="en-US" sz="2400" dirty="0"/>
              <a:t>The founders were influenced to start the company after GM recalled all its EV1 electric cars in 2003 and then destroyed them,</a:t>
            </a:r>
            <a:r>
              <a:rPr lang="en-US" sz="2400" u="sng" baseline="30000" dirty="0">
                <a:hlinkClick r:id="rId2"/>
              </a:rPr>
              <a:t>]</a:t>
            </a:r>
            <a:r>
              <a:rPr lang="en-US" sz="2400" dirty="0"/>
              <a:t> and seeing the higher efficiency of battery-electric cars as an opportunity to break the usual correlation between high performance and low mileage.</a:t>
            </a:r>
            <a:endParaRPr lang="en-IN" sz="2400" dirty="0"/>
          </a:p>
        </p:txBody>
      </p:sp>
    </p:spTree>
    <p:extLst>
      <p:ext uri="{BB962C8B-B14F-4D97-AF65-F5344CB8AC3E}">
        <p14:creationId xmlns:p14="http://schemas.microsoft.com/office/powerpoint/2010/main" val="127068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B30F-E192-4FCA-AC93-7EB9E506A246}"/>
              </a:ext>
            </a:extLst>
          </p:cNvPr>
          <p:cNvSpPr>
            <a:spLocks noGrp="1"/>
          </p:cNvSpPr>
          <p:nvPr>
            <p:ph type="title"/>
          </p:nvPr>
        </p:nvSpPr>
        <p:spPr>
          <a:xfrm>
            <a:off x="547456" y="1259021"/>
            <a:ext cx="10972320" cy="1144800"/>
          </a:xfrm>
        </p:spPr>
        <p:txBody>
          <a:bodyPr/>
          <a:lstStyle/>
          <a:p>
            <a:r>
              <a:rPr lang="en-IN" dirty="0"/>
              <a:t>History</a:t>
            </a:r>
          </a:p>
        </p:txBody>
      </p:sp>
      <p:sp>
        <p:nvSpPr>
          <p:cNvPr id="3" name="Content Placeholder 2">
            <a:extLst>
              <a:ext uri="{FF2B5EF4-FFF2-40B4-BE49-F238E27FC236}">
                <a16:creationId xmlns:a16="http://schemas.microsoft.com/office/drawing/2014/main" id="{17541228-B6E9-40C0-961B-0EC161602D55}"/>
              </a:ext>
            </a:extLst>
          </p:cNvPr>
          <p:cNvSpPr>
            <a:spLocks noGrp="1"/>
          </p:cNvSpPr>
          <p:nvPr>
            <p:ph idx="1"/>
          </p:nvPr>
        </p:nvSpPr>
        <p:spPr>
          <a:xfrm>
            <a:off x="792594" y="2662519"/>
            <a:ext cx="8946541" cy="4195481"/>
          </a:xfrm>
        </p:spPr>
        <p:txBody>
          <a:bodyPr/>
          <a:lstStyle/>
          <a:p>
            <a:r>
              <a:rPr lang="en-US" sz="2400" dirty="0"/>
              <a:t>Elon Musk led the Series A round of investment in February 2004, joining Tesla's board of directors as its chairman. </a:t>
            </a:r>
          </a:p>
          <a:p>
            <a:r>
              <a:rPr lang="en-US" sz="2400" dirty="0"/>
              <a:t>Musk took an active role within the company and oversaw Roadster product design at a detailed level. In addition to his daily operational roles, Musk was the controlling investor in Tesla from the first financing round, funding $6.5 million of the Series A round of US$7.5 million with personal funds</a:t>
            </a:r>
          </a:p>
        </p:txBody>
      </p:sp>
    </p:spTree>
    <p:extLst>
      <p:ext uri="{BB962C8B-B14F-4D97-AF65-F5344CB8AC3E}">
        <p14:creationId xmlns:p14="http://schemas.microsoft.com/office/powerpoint/2010/main" val="1240871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47161-A1D2-44AD-9D8A-419F438C34DF}"/>
              </a:ext>
            </a:extLst>
          </p:cNvPr>
          <p:cNvSpPr>
            <a:spLocks noGrp="1"/>
          </p:cNvSpPr>
          <p:nvPr>
            <p:ph type="title"/>
          </p:nvPr>
        </p:nvSpPr>
        <p:spPr>
          <a:xfrm>
            <a:off x="458680" y="1188000"/>
            <a:ext cx="10972320" cy="1144800"/>
          </a:xfrm>
        </p:spPr>
        <p:txBody>
          <a:bodyPr/>
          <a:lstStyle/>
          <a:p>
            <a:r>
              <a:rPr lang="en-IN" dirty="0"/>
              <a:t>History</a:t>
            </a:r>
          </a:p>
        </p:txBody>
      </p:sp>
      <p:sp>
        <p:nvSpPr>
          <p:cNvPr id="3" name="Content Placeholder 2">
            <a:extLst>
              <a:ext uri="{FF2B5EF4-FFF2-40B4-BE49-F238E27FC236}">
                <a16:creationId xmlns:a16="http://schemas.microsoft.com/office/drawing/2014/main" id="{6BEAFC21-5BBE-44F9-AB9D-DD0E03D5DF22}"/>
              </a:ext>
            </a:extLst>
          </p:cNvPr>
          <p:cNvSpPr>
            <a:spLocks noGrp="1"/>
          </p:cNvSpPr>
          <p:nvPr>
            <p:ph idx="1"/>
          </p:nvPr>
        </p:nvSpPr>
        <p:spPr>
          <a:xfrm>
            <a:off x="316637" y="2456776"/>
            <a:ext cx="10972320" cy="3977280"/>
          </a:xfrm>
        </p:spPr>
        <p:txBody>
          <a:bodyPr/>
          <a:lstStyle/>
          <a:p>
            <a:r>
              <a:rPr lang="en-US" sz="2400" dirty="0"/>
              <a:t> Tesla's primary goal was to commercialize electric vehicles, starting with a premium sports car aimed at early adopters and then moving into more mainstream vehicles, including sedans and affordable compacts</a:t>
            </a:r>
            <a:endParaRPr lang="en-IN" sz="2400" dirty="0"/>
          </a:p>
          <a:p>
            <a:endParaRPr lang="en-IN" sz="2400" dirty="0"/>
          </a:p>
        </p:txBody>
      </p:sp>
    </p:spTree>
    <p:extLst>
      <p:ext uri="{BB962C8B-B14F-4D97-AF65-F5344CB8AC3E}">
        <p14:creationId xmlns:p14="http://schemas.microsoft.com/office/powerpoint/2010/main" val="2254808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C219D-6F63-4131-8479-D81F133FE709}"/>
              </a:ext>
            </a:extLst>
          </p:cNvPr>
          <p:cNvSpPr>
            <a:spLocks noGrp="1"/>
          </p:cNvSpPr>
          <p:nvPr>
            <p:ph type="title"/>
          </p:nvPr>
        </p:nvSpPr>
        <p:spPr>
          <a:xfrm>
            <a:off x="378999" y="1236852"/>
            <a:ext cx="10972320" cy="1144800"/>
          </a:xfrm>
        </p:spPr>
        <p:txBody>
          <a:bodyPr/>
          <a:lstStyle/>
          <a:p>
            <a:r>
              <a:rPr lang="en-IN" dirty="0"/>
              <a:t>Strategy</a:t>
            </a:r>
          </a:p>
        </p:txBody>
      </p:sp>
      <p:sp>
        <p:nvSpPr>
          <p:cNvPr id="3" name="Content Placeholder 2">
            <a:extLst>
              <a:ext uri="{FF2B5EF4-FFF2-40B4-BE49-F238E27FC236}">
                <a16:creationId xmlns:a16="http://schemas.microsoft.com/office/drawing/2014/main" id="{6A2E582B-BE6F-4F93-A5CF-F5C8BFC06F99}"/>
              </a:ext>
            </a:extLst>
          </p:cNvPr>
          <p:cNvSpPr>
            <a:spLocks noGrp="1"/>
          </p:cNvSpPr>
          <p:nvPr>
            <p:ph idx="1"/>
          </p:nvPr>
        </p:nvSpPr>
        <p:spPr>
          <a:xfrm>
            <a:off x="840681" y="2381652"/>
            <a:ext cx="8946541" cy="4195481"/>
          </a:xfrm>
        </p:spPr>
        <p:txBody>
          <a:bodyPr/>
          <a:lstStyle/>
          <a:p>
            <a:r>
              <a:rPr lang="en-US" sz="2400" dirty="0"/>
              <a:t>Tesla's business strategy is to emulate typical technological-product life cycles and initially target affluent buyers, and then move into larger markets at lower price points.</a:t>
            </a:r>
          </a:p>
          <a:p>
            <a:r>
              <a:rPr lang="en-US" sz="2400" dirty="0"/>
              <a:t>The battery and electric drivetrain technology for each model would be developed and partially paid for through the sales of earlier models. </a:t>
            </a:r>
          </a:p>
          <a:p>
            <a:r>
              <a:rPr lang="en-US" sz="2400" dirty="0"/>
              <a:t>The Roadster was low-volume and priced at US$109,000. Model S and Model X target the broader luxury market. Model 3 and the Model Y are aimed at a higher-volume segment. </a:t>
            </a:r>
            <a:endParaRPr lang="en-IN" sz="2400" dirty="0"/>
          </a:p>
        </p:txBody>
      </p:sp>
    </p:spTree>
    <p:extLst>
      <p:ext uri="{BB962C8B-B14F-4D97-AF65-F5344CB8AC3E}">
        <p14:creationId xmlns:p14="http://schemas.microsoft.com/office/powerpoint/2010/main" val="675979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8090-D73B-40AA-87E9-7B651A50B45D}"/>
              </a:ext>
            </a:extLst>
          </p:cNvPr>
          <p:cNvSpPr>
            <a:spLocks noGrp="1"/>
          </p:cNvSpPr>
          <p:nvPr>
            <p:ph type="title"/>
          </p:nvPr>
        </p:nvSpPr>
        <p:spPr>
          <a:xfrm>
            <a:off x="438003" y="1266860"/>
            <a:ext cx="10972320" cy="1144800"/>
          </a:xfrm>
        </p:spPr>
        <p:txBody>
          <a:bodyPr/>
          <a:lstStyle/>
          <a:p>
            <a:r>
              <a:rPr lang="en-IN" dirty="0"/>
              <a:t>Strategy</a:t>
            </a:r>
          </a:p>
        </p:txBody>
      </p:sp>
      <p:pic>
        <p:nvPicPr>
          <p:cNvPr id="4" name="Content Placeholder 3">
            <a:extLst>
              <a:ext uri="{FF2B5EF4-FFF2-40B4-BE49-F238E27FC236}">
                <a16:creationId xmlns:a16="http://schemas.microsoft.com/office/drawing/2014/main" id="{450FA5E3-A1EA-4871-82AB-75830E5976ED}"/>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430279" y="3036728"/>
            <a:ext cx="5362688" cy="3016512"/>
          </a:xfrm>
          <a:prstGeom prst="rect">
            <a:avLst/>
          </a:prstGeom>
        </p:spPr>
      </p:pic>
      <p:sp>
        <p:nvSpPr>
          <p:cNvPr id="5" name="Rectangle 4">
            <a:extLst>
              <a:ext uri="{FF2B5EF4-FFF2-40B4-BE49-F238E27FC236}">
                <a16:creationId xmlns:a16="http://schemas.microsoft.com/office/drawing/2014/main" id="{02769E67-1F9E-4E1D-8E0A-22F083131711}"/>
              </a:ext>
            </a:extLst>
          </p:cNvPr>
          <p:cNvSpPr/>
          <p:nvPr/>
        </p:nvSpPr>
        <p:spPr>
          <a:xfrm>
            <a:off x="1212706" y="6158577"/>
            <a:ext cx="3797835" cy="369332"/>
          </a:xfrm>
          <a:prstGeom prst="rect">
            <a:avLst/>
          </a:prstGeom>
        </p:spPr>
        <p:txBody>
          <a:bodyPr wrap="none">
            <a:spAutoFit/>
          </a:bodyPr>
          <a:lstStyle/>
          <a:p>
            <a:r>
              <a:rPr lang="en-IN" dirty="0"/>
              <a:t>A Tesla Dealership in Chicago IL </a:t>
            </a:r>
          </a:p>
        </p:txBody>
      </p:sp>
      <p:pic>
        <p:nvPicPr>
          <p:cNvPr id="6" name="Picture 5">
            <a:extLst>
              <a:ext uri="{FF2B5EF4-FFF2-40B4-BE49-F238E27FC236}">
                <a16:creationId xmlns:a16="http://schemas.microsoft.com/office/drawing/2014/main" id="{F6065B15-8F7B-47E8-81DB-46E50BB5F7D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76563" y="3221750"/>
            <a:ext cx="5033760" cy="2831490"/>
          </a:xfrm>
          <a:prstGeom prst="rect">
            <a:avLst/>
          </a:prstGeom>
        </p:spPr>
      </p:pic>
      <p:sp>
        <p:nvSpPr>
          <p:cNvPr id="7" name="Rectangle 6">
            <a:extLst>
              <a:ext uri="{FF2B5EF4-FFF2-40B4-BE49-F238E27FC236}">
                <a16:creationId xmlns:a16="http://schemas.microsoft.com/office/drawing/2014/main" id="{26F864EE-00B3-4018-B930-EA66247582F0}"/>
              </a:ext>
            </a:extLst>
          </p:cNvPr>
          <p:cNvSpPr/>
          <p:nvPr/>
        </p:nvSpPr>
        <p:spPr>
          <a:xfrm>
            <a:off x="7627004" y="6158577"/>
            <a:ext cx="3020379" cy="369332"/>
          </a:xfrm>
          <a:prstGeom prst="rect">
            <a:avLst/>
          </a:prstGeom>
        </p:spPr>
        <p:txBody>
          <a:bodyPr wrap="none">
            <a:spAutoFit/>
          </a:bodyPr>
          <a:lstStyle/>
          <a:p>
            <a:r>
              <a:rPr lang="en-IN" dirty="0"/>
              <a:t>Tesla’s Lithium ion battery</a:t>
            </a:r>
          </a:p>
        </p:txBody>
      </p:sp>
    </p:spTree>
    <p:extLst>
      <p:ext uri="{BB962C8B-B14F-4D97-AF65-F5344CB8AC3E}">
        <p14:creationId xmlns:p14="http://schemas.microsoft.com/office/powerpoint/2010/main" val="3407794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94955-2EBC-491F-A2A8-40C2D99F9EEA}"/>
              </a:ext>
            </a:extLst>
          </p:cNvPr>
          <p:cNvSpPr>
            <a:spLocks noGrp="1"/>
          </p:cNvSpPr>
          <p:nvPr>
            <p:ph type="title"/>
          </p:nvPr>
        </p:nvSpPr>
        <p:spPr>
          <a:xfrm>
            <a:off x="681696" y="855616"/>
            <a:ext cx="9404723" cy="1400530"/>
          </a:xfrm>
        </p:spPr>
        <p:txBody>
          <a:bodyPr/>
          <a:lstStyle/>
          <a:p>
            <a:r>
              <a:rPr lang="en-IN" dirty="0"/>
              <a:t>Strategy</a:t>
            </a:r>
          </a:p>
        </p:txBody>
      </p:sp>
      <p:sp>
        <p:nvSpPr>
          <p:cNvPr id="3" name="Content Placeholder 2">
            <a:extLst>
              <a:ext uri="{FF2B5EF4-FFF2-40B4-BE49-F238E27FC236}">
                <a16:creationId xmlns:a16="http://schemas.microsoft.com/office/drawing/2014/main" id="{A1695156-8E33-452C-B264-2D54C8DCED0D}"/>
              </a:ext>
            </a:extLst>
          </p:cNvPr>
          <p:cNvSpPr>
            <a:spLocks noGrp="1"/>
          </p:cNvSpPr>
          <p:nvPr>
            <p:ph idx="1"/>
          </p:nvPr>
        </p:nvSpPr>
        <p:spPr>
          <a:xfrm>
            <a:off x="681696" y="2504114"/>
            <a:ext cx="8946541" cy="4195481"/>
          </a:xfrm>
        </p:spPr>
        <p:txBody>
          <a:bodyPr>
            <a:normAutofit fontScale="85000" lnSpcReduction="20000"/>
          </a:bodyPr>
          <a:lstStyle/>
          <a:p>
            <a:r>
              <a:rPr lang="en-US" dirty="0"/>
              <a:t>This business strategy is common in the technology industry. According to a Musk blog post, "New technology in any field takes a few versions to optimize before reaching the mass market, and in this case, it is competing with 150 years and trillions of dollars spent on gasoline cars." </a:t>
            </a:r>
          </a:p>
          <a:p>
            <a:r>
              <a:rPr lang="en-US" dirty="0"/>
              <a:t>Tesla's production strategy includes a high degree of vertical integration (80% in 2016), which includes component production and proprietary charging infrastructure. The company operates large factories to capture economies of scale. Vertical integration is rare in the automotive industry, where companies typically outsource 80% of components to suppliers, and focus on engine manufacturing and final assembly. </a:t>
            </a:r>
          </a:p>
          <a:p>
            <a:pPr marL="0" indent="0">
              <a:buNone/>
            </a:pPr>
            <a:br>
              <a:rPr lang="en-US" dirty="0"/>
            </a:br>
            <a:endParaRPr lang="en-US" dirty="0"/>
          </a:p>
          <a:p>
            <a:endParaRPr lang="en-IN" dirty="0"/>
          </a:p>
        </p:txBody>
      </p:sp>
    </p:spTree>
    <p:extLst>
      <p:ext uri="{BB962C8B-B14F-4D97-AF65-F5344CB8AC3E}">
        <p14:creationId xmlns:p14="http://schemas.microsoft.com/office/powerpoint/2010/main" val="3244773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F0BF3-68AF-4C5A-B0AB-8952E846E0F1}"/>
              </a:ext>
            </a:extLst>
          </p:cNvPr>
          <p:cNvSpPr>
            <a:spLocks noGrp="1"/>
          </p:cNvSpPr>
          <p:nvPr>
            <p:ph type="title"/>
          </p:nvPr>
        </p:nvSpPr>
        <p:spPr>
          <a:xfrm>
            <a:off x="609840" y="998633"/>
            <a:ext cx="10972320" cy="1144800"/>
          </a:xfrm>
        </p:spPr>
        <p:txBody>
          <a:bodyPr/>
          <a:lstStyle/>
          <a:p>
            <a:r>
              <a:rPr lang="en-IN" dirty="0"/>
              <a:t>Strategy</a:t>
            </a:r>
          </a:p>
        </p:txBody>
      </p:sp>
      <p:pic>
        <p:nvPicPr>
          <p:cNvPr id="4" name="Content Placeholder 3">
            <a:extLst>
              <a:ext uri="{FF2B5EF4-FFF2-40B4-BE49-F238E27FC236}">
                <a16:creationId xmlns:a16="http://schemas.microsoft.com/office/drawing/2014/main" id="{E2CF57DF-85BE-4E3D-986D-E3100DD2D802}"/>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553955" y="2389989"/>
            <a:ext cx="4794517" cy="2696916"/>
          </a:xfrm>
          <a:prstGeom prst="rect">
            <a:avLst/>
          </a:prstGeom>
        </p:spPr>
      </p:pic>
      <p:sp>
        <p:nvSpPr>
          <p:cNvPr id="5" name="Rectangle 4">
            <a:extLst>
              <a:ext uri="{FF2B5EF4-FFF2-40B4-BE49-F238E27FC236}">
                <a16:creationId xmlns:a16="http://schemas.microsoft.com/office/drawing/2014/main" id="{76D14DBE-DABD-47FE-BB39-8C1298AB5157}"/>
              </a:ext>
            </a:extLst>
          </p:cNvPr>
          <p:cNvSpPr/>
          <p:nvPr/>
        </p:nvSpPr>
        <p:spPr>
          <a:xfrm>
            <a:off x="1690296" y="5321709"/>
            <a:ext cx="4701625" cy="369332"/>
          </a:xfrm>
          <a:prstGeom prst="rect">
            <a:avLst/>
          </a:prstGeom>
        </p:spPr>
        <p:txBody>
          <a:bodyPr wrap="square">
            <a:spAutoFit/>
          </a:bodyPr>
          <a:lstStyle/>
          <a:p>
            <a:r>
              <a:rPr lang="en-IN" dirty="0"/>
              <a:t>Tesla Assembly Line</a:t>
            </a:r>
          </a:p>
        </p:txBody>
      </p:sp>
      <p:pic>
        <p:nvPicPr>
          <p:cNvPr id="6" name="Picture 5">
            <a:extLst>
              <a:ext uri="{FF2B5EF4-FFF2-40B4-BE49-F238E27FC236}">
                <a16:creationId xmlns:a16="http://schemas.microsoft.com/office/drawing/2014/main" id="{204F6ECD-4A2C-4800-9434-9237C160FC9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91464" y="2166517"/>
            <a:ext cx="4794517" cy="3037790"/>
          </a:xfrm>
          <a:prstGeom prst="rect">
            <a:avLst/>
          </a:prstGeom>
        </p:spPr>
      </p:pic>
      <p:sp>
        <p:nvSpPr>
          <p:cNvPr id="7" name="Rectangle 6">
            <a:extLst>
              <a:ext uri="{FF2B5EF4-FFF2-40B4-BE49-F238E27FC236}">
                <a16:creationId xmlns:a16="http://schemas.microsoft.com/office/drawing/2014/main" id="{F61B823F-2867-480F-B43D-CDFE687B4FE5}"/>
              </a:ext>
            </a:extLst>
          </p:cNvPr>
          <p:cNvSpPr/>
          <p:nvPr/>
        </p:nvSpPr>
        <p:spPr>
          <a:xfrm>
            <a:off x="6291464" y="5367878"/>
            <a:ext cx="4794518" cy="646331"/>
          </a:xfrm>
          <a:prstGeom prst="rect">
            <a:avLst/>
          </a:prstGeom>
        </p:spPr>
        <p:txBody>
          <a:bodyPr wrap="square">
            <a:spAutoFit/>
          </a:bodyPr>
          <a:lstStyle/>
          <a:p>
            <a:r>
              <a:rPr lang="en-IN" dirty="0"/>
              <a:t>A Diagram Depicting the  different components of a Tesla Model 3</a:t>
            </a:r>
          </a:p>
        </p:txBody>
      </p:sp>
    </p:spTree>
    <p:extLst>
      <p:ext uri="{BB962C8B-B14F-4D97-AF65-F5344CB8AC3E}">
        <p14:creationId xmlns:p14="http://schemas.microsoft.com/office/powerpoint/2010/main" val="3095286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F6A2E-E796-4DCC-9C14-008D1D16AE65}"/>
              </a:ext>
            </a:extLst>
          </p:cNvPr>
          <p:cNvSpPr>
            <a:spLocks noGrp="1"/>
          </p:cNvSpPr>
          <p:nvPr>
            <p:ph type="title"/>
          </p:nvPr>
        </p:nvSpPr>
        <p:spPr>
          <a:xfrm>
            <a:off x="609840" y="1179123"/>
            <a:ext cx="10972320" cy="1144800"/>
          </a:xfrm>
        </p:spPr>
        <p:txBody>
          <a:bodyPr/>
          <a:lstStyle/>
          <a:p>
            <a:r>
              <a:rPr lang="en-IN" dirty="0"/>
              <a:t>Strategy</a:t>
            </a:r>
          </a:p>
        </p:txBody>
      </p:sp>
      <p:sp>
        <p:nvSpPr>
          <p:cNvPr id="3" name="Content Placeholder 2">
            <a:extLst>
              <a:ext uri="{FF2B5EF4-FFF2-40B4-BE49-F238E27FC236}">
                <a16:creationId xmlns:a16="http://schemas.microsoft.com/office/drawing/2014/main" id="{E0965DAB-C1E9-4F90-8657-0713ADEE32F6}"/>
              </a:ext>
            </a:extLst>
          </p:cNvPr>
          <p:cNvSpPr>
            <a:spLocks noGrp="1"/>
          </p:cNvSpPr>
          <p:nvPr>
            <p:ph idx="1"/>
          </p:nvPr>
        </p:nvSpPr>
        <p:spPr>
          <a:xfrm>
            <a:off x="777547" y="2458000"/>
            <a:ext cx="8946541" cy="4195481"/>
          </a:xfrm>
        </p:spPr>
        <p:txBody>
          <a:bodyPr/>
          <a:lstStyle/>
          <a:p>
            <a:r>
              <a:rPr lang="en-US" sz="2400" dirty="0"/>
              <a:t>The Tesla Patent Wall at its headquarters was removed after the company announced its patents are part of the open source movement. </a:t>
            </a:r>
          </a:p>
          <a:p>
            <a:r>
              <a:rPr lang="en-US" sz="2400" dirty="0"/>
              <a:t>Tesla's sales strategy is to sell its vehicles online and in company-owned showrooms rather than through a conventional dealer network. Moving towards an e-commerce strategy, customers are able to customize and order their vehicles online</a:t>
            </a:r>
          </a:p>
        </p:txBody>
      </p:sp>
    </p:spTree>
    <p:extLst>
      <p:ext uri="{BB962C8B-B14F-4D97-AF65-F5344CB8AC3E}">
        <p14:creationId xmlns:p14="http://schemas.microsoft.com/office/powerpoint/2010/main" val="2304108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8877-4BDE-46B7-B810-F6D3592FFCA6}"/>
              </a:ext>
            </a:extLst>
          </p:cNvPr>
          <p:cNvSpPr>
            <a:spLocks noGrp="1"/>
          </p:cNvSpPr>
          <p:nvPr>
            <p:ph type="title"/>
          </p:nvPr>
        </p:nvSpPr>
        <p:spPr>
          <a:xfrm>
            <a:off x="505097" y="1153165"/>
            <a:ext cx="10972320" cy="1144800"/>
          </a:xfrm>
        </p:spPr>
        <p:txBody>
          <a:bodyPr/>
          <a:lstStyle/>
          <a:p>
            <a:r>
              <a:rPr lang="en-IN" dirty="0"/>
              <a:t>Strategy</a:t>
            </a:r>
          </a:p>
        </p:txBody>
      </p:sp>
      <p:sp>
        <p:nvSpPr>
          <p:cNvPr id="3" name="Content Placeholder 2">
            <a:extLst>
              <a:ext uri="{FF2B5EF4-FFF2-40B4-BE49-F238E27FC236}">
                <a16:creationId xmlns:a16="http://schemas.microsoft.com/office/drawing/2014/main" id="{B18D716D-08E7-4A5D-ABBA-F5E67A7B2B3A}"/>
              </a:ext>
            </a:extLst>
          </p:cNvPr>
          <p:cNvSpPr>
            <a:spLocks noGrp="1"/>
          </p:cNvSpPr>
          <p:nvPr>
            <p:ph idx="1"/>
          </p:nvPr>
        </p:nvSpPr>
        <p:spPr>
          <a:xfrm>
            <a:off x="505097" y="2880720"/>
            <a:ext cx="10972320" cy="3977280"/>
          </a:xfrm>
        </p:spPr>
        <p:txBody>
          <a:bodyPr/>
          <a:lstStyle/>
          <a:p>
            <a:r>
              <a:rPr lang="en-US" sz="2400" dirty="0"/>
              <a:t>Tesla's sales strategy is to sell its vehicles online and in company-owned showrooms rather than through a conventional dealer network. Moving towards an e-commerce strategy, customers are able to customize and order their vehicles online</a:t>
            </a:r>
            <a:endParaRPr lang="en-IN" sz="2400" dirty="0"/>
          </a:p>
          <a:p>
            <a:endParaRPr lang="en-IN" sz="2400" dirty="0"/>
          </a:p>
        </p:txBody>
      </p:sp>
    </p:spTree>
    <p:extLst>
      <p:ext uri="{BB962C8B-B14F-4D97-AF65-F5344CB8AC3E}">
        <p14:creationId xmlns:p14="http://schemas.microsoft.com/office/powerpoint/2010/main" val="786089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A2C87-A2D1-4FF7-9B51-56557B49F168}"/>
              </a:ext>
            </a:extLst>
          </p:cNvPr>
          <p:cNvSpPr>
            <a:spLocks noGrp="1"/>
          </p:cNvSpPr>
          <p:nvPr>
            <p:ph type="title"/>
          </p:nvPr>
        </p:nvSpPr>
        <p:spPr>
          <a:xfrm>
            <a:off x="516294" y="1218732"/>
            <a:ext cx="10972320" cy="1144800"/>
          </a:xfrm>
        </p:spPr>
        <p:txBody>
          <a:bodyPr/>
          <a:lstStyle/>
          <a:p>
            <a:r>
              <a:rPr lang="en-IN" dirty="0"/>
              <a:t>Knowledge Management</a:t>
            </a:r>
          </a:p>
        </p:txBody>
      </p:sp>
      <p:sp>
        <p:nvSpPr>
          <p:cNvPr id="3" name="Text Placeholder 2">
            <a:extLst>
              <a:ext uri="{FF2B5EF4-FFF2-40B4-BE49-F238E27FC236}">
                <a16:creationId xmlns:a16="http://schemas.microsoft.com/office/drawing/2014/main" id="{079C2219-93C5-4B36-A9C4-38089B3E10AB}"/>
              </a:ext>
            </a:extLst>
          </p:cNvPr>
          <p:cNvSpPr>
            <a:spLocks noGrp="1"/>
          </p:cNvSpPr>
          <p:nvPr>
            <p:ph type="body"/>
          </p:nvPr>
        </p:nvSpPr>
        <p:spPr>
          <a:xfrm>
            <a:off x="516294" y="1791132"/>
            <a:ext cx="10972320" cy="3977280"/>
          </a:xfrm>
        </p:spPr>
        <p:txBody>
          <a:bodyPr/>
          <a:lstStyle/>
          <a:p>
            <a:endParaRPr lang="en-IN" dirty="0"/>
          </a:p>
          <a:p>
            <a:pPr marL="108000" indent="0">
              <a:buNone/>
            </a:pPr>
            <a:endParaRPr lang="en-IN" dirty="0"/>
          </a:p>
          <a:p>
            <a:endParaRPr lang="en-IN" dirty="0"/>
          </a:p>
          <a:p>
            <a:endParaRPr lang="en-IN" dirty="0"/>
          </a:p>
          <a:p>
            <a:r>
              <a:rPr lang="en-IN" sz="2400" dirty="0"/>
              <a:t>Project Title: Case study of Tesla</a:t>
            </a:r>
          </a:p>
          <a:p>
            <a:r>
              <a:rPr lang="en-IN" sz="2400" dirty="0"/>
              <a:t>Project Guide: Prof.Krupesha</a:t>
            </a:r>
          </a:p>
          <a:p>
            <a:r>
              <a:rPr lang="en-IN" sz="2400" dirty="0"/>
              <a:t>Project Team: 2</a:t>
            </a:r>
          </a:p>
        </p:txBody>
      </p:sp>
    </p:spTree>
    <p:extLst>
      <p:ext uri="{BB962C8B-B14F-4D97-AF65-F5344CB8AC3E}">
        <p14:creationId xmlns:p14="http://schemas.microsoft.com/office/powerpoint/2010/main" val="315315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0AFA-0DC6-4AEA-92B6-09B5B02C2994}"/>
              </a:ext>
            </a:extLst>
          </p:cNvPr>
          <p:cNvSpPr>
            <a:spLocks noGrp="1"/>
          </p:cNvSpPr>
          <p:nvPr>
            <p:ph type="title"/>
          </p:nvPr>
        </p:nvSpPr>
        <p:spPr>
          <a:xfrm>
            <a:off x="609840" y="1123677"/>
            <a:ext cx="10972320" cy="1144800"/>
          </a:xfrm>
        </p:spPr>
        <p:txBody>
          <a:bodyPr/>
          <a:lstStyle/>
          <a:p>
            <a:r>
              <a:rPr lang="en-IN" dirty="0"/>
              <a:t>Strategy</a:t>
            </a:r>
          </a:p>
        </p:txBody>
      </p:sp>
      <p:pic>
        <p:nvPicPr>
          <p:cNvPr id="4" name="Content Placeholder 3">
            <a:extLst>
              <a:ext uri="{FF2B5EF4-FFF2-40B4-BE49-F238E27FC236}">
                <a16:creationId xmlns:a16="http://schemas.microsoft.com/office/drawing/2014/main" id="{B9348098-54CF-4695-BB52-840A3E4BFBA8}"/>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490265" y="2637809"/>
            <a:ext cx="5028718" cy="3220699"/>
          </a:xfrm>
          <a:prstGeom prst="rect">
            <a:avLst/>
          </a:prstGeom>
        </p:spPr>
      </p:pic>
      <p:sp>
        <p:nvSpPr>
          <p:cNvPr id="5" name="Rectangle 4">
            <a:extLst>
              <a:ext uri="{FF2B5EF4-FFF2-40B4-BE49-F238E27FC236}">
                <a16:creationId xmlns:a16="http://schemas.microsoft.com/office/drawing/2014/main" id="{43973F5F-7C9C-4CDC-90CA-A197EE9F4839}"/>
              </a:ext>
            </a:extLst>
          </p:cNvPr>
          <p:cNvSpPr/>
          <p:nvPr/>
        </p:nvSpPr>
        <p:spPr>
          <a:xfrm>
            <a:off x="1133863" y="5858508"/>
            <a:ext cx="3995004" cy="369332"/>
          </a:xfrm>
          <a:prstGeom prst="rect">
            <a:avLst/>
          </a:prstGeom>
        </p:spPr>
        <p:txBody>
          <a:bodyPr wrap="none">
            <a:spAutoFit/>
          </a:bodyPr>
          <a:lstStyle/>
          <a:p>
            <a:r>
              <a:rPr lang="en-IN" dirty="0"/>
              <a:t>A screengrab of the Tesla Website</a:t>
            </a:r>
          </a:p>
        </p:txBody>
      </p:sp>
      <p:pic>
        <p:nvPicPr>
          <p:cNvPr id="6" name="Picture 5">
            <a:extLst>
              <a:ext uri="{FF2B5EF4-FFF2-40B4-BE49-F238E27FC236}">
                <a16:creationId xmlns:a16="http://schemas.microsoft.com/office/drawing/2014/main" id="{CCE1C8D4-3C96-4AF0-95D1-6E8783946DE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64870" y="2795396"/>
            <a:ext cx="4220653" cy="2813768"/>
          </a:xfrm>
          <a:prstGeom prst="rect">
            <a:avLst/>
          </a:prstGeom>
        </p:spPr>
      </p:pic>
      <p:sp>
        <p:nvSpPr>
          <p:cNvPr id="7" name="Rectangle 6">
            <a:extLst>
              <a:ext uri="{FF2B5EF4-FFF2-40B4-BE49-F238E27FC236}">
                <a16:creationId xmlns:a16="http://schemas.microsoft.com/office/drawing/2014/main" id="{966D126A-DD1D-49B4-8BFA-1FD32A71B572}"/>
              </a:ext>
            </a:extLst>
          </p:cNvPr>
          <p:cNvSpPr/>
          <p:nvPr/>
        </p:nvSpPr>
        <p:spPr>
          <a:xfrm>
            <a:off x="7474791" y="5858508"/>
            <a:ext cx="2642070" cy="369332"/>
          </a:xfrm>
          <a:prstGeom prst="rect">
            <a:avLst/>
          </a:prstGeom>
        </p:spPr>
        <p:txBody>
          <a:bodyPr wrap="none">
            <a:spAutoFit/>
          </a:bodyPr>
          <a:lstStyle/>
          <a:p>
            <a:r>
              <a:rPr lang="en-IN" dirty="0"/>
              <a:t>Tesla Model S driver UI</a:t>
            </a:r>
          </a:p>
        </p:txBody>
      </p:sp>
    </p:spTree>
    <p:extLst>
      <p:ext uri="{BB962C8B-B14F-4D97-AF65-F5344CB8AC3E}">
        <p14:creationId xmlns:p14="http://schemas.microsoft.com/office/powerpoint/2010/main" val="708778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8C9D0-30E0-4053-8C37-603A448098E0}"/>
              </a:ext>
            </a:extLst>
          </p:cNvPr>
          <p:cNvSpPr>
            <a:spLocks noGrp="1"/>
          </p:cNvSpPr>
          <p:nvPr>
            <p:ph type="title"/>
          </p:nvPr>
        </p:nvSpPr>
        <p:spPr>
          <a:xfrm>
            <a:off x="548640" y="1035795"/>
            <a:ext cx="10972320" cy="1144800"/>
          </a:xfrm>
        </p:spPr>
        <p:txBody>
          <a:bodyPr/>
          <a:lstStyle/>
          <a:p>
            <a:r>
              <a:rPr lang="en-IN" dirty="0"/>
              <a:t>Strategy</a:t>
            </a:r>
          </a:p>
        </p:txBody>
      </p:sp>
      <p:sp>
        <p:nvSpPr>
          <p:cNvPr id="3" name="Content Placeholder 2">
            <a:extLst>
              <a:ext uri="{FF2B5EF4-FFF2-40B4-BE49-F238E27FC236}">
                <a16:creationId xmlns:a16="http://schemas.microsoft.com/office/drawing/2014/main" id="{A63B9082-09CF-47A5-8D6E-116A48AE158F}"/>
              </a:ext>
            </a:extLst>
          </p:cNvPr>
          <p:cNvSpPr>
            <a:spLocks noGrp="1"/>
          </p:cNvSpPr>
          <p:nvPr>
            <p:ph idx="1"/>
          </p:nvPr>
        </p:nvSpPr>
        <p:spPr>
          <a:xfrm>
            <a:off x="609600" y="2180595"/>
            <a:ext cx="8946541" cy="4195481"/>
          </a:xfrm>
        </p:spPr>
        <p:txBody>
          <a:bodyPr/>
          <a:lstStyle/>
          <a:p>
            <a:r>
              <a:rPr lang="en-US" sz="2400" dirty="0"/>
              <a:t>Tesla allows its technology patents to be used by anyone in good faith. Licensing agreements include provisions whereby the recipient agrees not to file patent suits against Tesla, or to copy its designs directly.</a:t>
            </a:r>
          </a:p>
          <a:p>
            <a:r>
              <a:rPr lang="en-US" sz="2400" dirty="0"/>
              <a:t>Tesla retained control of its other intellectual property, such as trademarks and trade secrets to prevent direct copying of its technology. </a:t>
            </a:r>
          </a:p>
        </p:txBody>
      </p:sp>
    </p:spTree>
    <p:extLst>
      <p:ext uri="{BB962C8B-B14F-4D97-AF65-F5344CB8AC3E}">
        <p14:creationId xmlns:p14="http://schemas.microsoft.com/office/powerpoint/2010/main" val="2073585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8F024-0D0A-42AB-B0D1-B3934E91DFEE}"/>
              </a:ext>
            </a:extLst>
          </p:cNvPr>
          <p:cNvSpPr>
            <a:spLocks noGrp="1"/>
          </p:cNvSpPr>
          <p:nvPr>
            <p:ph type="title"/>
          </p:nvPr>
        </p:nvSpPr>
        <p:spPr>
          <a:xfrm>
            <a:off x="609840" y="1275085"/>
            <a:ext cx="10972320" cy="1144800"/>
          </a:xfrm>
        </p:spPr>
        <p:txBody>
          <a:bodyPr/>
          <a:lstStyle/>
          <a:p>
            <a:r>
              <a:rPr lang="en-IN" dirty="0"/>
              <a:t>Strategy</a:t>
            </a:r>
          </a:p>
        </p:txBody>
      </p:sp>
      <p:sp>
        <p:nvSpPr>
          <p:cNvPr id="3" name="Content Placeholder 2">
            <a:extLst>
              <a:ext uri="{FF2B5EF4-FFF2-40B4-BE49-F238E27FC236}">
                <a16:creationId xmlns:a16="http://schemas.microsoft.com/office/drawing/2014/main" id="{E4987F14-C093-4444-9F9A-7701E665B171}"/>
              </a:ext>
            </a:extLst>
          </p:cNvPr>
          <p:cNvSpPr>
            <a:spLocks noGrp="1"/>
          </p:cNvSpPr>
          <p:nvPr>
            <p:ph idx="1"/>
          </p:nvPr>
        </p:nvSpPr>
        <p:spPr>
          <a:xfrm>
            <a:off x="539932" y="3084978"/>
            <a:ext cx="10972320" cy="3977280"/>
          </a:xfrm>
        </p:spPr>
        <p:txBody>
          <a:bodyPr/>
          <a:lstStyle/>
          <a:p>
            <a:r>
              <a:rPr lang="en-US" sz="2400" dirty="0"/>
              <a:t>Tesla Human Resources VP Arnnon Geshuri committed to bringing manufacturing jobs "back to California“.</a:t>
            </a:r>
          </a:p>
          <a:p>
            <a:r>
              <a:rPr lang="en-US" sz="2400" dirty="0"/>
              <a:t>In 2015, Geshuri led a hiring surge about which he said: "In the last 14 months we've had 1.5 million applications from around the world</a:t>
            </a:r>
            <a:endParaRPr lang="en-IN" sz="2400" dirty="0"/>
          </a:p>
          <a:p>
            <a:endParaRPr lang="en-IN" sz="2400" dirty="0"/>
          </a:p>
        </p:txBody>
      </p:sp>
    </p:spTree>
    <p:extLst>
      <p:ext uri="{BB962C8B-B14F-4D97-AF65-F5344CB8AC3E}">
        <p14:creationId xmlns:p14="http://schemas.microsoft.com/office/powerpoint/2010/main" val="3529558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EBC4D-D1E8-4907-B69A-20A927BB7132}"/>
              </a:ext>
            </a:extLst>
          </p:cNvPr>
          <p:cNvSpPr>
            <a:spLocks noGrp="1"/>
          </p:cNvSpPr>
          <p:nvPr>
            <p:ph type="title"/>
          </p:nvPr>
        </p:nvSpPr>
        <p:spPr>
          <a:xfrm>
            <a:off x="609600" y="1196878"/>
            <a:ext cx="10972320" cy="1144800"/>
          </a:xfrm>
        </p:spPr>
        <p:txBody>
          <a:bodyPr/>
          <a:lstStyle/>
          <a:p>
            <a:r>
              <a:rPr lang="en-IN" dirty="0"/>
              <a:t> </a:t>
            </a:r>
            <a:br>
              <a:rPr lang="en-IN" dirty="0"/>
            </a:br>
            <a:r>
              <a:rPr lang="en-US" dirty="0"/>
              <a:t>KM Roles at Tesla:</a:t>
            </a:r>
            <a:br>
              <a:rPr lang="en-IN" dirty="0"/>
            </a:br>
            <a:endParaRPr lang="en-IN" dirty="0"/>
          </a:p>
        </p:txBody>
      </p:sp>
      <p:sp>
        <p:nvSpPr>
          <p:cNvPr id="3" name="Content Placeholder 2">
            <a:extLst>
              <a:ext uri="{FF2B5EF4-FFF2-40B4-BE49-F238E27FC236}">
                <a16:creationId xmlns:a16="http://schemas.microsoft.com/office/drawing/2014/main" id="{F83A918A-5071-459E-9F9C-986E2565CA81}"/>
              </a:ext>
            </a:extLst>
          </p:cNvPr>
          <p:cNvSpPr>
            <a:spLocks noGrp="1"/>
          </p:cNvSpPr>
          <p:nvPr>
            <p:ph idx="1"/>
          </p:nvPr>
        </p:nvSpPr>
        <p:spPr>
          <a:xfrm>
            <a:off x="609600" y="2102005"/>
            <a:ext cx="10972320" cy="3977280"/>
          </a:xfrm>
        </p:spPr>
        <p:txBody>
          <a:bodyPr/>
          <a:lstStyle/>
          <a:p>
            <a:pPr marL="108000" indent="0">
              <a:buNone/>
            </a:pPr>
            <a:r>
              <a:rPr lang="en-US" sz="2400" dirty="0">
                <a:latin typeface="+mj-lt"/>
              </a:rPr>
              <a:t>1)Knowledge manager-</a:t>
            </a:r>
          </a:p>
          <a:p>
            <a:r>
              <a:rPr lang="en-US" sz="2400" dirty="0">
                <a:latin typeface="+mj-lt"/>
              </a:rPr>
              <a:t>Roles and responsibilities include working cross-functionally with Product Managers, Training Program Managers and technical writers to develop effective, interesting, and engaging knowledge management solutions for the Energy products at Tesla.</a:t>
            </a:r>
            <a:endParaRPr lang="en-IN" sz="2400" dirty="0">
              <a:latin typeface="+mj-lt"/>
            </a:endParaRPr>
          </a:p>
          <a:p>
            <a:r>
              <a:rPr lang="en-US" dirty="0"/>
              <a:t>. Standardize content across each Product informational repository for consistent and relevant information for all functional teams. Gather usability feedback from end-users for continual format and delivery improvements.</a:t>
            </a:r>
            <a:endParaRPr lang="en-IN" dirty="0"/>
          </a:p>
          <a:p>
            <a:endParaRPr lang="en-IN" dirty="0">
              <a:latin typeface="+mj-lt"/>
            </a:endParaRPr>
          </a:p>
        </p:txBody>
      </p:sp>
    </p:spTree>
    <p:extLst>
      <p:ext uri="{BB962C8B-B14F-4D97-AF65-F5344CB8AC3E}">
        <p14:creationId xmlns:p14="http://schemas.microsoft.com/office/powerpoint/2010/main" val="2608574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1767E-E5DC-47B0-940C-BD4BEA5D5316}"/>
              </a:ext>
            </a:extLst>
          </p:cNvPr>
          <p:cNvSpPr>
            <a:spLocks noGrp="1"/>
          </p:cNvSpPr>
          <p:nvPr>
            <p:ph type="title"/>
          </p:nvPr>
        </p:nvSpPr>
        <p:spPr>
          <a:xfrm>
            <a:off x="368061" y="1222505"/>
            <a:ext cx="10972320" cy="1144800"/>
          </a:xfrm>
        </p:spPr>
        <p:txBody>
          <a:bodyPr/>
          <a:lstStyle/>
          <a:p>
            <a:r>
              <a:rPr lang="en-IN" dirty="0"/>
              <a:t> </a:t>
            </a:r>
            <a:br>
              <a:rPr lang="en-IN" dirty="0"/>
            </a:br>
            <a:r>
              <a:rPr lang="en-US" dirty="0"/>
              <a:t>KM Roles at Tesla:</a:t>
            </a:r>
            <a:br>
              <a:rPr lang="en-IN" dirty="0"/>
            </a:br>
            <a:endParaRPr lang="en-IN" dirty="0"/>
          </a:p>
        </p:txBody>
      </p:sp>
      <p:sp>
        <p:nvSpPr>
          <p:cNvPr id="3" name="Content Placeholder 2">
            <a:extLst>
              <a:ext uri="{FF2B5EF4-FFF2-40B4-BE49-F238E27FC236}">
                <a16:creationId xmlns:a16="http://schemas.microsoft.com/office/drawing/2014/main" id="{784C54DE-F844-4C01-9F95-CEB59ADB8B54}"/>
              </a:ext>
            </a:extLst>
          </p:cNvPr>
          <p:cNvSpPr>
            <a:spLocks noGrp="1"/>
          </p:cNvSpPr>
          <p:nvPr>
            <p:ph idx="1"/>
          </p:nvPr>
        </p:nvSpPr>
        <p:spPr>
          <a:xfrm>
            <a:off x="368061" y="2564497"/>
            <a:ext cx="10972320" cy="3977280"/>
          </a:xfrm>
        </p:spPr>
        <p:txBody>
          <a:bodyPr/>
          <a:lstStyle/>
          <a:p>
            <a:pPr marL="108000" indent="0">
              <a:buNone/>
            </a:pPr>
            <a:r>
              <a:rPr lang="en-US" sz="2400" dirty="0"/>
              <a:t>2)Knowledge management administrator-</a:t>
            </a:r>
            <a:endParaRPr lang="en-IN" sz="2400" dirty="0"/>
          </a:p>
          <a:p>
            <a:r>
              <a:rPr lang="en-US" sz="2400" dirty="0"/>
              <a:t>The Knowledge Management Administrator is responsible for actively collaborating with IT counterparts to continue development and completion of a high quality, user-friendly sales and service knowledge management system (called TRT) that can be leveraged by Retail Development, as well as its internal business partners and external vendors.</a:t>
            </a:r>
            <a:endParaRPr lang="en-IN" sz="2400" dirty="0"/>
          </a:p>
          <a:p>
            <a:endParaRPr lang="en-IN" dirty="0"/>
          </a:p>
        </p:txBody>
      </p:sp>
    </p:spTree>
    <p:extLst>
      <p:ext uri="{BB962C8B-B14F-4D97-AF65-F5344CB8AC3E}">
        <p14:creationId xmlns:p14="http://schemas.microsoft.com/office/powerpoint/2010/main" val="2740828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7C3DA-F43D-42BF-AE1F-51B0C3F91F69}"/>
              </a:ext>
            </a:extLst>
          </p:cNvPr>
          <p:cNvSpPr>
            <a:spLocks noGrp="1"/>
          </p:cNvSpPr>
          <p:nvPr>
            <p:ph type="title"/>
          </p:nvPr>
        </p:nvSpPr>
        <p:spPr>
          <a:xfrm>
            <a:off x="471577" y="1395035"/>
            <a:ext cx="10972320" cy="1144800"/>
          </a:xfrm>
        </p:spPr>
        <p:txBody>
          <a:bodyPr/>
          <a:lstStyle/>
          <a:p>
            <a:r>
              <a:rPr lang="en-US" dirty="0"/>
              <a:t>How Tesla has taken advantage of KM-</a:t>
            </a:r>
            <a:br>
              <a:rPr lang="en-IN" dirty="0"/>
            </a:br>
            <a:endParaRPr lang="en-IN" dirty="0"/>
          </a:p>
        </p:txBody>
      </p:sp>
      <p:pic>
        <p:nvPicPr>
          <p:cNvPr id="4" name="Content Placeholder 3">
            <a:extLst>
              <a:ext uri="{FF2B5EF4-FFF2-40B4-BE49-F238E27FC236}">
                <a16:creationId xmlns:a16="http://schemas.microsoft.com/office/drawing/2014/main" id="{B865917E-D338-4FB7-9BAD-60E64DFCD8B3}"/>
              </a:ext>
            </a:extLst>
          </p:cNvPr>
          <p:cNvPicPr>
            <a:picLocks noGrp="1" noChangeAspect="1"/>
          </p:cNvPicPr>
          <p:nvPr>
            <p:ph idx="1"/>
          </p:nvPr>
        </p:nvPicPr>
        <p:blipFill>
          <a:blip r:embed="rId2"/>
          <a:stretch>
            <a:fillRect/>
          </a:stretch>
        </p:blipFill>
        <p:spPr>
          <a:xfrm>
            <a:off x="742963" y="3030702"/>
            <a:ext cx="9648743" cy="1860475"/>
          </a:xfrm>
          <a:prstGeom prst="rect">
            <a:avLst/>
          </a:prstGeom>
        </p:spPr>
      </p:pic>
    </p:spTree>
    <p:extLst>
      <p:ext uri="{BB962C8B-B14F-4D97-AF65-F5344CB8AC3E}">
        <p14:creationId xmlns:p14="http://schemas.microsoft.com/office/powerpoint/2010/main" val="1080730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A7EB8-5247-460A-B2FB-B44E84844860}"/>
              </a:ext>
            </a:extLst>
          </p:cNvPr>
          <p:cNvSpPr>
            <a:spLocks noGrp="1"/>
          </p:cNvSpPr>
          <p:nvPr>
            <p:ph type="title"/>
          </p:nvPr>
        </p:nvSpPr>
        <p:spPr>
          <a:xfrm>
            <a:off x="609840" y="1222506"/>
            <a:ext cx="10972320" cy="1144800"/>
          </a:xfrm>
        </p:spPr>
        <p:txBody>
          <a:bodyPr/>
          <a:lstStyle/>
          <a:p>
            <a:r>
              <a:rPr lang="en-US" dirty="0"/>
              <a:t>How Tesla has taken advantage of KM-</a:t>
            </a:r>
            <a:br>
              <a:rPr lang="en-IN" dirty="0"/>
            </a:br>
            <a:endParaRPr lang="en-IN" dirty="0"/>
          </a:p>
        </p:txBody>
      </p:sp>
      <p:sp>
        <p:nvSpPr>
          <p:cNvPr id="3" name="Content Placeholder 2">
            <a:extLst>
              <a:ext uri="{FF2B5EF4-FFF2-40B4-BE49-F238E27FC236}">
                <a16:creationId xmlns:a16="http://schemas.microsoft.com/office/drawing/2014/main" id="{8C546BED-85FF-4E67-83B7-72A531047DCD}"/>
              </a:ext>
            </a:extLst>
          </p:cNvPr>
          <p:cNvSpPr>
            <a:spLocks noGrp="1"/>
          </p:cNvSpPr>
          <p:nvPr>
            <p:ph idx="1"/>
          </p:nvPr>
        </p:nvSpPr>
        <p:spPr>
          <a:xfrm>
            <a:off x="480205" y="2003270"/>
            <a:ext cx="10972320" cy="3977280"/>
          </a:xfrm>
        </p:spPr>
        <p:txBody>
          <a:bodyPr/>
          <a:lstStyle/>
          <a:p>
            <a:r>
              <a:rPr lang="en-US" sz="2400" dirty="0"/>
              <a:t>Tesla took a gamble by sharing patents that covered its revolutionary electric vehicles for free. Sharing of patents could have resulted in competitors catching up but the pro was that sharing of patents was a claim of authenticity which resulted in brand enhancement.</a:t>
            </a:r>
          </a:p>
          <a:p>
            <a:r>
              <a:rPr lang="en-US" sz="2400" dirty="0"/>
              <a:t>.Thus, the best engineers would flock to Tesla, attracted by its spirit of openness, innovation and dedication to a social mission. In this way knowledge assets (patents) were used by Tesla in the growth of the company.</a:t>
            </a:r>
            <a:endParaRPr lang="en-IN" sz="2400" dirty="0"/>
          </a:p>
          <a:p>
            <a:endParaRPr lang="en-IN" sz="2400" dirty="0"/>
          </a:p>
        </p:txBody>
      </p:sp>
    </p:spTree>
    <p:extLst>
      <p:ext uri="{BB962C8B-B14F-4D97-AF65-F5344CB8AC3E}">
        <p14:creationId xmlns:p14="http://schemas.microsoft.com/office/powerpoint/2010/main" val="755295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48E0C-17E8-466A-A2FC-CC397604F68C}"/>
              </a:ext>
            </a:extLst>
          </p:cNvPr>
          <p:cNvSpPr>
            <a:spLocks noGrp="1"/>
          </p:cNvSpPr>
          <p:nvPr>
            <p:ph type="title"/>
          </p:nvPr>
        </p:nvSpPr>
        <p:spPr>
          <a:xfrm>
            <a:off x="609840" y="1005120"/>
            <a:ext cx="10972320" cy="1144800"/>
          </a:xfrm>
        </p:spPr>
        <p:txBody>
          <a:bodyPr/>
          <a:lstStyle/>
          <a:p>
            <a:r>
              <a:rPr lang="en-IN" dirty="0"/>
              <a:t>Technologies of the company</a:t>
            </a:r>
          </a:p>
        </p:txBody>
      </p:sp>
      <p:sp>
        <p:nvSpPr>
          <p:cNvPr id="3" name="Content Placeholder 2">
            <a:extLst>
              <a:ext uri="{FF2B5EF4-FFF2-40B4-BE49-F238E27FC236}">
                <a16:creationId xmlns:a16="http://schemas.microsoft.com/office/drawing/2014/main" id="{9BF5FBD0-E514-43DB-BF38-22DBED1329AD}"/>
              </a:ext>
            </a:extLst>
          </p:cNvPr>
          <p:cNvSpPr>
            <a:spLocks noGrp="1"/>
          </p:cNvSpPr>
          <p:nvPr>
            <p:ph idx="1"/>
          </p:nvPr>
        </p:nvSpPr>
        <p:spPr>
          <a:xfrm>
            <a:off x="748712" y="2215429"/>
            <a:ext cx="8946541" cy="4195481"/>
          </a:xfrm>
        </p:spPr>
        <p:txBody>
          <a:bodyPr/>
          <a:lstStyle/>
          <a:p>
            <a:r>
              <a:rPr lang="en-IN" sz="2400" dirty="0"/>
              <a:t>1 . Batteries</a:t>
            </a:r>
          </a:p>
          <a:p>
            <a:pPr>
              <a:buFont typeface="Courier New" panose="02070309020205020404" pitchFamily="49" charset="0"/>
              <a:buChar char="o"/>
            </a:pPr>
            <a:r>
              <a:rPr lang="en-US" sz="2400" dirty="0"/>
              <a:t>Unlike other automakers, Tesla does not use individual large battery cells, but thousands of small, cylindrical, lithium-ion commodity cells like those used in consumer electronics</a:t>
            </a:r>
          </a:p>
          <a:p>
            <a:pPr>
              <a:buFont typeface="Courier New" panose="02070309020205020404" pitchFamily="49" charset="0"/>
              <a:buChar char="o"/>
            </a:pPr>
            <a:r>
              <a:rPr lang="en-US" sz="2400" dirty="0"/>
              <a:t>Tesla's batteries are manufactured in Gigafactories, the name Gigafactory comes from the word 'Giga,' the unit of measurement representing “billions.” It uses a version of these cells that is designed to be cheaper to manufacture and lighter than standard cells by removing some safety features. </a:t>
            </a:r>
            <a:endParaRPr lang="en-IN" sz="2400" dirty="0"/>
          </a:p>
        </p:txBody>
      </p:sp>
    </p:spTree>
    <p:extLst>
      <p:ext uri="{BB962C8B-B14F-4D97-AF65-F5344CB8AC3E}">
        <p14:creationId xmlns:p14="http://schemas.microsoft.com/office/powerpoint/2010/main" val="2595464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8CB06-9C37-4A21-8AA9-6819F600C06A}"/>
              </a:ext>
            </a:extLst>
          </p:cNvPr>
          <p:cNvSpPr>
            <a:spLocks noGrp="1"/>
          </p:cNvSpPr>
          <p:nvPr>
            <p:ph type="title"/>
          </p:nvPr>
        </p:nvSpPr>
        <p:spPr>
          <a:xfrm>
            <a:off x="743305" y="1362171"/>
            <a:ext cx="10972320" cy="1144800"/>
          </a:xfrm>
        </p:spPr>
        <p:txBody>
          <a:bodyPr/>
          <a:lstStyle/>
          <a:p>
            <a:r>
              <a:rPr lang="en-IN" dirty="0"/>
              <a:t>Technologies of the company</a:t>
            </a:r>
          </a:p>
        </p:txBody>
      </p:sp>
      <p:pic>
        <p:nvPicPr>
          <p:cNvPr id="4" name="Content Placeholder 3">
            <a:extLst>
              <a:ext uri="{FF2B5EF4-FFF2-40B4-BE49-F238E27FC236}">
                <a16:creationId xmlns:a16="http://schemas.microsoft.com/office/drawing/2014/main" id="{C9841B06-8AAB-4839-A4E9-25E7A0FA69A5}"/>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743305" y="3524677"/>
            <a:ext cx="3751033" cy="2342224"/>
          </a:xfrm>
          <a:prstGeom prst="rect">
            <a:avLst/>
          </a:prstGeom>
        </p:spPr>
      </p:pic>
      <p:sp>
        <p:nvSpPr>
          <p:cNvPr id="5" name="Rectangle 4">
            <a:extLst>
              <a:ext uri="{FF2B5EF4-FFF2-40B4-BE49-F238E27FC236}">
                <a16:creationId xmlns:a16="http://schemas.microsoft.com/office/drawing/2014/main" id="{E4642AB6-9A0D-4A5E-B29F-39B2A8D4DA5E}"/>
              </a:ext>
            </a:extLst>
          </p:cNvPr>
          <p:cNvSpPr/>
          <p:nvPr/>
        </p:nvSpPr>
        <p:spPr>
          <a:xfrm>
            <a:off x="1606480" y="6064216"/>
            <a:ext cx="1733167" cy="369332"/>
          </a:xfrm>
          <a:prstGeom prst="rect">
            <a:avLst/>
          </a:prstGeom>
        </p:spPr>
        <p:txBody>
          <a:bodyPr wrap="none">
            <a:spAutoFit/>
          </a:bodyPr>
          <a:lstStyle/>
          <a:p>
            <a:r>
              <a:rPr lang="en-IN" dirty="0"/>
              <a:t>Giga Nevada</a:t>
            </a:r>
          </a:p>
        </p:txBody>
      </p:sp>
      <p:pic>
        <p:nvPicPr>
          <p:cNvPr id="6" name="Picture 5">
            <a:extLst>
              <a:ext uri="{FF2B5EF4-FFF2-40B4-BE49-F238E27FC236}">
                <a16:creationId xmlns:a16="http://schemas.microsoft.com/office/drawing/2014/main" id="{4F415DC0-1185-4F52-BB52-10912FA4D08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847848" y="3429000"/>
            <a:ext cx="3286668" cy="2465001"/>
          </a:xfrm>
          <a:prstGeom prst="rect">
            <a:avLst/>
          </a:prstGeom>
        </p:spPr>
      </p:pic>
      <p:sp>
        <p:nvSpPr>
          <p:cNvPr id="7" name="Rectangle 6">
            <a:extLst>
              <a:ext uri="{FF2B5EF4-FFF2-40B4-BE49-F238E27FC236}">
                <a16:creationId xmlns:a16="http://schemas.microsoft.com/office/drawing/2014/main" id="{8A3516B6-A742-47EB-89D0-65058AD61E92}"/>
              </a:ext>
            </a:extLst>
          </p:cNvPr>
          <p:cNvSpPr/>
          <p:nvPr/>
        </p:nvSpPr>
        <p:spPr>
          <a:xfrm>
            <a:off x="6095760" y="6064216"/>
            <a:ext cx="2574744" cy="369332"/>
          </a:xfrm>
          <a:prstGeom prst="rect">
            <a:avLst/>
          </a:prstGeom>
        </p:spPr>
        <p:txBody>
          <a:bodyPr wrap="none">
            <a:spAutoFit/>
          </a:bodyPr>
          <a:lstStyle/>
          <a:p>
            <a:r>
              <a:rPr lang="en-IN" dirty="0"/>
              <a:t>Inside a Giga Factory</a:t>
            </a:r>
          </a:p>
        </p:txBody>
      </p:sp>
    </p:spTree>
    <p:extLst>
      <p:ext uri="{BB962C8B-B14F-4D97-AF65-F5344CB8AC3E}">
        <p14:creationId xmlns:p14="http://schemas.microsoft.com/office/powerpoint/2010/main" val="3780268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5A28C-A063-4619-8EA4-42B1F89499F7}"/>
              </a:ext>
            </a:extLst>
          </p:cNvPr>
          <p:cNvSpPr>
            <a:spLocks noGrp="1"/>
          </p:cNvSpPr>
          <p:nvPr>
            <p:ph type="title"/>
          </p:nvPr>
        </p:nvSpPr>
        <p:spPr>
          <a:xfrm>
            <a:off x="609840" y="1248960"/>
            <a:ext cx="10972320" cy="1144800"/>
          </a:xfrm>
        </p:spPr>
        <p:txBody>
          <a:bodyPr/>
          <a:lstStyle/>
          <a:p>
            <a:r>
              <a:rPr lang="en-IN" dirty="0"/>
              <a:t>Technology: Batteries</a:t>
            </a:r>
          </a:p>
        </p:txBody>
      </p:sp>
      <p:sp>
        <p:nvSpPr>
          <p:cNvPr id="3" name="Content Placeholder 2">
            <a:extLst>
              <a:ext uri="{FF2B5EF4-FFF2-40B4-BE49-F238E27FC236}">
                <a16:creationId xmlns:a16="http://schemas.microsoft.com/office/drawing/2014/main" id="{AB319DF6-2BCA-410C-9222-33FEA69025AB}"/>
              </a:ext>
            </a:extLst>
          </p:cNvPr>
          <p:cNvSpPr>
            <a:spLocks noGrp="1"/>
          </p:cNvSpPr>
          <p:nvPr>
            <p:ph idx="1"/>
          </p:nvPr>
        </p:nvSpPr>
        <p:spPr>
          <a:xfrm>
            <a:off x="866493" y="2485395"/>
            <a:ext cx="8946541" cy="4195481"/>
          </a:xfrm>
        </p:spPr>
        <p:txBody>
          <a:bodyPr>
            <a:normAutofit fontScale="85000" lnSpcReduction="20000"/>
          </a:bodyPr>
          <a:lstStyle/>
          <a:p>
            <a:r>
              <a:rPr lang="en-US" dirty="0"/>
              <a:t>According to Tesla, these features are redundant because of the advanced thermal management system and an intumescent chemical in the battery to prevent fires. Panasonic is the sole supplier of the cells for Model S, Model X, and Model 3 and cooperates with Tesla in the Giga Nevada's '21–70' cells. </a:t>
            </a:r>
          </a:p>
          <a:p>
            <a:r>
              <a:rPr lang="en-US" dirty="0"/>
              <a:t>The batteries are placed under the vehicle floor. This saves interior and trunk (boot) space but increases the risk of battery damage by debris or impact. The Model S has 0.25 in (6.4 mm) aluminum-alloy armour plate. </a:t>
            </a:r>
          </a:p>
          <a:p>
            <a:r>
              <a:rPr lang="en-US" dirty="0"/>
              <a:t>Tesla has ongoing battery research and development work at Dalhousie University in Nova Scotia, Canada, featuring lead researcher Jeff Dahn. Tesla acquired two battery companies in 2019, Hibar Systems and Maxwell Technologies, all expected to play an important role in Tesla's battery strategy. </a:t>
            </a:r>
          </a:p>
          <a:p>
            <a:endParaRPr lang="en-IN" dirty="0"/>
          </a:p>
        </p:txBody>
      </p:sp>
    </p:spTree>
    <p:extLst>
      <p:ext uri="{BB962C8B-B14F-4D97-AF65-F5344CB8AC3E}">
        <p14:creationId xmlns:p14="http://schemas.microsoft.com/office/powerpoint/2010/main" val="2509735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F7DD0-9B3D-4F3E-B8A6-B4D5C92DBC3E}"/>
              </a:ext>
            </a:extLst>
          </p:cNvPr>
          <p:cNvSpPr>
            <a:spLocks noGrp="1"/>
          </p:cNvSpPr>
          <p:nvPr>
            <p:ph type="title"/>
          </p:nvPr>
        </p:nvSpPr>
        <p:spPr>
          <a:xfrm>
            <a:off x="609600" y="1179373"/>
            <a:ext cx="10972320" cy="1144800"/>
          </a:xfrm>
        </p:spPr>
        <p:txBody>
          <a:bodyPr/>
          <a:lstStyle/>
          <a:p>
            <a:r>
              <a:rPr lang="en-IN" dirty="0"/>
              <a:t>Team	</a:t>
            </a:r>
          </a:p>
        </p:txBody>
      </p:sp>
      <p:sp>
        <p:nvSpPr>
          <p:cNvPr id="3" name="Text Placeholder 2">
            <a:extLst>
              <a:ext uri="{FF2B5EF4-FFF2-40B4-BE49-F238E27FC236}">
                <a16:creationId xmlns:a16="http://schemas.microsoft.com/office/drawing/2014/main" id="{218A2C4D-0F6B-450B-B697-1EA8CB31BFF1}"/>
              </a:ext>
            </a:extLst>
          </p:cNvPr>
          <p:cNvSpPr>
            <a:spLocks noGrp="1"/>
          </p:cNvSpPr>
          <p:nvPr>
            <p:ph type="body"/>
          </p:nvPr>
        </p:nvSpPr>
        <p:spPr>
          <a:xfrm>
            <a:off x="471577" y="2218937"/>
            <a:ext cx="10972320" cy="3977280"/>
          </a:xfrm>
        </p:spPr>
        <p:txBody>
          <a:bodyPr/>
          <a:lstStyle/>
          <a:p>
            <a:pPr marL="634365" lvl="0" indent="-457200">
              <a:buSzPts val="810"/>
              <a:buFont typeface="Arial" panose="020B0604020202020204" pitchFamily="34" charset="0"/>
              <a:buChar char="•"/>
            </a:pPr>
            <a:r>
              <a:rPr lang="en-IN" sz="2400" dirty="0"/>
              <a:t>Mayur RB - PES1201700714</a:t>
            </a:r>
          </a:p>
          <a:p>
            <a:pPr marL="634365" lvl="0" indent="-457200">
              <a:spcBef>
                <a:spcPts val="0"/>
              </a:spcBef>
              <a:buSzPts val="810"/>
              <a:buFont typeface="Arial" panose="020B0604020202020204" pitchFamily="34" charset="0"/>
              <a:buChar char="•"/>
            </a:pPr>
            <a:r>
              <a:rPr lang="en-IN" sz="2400" dirty="0"/>
              <a:t>Jnanesh D - PES1201701822</a:t>
            </a:r>
          </a:p>
          <a:p>
            <a:pPr marL="634365" lvl="0" indent="-457200">
              <a:spcBef>
                <a:spcPts val="0"/>
              </a:spcBef>
              <a:buSzPts val="810"/>
              <a:buFont typeface="Arial" panose="020B0604020202020204" pitchFamily="34" charset="0"/>
              <a:buChar char="•"/>
            </a:pPr>
            <a:r>
              <a:rPr lang="en-IN" sz="2400" dirty="0"/>
              <a:t>Sachin - PES1201701725</a:t>
            </a:r>
          </a:p>
          <a:p>
            <a:pPr marL="634365" lvl="0" indent="-457200">
              <a:spcBef>
                <a:spcPts val="0"/>
              </a:spcBef>
              <a:buSzPts val="810"/>
              <a:buFont typeface="Arial" panose="020B0604020202020204" pitchFamily="34" charset="0"/>
              <a:buChar char="•"/>
            </a:pPr>
            <a:r>
              <a:rPr lang="en-IN" sz="2400" dirty="0"/>
              <a:t>Sujay Gad - PES1201700177</a:t>
            </a:r>
          </a:p>
          <a:p>
            <a:pPr marL="634365" lvl="0" indent="-457200">
              <a:spcBef>
                <a:spcPts val="0"/>
              </a:spcBef>
              <a:buSzPts val="810"/>
              <a:buFont typeface="Arial" panose="020B0604020202020204" pitchFamily="34" charset="0"/>
              <a:buChar char="•"/>
            </a:pPr>
            <a:r>
              <a:rPr lang="en-IN" sz="2400" dirty="0"/>
              <a:t>Revanth Yalipi - PES1201700201</a:t>
            </a:r>
          </a:p>
          <a:p>
            <a:endParaRPr lang="en-IN" dirty="0"/>
          </a:p>
        </p:txBody>
      </p:sp>
    </p:spTree>
    <p:extLst>
      <p:ext uri="{BB962C8B-B14F-4D97-AF65-F5344CB8AC3E}">
        <p14:creationId xmlns:p14="http://schemas.microsoft.com/office/powerpoint/2010/main" val="167147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A6FE6-0418-40FA-81AA-68486F36488D}"/>
              </a:ext>
            </a:extLst>
          </p:cNvPr>
          <p:cNvSpPr>
            <a:spLocks noGrp="1"/>
          </p:cNvSpPr>
          <p:nvPr>
            <p:ph type="title"/>
          </p:nvPr>
        </p:nvSpPr>
        <p:spPr>
          <a:xfrm>
            <a:off x="462766" y="1038477"/>
            <a:ext cx="10972320" cy="1144800"/>
          </a:xfrm>
        </p:spPr>
        <p:txBody>
          <a:bodyPr/>
          <a:lstStyle/>
          <a:p>
            <a:r>
              <a:rPr lang="en-IN" dirty="0"/>
              <a:t>Technology</a:t>
            </a:r>
          </a:p>
        </p:txBody>
      </p:sp>
      <p:sp>
        <p:nvSpPr>
          <p:cNvPr id="3" name="Content Placeholder 2">
            <a:extLst>
              <a:ext uri="{FF2B5EF4-FFF2-40B4-BE49-F238E27FC236}">
                <a16:creationId xmlns:a16="http://schemas.microsoft.com/office/drawing/2014/main" id="{DBEC3517-1293-4784-B116-D27DD051ED64}"/>
              </a:ext>
            </a:extLst>
          </p:cNvPr>
          <p:cNvSpPr>
            <a:spLocks noGrp="1"/>
          </p:cNvSpPr>
          <p:nvPr>
            <p:ph idx="1"/>
          </p:nvPr>
        </p:nvSpPr>
        <p:spPr>
          <a:xfrm>
            <a:off x="756914" y="2183277"/>
            <a:ext cx="8946541" cy="4195481"/>
          </a:xfrm>
        </p:spPr>
        <p:txBody>
          <a:bodyPr/>
          <a:lstStyle/>
          <a:p>
            <a:r>
              <a:rPr lang="en-US" sz="2400" dirty="0"/>
              <a:t>2.Motors</a:t>
            </a:r>
          </a:p>
          <a:p>
            <a:pPr>
              <a:buFont typeface="Courier New" panose="02070309020205020404" pitchFamily="49" charset="0"/>
              <a:buChar char="o"/>
            </a:pPr>
            <a:r>
              <a:rPr lang="en-US" sz="2400" dirty="0"/>
              <a:t>Tesla makes two kinds of electric motors. Their oldest currently-produced design is a three-phase four-pole AC induction motor with a copper rotor (which inspired the Tesla logo), which is used as the rear motor in the Model S and Model X. </a:t>
            </a:r>
          </a:p>
          <a:p>
            <a:pPr>
              <a:buFont typeface="Courier New" panose="02070309020205020404" pitchFamily="49" charset="0"/>
              <a:buChar char="o"/>
            </a:pPr>
            <a:r>
              <a:rPr lang="en-US" sz="2400" dirty="0"/>
              <a:t>Newer, higher-efficiency motors are used in the Model 3, Model Y, Semi, and the front motor of 2019-onward versions of the Model S and X. The permanent magnet motors increased efficiency, especially in stop-start driving</a:t>
            </a:r>
            <a:endParaRPr lang="en-IN" sz="2400" dirty="0"/>
          </a:p>
        </p:txBody>
      </p:sp>
    </p:spTree>
    <p:extLst>
      <p:ext uri="{BB962C8B-B14F-4D97-AF65-F5344CB8AC3E}">
        <p14:creationId xmlns:p14="http://schemas.microsoft.com/office/powerpoint/2010/main" val="853054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2177-0AEF-40FF-B673-AB66F7846C83}"/>
              </a:ext>
            </a:extLst>
          </p:cNvPr>
          <p:cNvSpPr>
            <a:spLocks noGrp="1"/>
          </p:cNvSpPr>
          <p:nvPr>
            <p:ph type="title"/>
          </p:nvPr>
        </p:nvSpPr>
        <p:spPr>
          <a:xfrm>
            <a:off x="609840" y="1449257"/>
            <a:ext cx="10972320" cy="1144800"/>
          </a:xfrm>
        </p:spPr>
        <p:txBody>
          <a:bodyPr/>
          <a:lstStyle/>
          <a:p>
            <a:r>
              <a:rPr lang="en-IN" dirty="0"/>
              <a:t>Technology</a:t>
            </a:r>
          </a:p>
        </p:txBody>
      </p:sp>
      <p:pic>
        <p:nvPicPr>
          <p:cNvPr id="4" name="Content Placeholder 3">
            <a:extLst>
              <a:ext uri="{FF2B5EF4-FFF2-40B4-BE49-F238E27FC236}">
                <a16:creationId xmlns:a16="http://schemas.microsoft.com/office/drawing/2014/main" id="{3B11D37B-7536-42E8-9570-A191EDFC9134}"/>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430713" y="2917631"/>
            <a:ext cx="4789243" cy="3182851"/>
          </a:xfrm>
          <a:prstGeom prst="rect">
            <a:avLst/>
          </a:prstGeom>
        </p:spPr>
      </p:pic>
      <p:sp>
        <p:nvSpPr>
          <p:cNvPr id="5" name="Rectangle 4">
            <a:extLst>
              <a:ext uri="{FF2B5EF4-FFF2-40B4-BE49-F238E27FC236}">
                <a16:creationId xmlns:a16="http://schemas.microsoft.com/office/drawing/2014/main" id="{8F5893FE-1648-480F-9068-E7D1CA618058}"/>
              </a:ext>
            </a:extLst>
          </p:cNvPr>
          <p:cNvSpPr/>
          <p:nvPr/>
        </p:nvSpPr>
        <p:spPr>
          <a:xfrm>
            <a:off x="1530928" y="6215068"/>
            <a:ext cx="2791149" cy="369332"/>
          </a:xfrm>
          <a:prstGeom prst="rect">
            <a:avLst/>
          </a:prstGeom>
        </p:spPr>
        <p:txBody>
          <a:bodyPr wrap="none">
            <a:spAutoFit/>
          </a:bodyPr>
          <a:lstStyle/>
          <a:p>
            <a:r>
              <a:rPr lang="en-IN" dirty="0"/>
              <a:t>Base of a Tesla Model S</a:t>
            </a:r>
          </a:p>
        </p:txBody>
      </p:sp>
      <p:pic>
        <p:nvPicPr>
          <p:cNvPr id="6" name="Picture 5">
            <a:extLst>
              <a:ext uri="{FF2B5EF4-FFF2-40B4-BE49-F238E27FC236}">
                <a16:creationId xmlns:a16="http://schemas.microsoft.com/office/drawing/2014/main" id="{9682FE80-8417-4A37-BE37-E0B82B0B766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00430" y="2917630"/>
            <a:ext cx="4810977" cy="3182851"/>
          </a:xfrm>
          <a:prstGeom prst="rect">
            <a:avLst/>
          </a:prstGeom>
        </p:spPr>
      </p:pic>
      <p:sp>
        <p:nvSpPr>
          <p:cNvPr id="7" name="Rectangle 6">
            <a:extLst>
              <a:ext uri="{FF2B5EF4-FFF2-40B4-BE49-F238E27FC236}">
                <a16:creationId xmlns:a16="http://schemas.microsoft.com/office/drawing/2014/main" id="{0C1E87E8-C88E-4AF2-B010-1B83DC5719EA}"/>
              </a:ext>
            </a:extLst>
          </p:cNvPr>
          <p:cNvSpPr/>
          <p:nvPr/>
        </p:nvSpPr>
        <p:spPr>
          <a:xfrm>
            <a:off x="7040239" y="6215068"/>
            <a:ext cx="3331361" cy="369332"/>
          </a:xfrm>
          <a:prstGeom prst="rect">
            <a:avLst/>
          </a:prstGeom>
        </p:spPr>
        <p:txBody>
          <a:bodyPr wrap="none">
            <a:spAutoFit/>
          </a:bodyPr>
          <a:lstStyle/>
          <a:p>
            <a:r>
              <a:rPr lang="en-IN" dirty="0"/>
              <a:t>Drivetrain of a Tesla Model 3</a:t>
            </a:r>
          </a:p>
        </p:txBody>
      </p:sp>
    </p:spTree>
    <p:extLst>
      <p:ext uri="{BB962C8B-B14F-4D97-AF65-F5344CB8AC3E}">
        <p14:creationId xmlns:p14="http://schemas.microsoft.com/office/powerpoint/2010/main" val="204824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C9F31-265B-42DD-AE4B-0A2867A0ED98}"/>
              </a:ext>
            </a:extLst>
          </p:cNvPr>
          <p:cNvSpPr>
            <a:spLocks noGrp="1"/>
          </p:cNvSpPr>
          <p:nvPr>
            <p:ph type="title"/>
          </p:nvPr>
        </p:nvSpPr>
        <p:spPr>
          <a:xfrm>
            <a:off x="609840" y="1053212"/>
            <a:ext cx="10972320" cy="1144800"/>
          </a:xfrm>
        </p:spPr>
        <p:txBody>
          <a:bodyPr/>
          <a:lstStyle/>
          <a:p>
            <a:r>
              <a:rPr lang="en-IN" dirty="0"/>
              <a:t>Technology</a:t>
            </a:r>
          </a:p>
        </p:txBody>
      </p:sp>
      <p:sp>
        <p:nvSpPr>
          <p:cNvPr id="3" name="Content Placeholder 2">
            <a:extLst>
              <a:ext uri="{FF2B5EF4-FFF2-40B4-BE49-F238E27FC236}">
                <a16:creationId xmlns:a16="http://schemas.microsoft.com/office/drawing/2014/main" id="{27AC4B0B-AEA2-45AD-8685-29BFCAB3FEC7}"/>
              </a:ext>
            </a:extLst>
          </p:cNvPr>
          <p:cNvSpPr>
            <a:spLocks noGrp="1"/>
          </p:cNvSpPr>
          <p:nvPr>
            <p:ph idx="1"/>
          </p:nvPr>
        </p:nvSpPr>
        <p:spPr>
          <a:xfrm>
            <a:off x="774838" y="2198012"/>
            <a:ext cx="8946541" cy="4195481"/>
          </a:xfrm>
        </p:spPr>
        <p:txBody>
          <a:bodyPr/>
          <a:lstStyle/>
          <a:p>
            <a:r>
              <a:rPr lang="en-IN" sz="2400" dirty="0"/>
              <a:t>3. Autopilot</a:t>
            </a:r>
          </a:p>
          <a:p>
            <a:pPr>
              <a:buFont typeface="Courier New" panose="02070309020205020404" pitchFamily="49" charset="0"/>
              <a:buChar char="o"/>
            </a:pPr>
            <a:r>
              <a:rPr lang="en-IN" sz="2400" dirty="0"/>
              <a:t>In September 2014, Tesla Autopilot started providing semi-autonomous driver assist. Tesla upgraded its sensors and software in October 2016 (hardware version 2, or "HW2"); all Tesla cars built since then come standard with Autopilot hardware. </a:t>
            </a:r>
          </a:p>
          <a:p>
            <a:pPr>
              <a:buFont typeface="Courier New" panose="02070309020205020404" pitchFamily="49" charset="0"/>
              <a:buChar char="o"/>
            </a:pPr>
            <a:r>
              <a:rPr lang="en-US" sz="2400" dirty="0"/>
              <a:t>As of 2017, Autopilot included adaptive cruise control, lane departure warning, emergency braking, Autosteer (semi-automated steering), Auto park (parallel and perpendicular parking) and Summon (recalling the vehicle from a parking place). </a:t>
            </a:r>
            <a:endParaRPr lang="en-IN" sz="2400" dirty="0"/>
          </a:p>
        </p:txBody>
      </p:sp>
    </p:spTree>
    <p:extLst>
      <p:ext uri="{BB962C8B-B14F-4D97-AF65-F5344CB8AC3E}">
        <p14:creationId xmlns:p14="http://schemas.microsoft.com/office/powerpoint/2010/main" val="16504141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92AB0-8249-49CA-885E-65E26E8BA635}"/>
              </a:ext>
            </a:extLst>
          </p:cNvPr>
          <p:cNvSpPr>
            <a:spLocks noGrp="1"/>
          </p:cNvSpPr>
          <p:nvPr>
            <p:ph type="title"/>
          </p:nvPr>
        </p:nvSpPr>
        <p:spPr>
          <a:xfrm>
            <a:off x="609598" y="1142899"/>
            <a:ext cx="10972320" cy="1144800"/>
          </a:xfrm>
        </p:spPr>
        <p:txBody>
          <a:bodyPr/>
          <a:lstStyle/>
          <a:p>
            <a:r>
              <a:rPr lang="en-IN" dirty="0" err="1"/>
              <a:t>Techology</a:t>
            </a:r>
            <a:endParaRPr lang="en-IN" dirty="0"/>
          </a:p>
        </p:txBody>
      </p:sp>
      <p:pic>
        <p:nvPicPr>
          <p:cNvPr id="4" name="Content Placeholder 3">
            <a:extLst>
              <a:ext uri="{FF2B5EF4-FFF2-40B4-BE49-F238E27FC236}">
                <a16:creationId xmlns:a16="http://schemas.microsoft.com/office/drawing/2014/main" id="{7D3891A3-6BF6-487B-9FB7-FEE1205B53BB}"/>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619134" y="2374447"/>
            <a:ext cx="6953250" cy="3667125"/>
          </a:xfrm>
          <a:prstGeom prst="rect">
            <a:avLst/>
          </a:prstGeom>
        </p:spPr>
      </p:pic>
      <p:sp>
        <p:nvSpPr>
          <p:cNvPr id="5" name="Rectangle 4">
            <a:extLst>
              <a:ext uri="{FF2B5EF4-FFF2-40B4-BE49-F238E27FC236}">
                <a16:creationId xmlns:a16="http://schemas.microsoft.com/office/drawing/2014/main" id="{331A966B-70F0-4820-A630-D66C9D2436A2}"/>
              </a:ext>
            </a:extLst>
          </p:cNvPr>
          <p:cNvSpPr/>
          <p:nvPr/>
        </p:nvSpPr>
        <p:spPr>
          <a:xfrm>
            <a:off x="5259568" y="6215068"/>
            <a:ext cx="1672381" cy="369332"/>
          </a:xfrm>
          <a:prstGeom prst="rect">
            <a:avLst/>
          </a:prstGeom>
        </p:spPr>
        <p:txBody>
          <a:bodyPr wrap="none">
            <a:spAutoFit/>
          </a:bodyPr>
          <a:lstStyle/>
          <a:p>
            <a:r>
              <a:rPr lang="en-IN" dirty="0"/>
              <a:t>Tesla Autopilot</a:t>
            </a:r>
          </a:p>
        </p:txBody>
      </p:sp>
    </p:spTree>
    <p:extLst>
      <p:ext uri="{BB962C8B-B14F-4D97-AF65-F5344CB8AC3E}">
        <p14:creationId xmlns:p14="http://schemas.microsoft.com/office/powerpoint/2010/main" val="4049400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CB8D0-963E-4551-B5F4-E9C150D02A50}"/>
              </a:ext>
            </a:extLst>
          </p:cNvPr>
          <p:cNvSpPr>
            <a:spLocks noGrp="1"/>
          </p:cNvSpPr>
          <p:nvPr>
            <p:ph type="title"/>
          </p:nvPr>
        </p:nvSpPr>
        <p:spPr>
          <a:xfrm>
            <a:off x="764946" y="1397006"/>
            <a:ext cx="10972320" cy="1144800"/>
          </a:xfrm>
        </p:spPr>
        <p:txBody>
          <a:bodyPr/>
          <a:lstStyle/>
          <a:p>
            <a:r>
              <a:rPr lang="en-IN" dirty="0"/>
              <a:t>Technology(Autopilot)</a:t>
            </a:r>
          </a:p>
        </p:txBody>
      </p:sp>
      <p:sp>
        <p:nvSpPr>
          <p:cNvPr id="3" name="Content Placeholder 2">
            <a:extLst>
              <a:ext uri="{FF2B5EF4-FFF2-40B4-BE49-F238E27FC236}">
                <a16:creationId xmlns:a16="http://schemas.microsoft.com/office/drawing/2014/main" id="{BB468DFF-ED58-4D08-80C3-42B9D613127D}"/>
              </a:ext>
            </a:extLst>
          </p:cNvPr>
          <p:cNvSpPr>
            <a:spLocks noGrp="1"/>
          </p:cNvSpPr>
          <p:nvPr>
            <p:ph idx="1"/>
          </p:nvPr>
        </p:nvSpPr>
        <p:spPr>
          <a:xfrm>
            <a:off x="764946" y="2662519"/>
            <a:ext cx="8946541" cy="4195481"/>
          </a:xfrm>
        </p:spPr>
        <p:txBody>
          <a:bodyPr/>
          <a:lstStyle/>
          <a:p>
            <a:r>
              <a:rPr lang="en-US" dirty="0"/>
              <a:t>At the end of 2016, Tesla expected to demonstrate full autonomy by the end of 2017, which was later expected by the end of 2019. In April 2017, Musk predicted that in around two years drivers would be able to sleep in their vehicle while it drives itself. </a:t>
            </a:r>
          </a:p>
          <a:p>
            <a:r>
              <a:rPr lang="en-US" dirty="0"/>
              <a:t>In April 2019, Tesla announced that all of its cars will include Autopilot (defined as just Traffic-Aware Cruise Control and Autosteer) as a standard feature moving forward. </a:t>
            </a:r>
          </a:p>
        </p:txBody>
      </p:sp>
    </p:spTree>
    <p:extLst>
      <p:ext uri="{BB962C8B-B14F-4D97-AF65-F5344CB8AC3E}">
        <p14:creationId xmlns:p14="http://schemas.microsoft.com/office/powerpoint/2010/main" val="2057167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B1B8-1F81-42B6-AB8B-6B6698603519}"/>
              </a:ext>
            </a:extLst>
          </p:cNvPr>
          <p:cNvSpPr>
            <a:spLocks noGrp="1"/>
          </p:cNvSpPr>
          <p:nvPr>
            <p:ph type="title"/>
          </p:nvPr>
        </p:nvSpPr>
        <p:spPr>
          <a:xfrm>
            <a:off x="174171" y="991386"/>
            <a:ext cx="10972320" cy="1144800"/>
          </a:xfrm>
        </p:spPr>
        <p:txBody>
          <a:bodyPr/>
          <a:lstStyle/>
          <a:p>
            <a:r>
              <a:rPr lang="en-IN" dirty="0"/>
              <a:t>Technology(Autopilot)</a:t>
            </a:r>
          </a:p>
        </p:txBody>
      </p:sp>
      <p:pic>
        <p:nvPicPr>
          <p:cNvPr id="4" name="Content Placeholder 3">
            <a:extLst>
              <a:ext uri="{FF2B5EF4-FFF2-40B4-BE49-F238E27FC236}">
                <a16:creationId xmlns:a16="http://schemas.microsoft.com/office/drawing/2014/main" id="{4D682687-EBB4-4AA4-BEE6-1281EA0724E5}"/>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2379135" y="2136186"/>
            <a:ext cx="7069665" cy="3976687"/>
          </a:xfrm>
          <a:prstGeom prst="rect">
            <a:avLst/>
          </a:prstGeom>
        </p:spPr>
      </p:pic>
      <p:sp>
        <p:nvSpPr>
          <p:cNvPr id="5" name="Rectangle 4">
            <a:extLst>
              <a:ext uri="{FF2B5EF4-FFF2-40B4-BE49-F238E27FC236}">
                <a16:creationId xmlns:a16="http://schemas.microsoft.com/office/drawing/2014/main" id="{E8DF9D35-09CF-4F54-B3D5-DC9C336A3B4B}"/>
              </a:ext>
            </a:extLst>
          </p:cNvPr>
          <p:cNvSpPr/>
          <p:nvPr/>
        </p:nvSpPr>
        <p:spPr>
          <a:xfrm>
            <a:off x="2743200" y="6037229"/>
            <a:ext cx="6096000" cy="646331"/>
          </a:xfrm>
          <a:prstGeom prst="rect">
            <a:avLst/>
          </a:prstGeom>
        </p:spPr>
        <p:txBody>
          <a:bodyPr>
            <a:spAutoFit/>
          </a:bodyPr>
          <a:lstStyle/>
          <a:p>
            <a:r>
              <a:rPr lang="en-IN" dirty="0"/>
              <a:t>A guy caught sleeping while driving a Tesla Model 3 in autopilot</a:t>
            </a:r>
          </a:p>
        </p:txBody>
      </p:sp>
    </p:spTree>
    <p:extLst>
      <p:ext uri="{BB962C8B-B14F-4D97-AF65-F5344CB8AC3E}">
        <p14:creationId xmlns:p14="http://schemas.microsoft.com/office/powerpoint/2010/main" val="1402464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B273-D57A-4302-BCDE-07E3AD8CFAD0}"/>
              </a:ext>
            </a:extLst>
          </p:cNvPr>
          <p:cNvSpPr>
            <a:spLocks noGrp="1"/>
          </p:cNvSpPr>
          <p:nvPr>
            <p:ph type="title"/>
          </p:nvPr>
        </p:nvSpPr>
        <p:spPr>
          <a:xfrm>
            <a:off x="609600" y="1327337"/>
            <a:ext cx="10972320" cy="1144800"/>
          </a:xfrm>
        </p:spPr>
        <p:txBody>
          <a:bodyPr/>
          <a:lstStyle/>
          <a:p>
            <a:r>
              <a:rPr lang="en-IN" dirty="0"/>
              <a:t>Vehicle Models</a:t>
            </a:r>
          </a:p>
        </p:txBody>
      </p:sp>
      <p:sp>
        <p:nvSpPr>
          <p:cNvPr id="3" name="Content Placeholder 2">
            <a:extLst>
              <a:ext uri="{FF2B5EF4-FFF2-40B4-BE49-F238E27FC236}">
                <a16:creationId xmlns:a16="http://schemas.microsoft.com/office/drawing/2014/main" id="{B9893F5F-49E3-4EC4-A96B-69E73115EE8D}"/>
              </a:ext>
            </a:extLst>
          </p:cNvPr>
          <p:cNvSpPr>
            <a:spLocks noGrp="1"/>
          </p:cNvSpPr>
          <p:nvPr>
            <p:ph idx="1"/>
          </p:nvPr>
        </p:nvSpPr>
        <p:spPr>
          <a:xfrm>
            <a:off x="609600" y="2662519"/>
            <a:ext cx="8946541" cy="4195481"/>
          </a:xfrm>
        </p:spPr>
        <p:txBody>
          <a:bodyPr/>
          <a:lstStyle/>
          <a:p>
            <a:r>
              <a:rPr lang="en-US" sz="2400" dirty="0"/>
              <a:t>As of January 2020, Tesla offers four car models: The Model S, Model 3, Model X and Model Y.</a:t>
            </a:r>
            <a:endParaRPr lang="en-IN" sz="2400" i="1" dirty="0"/>
          </a:p>
          <a:p>
            <a:pPr marL="108000" indent="0">
              <a:buNone/>
            </a:pPr>
            <a:r>
              <a:rPr lang="en-IN" sz="2400" b="1" dirty="0"/>
              <a:t>1 . Model </a:t>
            </a:r>
            <a:r>
              <a:rPr lang="en-IN" sz="2400" b="1" i="1" dirty="0"/>
              <a:t>S</a:t>
            </a:r>
          </a:p>
          <a:p>
            <a:pPr marL="450900">
              <a:buFont typeface="Courier New" panose="02070309020205020404" pitchFamily="49" charset="0"/>
              <a:buChar char="o"/>
            </a:pPr>
            <a:r>
              <a:rPr lang="en-US" sz="2400" dirty="0"/>
              <a:t>The Model S is a five-door lift back sedan. Deliveries began on June 22, 2012. The first delivery in Europe took place in August 2013.</a:t>
            </a:r>
          </a:p>
          <a:p>
            <a:pPr marL="450900">
              <a:buFont typeface="Courier New" panose="02070309020205020404" pitchFamily="49" charset="0"/>
              <a:buChar char="o"/>
            </a:pPr>
            <a:endParaRPr lang="en-IN" sz="2400" dirty="0"/>
          </a:p>
        </p:txBody>
      </p:sp>
    </p:spTree>
    <p:extLst>
      <p:ext uri="{BB962C8B-B14F-4D97-AF65-F5344CB8AC3E}">
        <p14:creationId xmlns:p14="http://schemas.microsoft.com/office/powerpoint/2010/main" val="23989566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8453F-67F8-4A86-923E-E1272D24CEF9}"/>
              </a:ext>
            </a:extLst>
          </p:cNvPr>
          <p:cNvSpPr>
            <a:spLocks noGrp="1"/>
          </p:cNvSpPr>
          <p:nvPr>
            <p:ph type="title"/>
          </p:nvPr>
        </p:nvSpPr>
        <p:spPr>
          <a:xfrm>
            <a:off x="609600" y="1039955"/>
            <a:ext cx="10972320" cy="1144800"/>
          </a:xfrm>
        </p:spPr>
        <p:txBody>
          <a:bodyPr/>
          <a:lstStyle/>
          <a:p>
            <a:r>
              <a:rPr lang="en-IN" dirty="0"/>
              <a:t>Vehicle Models</a:t>
            </a:r>
          </a:p>
        </p:txBody>
      </p:sp>
      <p:sp>
        <p:nvSpPr>
          <p:cNvPr id="3" name="Content Placeholder 2">
            <a:extLst>
              <a:ext uri="{FF2B5EF4-FFF2-40B4-BE49-F238E27FC236}">
                <a16:creationId xmlns:a16="http://schemas.microsoft.com/office/drawing/2014/main" id="{874C1502-853E-4EE2-96D5-A9ABB9AED836}"/>
              </a:ext>
            </a:extLst>
          </p:cNvPr>
          <p:cNvSpPr>
            <a:spLocks noGrp="1"/>
          </p:cNvSpPr>
          <p:nvPr>
            <p:ph idx="1"/>
          </p:nvPr>
        </p:nvSpPr>
        <p:spPr>
          <a:xfrm>
            <a:off x="609600" y="2405708"/>
            <a:ext cx="10972320" cy="3977280"/>
          </a:xfrm>
        </p:spPr>
        <p:txBody>
          <a:bodyPr/>
          <a:lstStyle/>
          <a:p>
            <a:pPr marL="450900">
              <a:buFont typeface="Courier New" panose="02070309020205020404" pitchFamily="49" charset="0"/>
              <a:buChar char="o"/>
            </a:pPr>
            <a:r>
              <a:rPr lang="en-US" sz="2400" dirty="0"/>
              <a:t>Deliveries in China began in April 2014.[200] First deliveries of the right-hand-drive model destined for the UK, Australia, Hong Kong and Japan came in 2014.</a:t>
            </a:r>
          </a:p>
          <a:p>
            <a:pPr marL="450900">
              <a:buFont typeface="Courier New" panose="02070309020205020404" pitchFamily="49" charset="0"/>
              <a:buChar char="o"/>
            </a:pPr>
            <a:r>
              <a:rPr lang="en-US" sz="2400" dirty="0"/>
              <a:t>Norway is the Model S' largest European market due to the country's incentives for the adoption of pure electric cars.</a:t>
            </a:r>
          </a:p>
          <a:p>
            <a:endParaRPr lang="en-IN" sz="2400" dirty="0"/>
          </a:p>
        </p:txBody>
      </p:sp>
    </p:spTree>
    <p:extLst>
      <p:ext uri="{BB962C8B-B14F-4D97-AF65-F5344CB8AC3E}">
        <p14:creationId xmlns:p14="http://schemas.microsoft.com/office/powerpoint/2010/main" val="26177955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DC856-27FB-4BD7-AF66-A603A6B41A29}"/>
              </a:ext>
            </a:extLst>
          </p:cNvPr>
          <p:cNvSpPr>
            <a:spLocks noGrp="1"/>
          </p:cNvSpPr>
          <p:nvPr>
            <p:ph type="title"/>
          </p:nvPr>
        </p:nvSpPr>
        <p:spPr>
          <a:xfrm>
            <a:off x="514229" y="1344754"/>
            <a:ext cx="10972320" cy="1144800"/>
          </a:xfrm>
        </p:spPr>
        <p:txBody>
          <a:bodyPr/>
          <a:lstStyle/>
          <a:p>
            <a:r>
              <a:rPr lang="en-IN" dirty="0"/>
              <a:t>Vehicle Models</a:t>
            </a:r>
          </a:p>
        </p:txBody>
      </p:sp>
      <p:pic>
        <p:nvPicPr>
          <p:cNvPr id="4" name="Content Placeholder 3">
            <a:extLst>
              <a:ext uri="{FF2B5EF4-FFF2-40B4-BE49-F238E27FC236}">
                <a16:creationId xmlns:a16="http://schemas.microsoft.com/office/drawing/2014/main" id="{2339A837-5D02-41C8-B627-286BEF899B93}"/>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856379" y="2839790"/>
            <a:ext cx="4383242" cy="3025390"/>
          </a:xfrm>
          <a:prstGeom prst="rect">
            <a:avLst/>
          </a:prstGeom>
        </p:spPr>
      </p:pic>
      <p:sp>
        <p:nvSpPr>
          <p:cNvPr id="5" name="Rectangle 4">
            <a:extLst>
              <a:ext uri="{FF2B5EF4-FFF2-40B4-BE49-F238E27FC236}">
                <a16:creationId xmlns:a16="http://schemas.microsoft.com/office/drawing/2014/main" id="{15C4725A-0767-40B8-A632-E6CF92F656DC}"/>
              </a:ext>
            </a:extLst>
          </p:cNvPr>
          <p:cNvSpPr/>
          <p:nvPr/>
        </p:nvSpPr>
        <p:spPr>
          <a:xfrm>
            <a:off x="0" y="5969716"/>
            <a:ext cx="6096000" cy="646331"/>
          </a:xfrm>
          <a:prstGeom prst="rect">
            <a:avLst/>
          </a:prstGeom>
        </p:spPr>
        <p:txBody>
          <a:bodyPr>
            <a:spAutoFit/>
          </a:bodyPr>
          <a:lstStyle/>
          <a:p>
            <a:r>
              <a:rPr lang="en-IN" dirty="0"/>
              <a:t>Tesla Model S being unveiled on Mar 26 2009 By Elon Musk</a:t>
            </a:r>
          </a:p>
        </p:txBody>
      </p:sp>
      <p:pic>
        <p:nvPicPr>
          <p:cNvPr id="6" name="Picture 5">
            <a:extLst>
              <a:ext uri="{FF2B5EF4-FFF2-40B4-BE49-F238E27FC236}">
                <a16:creationId xmlns:a16="http://schemas.microsoft.com/office/drawing/2014/main" id="{DA92278B-6847-4F90-9F08-FA1B20C2B61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00389" y="2839790"/>
            <a:ext cx="5581531" cy="2927736"/>
          </a:xfrm>
          <a:prstGeom prst="rect">
            <a:avLst/>
          </a:prstGeom>
        </p:spPr>
      </p:pic>
      <p:sp>
        <p:nvSpPr>
          <p:cNvPr id="7" name="Rectangle 6">
            <a:extLst>
              <a:ext uri="{FF2B5EF4-FFF2-40B4-BE49-F238E27FC236}">
                <a16:creationId xmlns:a16="http://schemas.microsoft.com/office/drawing/2014/main" id="{EF502E56-37C1-407D-9DA8-78055C46AA1F}"/>
              </a:ext>
            </a:extLst>
          </p:cNvPr>
          <p:cNvSpPr/>
          <p:nvPr/>
        </p:nvSpPr>
        <p:spPr>
          <a:xfrm>
            <a:off x="6540155" y="5969716"/>
            <a:ext cx="5041765" cy="369332"/>
          </a:xfrm>
          <a:prstGeom prst="rect">
            <a:avLst/>
          </a:prstGeom>
        </p:spPr>
        <p:txBody>
          <a:bodyPr wrap="none">
            <a:spAutoFit/>
          </a:bodyPr>
          <a:lstStyle/>
          <a:p>
            <a:r>
              <a:rPr lang="en-IN" dirty="0"/>
              <a:t>A Tesla Model S being tested in Nürburgring</a:t>
            </a:r>
          </a:p>
        </p:txBody>
      </p:sp>
    </p:spTree>
    <p:extLst>
      <p:ext uri="{BB962C8B-B14F-4D97-AF65-F5344CB8AC3E}">
        <p14:creationId xmlns:p14="http://schemas.microsoft.com/office/powerpoint/2010/main" val="26170851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2CD59-3C30-44E1-97D8-337C89A05156}"/>
              </a:ext>
            </a:extLst>
          </p:cNvPr>
          <p:cNvSpPr>
            <a:spLocks noGrp="1"/>
          </p:cNvSpPr>
          <p:nvPr>
            <p:ph type="title"/>
          </p:nvPr>
        </p:nvSpPr>
        <p:spPr>
          <a:xfrm>
            <a:off x="671094" y="958040"/>
            <a:ext cx="9404723" cy="1400530"/>
          </a:xfrm>
        </p:spPr>
        <p:txBody>
          <a:bodyPr/>
          <a:lstStyle/>
          <a:p>
            <a:r>
              <a:rPr lang="en-IN" dirty="0"/>
              <a:t>Vehicle Models: Model S</a:t>
            </a:r>
          </a:p>
        </p:txBody>
      </p:sp>
      <p:sp>
        <p:nvSpPr>
          <p:cNvPr id="3" name="Content Placeholder 2">
            <a:extLst>
              <a:ext uri="{FF2B5EF4-FFF2-40B4-BE49-F238E27FC236}">
                <a16:creationId xmlns:a16="http://schemas.microsoft.com/office/drawing/2014/main" id="{B2A451DB-07D7-4D8A-8717-61E0615DAD3D}"/>
              </a:ext>
            </a:extLst>
          </p:cNvPr>
          <p:cNvSpPr>
            <a:spLocks noGrp="1"/>
          </p:cNvSpPr>
          <p:nvPr>
            <p:ph idx="1"/>
          </p:nvPr>
        </p:nvSpPr>
        <p:spPr>
          <a:xfrm>
            <a:off x="671094" y="2358570"/>
            <a:ext cx="8946541" cy="4195481"/>
          </a:xfrm>
        </p:spPr>
        <p:txBody>
          <a:bodyPr/>
          <a:lstStyle/>
          <a:p>
            <a:pPr>
              <a:buFont typeface="Courier New" panose="02070309020205020404" pitchFamily="49" charset="0"/>
              <a:buChar char="o"/>
            </a:pPr>
            <a:r>
              <a:rPr lang="en-US" sz="2400" dirty="0"/>
              <a:t>With an estimated 50,931 units sold in 2016, the Model S ranked was the world's best-selling plug-in car for the second year in a row.</a:t>
            </a:r>
          </a:p>
          <a:p>
            <a:pPr>
              <a:buFont typeface="Courier New" panose="02070309020205020404" pitchFamily="49" charset="0"/>
              <a:buChar char="o"/>
            </a:pPr>
            <a:r>
              <a:rPr lang="en-US" sz="2400" dirty="0"/>
              <a:t>As of September 2018, the Model S, with global sales of 250,000 units, ranks as the world's second bestselling plug-in electric car in history after the Nissan Leaf (over 350,000 units).</a:t>
            </a:r>
          </a:p>
          <a:p>
            <a:pPr>
              <a:buFont typeface="Courier New" panose="02070309020205020404" pitchFamily="49" charset="0"/>
              <a:buChar char="o"/>
            </a:pPr>
            <a:endParaRPr lang="en-IN" sz="2400" dirty="0"/>
          </a:p>
        </p:txBody>
      </p:sp>
    </p:spTree>
    <p:extLst>
      <p:ext uri="{BB962C8B-B14F-4D97-AF65-F5344CB8AC3E}">
        <p14:creationId xmlns:p14="http://schemas.microsoft.com/office/powerpoint/2010/main" val="4216156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71282-5C34-4393-8214-C893586AEB52}"/>
              </a:ext>
            </a:extLst>
          </p:cNvPr>
          <p:cNvSpPr>
            <a:spLocks noGrp="1"/>
          </p:cNvSpPr>
          <p:nvPr>
            <p:ph type="title"/>
          </p:nvPr>
        </p:nvSpPr>
        <p:spPr>
          <a:xfrm>
            <a:off x="449802" y="1294532"/>
            <a:ext cx="10972320" cy="1144800"/>
          </a:xfrm>
        </p:spPr>
        <p:txBody>
          <a:bodyPr/>
          <a:lstStyle/>
          <a:p>
            <a:r>
              <a:rPr lang="en-IN" dirty="0"/>
              <a:t>Project Abstract and Scope</a:t>
            </a:r>
          </a:p>
        </p:txBody>
      </p:sp>
      <p:sp>
        <p:nvSpPr>
          <p:cNvPr id="3" name="Text Placeholder 2">
            <a:extLst>
              <a:ext uri="{FF2B5EF4-FFF2-40B4-BE49-F238E27FC236}">
                <a16:creationId xmlns:a16="http://schemas.microsoft.com/office/drawing/2014/main" id="{6AA43CA8-50CA-4219-9C1F-220E8603D3D7}"/>
              </a:ext>
            </a:extLst>
          </p:cNvPr>
          <p:cNvSpPr>
            <a:spLocks noGrp="1"/>
          </p:cNvSpPr>
          <p:nvPr>
            <p:ph type="body"/>
          </p:nvPr>
        </p:nvSpPr>
        <p:spPr>
          <a:xfrm>
            <a:off x="357172" y="1101592"/>
            <a:ext cx="10972320" cy="3977280"/>
          </a:xfrm>
        </p:spPr>
        <p:txBody>
          <a:bodyPr/>
          <a:lstStyle/>
          <a:p>
            <a:r>
              <a:rPr lang="en-IN" sz="2400" dirty="0"/>
              <a:t>In this project we dig into Tesla Inc and find out its working, products offered their Business strategies and a case study to find out how they popularised electric cars and we also find out the problems they currently face</a:t>
            </a:r>
          </a:p>
        </p:txBody>
      </p:sp>
    </p:spTree>
    <p:extLst>
      <p:ext uri="{BB962C8B-B14F-4D97-AF65-F5344CB8AC3E}">
        <p14:creationId xmlns:p14="http://schemas.microsoft.com/office/powerpoint/2010/main" val="34512196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896B5-E871-4286-A9C4-CB210EC02E9C}"/>
              </a:ext>
            </a:extLst>
          </p:cNvPr>
          <p:cNvSpPr>
            <a:spLocks noGrp="1"/>
          </p:cNvSpPr>
          <p:nvPr>
            <p:ph type="title"/>
          </p:nvPr>
        </p:nvSpPr>
        <p:spPr>
          <a:xfrm>
            <a:off x="609600" y="1083497"/>
            <a:ext cx="10972320" cy="1144800"/>
          </a:xfrm>
        </p:spPr>
        <p:txBody>
          <a:bodyPr/>
          <a:lstStyle/>
          <a:p>
            <a:r>
              <a:rPr lang="en-IN" dirty="0"/>
              <a:t>Vehicle Models: Model S</a:t>
            </a:r>
          </a:p>
        </p:txBody>
      </p:sp>
      <p:sp>
        <p:nvSpPr>
          <p:cNvPr id="3" name="Content Placeholder 2">
            <a:extLst>
              <a:ext uri="{FF2B5EF4-FFF2-40B4-BE49-F238E27FC236}">
                <a16:creationId xmlns:a16="http://schemas.microsoft.com/office/drawing/2014/main" id="{24A9BE82-4B5D-4D64-BE9E-2FD7E49007D8}"/>
              </a:ext>
            </a:extLst>
          </p:cNvPr>
          <p:cNvSpPr>
            <a:spLocks noGrp="1"/>
          </p:cNvSpPr>
          <p:nvPr>
            <p:ph idx="1"/>
          </p:nvPr>
        </p:nvSpPr>
        <p:spPr>
          <a:xfrm>
            <a:off x="609600" y="2607120"/>
            <a:ext cx="10972320" cy="3977280"/>
          </a:xfrm>
        </p:spPr>
        <p:txBody>
          <a:bodyPr/>
          <a:lstStyle/>
          <a:p>
            <a:pPr>
              <a:buFont typeface="Courier New" panose="02070309020205020404" pitchFamily="49" charset="0"/>
              <a:buChar char="o"/>
            </a:pPr>
            <a:r>
              <a:rPr lang="en-US" sz="2400" dirty="0"/>
              <a:t> The United States is the world's leading Model S market with an estimated 136,542 units sold through September 2018 Norway ranked as the Model S' largest overseas market as of November 2016, with 11,802 new units registered.</a:t>
            </a:r>
          </a:p>
          <a:p>
            <a:pPr>
              <a:buFont typeface="Courier New" panose="02070309020205020404" pitchFamily="49" charset="0"/>
              <a:buChar char="o"/>
            </a:pPr>
            <a:r>
              <a:rPr lang="en-US" sz="2400" dirty="0"/>
              <a:t>The Tesla Model S became the first electric car to top the monthly sales ranking in any country, when the electric car achieved first place in the Norwegian new car sales list in September 2013.</a:t>
            </a:r>
          </a:p>
          <a:p>
            <a:endParaRPr lang="en-IN" sz="2400" dirty="0"/>
          </a:p>
        </p:txBody>
      </p:sp>
    </p:spTree>
    <p:extLst>
      <p:ext uri="{BB962C8B-B14F-4D97-AF65-F5344CB8AC3E}">
        <p14:creationId xmlns:p14="http://schemas.microsoft.com/office/powerpoint/2010/main" val="4102900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ADBB1-222C-40BC-B692-034E9E227EA6}"/>
              </a:ext>
            </a:extLst>
          </p:cNvPr>
          <p:cNvSpPr>
            <a:spLocks noGrp="1"/>
          </p:cNvSpPr>
          <p:nvPr>
            <p:ph type="title"/>
          </p:nvPr>
        </p:nvSpPr>
        <p:spPr>
          <a:xfrm>
            <a:off x="609840" y="1100915"/>
            <a:ext cx="10972320" cy="1144800"/>
          </a:xfrm>
        </p:spPr>
        <p:txBody>
          <a:bodyPr/>
          <a:lstStyle/>
          <a:p>
            <a:r>
              <a:rPr lang="en-IN" dirty="0"/>
              <a:t>Vehicle Models: Model S</a:t>
            </a:r>
          </a:p>
        </p:txBody>
      </p:sp>
      <p:pic>
        <p:nvPicPr>
          <p:cNvPr id="4" name="Content Placeholder 3">
            <a:extLst>
              <a:ext uri="{FF2B5EF4-FFF2-40B4-BE49-F238E27FC236}">
                <a16:creationId xmlns:a16="http://schemas.microsoft.com/office/drawing/2014/main" id="{69B6CC4A-026A-43F3-B1A5-CBECC11A5C02}"/>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1618905" y="2035644"/>
            <a:ext cx="7459132" cy="4195762"/>
          </a:xfrm>
          <a:prstGeom prst="rect">
            <a:avLst/>
          </a:prstGeom>
        </p:spPr>
      </p:pic>
      <p:sp>
        <p:nvSpPr>
          <p:cNvPr id="5" name="Rectangle 4">
            <a:extLst>
              <a:ext uri="{FF2B5EF4-FFF2-40B4-BE49-F238E27FC236}">
                <a16:creationId xmlns:a16="http://schemas.microsoft.com/office/drawing/2014/main" id="{F8F0842D-4EB4-40C3-A54F-2CBB8C6C8A09}"/>
              </a:ext>
            </a:extLst>
          </p:cNvPr>
          <p:cNvSpPr/>
          <p:nvPr/>
        </p:nvSpPr>
        <p:spPr>
          <a:xfrm>
            <a:off x="3364595" y="6297207"/>
            <a:ext cx="3967753" cy="369332"/>
          </a:xfrm>
          <a:prstGeom prst="rect">
            <a:avLst/>
          </a:prstGeom>
        </p:spPr>
        <p:txBody>
          <a:bodyPr wrap="none">
            <a:spAutoFit/>
          </a:bodyPr>
          <a:lstStyle/>
          <a:p>
            <a:r>
              <a:rPr lang="en-IN" dirty="0"/>
              <a:t>A Tesla Model S being recharged </a:t>
            </a:r>
          </a:p>
        </p:txBody>
      </p:sp>
    </p:spTree>
    <p:extLst>
      <p:ext uri="{BB962C8B-B14F-4D97-AF65-F5344CB8AC3E}">
        <p14:creationId xmlns:p14="http://schemas.microsoft.com/office/powerpoint/2010/main" val="1964407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D8E15-18A3-4BF6-B505-282E8F7CD525}"/>
              </a:ext>
            </a:extLst>
          </p:cNvPr>
          <p:cNvSpPr>
            <a:spLocks noGrp="1"/>
          </p:cNvSpPr>
          <p:nvPr>
            <p:ph type="title"/>
          </p:nvPr>
        </p:nvSpPr>
        <p:spPr>
          <a:xfrm>
            <a:off x="714103" y="1501509"/>
            <a:ext cx="10972320" cy="1144800"/>
          </a:xfrm>
        </p:spPr>
        <p:txBody>
          <a:bodyPr/>
          <a:lstStyle/>
          <a:p>
            <a:r>
              <a:rPr lang="en-IN" dirty="0"/>
              <a:t>Vehicle Models : Model S</a:t>
            </a:r>
          </a:p>
        </p:txBody>
      </p:sp>
      <p:pic>
        <p:nvPicPr>
          <p:cNvPr id="5" name="Content Placeholder 4">
            <a:extLst>
              <a:ext uri="{FF2B5EF4-FFF2-40B4-BE49-F238E27FC236}">
                <a16:creationId xmlns:a16="http://schemas.microsoft.com/office/drawing/2014/main" id="{6BA58C8D-5581-4DEB-B6A6-0ECAE51CF1C3}"/>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2281900" y="2859705"/>
            <a:ext cx="5007006" cy="3144645"/>
          </a:xfrm>
        </p:spPr>
      </p:pic>
      <p:sp>
        <p:nvSpPr>
          <p:cNvPr id="6" name="TextBox 5">
            <a:extLst>
              <a:ext uri="{FF2B5EF4-FFF2-40B4-BE49-F238E27FC236}">
                <a16:creationId xmlns:a16="http://schemas.microsoft.com/office/drawing/2014/main" id="{6B148143-3108-4C3E-BEC1-605FD072FA0F}"/>
              </a:ext>
            </a:extLst>
          </p:cNvPr>
          <p:cNvSpPr txBox="1"/>
          <p:nvPr/>
        </p:nvSpPr>
        <p:spPr>
          <a:xfrm>
            <a:off x="2103331" y="6004350"/>
            <a:ext cx="6161103" cy="646331"/>
          </a:xfrm>
          <a:prstGeom prst="rect">
            <a:avLst/>
          </a:prstGeom>
          <a:noFill/>
        </p:spPr>
        <p:txBody>
          <a:bodyPr wrap="square" rtlCol="0">
            <a:spAutoFit/>
          </a:bodyPr>
          <a:lstStyle/>
          <a:p>
            <a:r>
              <a:rPr lang="en-IN" dirty="0"/>
              <a:t>Comparison of Tesla Model S vs other Small+Midsize  Luxury  Cars (2</a:t>
            </a:r>
            <a:r>
              <a:rPr lang="en-IN" baseline="30000" dirty="0"/>
              <a:t>nd</a:t>
            </a:r>
            <a:r>
              <a:rPr lang="en-IN" dirty="0"/>
              <a:t> quarter 2019 USA sales)</a:t>
            </a:r>
          </a:p>
        </p:txBody>
      </p:sp>
    </p:spTree>
    <p:extLst>
      <p:ext uri="{BB962C8B-B14F-4D97-AF65-F5344CB8AC3E}">
        <p14:creationId xmlns:p14="http://schemas.microsoft.com/office/powerpoint/2010/main" val="1502883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C99D8-9325-4D1E-B462-120069544FCE}"/>
              </a:ext>
            </a:extLst>
          </p:cNvPr>
          <p:cNvSpPr>
            <a:spLocks noGrp="1"/>
          </p:cNvSpPr>
          <p:nvPr>
            <p:ph type="title"/>
          </p:nvPr>
        </p:nvSpPr>
        <p:spPr>
          <a:xfrm>
            <a:off x="609840" y="970286"/>
            <a:ext cx="10972320" cy="1144800"/>
          </a:xfrm>
        </p:spPr>
        <p:txBody>
          <a:bodyPr/>
          <a:lstStyle/>
          <a:p>
            <a:r>
              <a:rPr lang="en-IN" dirty="0"/>
              <a:t>Vehicle Models </a:t>
            </a:r>
          </a:p>
        </p:txBody>
      </p:sp>
      <p:sp>
        <p:nvSpPr>
          <p:cNvPr id="3" name="Content Placeholder 2">
            <a:extLst>
              <a:ext uri="{FF2B5EF4-FFF2-40B4-BE49-F238E27FC236}">
                <a16:creationId xmlns:a16="http://schemas.microsoft.com/office/drawing/2014/main" id="{5517FFCB-191C-41F4-8C17-7F24D282E49C}"/>
              </a:ext>
            </a:extLst>
          </p:cNvPr>
          <p:cNvSpPr>
            <a:spLocks noGrp="1"/>
          </p:cNvSpPr>
          <p:nvPr>
            <p:ph idx="1"/>
          </p:nvPr>
        </p:nvSpPr>
        <p:spPr>
          <a:xfrm>
            <a:off x="800626" y="2313160"/>
            <a:ext cx="8946541" cy="4195481"/>
          </a:xfrm>
        </p:spPr>
        <p:txBody>
          <a:bodyPr>
            <a:normAutofit fontScale="85000" lnSpcReduction="20000"/>
          </a:bodyPr>
          <a:lstStyle/>
          <a:p>
            <a:r>
              <a:rPr lang="en-US" dirty="0"/>
              <a:t>Model 3</a:t>
            </a:r>
          </a:p>
          <a:p>
            <a:pPr>
              <a:buFont typeface="Courier New" panose="02070309020205020404" pitchFamily="49" charset="0"/>
              <a:buChar char="o"/>
            </a:pPr>
            <a:r>
              <a:rPr lang="en-US" dirty="0"/>
              <a:t>The Model 3 (originally stylized as "☰"), a four-door sedan, is Tesla's third-generation car. </a:t>
            </a:r>
          </a:p>
          <a:p>
            <a:pPr>
              <a:buFont typeface="Courier New" panose="02070309020205020404" pitchFamily="49" charset="0"/>
              <a:buChar char="o"/>
            </a:pPr>
            <a:r>
              <a:rPr lang="en-US" dirty="0"/>
              <a:t>The car was originally intended to be called the Model E, but after a lawsuit from Ford that holds the trademark on "Model E”, Musk announced on July 16, 2014 that the car would be called "Model 3" instead. </a:t>
            </a:r>
          </a:p>
          <a:p>
            <a:pPr>
              <a:buFont typeface="Courier New" panose="02070309020205020404" pitchFamily="49" charset="0"/>
              <a:buChar char="o"/>
            </a:pPr>
            <a:r>
              <a:rPr lang="en-US" dirty="0"/>
              <a:t>On March 31, 2016, Tesla unveiled the car. Potential customers began to reserve spots on March 31 with a refundable deposit. </a:t>
            </a:r>
          </a:p>
          <a:p>
            <a:pPr>
              <a:buFont typeface="Courier New" panose="02070309020205020404" pitchFamily="49" charset="0"/>
              <a:buChar char="o"/>
            </a:pPr>
            <a:r>
              <a:rPr lang="en-US" dirty="0"/>
              <a:t>Tens of thousands were reported waiting to reserve their spot As of April 7, 2016, one week after the unveiling, Tesla reported over 325,000 reservations, representing sales of over US$14 billion.</a:t>
            </a:r>
          </a:p>
          <a:p>
            <a:pPr marL="0" indent="0">
              <a:buNone/>
            </a:pPr>
            <a:endParaRPr lang="en-IN" dirty="0"/>
          </a:p>
        </p:txBody>
      </p:sp>
    </p:spTree>
    <p:extLst>
      <p:ext uri="{BB962C8B-B14F-4D97-AF65-F5344CB8AC3E}">
        <p14:creationId xmlns:p14="http://schemas.microsoft.com/office/powerpoint/2010/main" val="30404009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71A1-A5A3-4A96-BDBB-642F11807F23}"/>
              </a:ext>
            </a:extLst>
          </p:cNvPr>
          <p:cNvSpPr>
            <a:spLocks noGrp="1"/>
          </p:cNvSpPr>
          <p:nvPr>
            <p:ph type="title"/>
          </p:nvPr>
        </p:nvSpPr>
        <p:spPr>
          <a:xfrm>
            <a:off x="609840" y="1150856"/>
            <a:ext cx="10972320" cy="1144800"/>
          </a:xfrm>
        </p:spPr>
        <p:txBody>
          <a:bodyPr/>
          <a:lstStyle/>
          <a:p>
            <a:r>
              <a:rPr lang="en-IN" dirty="0"/>
              <a:t>Vehicle Models </a:t>
            </a:r>
          </a:p>
        </p:txBody>
      </p:sp>
      <p:pic>
        <p:nvPicPr>
          <p:cNvPr id="4" name="Content Placeholder 3" descr="Elon Musk Unveiling The Model 3">
            <a:extLst>
              <a:ext uri="{FF2B5EF4-FFF2-40B4-BE49-F238E27FC236}">
                <a16:creationId xmlns:a16="http://schemas.microsoft.com/office/drawing/2014/main" id="{6E507456-5866-471B-A35B-52B4C9DDA1D7}"/>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646111" y="2459057"/>
            <a:ext cx="5523870" cy="3667755"/>
          </a:xfrm>
          <a:prstGeom prst="rect">
            <a:avLst/>
          </a:prstGeom>
        </p:spPr>
      </p:pic>
      <p:sp>
        <p:nvSpPr>
          <p:cNvPr id="5" name="Rectangle 4">
            <a:extLst>
              <a:ext uri="{FF2B5EF4-FFF2-40B4-BE49-F238E27FC236}">
                <a16:creationId xmlns:a16="http://schemas.microsoft.com/office/drawing/2014/main" id="{8CC9DD58-C008-48C7-9D83-C64DB02F2F43}"/>
              </a:ext>
            </a:extLst>
          </p:cNvPr>
          <p:cNvSpPr/>
          <p:nvPr/>
        </p:nvSpPr>
        <p:spPr>
          <a:xfrm>
            <a:off x="1407032" y="6227191"/>
            <a:ext cx="3748142" cy="369332"/>
          </a:xfrm>
          <a:prstGeom prst="rect">
            <a:avLst/>
          </a:prstGeom>
        </p:spPr>
        <p:txBody>
          <a:bodyPr wrap="none">
            <a:spAutoFit/>
          </a:bodyPr>
          <a:lstStyle/>
          <a:p>
            <a:r>
              <a:rPr lang="en-IN" dirty="0"/>
              <a:t>Elon Musk Unveiling the Model 3</a:t>
            </a:r>
          </a:p>
        </p:txBody>
      </p:sp>
      <p:pic>
        <p:nvPicPr>
          <p:cNvPr id="6" name="Picture 5">
            <a:extLst>
              <a:ext uri="{FF2B5EF4-FFF2-40B4-BE49-F238E27FC236}">
                <a16:creationId xmlns:a16="http://schemas.microsoft.com/office/drawing/2014/main" id="{B1591B98-CC89-4DCA-8A50-36B1733E627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564646" y="2345845"/>
            <a:ext cx="4981243" cy="3564569"/>
          </a:xfrm>
          <a:prstGeom prst="rect">
            <a:avLst/>
          </a:prstGeom>
        </p:spPr>
      </p:pic>
      <p:sp>
        <p:nvSpPr>
          <p:cNvPr id="7" name="Rectangle 6">
            <a:extLst>
              <a:ext uri="{FF2B5EF4-FFF2-40B4-BE49-F238E27FC236}">
                <a16:creationId xmlns:a16="http://schemas.microsoft.com/office/drawing/2014/main" id="{1254F4A6-3BA1-4382-8554-C925D27587E0}"/>
              </a:ext>
            </a:extLst>
          </p:cNvPr>
          <p:cNvSpPr/>
          <p:nvPr/>
        </p:nvSpPr>
        <p:spPr>
          <a:xfrm>
            <a:off x="7748659" y="6215068"/>
            <a:ext cx="2613216" cy="369332"/>
          </a:xfrm>
          <a:prstGeom prst="rect">
            <a:avLst/>
          </a:prstGeom>
        </p:spPr>
        <p:txBody>
          <a:bodyPr wrap="none">
            <a:spAutoFit/>
          </a:bodyPr>
          <a:lstStyle/>
          <a:p>
            <a:r>
              <a:rPr lang="en-IN" dirty="0"/>
              <a:t>Tesla Model 3 Interiors</a:t>
            </a:r>
          </a:p>
        </p:txBody>
      </p:sp>
    </p:spTree>
    <p:extLst>
      <p:ext uri="{BB962C8B-B14F-4D97-AF65-F5344CB8AC3E}">
        <p14:creationId xmlns:p14="http://schemas.microsoft.com/office/powerpoint/2010/main" val="852908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F03C7-829C-4E9D-93FC-D8B9821AC341}"/>
              </a:ext>
            </a:extLst>
          </p:cNvPr>
          <p:cNvSpPr>
            <a:spLocks noGrp="1"/>
          </p:cNvSpPr>
          <p:nvPr>
            <p:ph type="title"/>
          </p:nvPr>
        </p:nvSpPr>
        <p:spPr>
          <a:xfrm>
            <a:off x="539931" y="1196708"/>
            <a:ext cx="10972320" cy="1144800"/>
          </a:xfrm>
        </p:spPr>
        <p:txBody>
          <a:bodyPr/>
          <a:lstStyle/>
          <a:p>
            <a:r>
              <a:rPr lang="en-IN" dirty="0"/>
              <a:t>Vehicle Models(Model 3)</a:t>
            </a:r>
          </a:p>
        </p:txBody>
      </p:sp>
      <p:sp>
        <p:nvSpPr>
          <p:cNvPr id="3" name="Content Placeholder 2">
            <a:extLst>
              <a:ext uri="{FF2B5EF4-FFF2-40B4-BE49-F238E27FC236}">
                <a16:creationId xmlns:a16="http://schemas.microsoft.com/office/drawing/2014/main" id="{3AA9BB99-385E-4852-BFAF-E21F9DDE6243}"/>
              </a:ext>
            </a:extLst>
          </p:cNvPr>
          <p:cNvSpPr>
            <a:spLocks noGrp="1"/>
          </p:cNvSpPr>
          <p:nvPr>
            <p:ph idx="1"/>
          </p:nvPr>
        </p:nvSpPr>
        <p:spPr>
          <a:xfrm>
            <a:off x="738821" y="2511520"/>
            <a:ext cx="8946541" cy="4195481"/>
          </a:xfrm>
        </p:spPr>
        <p:txBody>
          <a:bodyPr/>
          <a:lstStyle/>
          <a:p>
            <a:pPr>
              <a:buFont typeface="Courier New" panose="02070309020205020404" pitchFamily="49" charset="0"/>
              <a:buChar char="o"/>
            </a:pPr>
            <a:r>
              <a:rPr lang="en-US" sz="2400" dirty="0"/>
              <a:t>As of July 2017, Tesla reported about 500,000 reservations. Bloomberg News claimed "the Model 3's unveiling was unique in the 100-year history of the mass-market automobile." </a:t>
            </a:r>
          </a:p>
          <a:p>
            <a:pPr>
              <a:buFont typeface="Courier New" panose="02070309020205020404" pitchFamily="49" charset="0"/>
              <a:buChar char="o"/>
            </a:pPr>
            <a:r>
              <a:rPr lang="en-US" sz="2400" dirty="0"/>
              <a:t>Bloomberg compared it to the 1955 Citroën DS that took in 80,000 deposits over 10-days at the Paris Auto Show.</a:t>
            </a:r>
          </a:p>
        </p:txBody>
      </p:sp>
    </p:spTree>
    <p:extLst>
      <p:ext uri="{BB962C8B-B14F-4D97-AF65-F5344CB8AC3E}">
        <p14:creationId xmlns:p14="http://schemas.microsoft.com/office/powerpoint/2010/main" val="3010159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C3F5-5390-4CB1-8A65-EB5646F94A50}"/>
              </a:ext>
            </a:extLst>
          </p:cNvPr>
          <p:cNvSpPr>
            <a:spLocks noGrp="1"/>
          </p:cNvSpPr>
          <p:nvPr>
            <p:ph type="title"/>
          </p:nvPr>
        </p:nvSpPr>
        <p:spPr>
          <a:xfrm>
            <a:off x="496388" y="1762766"/>
            <a:ext cx="10972320" cy="1144800"/>
          </a:xfrm>
        </p:spPr>
        <p:txBody>
          <a:bodyPr/>
          <a:lstStyle/>
          <a:p>
            <a:r>
              <a:rPr lang="en-IN"/>
              <a:t>Vehicle Models(Model 3)</a:t>
            </a:r>
            <a:endParaRPr lang="en-IN" dirty="0"/>
          </a:p>
        </p:txBody>
      </p:sp>
      <p:sp>
        <p:nvSpPr>
          <p:cNvPr id="3" name="Content Placeholder 2">
            <a:extLst>
              <a:ext uri="{FF2B5EF4-FFF2-40B4-BE49-F238E27FC236}">
                <a16:creationId xmlns:a16="http://schemas.microsoft.com/office/drawing/2014/main" id="{978AB151-1D19-4D6B-9BEB-778DF2FDEC14}"/>
              </a:ext>
            </a:extLst>
          </p:cNvPr>
          <p:cNvSpPr>
            <a:spLocks noGrp="1"/>
          </p:cNvSpPr>
          <p:nvPr>
            <p:ph idx="1"/>
          </p:nvPr>
        </p:nvSpPr>
        <p:spPr>
          <a:xfrm>
            <a:off x="496388" y="3189480"/>
            <a:ext cx="10972320" cy="3977280"/>
          </a:xfrm>
        </p:spPr>
        <p:txBody>
          <a:bodyPr/>
          <a:lstStyle/>
          <a:p>
            <a:pPr>
              <a:buFont typeface="Courier New" panose="02070309020205020404" pitchFamily="49" charset="0"/>
              <a:buChar char="o"/>
            </a:pPr>
            <a:r>
              <a:rPr lang="en-US" sz="2400" dirty="0"/>
              <a:t>Tesla expected to invest between US$2 billion and US$2.5 billion in capital expenditures to support Model 3 production.</a:t>
            </a:r>
          </a:p>
          <a:p>
            <a:pPr>
              <a:buFont typeface="Courier New" panose="02070309020205020404" pitchFamily="49" charset="0"/>
              <a:buChar char="o"/>
            </a:pPr>
            <a:r>
              <a:rPr lang="en-US" sz="2400" dirty="0"/>
              <a:t>Limited vehicle production began in July 2017, with the first 30 units delivered at a special event on July 28. </a:t>
            </a:r>
          </a:p>
          <a:p>
            <a:pPr>
              <a:buFont typeface="Courier New" panose="02070309020205020404" pitchFamily="49" charset="0"/>
              <a:buChar char="o"/>
            </a:pPr>
            <a:r>
              <a:rPr lang="en-US" sz="2400" dirty="0"/>
              <a:t>Customer deliveries totaled 1,764 units in the U.S. in 2017. In June 2018 production reached 5,000 per week. </a:t>
            </a:r>
            <a:endParaRPr lang="en-IN" sz="2400" dirty="0"/>
          </a:p>
          <a:p>
            <a:endParaRPr lang="en-IN" sz="2400" dirty="0"/>
          </a:p>
        </p:txBody>
      </p:sp>
    </p:spTree>
    <p:extLst>
      <p:ext uri="{BB962C8B-B14F-4D97-AF65-F5344CB8AC3E}">
        <p14:creationId xmlns:p14="http://schemas.microsoft.com/office/powerpoint/2010/main" val="30015335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C1E58-9085-4633-B514-F586168A05AD}"/>
              </a:ext>
            </a:extLst>
          </p:cNvPr>
          <p:cNvSpPr>
            <a:spLocks noGrp="1"/>
          </p:cNvSpPr>
          <p:nvPr>
            <p:ph type="title"/>
          </p:nvPr>
        </p:nvSpPr>
        <p:spPr>
          <a:xfrm>
            <a:off x="505097" y="1229508"/>
            <a:ext cx="10972320" cy="1144800"/>
          </a:xfrm>
        </p:spPr>
        <p:txBody>
          <a:bodyPr/>
          <a:lstStyle/>
          <a:p>
            <a:r>
              <a:rPr lang="en-IN" dirty="0"/>
              <a:t>Vehicle Models(Model 3)</a:t>
            </a:r>
          </a:p>
        </p:txBody>
      </p:sp>
      <p:pic>
        <p:nvPicPr>
          <p:cNvPr id="4" name="Content Placeholder 3">
            <a:extLst>
              <a:ext uri="{FF2B5EF4-FFF2-40B4-BE49-F238E27FC236}">
                <a16:creationId xmlns:a16="http://schemas.microsoft.com/office/drawing/2014/main" id="{44E6442C-4840-4337-9746-631A74CBC026}"/>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404773" y="2743640"/>
            <a:ext cx="5690987" cy="3262833"/>
          </a:xfrm>
          <a:prstGeom prst="rect">
            <a:avLst/>
          </a:prstGeom>
        </p:spPr>
      </p:pic>
      <p:sp>
        <p:nvSpPr>
          <p:cNvPr id="5" name="Rectangle 4">
            <a:extLst>
              <a:ext uri="{FF2B5EF4-FFF2-40B4-BE49-F238E27FC236}">
                <a16:creationId xmlns:a16="http://schemas.microsoft.com/office/drawing/2014/main" id="{9ECFB550-BFCF-47DC-A260-6B1F3CEEA54B}"/>
              </a:ext>
            </a:extLst>
          </p:cNvPr>
          <p:cNvSpPr/>
          <p:nvPr/>
        </p:nvSpPr>
        <p:spPr>
          <a:xfrm>
            <a:off x="1015388" y="6006473"/>
            <a:ext cx="4374916" cy="369332"/>
          </a:xfrm>
          <a:prstGeom prst="rect">
            <a:avLst/>
          </a:prstGeom>
        </p:spPr>
        <p:txBody>
          <a:bodyPr wrap="none">
            <a:spAutoFit/>
          </a:bodyPr>
          <a:lstStyle/>
          <a:p>
            <a:r>
              <a:rPr lang="en-IN" dirty="0"/>
              <a:t> Tesla model 3 vs Porsche 911 Carrera</a:t>
            </a:r>
          </a:p>
        </p:txBody>
      </p:sp>
      <p:pic>
        <p:nvPicPr>
          <p:cNvPr id="6" name="Picture 5">
            <a:extLst>
              <a:ext uri="{FF2B5EF4-FFF2-40B4-BE49-F238E27FC236}">
                <a16:creationId xmlns:a16="http://schemas.microsoft.com/office/drawing/2014/main" id="{12168507-3A35-44B4-A0F0-F8036EAFF2D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418726" y="2779721"/>
            <a:ext cx="5457358" cy="3069763"/>
          </a:xfrm>
          <a:prstGeom prst="rect">
            <a:avLst/>
          </a:prstGeom>
        </p:spPr>
      </p:pic>
      <p:sp>
        <p:nvSpPr>
          <p:cNvPr id="7" name="Rectangle 6">
            <a:extLst>
              <a:ext uri="{FF2B5EF4-FFF2-40B4-BE49-F238E27FC236}">
                <a16:creationId xmlns:a16="http://schemas.microsoft.com/office/drawing/2014/main" id="{23EC722C-2E8A-4947-AA47-44286D2BA597}"/>
              </a:ext>
            </a:extLst>
          </p:cNvPr>
          <p:cNvSpPr/>
          <p:nvPr/>
        </p:nvSpPr>
        <p:spPr>
          <a:xfrm>
            <a:off x="7682940" y="6006473"/>
            <a:ext cx="3340979" cy="369332"/>
          </a:xfrm>
          <a:prstGeom prst="rect">
            <a:avLst/>
          </a:prstGeom>
        </p:spPr>
        <p:txBody>
          <a:bodyPr wrap="none">
            <a:spAutoFit/>
          </a:bodyPr>
          <a:lstStyle/>
          <a:p>
            <a:r>
              <a:rPr lang="en-IN" dirty="0"/>
              <a:t>Tesla Model 3 in Track Mode</a:t>
            </a:r>
          </a:p>
        </p:txBody>
      </p:sp>
    </p:spTree>
    <p:extLst>
      <p:ext uri="{BB962C8B-B14F-4D97-AF65-F5344CB8AC3E}">
        <p14:creationId xmlns:p14="http://schemas.microsoft.com/office/powerpoint/2010/main" val="17840563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13A44-0261-4572-91B4-CF4DB59D91BE}"/>
              </a:ext>
            </a:extLst>
          </p:cNvPr>
          <p:cNvSpPr>
            <a:spLocks noGrp="1"/>
          </p:cNvSpPr>
          <p:nvPr>
            <p:ph type="title"/>
          </p:nvPr>
        </p:nvSpPr>
        <p:spPr>
          <a:xfrm>
            <a:off x="609840" y="1188000"/>
            <a:ext cx="10972320" cy="1144800"/>
          </a:xfrm>
        </p:spPr>
        <p:txBody>
          <a:bodyPr/>
          <a:lstStyle/>
          <a:p>
            <a:r>
              <a:rPr lang="en-IN" dirty="0"/>
              <a:t>Vehicle Models</a:t>
            </a:r>
          </a:p>
        </p:txBody>
      </p:sp>
      <p:sp>
        <p:nvSpPr>
          <p:cNvPr id="3" name="Content Placeholder 2">
            <a:extLst>
              <a:ext uri="{FF2B5EF4-FFF2-40B4-BE49-F238E27FC236}">
                <a16:creationId xmlns:a16="http://schemas.microsoft.com/office/drawing/2014/main" id="{AA74C121-C095-4E49-8A35-FA08D6C5D3F9}"/>
              </a:ext>
            </a:extLst>
          </p:cNvPr>
          <p:cNvSpPr>
            <a:spLocks noGrp="1"/>
          </p:cNvSpPr>
          <p:nvPr>
            <p:ph idx="1"/>
          </p:nvPr>
        </p:nvSpPr>
        <p:spPr>
          <a:xfrm>
            <a:off x="609600" y="2476685"/>
            <a:ext cx="8946541" cy="4195481"/>
          </a:xfrm>
        </p:spPr>
        <p:txBody>
          <a:bodyPr/>
          <a:lstStyle/>
          <a:p>
            <a:r>
              <a:rPr lang="en-IN" sz="2400" b="1" dirty="0"/>
              <a:t>3. Model X</a:t>
            </a:r>
          </a:p>
          <a:p>
            <a:pPr>
              <a:buFont typeface="Courier New" panose="02070309020205020404" pitchFamily="49" charset="0"/>
              <a:buChar char="o"/>
            </a:pPr>
            <a:r>
              <a:rPr lang="en-US" sz="2400" dirty="0"/>
              <a:t>The Tesla Model X is a mid-size crossover SUV with a lightweight aluminum body.</a:t>
            </a:r>
          </a:p>
          <a:p>
            <a:pPr>
              <a:buFont typeface="Courier New" panose="02070309020205020404" pitchFamily="49" charset="0"/>
              <a:buChar char="o"/>
            </a:pPr>
            <a:r>
              <a:rPr lang="en-US" sz="2400" dirty="0"/>
              <a:t>Model X deliveries started in September 2015. It is offered in 5-, 6- and 7-passenger configurations.</a:t>
            </a:r>
          </a:p>
        </p:txBody>
      </p:sp>
    </p:spTree>
    <p:extLst>
      <p:ext uri="{BB962C8B-B14F-4D97-AF65-F5344CB8AC3E}">
        <p14:creationId xmlns:p14="http://schemas.microsoft.com/office/powerpoint/2010/main" val="35620806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19FC-C4B7-46F8-BCDC-475E52899770}"/>
              </a:ext>
            </a:extLst>
          </p:cNvPr>
          <p:cNvSpPr>
            <a:spLocks noGrp="1"/>
          </p:cNvSpPr>
          <p:nvPr>
            <p:ph type="title"/>
          </p:nvPr>
        </p:nvSpPr>
        <p:spPr>
          <a:xfrm>
            <a:off x="687977" y="1092206"/>
            <a:ext cx="10972320" cy="1144800"/>
          </a:xfrm>
        </p:spPr>
        <p:txBody>
          <a:bodyPr/>
          <a:lstStyle/>
          <a:p>
            <a:r>
              <a:rPr lang="en-IN" dirty="0"/>
              <a:t>Vehicle Models :Model X</a:t>
            </a:r>
          </a:p>
        </p:txBody>
      </p:sp>
      <p:sp>
        <p:nvSpPr>
          <p:cNvPr id="3" name="Content Placeholder 2">
            <a:extLst>
              <a:ext uri="{FF2B5EF4-FFF2-40B4-BE49-F238E27FC236}">
                <a16:creationId xmlns:a16="http://schemas.microsoft.com/office/drawing/2014/main" id="{066DF23F-FBB4-480B-97A6-9E498AB8AE9E}"/>
              </a:ext>
            </a:extLst>
          </p:cNvPr>
          <p:cNvSpPr>
            <a:spLocks noGrp="1"/>
          </p:cNvSpPr>
          <p:nvPr>
            <p:ph idx="1"/>
          </p:nvPr>
        </p:nvSpPr>
        <p:spPr>
          <a:xfrm>
            <a:off x="609600" y="2762760"/>
            <a:ext cx="10972320" cy="3977280"/>
          </a:xfrm>
        </p:spPr>
        <p:txBody>
          <a:bodyPr/>
          <a:lstStyle/>
          <a:p>
            <a:pPr>
              <a:buFont typeface="Courier New" panose="02070309020205020404" pitchFamily="49" charset="0"/>
              <a:buChar char="o"/>
            </a:pPr>
            <a:r>
              <a:rPr lang="en-US" sz="2400" dirty="0"/>
              <a:t>Production was rescheduled several times, from 2013 to late 2014, to the second quarter of 2015, to the third quarter of 2015.</a:t>
            </a:r>
          </a:p>
          <a:p>
            <a:pPr>
              <a:buFont typeface="Courier New" panose="02070309020205020404" pitchFamily="49" charset="0"/>
              <a:buChar char="o"/>
            </a:pPr>
            <a:r>
              <a:rPr lang="en-US" sz="2400" dirty="0"/>
              <a:t>Deliveries of the Model X Signature series began on September 29, 2015. Model X sales totaled 2,400 units during the first quarter of 2016, rising to 4,638 in the second quarter of 2016.</a:t>
            </a:r>
            <a:endParaRPr lang="en-IN" sz="2400" dirty="0"/>
          </a:p>
          <a:p>
            <a:endParaRPr lang="en-IN" sz="2400" dirty="0"/>
          </a:p>
        </p:txBody>
      </p:sp>
    </p:spTree>
    <p:extLst>
      <p:ext uri="{BB962C8B-B14F-4D97-AF65-F5344CB8AC3E}">
        <p14:creationId xmlns:p14="http://schemas.microsoft.com/office/powerpoint/2010/main" val="3718562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4029-FB4D-4D2F-89EB-0CBCCC90EBFC}"/>
              </a:ext>
            </a:extLst>
          </p:cNvPr>
          <p:cNvSpPr>
            <a:spLocks noGrp="1"/>
          </p:cNvSpPr>
          <p:nvPr>
            <p:ph type="title"/>
          </p:nvPr>
        </p:nvSpPr>
        <p:spPr>
          <a:xfrm>
            <a:off x="472997" y="975849"/>
            <a:ext cx="10972320" cy="1144800"/>
          </a:xfrm>
        </p:spPr>
        <p:txBody>
          <a:bodyPr/>
          <a:lstStyle/>
          <a:p>
            <a:r>
              <a:rPr lang="en-IN" dirty="0"/>
              <a:t>Introduction</a:t>
            </a:r>
          </a:p>
        </p:txBody>
      </p:sp>
      <p:sp>
        <p:nvSpPr>
          <p:cNvPr id="3" name="Content Placeholder 2">
            <a:extLst>
              <a:ext uri="{FF2B5EF4-FFF2-40B4-BE49-F238E27FC236}">
                <a16:creationId xmlns:a16="http://schemas.microsoft.com/office/drawing/2014/main" id="{6A3F7ED7-9FBF-4B93-9574-52F0349594CF}"/>
              </a:ext>
            </a:extLst>
          </p:cNvPr>
          <p:cNvSpPr>
            <a:spLocks noGrp="1"/>
          </p:cNvSpPr>
          <p:nvPr>
            <p:ph idx="1"/>
          </p:nvPr>
        </p:nvSpPr>
        <p:spPr>
          <a:xfrm>
            <a:off x="472997" y="2120649"/>
            <a:ext cx="8946541" cy="4195481"/>
          </a:xfrm>
        </p:spPr>
        <p:txBody>
          <a:bodyPr/>
          <a:lstStyle/>
          <a:p>
            <a:r>
              <a:rPr lang="en-US" sz="2400" dirty="0"/>
              <a:t>Tesla, Inc. (formerly Tesla Motors, Inc.), is an American electric vehicle and clean energy company based in Palo Alto, California</a:t>
            </a:r>
          </a:p>
          <a:p>
            <a:r>
              <a:rPr lang="en-US" sz="2400" dirty="0"/>
              <a:t>The company specializes in electric vehicle manufacturing, battery energy storage from home to grid scale and, through its acquisition of SolarCity, solar panel and solar roof tile manufacturing. </a:t>
            </a:r>
          </a:p>
          <a:p>
            <a:r>
              <a:rPr lang="en-US" sz="2400" dirty="0"/>
              <a:t>Tesla Motors was founded in July 2003 by engineers Martin Eberhard and Marc Tarpenning. The company's name is a tribute to inventor and electrical engineer Nikola Tesla</a:t>
            </a:r>
            <a:endParaRPr lang="en-IN" sz="2400" dirty="0"/>
          </a:p>
        </p:txBody>
      </p:sp>
    </p:spTree>
    <p:extLst>
      <p:ext uri="{BB962C8B-B14F-4D97-AF65-F5344CB8AC3E}">
        <p14:creationId xmlns:p14="http://schemas.microsoft.com/office/powerpoint/2010/main" val="26632137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75907-299F-4D12-A14E-703042F00424}"/>
              </a:ext>
            </a:extLst>
          </p:cNvPr>
          <p:cNvSpPr>
            <a:spLocks noGrp="1"/>
          </p:cNvSpPr>
          <p:nvPr>
            <p:ph type="title"/>
          </p:nvPr>
        </p:nvSpPr>
        <p:spPr>
          <a:xfrm>
            <a:off x="461129" y="1146075"/>
            <a:ext cx="10972320" cy="1144800"/>
          </a:xfrm>
        </p:spPr>
        <p:txBody>
          <a:bodyPr/>
          <a:lstStyle/>
          <a:p>
            <a:r>
              <a:rPr lang="en-IN" dirty="0"/>
              <a:t>Vehicle Models</a:t>
            </a:r>
          </a:p>
        </p:txBody>
      </p:sp>
      <p:pic>
        <p:nvPicPr>
          <p:cNvPr id="4" name="Content Placeholder 3">
            <a:extLst>
              <a:ext uri="{FF2B5EF4-FFF2-40B4-BE49-F238E27FC236}">
                <a16:creationId xmlns:a16="http://schemas.microsoft.com/office/drawing/2014/main" id="{C5D2F359-9815-4F69-AA9E-EF5B6433AAEE}"/>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130821" y="2314149"/>
            <a:ext cx="5816468" cy="3877645"/>
          </a:xfrm>
          <a:prstGeom prst="rect">
            <a:avLst/>
          </a:prstGeom>
        </p:spPr>
      </p:pic>
      <p:sp>
        <p:nvSpPr>
          <p:cNvPr id="5" name="Rectangle 4">
            <a:extLst>
              <a:ext uri="{FF2B5EF4-FFF2-40B4-BE49-F238E27FC236}">
                <a16:creationId xmlns:a16="http://schemas.microsoft.com/office/drawing/2014/main" id="{44D81F95-077D-4011-8C4B-F7561391F915}"/>
              </a:ext>
            </a:extLst>
          </p:cNvPr>
          <p:cNvSpPr/>
          <p:nvPr/>
        </p:nvSpPr>
        <p:spPr>
          <a:xfrm>
            <a:off x="1282324" y="6215068"/>
            <a:ext cx="3751348" cy="369332"/>
          </a:xfrm>
          <a:prstGeom prst="rect">
            <a:avLst/>
          </a:prstGeom>
        </p:spPr>
        <p:txBody>
          <a:bodyPr wrap="none">
            <a:spAutoFit/>
          </a:bodyPr>
          <a:lstStyle/>
          <a:p>
            <a:r>
              <a:rPr lang="en-IN" dirty="0"/>
              <a:t>Elon Musk unveiling the Model X</a:t>
            </a:r>
          </a:p>
        </p:txBody>
      </p:sp>
      <p:pic>
        <p:nvPicPr>
          <p:cNvPr id="6" name="Picture 5">
            <a:extLst>
              <a:ext uri="{FF2B5EF4-FFF2-40B4-BE49-F238E27FC236}">
                <a16:creationId xmlns:a16="http://schemas.microsoft.com/office/drawing/2014/main" id="{3A1F426C-DA7D-4C69-AD3F-C284CB420B9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64698" y="2664774"/>
            <a:ext cx="5217222" cy="3478150"/>
          </a:xfrm>
          <a:prstGeom prst="rect">
            <a:avLst/>
          </a:prstGeom>
        </p:spPr>
      </p:pic>
      <p:sp>
        <p:nvSpPr>
          <p:cNvPr id="7" name="Rectangle 6">
            <a:extLst>
              <a:ext uri="{FF2B5EF4-FFF2-40B4-BE49-F238E27FC236}">
                <a16:creationId xmlns:a16="http://schemas.microsoft.com/office/drawing/2014/main" id="{46349E28-14C7-4237-B4D4-05792B1D01F3}"/>
              </a:ext>
            </a:extLst>
          </p:cNvPr>
          <p:cNvSpPr/>
          <p:nvPr/>
        </p:nvSpPr>
        <p:spPr>
          <a:xfrm>
            <a:off x="6860906" y="6142924"/>
            <a:ext cx="4522392" cy="369332"/>
          </a:xfrm>
          <a:prstGeom prst="rect">
            <a:avLst/>
          </a:prstGeom>
        </p:spPr>
        <p:txBody>
          <a:bodyPr wrap="none">
            <a:spAutoFit/>
          </a:bodyPr>
          <a:lstStyle/>
          <a:p>
            <a:r>
              <a:rPr lang="en-IN" dirty="0"/>
              <a:t>Model X Assembly line at Freemont CA</a:t>
            </a:r>
          </a:p>
        </p:txBody>
      </p:sp>
    </p:spTree>
    <p:extLst>
      <p:ext uri="{BB962C8B-B14F-4D97-AF65-F5344CB8AC3E}">
        <p14:creationId xmlns:p14="http://schemas.microsoft.com/office/powerpoint/2010/main" val="5120402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39040-83CF-4232-8337-63C317760383}"/>
              </a:ext>
            </a:extLst>
          </p:cNvPr>
          <p:cNvSpPr>
            <a:spLocks noGrp="1"/>
          </p:cNvSpPr>
          <p:nvPr>
            <p:ph type="title"/>
          </p:nvPr>
        </p:nvSpPr>
        <p:spPr>
          <a:xfrm>
            <a:off x="609600" y="1186842"/>
            <a:ext cx="10972320" cy="1144800"/>
          </a:xfrm>
        </p:spPr>
        <p:txBody>
          <a:bodyPr/>
          <a:lstStyle/>
          <a:p>
            <a:r>
              <a:rPr lang="en-IN" dirty="0"/>
              <a:t>Vehicle Models : Model X</a:t>
            </a:r>
          </a:p>
        </p:txBody>
      </p:sp>
      <p:sp>
        <p:nvSpPr>
          <p:cNvPr id="3" name="Content Placeholder 2">
            <a:extLst>
              <a:ext uri="{FF2B5EF4-FFF2-40B4-BE49-F238E27FC236}">
                <a16:creationId xmlns:a16="http://schemas.microsoft.com/office/drawing/2014/main" id="{034A1BA1-3A33-4771-9148-61871F6A3EEA}"/>
              </a:ext>
            </a:extLst>
          </p:cNvPr>
          <p:cNvSpPr>
            <a:spLocks noGrp="1"/>
          </p:cNvSpPr>
          <p:nvPr>
            <p:ph idx="1"/>
          </p:nvPr>
        </p:nvSpPr>
        <p:spPr>
          <a:xfrm>
            <a:off x="609600" y="2402994"/>
            <a:ext cx="10972320" cy="3977280"/>
          </a:xfrm>
        </p:spPr>
        <p:txBody>
          <a:bodyPr/>
          <a:lstStyle/>
          <a:p>
            <a:r>
              <a:rPr lang="en-US" sz="2000" dirty="0"/>
              <a:t>In September 2016, the Model X ranked as the top selling plug-in electric car in Norway.</a:t>
            </a:r>
          </a:p>
          <a:p>
            <a:r>
              <a:rPr lang="en-US" sz="2000" dirty="0"/>
              <a:t> Previously, the Model S had been the top selling new car four times. Cumulative sales since inception totaled 106,689 units through September 2018.</a:t>
            </a:r>
          </a:p>
          <a:p>
            <a:r>
              <a:rPr lang="en-US" sz="2000" dirty="0"/>
              <a:t>United States is its main market with an estimated 57,327 units sold through September 2018.</a:t>
            </a:r>
          </a:p>
          <a:p>
            <a:pPr marL="0" indent="0">
              <a:buNone/>
            </a:pPr>
            <a:endParaRPr lang="en-IN" sz="2000" dirty="0"/>
          </a:p>
        </p:txBody>
      </p:sp>
      <p:pic>
        <p:nvPicPr>
          <p:cNvPr id="5" name="Picture 4">
            <a:extLst>
              <a:ext uri="{FF2B5EF4-FFF2-40B4-BE49-F238E27FC236}">
                <a16:creationId xmlns:a16="http://schemas.microsoft.com/office/drawing/2014/main" id="{C475FEDE-8CB3-47F3-94DB-5530343FFB8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75643" y="4631587"/>
            <a:ext cx="3428334" cy="1928438"/>
          </a:xfrm>
          <a:prstGeom prst="rect">
            <a:avLst/>
          </a:prstGeom>
        </p:spPr>
      </p:pic>
      <p:sp>
        <p:nvSpPr>
          <p:cNvPr id="6" name="TextBox 5">
            <a:extLst>
              <a:ext uri="{FF2B5EF4-FFF2-40B4-BE49-F238E27FC236}">
                <a16:creationId xmlns:a16="http://schemas.microsoft.com/office/drawing/2014/main" id="{98027A9A-BA6D-4C75-8F24-33FD6FFE4565}"/>
              </a:ext>
            </a:extLst>
          </p:cNvPr>
          <p:cNvSpPr txBox="1"/>
          <p:nvPr/>
        </p:nvSpPr>
        <p:spPr>
          <a:xfrm>
            <a:off x="3975643" y="6522979"/>
            <a:ext cx="3641398" cy="276999"/>
          </a:xfrm>
          <a:prstGeom prst="rect">
            <a:avLst/>
          </a:prstGeom>
          <a:noFill/>
        </p:spPr>
        <p:txBody>
          <a:bodyPr wrap="square" rtlCol="0">
            <a:spAutoFit/>
          </a:bodyPr>
          <a:lstStyle/>
          <a:p>
            <a:r>
              <a:rPr lang="en-IN" sz="1200" dirty="0"/>
              <a:t>A Tesla Model X in Celebration Mode</a:t>
            </a:r>
          </a:p>
        </p:txBody>
      </p:sp>
    </p:spTree>
    <p:extLst>
      <p:ext uri="{BB962C8B-B14F-4D97-AF65-F5344CB8AC3E}">
        <p14:creationId xmlns:p14="http://schemas.microsoft.com/office/powerpoint/2010/main" val="30124143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0B34-AA38-49CB-8AD5-16F3EDD15B17}"/>
              </a:ext>
            </a:extLst>
          </p:cNvPr>
          <p:cNvSpPr>
            <a:spLocks noGrp="1"/>
          </p:cNvSpPr>
          <p:nvPr>
            <p:ph type="title"/>
          </p:nvPr>
        </p:nvSpPr>
        <p:spPr>
          <a:xfrm>
            <a:off x="609840" y="1057371"/>
            <a:ext cx="10972320" cy="1144800"/>
          </a:xfrm>
        </p:spPr>
        <p:txBody>
          <a:bodyPr/>
          <a:lstStyle/>
          <a:p>
            <a:r>
              <a:rPr lang="en-IN" dirty="0"/>
              <a:t>Vehicle Models : Model X</a:t>
            </a:r>
          </a:p>
        </p:txBody>
      </p:sp>
      <p:pic>
        <p:nvPicPr>
          <p:cNvPr id="5" name="Content Placeholder 4">
            <a:extLst>
              <a:ext uri="{FF2B5EF4-FFF2-40B4-BE49-F238E27FC236}">
                <a16:creationId xmlns:a16="http://schemas.microsoft.com/office/drawing/2014/main" id="{31E244FD-AB82-40E6-BA59-5B5AC257E391}"/>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2253191" y="1871051"/>
            <a:ext cx="6323979" cy="4195762"/>
          </a:xfrm>
        </p:spPr>
      </p:pic>
      <p:sp>
        <p:nvSpPr>
          <p:cNvPr id="6" name="TextBox 5">
            <a:extLst>
              <a:ext uri="{FF2B5EF4-FFF2-40B4-BE49-F238E27FC236}">
                <a16:creationId xmlns:a16="http://schemas.microsoft.com/office/drawing/2014/main" id="{DA7D367F-8111-4C72-A6CD-3259A5D4B8D7}"/>
              </a:ext>
            </a:extLst>
          </p:cNvPr>
          <p:cNvSpPr txBox="1"/>
          <p:nvPr/>
        </p:nvSpPr>
        <p:spPr>
          <a:xfrm>
            <a:off x="2253191" y="6215068"/>
            <a:ext cx="6323979" cy="369332"/>
          </a:xfrm>
          <a:prstGeom prst="rect">
            <a:avLst/>
          </a:prstGeom>
          <a:noFill/>
        </p:spPr>
        <p:txBody>
          <a:bodyPr wrap="square" rtlCol="0">
            <a:spAutoFit/>
          </a:bodyPr>
          <a:lstStyle/>
          <a:p>
            <a:r>
              <a:rPr lang="en-IN" dirty="0"/>
              <a:t>Quarterly Sales of Model X vs other Tesla models</a:t>
            </a:r>
          </a:p>
        </p:txBody>
      </p:sp>
    </p:spTree>
    <p:extLst>
      <p:ext uri="{BB962C8B-B14F-4D97-AF65-F5344CB8AC3E}">
        <p14:creationId xmlns:p14="http://schemas.microsoft.com/office/powerpoint/2010/main" val="8176697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83A9D-9F68-46AF-B9F2-38C6315FF312}"/>
              </a:ext>
            </a:extLst>
          </p:cNvPr>
          <p:cNvSpPr>
            <a:spLocks noGrp="1"/>
          </p:cNvSpPr>
          <p:nvPr>
            <p:ph type="title"/>
          </p:nvPr>
        </p:nvSpPr>
        <p:spPr>
          <a:xfrm>
            <a:off x="628864" y="958425"/>
            <a:ext cx="10972320" cy="1144800"/>
          </a:xfrm>
        </p:spPr>
        <p:txBody>
          <a:bodyPr/>
          <a:lstStyle/>
          <a:p>
            <a:r>
              <a:rPr lang="en-IN" dirty="0"/>
              <a:t>Vehicle Models : Model Y</a:t>
            </a:r>
          </a:p>
        </p:txBody>
      </p:sp>
      <p:sp>
        <p:nvSpPr>
          <p:cNvPr id="3" name="Content Placeholder 2">
            <a:extLst>
              <a:ext uri="{FF2B5EF4-FFF2-40B4-BE49-F238E27FC236}">
                <a16:creationId xmlns:a16="http://schemas.microsoft.com/office/drawing/2014/main" id="{5F5A07CE-A1BB-4A65-A89F-FD7797E79837}"/>
              </a:ext>
            </a:extLst>
          </p:cNvPr>
          <p:cNvSpPr>
            <a:spLocks noGrp="1"/>
          </p:cNvSpPr>
          <p:nvPr>
            <p:ph idx="1"/>
          </p:nvPr>
        </p:nvSpPr>
        <p:spPr>
          <a:xfrm>
            <a:off x="590816" y="2103225"/>
            <a:ext cx="8946541" cy="4195481"/>
          </a:xfrm>
        </p:spPr>
        <p:txBody>
          <a:bodyPr>
            <a:noAutofit/>
          </a:bodyPr>
          <a:lstStyle/>
          <a:p>
            <a:pPr>
              <a:buFont typeface="Courier New" panose="02070309020205020404" pitchFamily="49" charset="0"/>
              <a:buChar char="o"/>
            </a:pPr>
            <a:r>
              <a:rPr lang="en-US" sz="2400" dirty="0"/>
              <a:t>In August 2013, Tesla trademarked the name "Model Y”. In October 2015, Musk described a future "Model Y”. In August 2017, Tesla announced that the Model Y would use the Model 3 platform.</a:t>
            </a:r>
          </a:p>
          <a:p>
            <a:pPr>
              <a:buFont typeface="Courier New" panose="02070309020205020404" pitchFamily="49" charset="0"/>
              <a:buChar char="o"/>
            </a:pPr>
            <a:r>
              <a:rPr lang="en-US" sz="2400" dirty="0"/>
              <a:t>In February 2018, Tesla announced that they would unveil Model Y production plans within the next 3–6 months and posted open positions for Model Y production and design.</a:t>
            </a:r>
          </a:p>
          <a:p>
            <a:pPr>
              <a:buFont typeface="Courier New" panose="02070309020205020404" pitchFamily="49" charset="0"/>
              <a:buChar char="o"/>
            </a:pPr>
            <a:r>
              <a:rPr lang="en-US" sz="2400" dirty="0"/>
              <a:t>In May 2018, Musk said that the Model Y will be built on a platform that shares many components with the Model 3, and that the Model Y will be in production at the earliest in early 2020.</a:t>
            </a:r>
          </a:p>
        </p:txBody>
      </p:sp>
    </p:spTree>
    <p:extLst>
      <p:ext uri="{BB962C8B-B14F-4D97-AF65-F5344CB8AC3E}">
        <p14:creationId xmlns:p14="http://schemas.microsoft.com/office/powerpoint/2010/main" val="1597095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462DD-535D-4FF0-8CA2-03DE021935FC}"/>
              </a:ext>
            </a:extLst>
          </p:cNvPr>
          <p:cNvSpPr>
            <a:spLocks noGrp="1"/>
          </p:cNvSpPr>
          <p:nvPr>
            <p:ph type="title"/>
          </p:nvPr>
        </p:nvSpPr>
        <p:spPr>
          <a:xfrm>
            <a:off x="609840" y="1336046"/>
            <a:ext cx="10972320" cy="1144800"/>
          </a:xfrm>
        </p:spPr>
        <p:txBody>
          <a:bodyPr/>
          <a:lstStyle/>
          <a:p>
            <a:r>
              <a:rPr lang="en-IN" dirty="0"/>
              <a:t>Vehicle Models : Model Y</a:t>
            </a:r>
          </a:p>
        </p:txBody>
      </p:sp>
      <p:pic>
        <p:nvPicPr>
          <p:cNvPr id="4" name="Content Placeholder 3">
            <a:extLst>
              <a:ext uri="{FF2B5EF4-FFF2-40B4-BE49-F238E27FC236}">
                <a16:creationId xmlns:a16="http://schemas.microsoft.com/office/drawing/2014/main" id="{E710F90B-F435-4A51-9418-FB40EE0C3561}"/>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468557" y="2873596"/>
            <a:ext cx="5524573" cy="3102260"/>
          </a:xfrm>
          <a:prstGeom prst="rect">
            <a:avLst/>
          </a:prstGeom>
        </p:spPr>
      </p:pic>
      <p:sp>
        <p:nvSpPr>
          <p:cNvPr id="5" name="Rectangle 4">
            <a:extLst>
              <a:ext uri="{FF2B5EF4-FFF2-40B4-BE49-F238E27FC236}">
                <a16:creationId xmlns:a16="http://schemas.microsoft.com/office/drawing/2014/main" id="{AF63E0C2-44F7-424D-9828-EA2B17B67757}"/>
              </a:ext>
            </a:extLst>
          </p:cNvPr>
          <p:cNvSpPr/>
          <p:nvPr/>
        </p:nvSpPr>
        <p:spPr>
          <a:xfrm>
            <a:off x="2000379" y="6124081"/>
            <a:ext cx="2460930" cy="369332"/>
          </a:xfrm>
          <a:prstGeom prst="rect">
            <a:avLst/>
          </a:prstGeom>
        </p:spPr>
        <p:txBody>
          <a:bodyPr wrap="none">
            <a:spAutoFit/>
          </a:bodyPr>
          <a:lstStyle/>
          <a:p>
            <a:r>
              <a:rPr lang="en-IN" dirty="0"/>
              <a:t>Unveiling of Model Y</a:t>
            </a:r>
          </a:p>
        </p:txBody>
      </p:sp>
      <p:pic>
        <p:nvPicPr>
          <p:cNvPr id="6" name="Picture 5">
            <a:extLst>
              <a:ext uri="{FF2B5EF4-FFF2-40B4-BE49-F238E27FC236}">
                <a16:creationId xmlns:a16="http://schemas.microsoft.com/office/drawing/2014/main" id="{7DEC7593-DFD9-416D-836B-59308C0929F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05175" y="2813007"/>
            <a:ext cx="5730553" cy="3223437"/>
          </a:xfrm>
          <a:prstGeom prst="rect">
            <a:avLst/>
          </a:prstGeom>
        </p:spPr>
      </p:pic>
    </p:spTree>
    <p:extLst>
      <p:ext uri="{BB962C8B-B14F-4D97-AF65-F5344CB8AC3E}">
        <p14:creationId xmlns:p14="http://schemas.microsoft.com/office/powerpoint/2010/main" val="38348277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ADEC5F5-BD44-46E1-8CD5-7476CD05A48B}"/>
              </a:ext>
            </a:extLst>
          </p:cNvPr>
          <p:cNvGraphicFramePr>
            <a:graphicFrameLocks noGrp="1"/>
          </p:cNvGraphicFramePr>
          <p:nvPr>
            <p:extLst>
              <p:ext uri="{D42A27DB-BD31-4B8C-83A1-F6EECF244321}">
                <p14:modId xmlns:p14="http://schemas.microsoft.com/office/powerpoint/2010/main" val="3495981014"/>
              </p:ext>
            </p:extLst>
          </p:nvPr>
        </p:nvGraphicFramePr>
        <p:xfrm>
          <a:off x="2436155" y="2574630"/>
          <a:ext cx="6055044" cy="4109720"/>
        </p:xfrm>
        <a:graphic>
          <a:graphicData uri="http://schemas.openxmlformats.org/drawingml/2006/table">
            <a:tbl>
              <a:tblPr/>
              <a:tblGrid>
                <a:gridCol w="1489974">
                  <a:extLst>
                    <a:ext uri="{9D8B030D-6E8A-4147-A177-3AD203B41FA5}">
                      <a16:colId xmlns:a16="http://schemas.microsoft.com/office/drawing/2014/main" val="1589448762"/>
                    </a:ext>
                  </a:extLst>
                </a:gridCol>
                <a:gridCol w="1537548">
                  <a:extLst>
                    <a:ext uri="{9D8B030D-6E8A-4147-A177-3AD203B41FA5}">
                      <a16:colId xmlns:a16="http://schemas.microsoft.com/office/drawing/2014/main" val="1250687447"/>
                    </a:ext>
                  </a:extLst>
                </a:gridCol>
                <a:gridCol w="1513761">
                  <a:extLst>
                    <a:ext uri="{9D8B030D-6E8A-4147-A177-3AD203B41FA5}">
                      <a16:colId xmlns:a16="http://schemas.microsoft.com/office/drawing/2014/main" val="2051663068"/>
                    </a:ext>
                  </a:extLst>
                </a:gridCol>
                <a:gridCol w="1513761">
                  <a:extLst>
                    <a:ext uri="{9D8B030D-6E8A-4147-A177-3AD203B41FA5}">
                      <a16:colId xmlns:a16="http://schemas.microsoft.com/office/drawing/2014/main" val="3382286664"/>
                    </a:ext>
                  </a:extLst>
                </a:gridCol>
              </a:tblGrid>
              <a:tr h="0">
                <a:tc>
                  <a:txBody>
                    <a:bodyPr/>
                    <a:lstStyle/>
                    <a:p>
                      <a:pPr rtl="0" fontAlgn="t">
                        <a:spcBef>
                          <a:spcPts val="0"/>
                        </a:spcBef>
                        <a:spcAft>
                          <a:spcPts val="0"/>
                        </a:spcAft>
                      </a:pPr>
                      <a:r>
                        <a:rPr lang="en-IN" sz="1350" b="1" i="0" u="none" strike="noStrike" dirty="0">
                          <a:solidFill>
                            <a:schemeClr val="tx1"/>
                          </a:solidFill>
                          <a:effectLst/>
                          <a:latin typeface="Calibri" panose="020F0502020204030204" pitchFamily="34" charset="0"/>
                        </a:rPr>
                        <a:t>Model and Version</a:t>
                      </a:r>
                      <a:endParaRPr lang="en-IN" dirty="0">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1" i="0" u="none" strike="noStrike" dirty="0">
                          <a:solidFill>
                            <a:srgbClr val="000000"/>
                          </a:solidFill>
                          <a:effectLst/>
                          <a:latin typeface="Calibri" panose="020F0502020204030204" pitchFamily="34" charset="0"/>
                        </a:rPr>
                        <a:t>Range</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1" i="0" u="none" strike="noStrike" dirty="0">
                          <a:solidFill>
                            <a:srgbClr val="000000"/>
                          </a:solidFill>
                          <a:effectLst/>
                          <a:latin typeface="Calibri" panose="020F0502020204030204" pitchFamily="34" charset="0"/>
                        </a:rPr>
                        <a:t>Base Price</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1" i="0" u="none" strike="noStrike" dirty="0">
                          <a:solidFill>
                            <a:srgbClr val="000000"/>
                          </a:solidFill>
                          <a:effectLst/>
                          <a:latin typeface="Calibri" panose="020F0502020204030204" pitchFamily="34" charset="0"/>
                        </a:rPr>
                        <a:t>Fully Loaded</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0756470"/>
                  </a:ext>
                </a:extLst>
              </a:tr>
              <a:tr h="0">
                <a:tc>
                  <a:txBody>
                    <a:bodyPr/>
                    <a:lstStyle/>
                    <a:p>
                      <a:pPr rtl="0" fontAlgn="t">
                        <a:spcBef>
                          <a:spcPts val="0"/>
                        </a:spcBef>
                        <a:spcAft>
                          <a:spcPts val="0"/>
                        </a:spcAft>
                      </a:pPr>
                      <a:r>
                        <a:rPr lang="en-IN" sz="1350" b="0" i="0" u="none" strike="noStrike" dirty="0">
                          <a:solidFill>
                            <a:schemeClr val="tx1"/>
                          </a:solidFill>
                          <a:effectLst/>
                          <a:latin typeface="Calibri" panose="020F0502020204030204" pitchFamily="34" charset="0"/>
                        </a:rPr>
                        <a:t>Model 3  Standard Range Plus</a:t>
                      </a:r>
                      <a:endParaRPr lang="en-IN" dirty="0">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Calibri" panose="020F0502020204030204" pitchFamily="34" charset="0"/>
                        </a:rPr>
                        <a:t>250 miles</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Calibri" panose="020F0502020204030204" pitchFamily="34" charset="0"/>
                        </a:rPr>
                        <a:t>$39,900</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Calibri" panose="020F0502020204030204" pitchFamily="34" charset="0"/>
                        </a:rPr>
                        <a:t>$51,490</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9943458"/>
                  </a:ext>
                </a:extLst>
              </a:tr>
              <a:tr h="0">
                <a:tc>
                  <a:txBody>
                    <a:bodyPr/>
                    <a:lstStyle/>
                    <a:p>
                      <a:pPr rtl="0" fontAlgn="t">
                        <a:spcBef>
                          <a:spcPts val="0"/>
                        </a:spcBef>
                        <a:spcAft>
                          <a:spcPts val="0"/>
                        </a:spcAft>
                      </a:pPr>
                      <a:r>
                        <a:rPr lang="en-IN" sz="1350" b="0" i="0" u="none" strike="noStrike" dirty="0">
                          <a:solidFill>
                            <a:schemeClr val="tx1"/>
                          </a:solidFill>
                          <a:effectLst/>
                          <a:latin typeface="Calibri" panose="020F0502020204030204" pitchFamily="34" charset="0"/>
                        </a:rPr>
                        <a:t>Model 3 Long Range</a:t>
                      </a:r>
                      <a:endParaRPr lang="en-IN" dirty="0">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Calibri" panose="020F0502020204030204" pitchFamily="34" charset="0"/>
                        </a:rPr>
                        <a:t>322 miles</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Calibri" panose="020F0502020204030204" pitchFamily="34" charset="0"/>
                        </a:rPr>
                        <a:t>$48,990</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Calibri" panose="020F0502020204030204" pitchFamily="34" charset="0"/>
                        </a:rPr>
                        <a:t>$60,490</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5030770"/>
                  </a:ext>
                </a:extLst>
              </a:tr>
              <a:tr h="0">
                <a:tc>
                  <a:txBody>
                    <a:bodyPr/>
                    <a:lstStyle/>
                    <a:p>
                      <a:pPr rtl="0" fontAlgn="t">
                        <a:spcBef>
                          <a:spcPts val="0"/>
                        </a:spcBef>
                        <a:spcAft>
                          <a:spcPts val="0"/>
                        </a:spcAft>
                      </a:pPr>
                      <a:r>
                        <a:rPr lang="en-IN" sz="1350" b="0" i="0" u="none" strike="noStrike" dirty="0">
                          <a:solidFill>
                            <a:schemeClr val="tx1"/>
                          </a:solidFill>
                          <a:effectLst/>
                          <a:latin typeface="Calibri" panose="020F0502020204030204" pitchFamily="34" charset="0"/>
                        </a:rPr>
                        <a:t>Model 3 Performance</a:t>
                      </a:r>
                      <a:endParaRPr lang="en-IN" dirty="0">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Calibri" panose="020F0502020204030204" pitchFamily="34" charset="0"/>
                        </a:rPr>
                        <a:t>322 miles</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Calibri" panose="020F0502020204030204" pitchFamily="34" charset="0"/>
                        </a:rPr>
                        <a:t>$56,990</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Calibri" panose="020F0502020204030204" pitchFamily="34" charset="0"/>
                        </a:rPr>
                        <a:t>$66,990</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0599362"/>
                  </a:ext>
                </a:extLst>
              </a:tr>
              <a:tr h="0">
                <a:tc>
                  <a:txBody>
                    <a:bodyPr/>
                    <a:lstStyle/>
                    <a:p>
                      <a:pPr rtl="0" fontAlgn="t">
                        <a:spcBef>
                          <a:spcPts val="0"/>
                        </a:spcBef>
                        <a:spcAft>
                          <a:spcPts val="0"/>
                        </a:spcAft>
                      </a:pPr>
                      <a:r>
                        <a:rPr lang="en-IN" sz="1350" b="0" i="0" u="none" strike="noStrike" dirty="0">
                          <a:solidFill>
                            <a:schemeClr val="tx1"/>
                          </a:solidFill>
                          <a:effectLst/>
                          <a:latin typeface="Calibri" panose="020F0502020204030204" pitchFamily="34" charset="0"/>
                        </a:rPr>
                        <a:t>Model S Long Range</a:t>
                      </a:r>
                      <a:endParaRPr lang="en-IN" dirty="0">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Calibri" panose="020F0502020204030204" pitchFamily="34" charset="0"/>
                        </a:rPr>
                        <a:t>373 miles</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Calibri" panose="020F0502020204030204" pitchFamily="34" charset="0"/>
                        </a:rPr>
                        <a:t>$79,990</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Calibri" panose="020F0502020204030204" pitchFamily="34" charset="0"/>
                        </a:rPr>
                        <a:t>$95,490</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4844001"/>
                  </a:ext>
                </a:extLst>
              </a:tr>
              <a:tr h="0">
                <a:tc>
                  <a:txBody>
                    <a:bodyPr/>
                    <a:lstStyle/>
                    <a:p>
                      <a:pPr rtl="0" fontAlgn="t">
                        <a:spcBef>
                          <a:spcPts val="0"/>
                        </a:spcBef>
                        <a:spcAft>
                          <a:spcPts val="0"/>
                        </a:spcAft>
                      </a:pPr>
                      <a:r>
                        <a:rPr lang="en-IN" sz="1350" b="0" i="0" u="none" strike="noStrike" dirty="0">
                          <a:solidFill>
                            <a:schemeClr val="tx1"/>
                          </a:solidFill>
                          <a:effectLst/>
                          <a:latin typeface="Calibri" panose="020F0502020204030204" pitchFamily="34" charset="0"/>
                        </a:rPr>
                        <a:t>Model S Performance</a:t>
                      </a:r>
                      <a:endParaRPr lang="en-IN" dirty="0">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Calibri" panose="020F0502020204030204" pitchFamily="34" charset="0"/>
                        </a:rPr>
                        <a:t>348 miles</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Calibri" panose="020F0502020204030204" pitchFamily="34" charset="0"/>
                        </a:rPr>
                        <a:t>$99,990</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Calibri" panose="020F0502020204030204" pitchFamily="34" charset="0"/>
                        </a:rPr>
                        <a:t>$115,990</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817445"/>
                  </a:ext>
                </a:extLst>
              </a:tr>
              <a:tr h="0">
                <a:tc>
                  <a:txBody>
                    <a:bodyPr/>
                    <a:lstStyle/>
                    <a:p>
                      <a:pPr rtl="0" fontAlgn="t">
                        <a:spcBef>
                          <a:spcPts val="0"/>
                        </a:spcBef>
                        <a:spcAft>
                          <a:spcPts val="0"/>
                        </a:spcAft>
                      </a:pPr>
                      <a:r>
                        <a:rPr lang="en-IN" sz="1350" b="0" i="0" u="none" strike="noStrike" dirty="0">
                          <a:solidFill>
                            <a:schemeClr val="tx1"/>
                          </a:solidFill>
                          <a:effectLst/>
                          <a:latin typeface="Calibri" panose="020F0502020204030204" pitchFamily="34" charset="0"/>
                        </a:rPr>
                        <a:t>Model X Long Range</a:t>
                      </a:r>
                      <a:endParaRPr lang="en-IN" dirty="0">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Calibri" panose="020F0502020204030204" pitchFamily="34" charset="0"/>
                        </a:rPr>
                        <a:t>328 miles</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Calibri" panose="020F0502020204030204" pitchFamily="34" charset="0"/>
                        </a:rPr>
                        <a:t>$84,990</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Calibri" panose="020F0502020204030204" pitchFamily="34" charset="0"/>
                        </a:rPr>
                        <a:t>$106,490</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2706208"/>
                  </a:ext>
                </a:extLst>
              </a:tr>
              <a:tr h="0">
                <a:tc>
                  <a:txBody>
                    <a:bodyPr/>
                    <a:lstStyle/>
                    <a:p>
                      <a:pPr rtl="0" fontAlgn="t">
                        <a:spcBef>
                          <a:spcPts val="0"/>
                        </a:spcBef>
                        <a:spcAft>
                          <a:spcPts val="0"/>
                        </a:spcAft>
                      </a:pPr>
                      <a:r>
                        <a:rPr lang="en-IN" sz="1350" b="0" i="0" u="none" strike="noStrike" dirty="0">
                          <a:solidFill>
                            <a:schemeClr val="tx1"/>
                          </a:solidFill>
                          <a:effectLst/>
                          <a:latin typeface="Calibri" panose="020F0502020204030204" pitchFamily="34" charset="0"/>
                        </a:rPr>
                        <a:t>Model X Performance</a:t>
                      </a:r>
                      <a:endParaRPr lang="en-IN" dirty="0">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Calibri" panose="020F0502020204030204" pitchFamily="34" charset="0"/>
                        </a:rPr>
                        <a:t>305 miles</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Calibri" panose="020F0502020204030204" pitchFamily="34" charset="0"/>
                        </a:rPr>
                        <a:t>$104,990</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Calibri" panose="020F0502020204030204" pitchFamily="34" charset="0"/>
                        </a:rPr>
                        <a:t>$128,490</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1094567"/>
                  </a:ext>
                </a:extLst>
              </a:tr>
            </a:tbl>
          </a:graphicData>
        </a:graphic>
      </p:graphicFrame>
      <p:sp>
        <p:nvSpPr>
          <p:cNvPr id="4" name="Rectangle 1">
            <a:extLst>
              <a:ext uri="{FF2B5EF4-FFF2-40B4-BE49-F238E27FC236}">
                <a16:creationId xmlns:a16="http://schemas.microsoft.com/office/drawing/2014/main" id="{1C59CCD8-28BF-4926-8591-AEA374173D26}"/>
              </a:ext>
            </a:extLst>
          </p:cNvPr>
          <p:cNvSpPr>
            <a:spLocks noGrp="1" noChangeArrowheads="1"/>
          </p:cNvSpPr>
          <p:nvPr>
            <p:ph type="title"/>
          </p:nvPr>
        </p:nvSpPr>
        <p:spPr bwMode="auto">
          <a:xfrm>
            <a:off x="654819" y="1527906"/>
            <a:ext cx="9027856" cy="88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effectLst/>
                <a:latin typeface="Calibri" panose="020F0502020204030204" pitchFamily="34" charset="0"/>
                <a:cs typeface="Calibri" panose="020F0502020204030204" pitchFamily="34" charset="0"/>
              </a:rPr>
              <a:t>Table 1. Range and prices of Model 3,Model X, and Model S</a:t>
            </a:r>
            <a:endParaRPr kumimoji="0" lang="en-US" altLang="en-US" sz="28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9481890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A27B-9085-42D2-91F3-FC940F93D21A}"/>
              </a:ext>
            </a:extLst>
          </p:cNvPr>
          <p:cNvSpPr>
            <a:spLocks noGrp="1"/>
          </p:cNvSpPr>
          <p:nvPr>
            <p:ph type="title"/>
          </p:nvPr>
        </p:nvSpPr>
        <p:spPr>
          <a:xfrm>
            <a:off x="609840" y="1910811"/>
            <a:ext cx="10972320" cy="1144800"/>
          </a:xfrm>
        </p:spPr>
        <p:txBody>
          <a:bodyPr/>
          <a:lstStyle/>
          <a:p>
            <a:r>
              <a:rPr lang="en-US" sz="3200" dirty="0"/>
              <a:t>Upcoming models: Tesla Cybertruck price, Tesla Model Y price, and Tesla Roadster price</a:t>
            </a:r>
            <a:br>
              <a:rPr lang="en-US" sz="3200" dirty="0"/>
            </a:br>
            <a:br>
              <a:rPr lang="en-US" sz="3200" dirty="0"/>
            </a:br>
            <a:br>
              <a:rPr lang="en-US" sz="3200" dirty="0"/>
            </a:br>
            <a:endParaRPr lang="en-IN" sz="3200" dirty="0"/>
          </a:p>
        </p:txBody>
      </p:sp>
      <p:graphicFrame>
        <p:nvGraphicFramePr>
          <p:cNvPr id="8" name="Table 8">
            <a:extLst>
              <a:ext uri="{FF2B5EF4-FFF2-40B4-BE49-F238E27FC236}">
                <a16:creationId xmlns:a16="http://schemas.microsoft.com/office/drawing/2014/main" id="{A1D3A9E0-D1B3-4F1B-9492-02083C8EF97E}"/>
              </a:ext>
            </a:extLst>
          </p:cNvPr>
          <p:cNvGraphicFramePr>
            <a:graphicFrameLocks noGrp="1"/>
          </p:cNvGraphicFramePr>
          <p:nvPr>
            <p:extLst>
              <p:ext uri="{D42A27DB-BD31-4B8C-83A1-F6EECF244321}">
                <p14:modId xmlns:p14="http://schemas.microsoft.com/office/powerpoint/2010/main" val="3195020458"/>
              </p:ext>
            </p:extLst>
          </p:nvPr>
        </p:nvGraphicFramePr>
        <p:xfrm>
          <a:off x="1580550" y="2379790"/>
          <a:ext cx="8470284" cy="1483360"/>
        </p:xfrm>
        <a:graphic>
          <a:graphicData uri="http://schemas.openxmlformats.org/drawingml/2006/table">
            <a:tbl>
              <a:tblPr firstRow="1" bandRow="1">
                <a:tableStyleId>{5C22544A-7EE6-4342-B048-85BDC9FD1C3A}</a:tableStyleId>
              </a:tblPr>
              <a:tblGrid>
                <a:gridCol w="2117571">
                  <a:extLst>
                    <a:ext uri="{9D8B030D-6E8A-4147-A177-3AD203B41FA5}">
                      <a16:colId xmlns:a16="http://schemas.microsoft.com/office/drawing/2014/main" val="2420635796"/>
                    </a:ext>
                  </a:extLst>
                </a:gridCol>
                <a:gridCol w="2117571">
                  <a:extLst>
                    <a:ext uri="{9D8B030D-6E8A-4147-A177-3AD203B41FA5}">
                      <a16:colId xmlns:a16="http://schemas.microsoft.com/office/drawing/2014/main" val="1716259191"/>
                    </a:ext>
                  </a:extLst>
                </a:gridCol>
                <a:gridCol w="2117571">
                  <a:extLst>
                    <a:ext uri="{9D8B030D-6E8A-4147-A177-3AD203B41FA5}">
                      <a16:colId xmlns:a16="http://schemas.microsoft.com/office/drawing/2014/main" val="630533043"/>
                    </a:ext>
                  </a:extLst>
                </a:gridCol>
                <a:gridCol w="2117571">
                  <a:extLst>
                    <a:ext uri="{9D8B030D-6E8A-4147-A177-3AD203B41FA5}">
                      <a16:colId xmlns:a16="http://schemas.microsoft.com/office/drawing/2014/main" val="3307740730"/>
                    </a:ext>
                  </a:extLst>
                </a:gridCol>
              </a:tblGrid>
              <a:tr h="370840">
                <a:tc>
                  <a:txBody>
                    <a:bodyPr/>
                    <a:lstStyle/>
                    <a:p>
                      <a:r>
                        <a:rPr lang="en-IN" dirty="0"/>
                        <a:t>Model</a:t>
                      </a:r>
                    </a:p>
                  </a:txBody>
                  <a:tcPr/>
                </a:tc>
                <a:tc>
                  <a:txBody>
                    <a:bodyPr/>
                    <a:lstStyle/>
                    <a:p>
                      <a:r>
                        <a:rPr lang="en-IN" dirty="0"/>
                        <a:t>Base Price</a:t>
                      </a:r>
                    </a:p>
                  </a:txBody>
                  <a:tcPr/>
                </a:tc>
                <a:tc>
                  <a:txBody>
                    <a:bodyPr/>
                    <a:lstStyle/>
                    <a:p>
                      <a:r>
                        <a:rPr lang="en-IN" dirty="0"/>
                        <a:t>Max Price</a:t>
                      </a:r>
                    </a:p>
                  </a:txBody>
                  <a:tcPr/>
                </a:tc>
                <a:tc>
                  <a:txBody>
                    <a:bodyPr/>
                    <a:lstStyle/>
                    <a:p>
                      <a:r>
                        <a:rPr lang="en-IN" dirty="0"/>
                        <a:t>Expected Launch</a:t>
                      </a:r>
                    </a:p>
                  </a:txBody>
                  <a:tcPr/>
                </a:tc>
                <a:extLst>
                  <a:ext uri="{0D108BD9-81ED-4DB2-BD59-A6C34878D82A}">
                    <a16:rowId xmlns:a16="http://schemas.microsoft.com/office/drawing/2014/main" val="2131068701"/>
                  </a:ext>
                </a:extLst>
              </a:tr>
              <a:tr h="370840">
                <a:tc>
                  <a:txBody>
                    <a:bodyPr/>
                    <a:lstStyle/>
                    <a:p>
                      <a:r>
                        <a:rPr lang="en-IN" dirty="0"/>
                        <a:t>Cybertruck</a:t>
                      </a:r>
                    </a:p>
                  </a:txBody>
                  <a:tcPr/>
                </a:tc>
                <a:tc>
                  <a:txBody>
                    <a:bodyPr/>
                    <a:lstStyle/>
                    <a:p>
                      <a:r>
                        <a:rPr lang="en-IN" dirty="0"/>
                        <a:t>$39,900</a:t>
                      </a:r>
                    </a:p>
                  </a:txBody>
                  <a:tcPr/>
                </a:tc>
                <a:tc>
                  <a:txBody>
                    <a:bodyPr/>
                    <a:lstStyle/>
                    <a:p>
                      <a:r>
                        <a:rPr lang="en-IN" dirty="0"/>
                        <a:t>$76,900</a:t>
                      </a:r>
                    </a:p>
                  </a:txBody>
                  <a:tcPr/>
                </a:tc>
                <a:tc>
                  <a:txBody>
                    <a:bodyPr/>
                    <a:lstStyle/>
                    <a:p>
                      <a:r>
                        <a:rPr lang="en-IN" dirty="0"/>
                        <a:t>Late 2022</a:t>
                      </a:r>
                    </a:p>
                  </a:txBody>
                  <a:tcPr/>
                </a:tc>
                <a:extLst>
                  <a:ext uri="{0D108BD9-81ED-4DB2-BD59-A6C34878D82A}">
                    <a16:rowId xmlns:a16="http://schemas.microsoft.com/office/drawing/2014/main" val="3933308748"/>
                  </a:ext>
                </a:extLst>
              </a:tr>
              <a:tr h="370840">
                <a:tc>
                  <a:txBody>
                    <a:bodyPr/>
                    <a:lstStyle/>
                    <a:p>
                      <a:r>
                        <a:rPr lang="en-IN" dirty="0"/>
                        <a:t>Model Y </a:t>
                      </a:r>
                    </a:p>
                  </a:txBody>
                  <a:tcPr/>
                </a:tc>
                <a:tc>
                  <a:txBody>
                    <a:bodyPr/>
                    <a:lstStyle/>
                    <a:p>
                      <a:r>
                        <a:rPr lang="en-IN" dirty="0"/>
                        <a:t>$48,800</a:t>
                      </a:r>
                    </a:p>
                  </a:txBody>
                  <a:tcPr/>
                </a:tc>
                <a:tc>
                  <a:txBody>
                    <a:bodyPr/>
                    <a:lstStyle/>
                    <a:p>
                      <a:r>
                        <a:rPr lang="en-IN" dirty="0"/>
                        <a:t>$74,000</a:t>
                      </a:r>
                    </a:p>
                  </a:txBody>
                  <a:tcPr/>
                </a:tc>
                <a:tc>
                  <a:txBody>
                    <a:bodyPr/>
                    <a:lstStyle/>
                    <a:p>
                      <a:r>
                        <a:rPr lang="en-IN" dirty="0"/>
                        <a:t>Early 2021</a:t>
                      </a:r>
                    </a:p>
                  </a:txBody>
                  <a:tcPr/>
                </a:tc>
                <a:extLst>
                  <a:ext uri="{0D108BD9-81ED-4DB2-BD59-A6C34878D82A}">
                    <a16:rowId xmlns:a16="http://schemas.microsoft.com/office/drawing/2014/main" val="2946347331"/>
                  </a:ext>
                </a:extLst>
              </a:tr>
              <a:tr h="370840">
                <a:tc>
                  <a:txBody>
                    <a:bodyPr/>
                    <a:lstStyle/>
                    <a:p>
                      <a:r>
                        <a:rPr lang="en-IN" dirty="0"/>
                        <a:t>Roadster</a:t>
                      </a:r>
                    </a:p>
                  </a:txBody>
                  <a:tcPr/>
                </a:tc>
                <a:tc>
                  <a:txBody>
                    <a:bodyPr/>
                    <a:lstStyle/>
                    <a:p>
                      <a:r>
                        <a:rPr lang="en-IN" dirty="0"/>
                        <a:t>$200,000</a:t>
                      </a:r>
                    </a:p>
                  </a:txBody>
                  <a:tcPr/>
                </a:tc>
                <a:tc>
                  <a:txBody>
                    <a:bodyPr/>
                    <a:lstStyle/>
                    <a:p>
                      <a:r>
                        <a:rPr lang="en-IN" dirty="0"/>
                        <a:t>$250,000</a:t>
                      </a:r>
                    </a:p>
                  </a:txBody>
                  <a:tcPr/>
                </a:tc>
                <a:tc>
                  <a:txBody>
                    <a:bodyPr/>
                    <a:lstStyle/>
                    <a:p>
                      <a:r>
                        <a:rPr lang="en-IN" dirty="0"/>
                        <a:t>Unclear</a:t>
                      </a:r>
                    </a:p>
                  </a:txBody>
                  <a:tcPr/>
                </a:tc>
                <a:extLst>
                  <a:ext uri="{0D108BD9-81ED-4DB2-BD59-A6C34878D82A}">
                    <a16:rowId xmlns:a16="http://schemas.microsoft.com/office/drawing/2014/main" val="1151965551"/>
                  </a:ext>
                </a:extLst>
              </a:tr>
            </a:tbl>
          </a:graphicData>
        </a:graphic>
      </p:graphicFrame>
      <p:pic>
        <p:nvPicPr>
          <p:cNvPr id="10" name="Picture 9">
            <a:extLst>
              <a:ext uri="{FF2B5EF4-FFF2-40B4-BE49-F238E27FC236}">
                <a16:creationId xmlns:a16="http://schemas.microsoft.com/office/drawing/2014/main" id="{1A7A0345-9A2E-454C-8035-5557E1E007E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58283" y="3991633"/>
            <a:ext cx="3577588" cy="2520137"/>
          </a:xfrm>
          <a:prstGeom prst="rect">
            <a:avLst/>
          </a:prstGeom>
        </p:spPr>
      </p:pic>
      <p:sp>
        <p:nvSpPr>
          <p:cNvPr id="11" name="TextBox 10">
            <a:extLst>
              <a:ext uri="{FF2B5EF4-FFF2-40B4-BE49-F238E27FC236}">
                <a16:creationId xmlns:a16="http://schemas.microsoft.com/office/drawing/2014/main" id="{2BD06874-D7FB-405A-9516-9B055766B4D9}"/>
              </a:ext>
            </a:extLst>
          </p:cNvPr>
          <p:cNvSpPr txBox="1"/>
          <p:nvPr/>
        </p:nvSpPr>
        <p:spPr>
          <a:xfrm>
            <a:off x="1395819" y="6511770"/>
            <a:ext cx="3655575" cy="276999"/>
          </a:xfrm>
          <a:prstGeom prst="rect">
            <a:avLst/>
          </a:prstGeom>
          <a:noFill/>
        </p:spPr>
        <p:txBody>
          <a:bodyPr wrap="square" rtlCol="0">
            <a:spAutoFit/>
          </a:bodyPr>
          <a:lstStyle/>
          <a:p>
            <a:r>
              <a:rPr lang="en-IN" sz="1200" dirty="0"/>
              <a:t>The Tesla Roadster</a:t>
            </a:r>
          </a:p>
        </p:txBody>
      </p:sp>
      <p:pic>
        <p:nvPicPr>
          <p:cNvPr id="12" name="Picture 11">
            <a:extLst>
              <a:ext uri="{FF2B5EF4-FFF2-40B4-BE49-F238E27FC236}">
                <a16:creationId xmlns:a16="http://schemas.microsoft.com/office/drawing/2014/main" id="{626F4016-6CFF-4160-8EB1-9A2F883E7EE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44575" y="4121458"/>
            <a:ext cx="4060131" cy="2283824"/>
          </a:xfrm>
          <a:prstGeom prst="rect">
            <a:avLst/>
          </a:prstGeom>
        </p:spPr>
      </p:pic>
      <p:sp>
        <p:nvSpPr>
          <p:cNvPr id="13" name="TextBox 12">
            <a:extLst>
              <a:ext uri="{FF2B5EF4-FFF2-40B4-BE49-F238E27FC236}">
                <a16:creationId xmlns:a16="http://schemas.microsoft.com/office/drawing/2014/main" id="{4013D030-51F2-4CDD-83D3-B75C57788D01}"/>
              </a:ext>
            </a:extLst>
          </p:cNvPr>
          <p:cNvSpPr txBox="1"/>
          <p:nvPr/>
        </p:nvSpPr>
        <p:spPr>
          <a:xfrm>
            <a:off x="6344575" y="6442530"/>
            <a:ext cx="4281996" cy="276999"/>
          </a:xfrm>
          <a:prstGeom prst="rect">
            <a:avLst/>
          </a:prstGeom>
          <a:noFill/>
        </p:spPr>
        <p:txBody>
          <a:bodyPr wrap="square" rtlCol="0">
            <a:spAutoFit/>
          </a:bodyPr>
          <a:lstStyle/>
          <a:p>
            <a:r>
              <a:rPr lang="en-IN" sz="1200" dirty="0"/>
              <a:t>Tesla Cybertruck Unveiling</a:t>
            </a:r>
          </a:p>
        </p:txBody>
      </p:sp>
    </p:spTree>
    <p:extLst>
      <p:ext uri="{BB962C8B-B14F-4D97-AF65-F5344CB8AC3E}">
        <p14:creationId xmlns:p14="http://schemas.microsoft.com/office/powerpoint/2010/main" val="220188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C601-7609-4A59-AB55-433A9057BD2A}"/>
              </a:ext>
            </a:extLst>
          </p:cNvPr>
          <p:cNvSpPr>
            <a:spLocks noGrp="1"/>
          </p:cNvSpPr>
          <p:nvPr>
            <p:ph type="title"/>
          </p:nvPr>
        </p:nvSpPr>
        <p:spPr>
          <a:xfrm>
            <a:off x="541608" y="1257668"/>
            <a:ext cx="10972320" cy="1144800"/>
          </a:xfrm>
        </p:spPr>
        <p:txBody>
          <a:bodyPr/>
          <a:lstStyle/>
          <a:p>
            <a:r>
              <a:rPr lang="en-IN" dirty="0"/>
              <a:t>Factories And Markets</a:t>
            </a:r>
          </a:p>
        </p:txBody>
      </p:sp>
      <p:sp>
        <p:nvSpPr>
          <p:cNvPr id="3" name="Content Placeholder 2">
            <a:extLst>
              <a:ext uri="{FF2B5EF4-FFF2-40B4-BE49-F238E27FC236}">
                <a16:creationId xmlns:a16="http://schemas.microsoft.com/office/drawing/2014/main" id="{2079352C-FCCF-4543-B77C-71B2EBE6E9DD}"/>
              </a:ext>
            </a:extLst>
          </p:cNvPr>
          <p:cNvSpPr>
            <a:spLocks noGrp="1"/>
          </p:cNvSpPr>
          <p:nvPr>
            <p:ph idx="1"/>
          </p:nvPr>
        </p:nvSpPr>
        <p:spPr>
          <a:xfrm>
            <a:off x="541608" y="2520229"/>
            <a:ext cx="8946541" cy="4195481"/>
          </a:xfrm>
        </p:spPr>
        <p:txBody>
          <a:bodyPr>
            <a:normAutofit fontScale="85000" lnSpcReduction="20000"/>
          </a:bodyPr>
          <a:lstStyle/>
          <a:p>
            <a:r>
              <a:rPr lang="en-US" dirty="0"/>
              <a:t>Tesla's first assembly plant occupies the former NUMMI plant in Fremont, California. It is known as the Tesla Factory.</a:t>
            </a:r>
          </a:p>
          <a:p>
            <a:r>
              <a:rPr lang="en-US" dirty="0"/>
              <a:t>As of 2016, the plant was not highly automated—it was expected to produce some 80,000 cars with 6,000 workers compared to a "typical" plant that might produce 250,000 cars with 3,000 workers.</a:t>
            </a:r>
          </a:p>
          <a:p>
            <a:r>
              <a:rPr lang="en-US" dirty="0"/>
              <a:t>In 2015, Tesla acquired Riviera Tool &amp; Die (with 100 employees in Michigan), one of its suppliers of stamping items. In 2017, Tesla acquired Perbix Machine Company, a manufacturer of automated manufacturing equipment, that had been an equipment supplier for over three years.</a:t>
            </a:r>
          </a:p>
          <a:p>
            <a:r>
              <a:rPr lang="en-US" dirty="0"/>
              <a:t>Tesla occupies a second factory in Fremont. The building is more than 500,000 sq. ft (46,500 m2). The location is next to a SolarCity facility, a few miles from the original Fremont plant.</a:t>
            </a:r>
          </a:p>
          <a:p>
            <a:pPr marL="0" indent="0">
              <a:buNone/>
            </a:pPr>
            <a:endParaRPr lang="en-US" dirty="0"/>
          </a:p>
          <a:p>
            <a:endParaRPr lang="en-IN" dirty="0"/>
          </a:p>
        </p:txBody>
      </p:sp>
    </p:spTree>
    <p:extLst>
      <p:ext uri="{BB962C8B-B14F-4D97-AF65-F5344CB8AC3E}">
        <p14:creationId xmlns:p14="http://schemas.microsoft.com/office/powerpoint/2010/main" val="3345816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53ABF-15BC-46A8-9AA1-EC07BBC791AB}"/>
              </a:ext>
            </a:extLst>
          </p:cNvPr>
          <p:cNvSpPr>
            <a:spLocks noGrp="1"/>
          </p:cNvSpPr>
          <p:nvPr>
            <p:ph type="title"/>
          </p:nvPr>
        </p:nvSpPr>
        <p:spPr>
          <a:xfrm>
            <a:off x="338752" y="1518926"/>
            <a:ext cx="10972320" cy="1144800"/>
          </a:xfrm>
        </p:spPr>
        <p:txBody>
          <a:bodyPr/>
          <a:lstStyle/>
          <a:p>
            <a:r>
              <a:rPr lang="en-IN" dirty="0"/>
              <a:t>Factories And Markets</a:t>
            </a:r>
          </a:p>
        </p:txBody>
      </p:sp>
      <p:pic>
        <p:nvPicPr>
          <p:cNvPr id="4" name="Content Placeholder 3">
            <a:extLst>
              <a:ext uri="{FF2B5EF4-FFF2-40B4-BE49-F238E27FC236}">
                <a16:creationId xmlns:a16="http://schemas.microsoft.com/office/drawing/2014/main" id="{566BFFAA-FD6A-4D81-BF24-0C8B7915F54C}"/>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227298" y="3403498"/>
            <a:ext cx="4019103" cy="2203339"/>
          </a:xfrm>
          <a:prstGeom prst="rect">
            <a:avLst/>
          </a:prstGeom>
        </p:spPr>
      </p:pic>
      <p:sp>
        <p:nvSpPr>
          <p:cNvPr id="5" name="Rectangle 4">
            <a:extLst>
              <a:ext uri="{FF2B5EF4-FFF2-40B4-BE49-F238E27FC236}">
                <a16:creationId xmlns:a16="http://schemas.microsoft.com/office/drawing/2014/main" id="{A2C189AA-0E08-4AB3-9AB7-699A3CE45137}"/>
              </a:ext>
            </a:extLst>
          </p:cNvPr>
          <p:cNvSpPr/>
          <p:nvPr/>
        </p:nvSpPr>
        <p:spPr>
          <a:xfrm>
            <a:off x="817090" y="5789520"/>
            <a:ext cx="3315331" cy="369332"/>
          </a:xfrm>
          <a:prstGeom prst="rect">
            <a:avLst/>
          </a:prstGeom>
        </p:spPr>
        <p:txBody>
          <a:bodyPr wrap="none">
            <a:spAutoFit/>
          </a:bodyPr>
          <a:lstStyle/>
          <a:p>
            <a:r>
              <a:rPr lang="en-IN" dirty="0"/>
              <a:t>Tesla Factory : Freemont CA</a:t>
            </a:r>
          </a:p>
        </p:txBody>
      </p:sp>
      <p:pic>
        <p:nvPicPr>
          <p:cNvPr id="6" name="Picture 5">
            <a:extLst>
              <a:ext uri="{FF2B5EF4-FFF2-40B4-BE49-F238E27FC236}">
                <a16:creationId xmlns:a16="http://schemas.microsoft.com/office/drawing/2014/main" id="{0D874904-7C13-4A61-984A-BCC92539421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824912" y="3092835"/>
            <a:ext cx="4469337" cy="2514002"/>
          </a:xfrm>
          <a:prstGeom prst="rect">
            <a:avLst/>
          </a:prstGeom>
        </p:spPr>
      </p:pic>
      <p:sp>
        <p:nvSpPr>
          <p:cNvPr id="7" name="Rectangle 6">
            <a:extLst>
              <a:ext uri="{FF2B5EF4-FFF2-40B4-BE49-F238E27FC236}">
                <a16:creationId xmlns:a16="http://schemas.microsoft.com/office/drawing/2014/main" id="{7D6DA84C-B9B0-4119-BE70-9727B20ACF90}"/>
              </a:ext>
            </a:extLst>
          </p:cNvPr>
          <p:cNvSpPr/>
          <p:nvPr/>
        </p:nvSpPr>
        <p:spPr>
          <a:xfrm>
            <a:off x="6160516" y="5783398"/>
            <a:ext cx="4221027" cy="369332"/>
          </a:xfrm>
          <a:prstGeom prst="rect">
            <a:avLst/>
          </a:prstGeom>
        </p:spPr>
        <p:txBody>
          <a:bodyPr wrap="none">
            <a:spAutoFit/>
          </a:bodyPr>
          <a:lstStyle/>
          <a:p>
            <a:r>
              <a:rPr lang="en-IN" dirty="0"/>
              <a:t>Tesla Tool And Die Factory Michigan</a:t>
            </a:r>
          </a:p>
        </p:txBody>
      </p:sp>
    </p:spTree>
    <p:extLst>
      <p:ext uri="{BB962C8B-B14F-4D97-AF65-F5344CB8AC3E}">
        <p14:creationId xmlns:p14="http://schemas.microsoft.com/office/powerpoint/2010/main" val="34540673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157BC-8AA5-4C67-ACF3-6CFB7372C9D4}"/>
              </a:ext>
            </a:extLst>
          </p:cNvPr>
          <p:cNvSpPr>
            <a:spLocks noGrp="1"/>
          </p:cNvSpPr>
          <p:nvPr>
            <p:ph type="title"/>
          </p:nvPr>
        </p:nvSpPr>
        <p:spPr>
          <a:xfrm>
            <a:off x="609840" y="1100914"/>
            <a:ext cx="10972320" cy="1144800"/>
          </a:xfrm>
        </p:spPr>
        <p:txBody>
          <a:bodyPr/>
          <a:lstStyle/>
          <a:p>
            <a:r>
              <a:rPr lang="en-IN" dirty="0"/>
              <a:t>Factories And Markets</a:t>
            </a:r>
          </a:p>
        </p:txBody>
      </p:sp>
      <p:sp>
        <p:nvSpPr>
          <p:cNvPr id="3" name="Content Placeholder 2">
            <a:extLst>
              <a:ext uri="{FF2B5EF4-FFF2-40B4-BE49-F238E27FC236}">
                <a16:creationId xmlns:a16="http://schemas.microsoft.com/office/drawing/2014/main" id="{F8A4E1C4-BC55-4074-9A30-E2DF53854358}"/>
              </a:ext>
            </a:extLst>
          </p:cNvPr>
          <p:cNvSpPr>
            <a:spLocks noGrp="1"/>
          </p:cNvSpPr>
          <p:nvPr>
            <p:ph idx="1"/>
          </p:nvPr>
        </p:nvSpPr>
        <p:spPr>
          <a:xfrm>
            <a:off x="454523" y="2487740"/>
            <a:ext cx="8946541" cy="4195481"/>
          </a:xfrm>
        </p:spPr>
        <p:txBody>
          <a:bodyPr/>
          <a:lstStyle/>
          <a:p>
            <a:r>
              <a:rPr lang="en-US" sz="2400" dirty="0"/>
              <a:t>Giga Nevada is located outside Reno, Nevada. As of January 2017, it occupied 1.9 million square feet (180,000 m2) with 4.9 million square feet (460,000 m2) of usable area across several floors. </a:t>
            </a:r>
          </a:p>
          <a:p>
            <a:r>
              <a:rPr lang="en-US" sz="2400" dirty="0"/>
              <a:t>It produces Power walls and Powerpacks as well as battery cells in partnership with Panasonic. It also produces Model 3 battery packs and drivetrains. The factory received substantial subsidies from the local and state governments.</a:t>
            </a:r>
          </a:p>
        </p:txBody>
      </p:sp>
    </p:spTree>
    <p:extLst>
      <p:ext uri="{BB962C8B-B14F-4D97-AF65-F5344CB8AC3E}">
        <p14:creationId xmlns:p14="http://schemas.microsoft.com/office/powerpoint/2010/main" val="1509774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8E9EE-3FF0-4DF0-94FC-68FC11D9BB99}"/>
              </a:ext>
            </a:extLst>
          </p:cNvPr>
          <p:cNvSpPr>
            <a:spLocks noGrp="1"/>
          </p:cNvSpPr>
          <p:nvPr>
            <p:ph type="title"/>
          </p:nvPr>
        </p:nvSpPr>
        <p:spPr>
          <a:xfrm>
            <a:off x="423169" y="963725"/>
            <a:ext cx="10972320" cy="1144800"/>
          </a:xfrm>
        </p:spPr>
        <p:txBody>
          <a:bodyPr/>
          <a:lstStyle/>
          <a:p>
            <a:r>
              <a:rPr lang="en-IN" dirty="0"/>
              <a:t>Introduction</a:t>
            </a:r>
          </a:p>
        </p:txBody>
      </p:sp>
      <p:pic>
        <p:nvPicPr>
          <p:cNvPr id="4" name="Content Placeholder 3">
            <a:extLst>
              <a:ext uri="{FF2B5EF4-FFF2-40B4-BE49-F238E27FC236}">
                <a16:creationId xmlns:a16="http://schemas.microsoft.com/office/drawing/2014/main" id="{383723D1-EC8A-47B2-AEB5-334F85663706}"/>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321148" y="2236150"/>
            <a:ext cx="5681708" cy="3200696"/>
          </a:xfrm>
          <a:prstGeom prst="rect">
            <a:avLst/>
          </a:prstGeom>
        </p:spPr>
      </p:pic>
      <p:sp>
        <p:nvSpPr>
          <p:cNvPr id="5" name="Rectangle 4">
            <a:extLst>
              <a:ext uri="{FF2B5EF4-FFF2-40B4-BE49-F238E27FC236}">
                <a16:creationId xmlns:a16="http://schemas.microsoft.com/office/drawing/2014/main" id="{1EF1329F-D35D-4A0C-852D-EE802A5714D4}"/>
              </a:ext>
            </a:extLst>
          </p:cNvPr>
          <p:cNvSpPr/>
          <p:nvPr/>
        </p:nvSpPr>
        <p:spPr>
          <a:xfrm>
            <a:off x="747319" y="6150914"/>
            <a:ext cx="5548314" cy="369332"/>
          </a:xfrm>
          <a:prstGeom prst="rect">
            <a:avLst/>
          </a:prstGeom>
        </p:spPr>
        <p:txBody>
          <a:bodyPr wrap="none">
            <a:spAutoFit/>
          </a:bodyPr>
          <a:lstStyle/>
          <a:p>
            <a:r>
              <a:rPr lang="en-US" dirty="0"/>
              <a:t>Founders Martin Eberhard and Marc Tarpenning</a:t>
            </a:r>
          </a:p>
        </p:txBody>
      </p:sp>
      <p:pic>
        <p:nvPicPr>
          <p:cNvPr id="6" name="Picture 5">
            <a:extLst>
              <a:ext uri="{FF2B5EF4-FFF2-40B4-BE49-F238E27FC236}">
                <a16:creationId xmlns:a16="http://schemas.microsoft.com/office/drawing/2014/main" id="{C8BA54D9-37E3-42B8-8D63-E19B0F74101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63019" y="2370041"/>
            <a:ext cx="5436789" cy="3080848"/>
          </a:xfrm>
          <a:prstGeom prst="rect">
            <a:avLst/>
          </a:prstGeom>
        </p:spPr>
      </p:pic>
      <p:sp>
        <p:nvSpPr>
          <p:cNvPr id="8" name="Rectangle 7">
            <a:extLst>
              <a:ext uri="{FF2B5EF4-FFF2-40B4-BE49-F238E27FC236}">
                <a16:creationId xmlns:a16="http://schemas.microsoft.com/office/drawing/2014/main" id="{D540DF86-2814-49CA-A67B-EDCA161A48AB}"/>
              </a:ext>
            </a:extLst>
          </p:cNvPr>
          <p:cNvSpPr/>
          <p:nvPr/>
        </p:nvSpPr>
        <p:spPr>
          <a:xfrm>
            <a:off x="7321655" y="6150914"/>
            <a:ext cx="3692036" cy="369332"/>
          </a:xfrm>
          <a:prstGeom prst="rect">
            <a:avLst/>
          </a:prstGeom>
        </p:spPr>
        <p:txBody>
          <a:bodyPr wrap="none">
            <a:spAutoFit/>
          </a:bodyPr>
          <a:lstStyle/>
          <a:p>
            <a:r>
              <a:rPr lang="en-IN" dirty="0"/>
              <a:t>Tesla Headquarters at Palo Alto</a:t>
            </a:r>
          </a:p>
        </p:txBody>
      </p:sp>
    </p:spTree>
    <p:extLst>
      <p:ext uri="{BB962C8B-B14F-4D97-AF65-F5344CB8AC3E}">
        <p14:creationId xmlns:p14="http://schemas.microsoft.com/office/powerpoint/2010/main" val="10407540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DA0BE-6BCC-453D-BC3A-E80F5900D222}"/>
              </a:ext>
            </a:extLst>
          </p:cNvPr>
          <p:cNvSpPr>
            <a:spLocks noGrp="1"/>
          </p:cNvSpPr>
          <p:nvPr>
            <p:ph type="title"/>
          </p:nvPr>
        </p:nvSpPr>
        <p:spPr>
          <a:xfrm>
            <a:off x="609600" y="1179291"/>
            <a:ext cx="10972320" cy="1144800"/>
          </a:xfrm>
        </p:spPr>
        <p:txBody>
          <a:bodyPr/>
          <a:lstStyle/>
          <a:p>
            <a:r>
              <a:rPr lang="en-IN" dirty="0"/>
              <a:t>Factories And Markets</a:t>
            </a:r>
          </a:p>
        </p:txBody>
      </p:sp>
      <p:sp>
        <p:nvSpPr>
          <p:cNvPr id="3" name="Content Placeholder 2">
            <a:extLst>
              <a:ext uri="{FF2B5EF4-FFF2-40B4-BE49-F238E27FC236}">
                <a16:creationId xmlns:a16="http://schemas.microsoft.com/office/drawing/2014/main" id="{02217445-BC36-4076-96A6-4FC8867C7A6F}"/>
              </a:ext>
            </a:extLst>
          </p:cNvPr>
          <p:cNvSpPr>
            <a:spLocks noGrp="1"/>
          </p:cNvSpPr>
          <p:nvPr>
            <p:ph idx="1"/>
          </p:nvPr>
        </p:nvSpPr>
        <p:spPr>
          <a:xfrm>
            <a:off x="609600" y="2607120"/>
            <a:ext cx="10972320" cy="3977280"/>
          </a:xfrm>
        </p:spPr>
        <p:txBody>
          <a:bodyPr/>
          <a:lstStyle/>
          <a:p>
            <a:r>
              <a:rPr lang="en-US" sz="2400" dirty="0"/>
              <a:t>Giga New York is located in Buffalo, New York on the site of a former Republic Steel plant. It is operated by Tesla's SolarCity unit. </a:t>
            </a:r>
          </a:p>
          <a:p>
            <a:r>
              <a:rPr lang="en-US" sz="2400" dirty="0"/>
              <a:t>The factory is a $750 million, 1.2-million-square-foot (0.11 km2) facility that directly employs 500 workers. Tesla partnered with Panasonic to assemble photovoltaic panel modules.</a:t>
            </a:r>
            <a:endParaRPr lang="en-IN" sz="2400" dirty="0"/>
          </a:p>
          <a:p>
            <a:endParaRPr lang="en-IN" sz="2400" dirty="0"/>
          </a:p>
        </p:txBody>
      </p:sp>
    </p:spTree>
    <p:extLst>
      <p:ext uri="{BB962C8B-B14F-4D97-AF65-F5344CB8AC3E}">
        <p14:creationId xmlns:p14="http://schemas.microsoft.com/office/powerpoint/2010/main" val="5584898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EE8D-383D-4B33-AC34-ED4356B934D8}"/>
              </a:ext>
            </a:extLst>
          </p:cNvPr>
          <p:cNvSpPr>
            <a:spLocks noGrp="1"/>
          </p:cNvSpPr>
          <p:nvPr>
            <p:ph type="title"/>
          </p:nvPr>
        </p:nvSpPr>
        <p:spPr>
          <a:xfrm>
            <a:off x="539931" y="1370880"/>
            <a:ext cx="10972320" cy="1144800"/>
          </a:xfrm>
        </p:spPr>
        <p:txBody>
          <a:bodyPr/>
          <a:lstStyle/>
          <a:p>
            <a:r>
              <a:rPr lang="en-IN" dirty="0"/>
              <a:t>Factories And Markets</a:t>
            </a:r>
          </a:p>
        </p:txBody>
      </p:sp>
      <p:pic>
        <p:nvPicPr>
          <p:cNvPr id="4" name="Content Placeholder 3">
            <a:extLst>
              <a:ext uri="{FF2B5EF4-FFF2-40B4-BE49-F238E27FC236}">
                <a16:creationId xmlns:a16="http://schemas.microsoft.com/office/drawing/2014/main" id="{B241DE9C-00A7-401F-9567-C667DE8FC438}"/>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609600" y="3101627"/>
            <a:ext cx="4470386" cy="3096411"/>
          </a:xfrm>
          <a:prstGeom prst="rect">
            <a:avLst/>
          </a:prstGeom>
        </p:spPr>
      </p:pic>
      <p:sp>
        <p:nvSpPr>
          <p:cNvPr id="5" name="Rectangle 4">
            <a:extLst>
              <a:ext uri="{FF2B5EF4-FFF2-40B4-BE49-F238E27FC236}">
                <a16:creationId xmlns:a16="http://schemas.microsoft.com/office/drawing/2014/main" id="{8D2BFB70-442A-4116-A609-F9B4BA8C0A99}"/>
              </a:ext>
            </a:extLst>
          </p:cNvPr>
          <p:cNvSpPr/>
          <p:nvPr/>
        </p:nvSpPr>
        <p:spPr>
          <a:xfrm>
            <a:off x="819112" y="6351459"/>
            <a:ext cx="3945311" cy="369332"/>
          </a:xfrm>
          <a:prstGeom prst="rect">
            <a:avLst/>
          </a:prstGeom>
        </p:spPr>
        <p:txBody>
          <a:bodyPr wrap="none">
            <a:spAutoFit/>
          </a:bodyPr>
          <a:lstStyle/>
          <a:p>
            <a:r>
              <a:rPr lang="en-IN" dirty="0"/>
              <a:t>Giga Nevada under Construction</a:t>
            </a:r>
          </a:p>
        </p:txBody>
      </p:sp>
      <p:pic>
        <p:nvPicPr>
          <p:cNvPr id="6" name="Picture 5">
            <a:extLst>
              <a:ext uri="{FF2B5EF4-FFF2-40B4-BE49-F238E27FC236}">
                <a16:creationId xmlns:a16="http://schemas.microsoft.com/office/drawing/2014/main" id="{27AF888E-4BB0-42F2-B047-DAD9475CBBA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19561" y="3374571"/>
            <a:ext cx="6239707" cy="2823467"/>
          </a:xfrm>
          <a:prstGeom prst="rect">
            <a:avLst/>
          </a:prstGeom>
        </p:spPr>
      </p:pic>
      <p:sp>
        <p:nvSpPr>
          <p:cNvPr id="7" name="Rectangle 6">
            <a:extLst>
              <a:ext uri="{FF2B5EF4-FFF2-40B4-BE49-F238E27FC236}">
                <a16:creationId xmlns:a16="http://schemas.microsoft.com/office/drawing/2014/main" id="{DC9DDD13-3CDF-4762-888C-A72C5641AC5C}"/>
              </a:ext>
            </a:extLst>
          </p:cNvPr>
          <p:cNvSpPr/>
          <p:nvPr/>
        </p:nvSpPr>
        <p:spPr>
          <a:xfrm>
            <a:off x="7809513" y="6351459"/>
            <a:ext cx="1859805" cy="369332"/>
          </a:xfrm>
          <a:prstGeom prst="rect">
            <a:avLst/>
          </a:prstGeom>
        </p:spPr>
        <p:txBody>
          <a:bodyPr wrap="none">
            <a:spAutoFit/>
          </a:bodyPr>
          <a:lstStyle/>
          <a:p>
            <a:r>
              <a:rPr lang="en-IN" dirty="0"/>
              <a:t>Giga New York</a:t>
            </a:r>
          </a:p>
        </p:txBody>
      </p:sp>
    </p:spTree>
    <p:extLst>
      <p:ext uri="{BB962C8B-B14F-4D97-AF65-F5344CB8AC3E}">
        <p14:creationId xmlns:p14="http://schemas.microsoft.com/office/powerpoint/2010/main" val="13983875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D2137-BD61-42A5-84CC-039ADD0FC1E8}"/>
              </a:ext>
            </a:extLst>
          </p:cNvPr>
          <p:cNvSpPr>
            <a:spLocks noGrp="1"/>
          </p:cNvSpPr>
          <p:nvPr>
            <p:ph type="title"/>
          </p:nvPr>
        </p:nvSpPr>
        <p:spPr>
          <a:xfrm>
            <a:off x="609840" y="1466674"/>
            <a:ext cx="10972320" cy="1144800"/>
          </a:xfrm>
        </p:spPr>
        <p:txBody>
          <a:bodyPr/>
          <a:lstStyle/>
          <a:p>
            <a:r>
              <a:rPr lang="en-IN" dirty="0"/>
              <a:t>Factories And Markets</a:t>
            </a:r>
          </a:p>
        </p:txBody>
      </p:sp>
      <p:sp>
        <p:nvSpPr>
          <p:cNvPr id="3" name="Content Placeholder 2">
            <a:extLst>
              <a:ext uri="{FF2B5EF4-FFF2-40B4-BE49-F238E27FC236}">
                <a16:creationId xmlns:a16="http://schemas.microsoft.com/office/drawing/2014/main" id="{5085EDCD-5E2B-41C9-A9B9-52B32CB6C24E}"/>
              </a:ext>
            </a:extLst>
          </p:cNvPr>
          <p:cNvSpPr>
            <a:spLocks noGrp="1"/>
          </p:cNvSpPr>
          <p:nvPr>
            <p:ph idx="1"/>
          </p:nvPr>
        </p:nvSpPr>
        <p:spPr>
          <a:xfrm>
            <a:off x="506774" y="2729234"/>
            <a:ext cx="8946541" cy="4195481"/>
          </a:xfrm>
        </p:spPr>
        <p:txBody>
          <a:bodyPr>
            <a:noAutofit/>
          </a:bodyPr>
          <a:lstStyle/>
          <a:p>
            <a:r>
              <a:rPr lang="en-US" sz="2400" dirty="0"/>
              <a:t>Tesla received incentives to locate the factory in Buffalo through the Buffalo Billion program. As of August 2017, the factory added production of solar tiles for the Tesla Solar Roof.</a:t>
            </a:r>
          </a:p>
          <a:p>
            <a:r>
              <a:rPr lang="en-US" sz="2400" dirty="0"/>
              <a:t>In January 2018, Tesla announced, after testing on employees' roofs, that it would begin installing the Tesla Solar Roof on customers' homes "within the next few months”.</a:t>
            </a:r>
          </a:p>
          <a:p>
            <a:endParaRPr lang="en-IN" sz="2400" dirty="0"/>
          </a:p>
        </p:txBody>
      </p:sp>
    </p:spTree>
    <p:extLst>
      <p:ext uri="{BB962C8B-B14F-4D97-AF65-F5344CB8AC3E}">
        <p14:creationId xmlns:p14="http://schemas.microsoft.com/office/powerpoint/2010/main" val="1739648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39EA-9C66-4112-971F-20949DFB05C9}"/>
              </a:ext>
            </a:extLst>
          </p:cNvPr>
          <p:cNvSpPr>
            <a:spLocks noGrp="1"/>
          </p:cNvSpPr>
          <p:nvPr>
            <p:ph type="title"/>
          </p:nvPr>
        </p:nvSpPr>
        <p:spPr>
          <a:xfrm>
            <a:off x="609840" y="1396258"/>
            <a:ext cx="10972320" cy="1144800"/>
          </a:xfrm>
        </p:spPr>
        <p:txBody>
          <a:bodyPr/>
          <a:lstStyle/>
          <a:p>
            <a:r>
              <a:rPr lang="en-IN" dirty="0"/>
              <a:t>Factories And Markets</a:t>
            </a:r>
          </a:p>
        </p:txBody>
      </p:sp>
      <p:pic>
        <p:nvPicPr>
          <p:cNvPr id="5" name="Content Placeholder 4">
            <a:extLst>
              <a:ext uri="{FF2B5EF4-FFF2-40B4-BE49-F238E27FC236}">
                <a16:creationId xmlns:a16="http://schemas.microsoft.com/office/drawing/2014/main" id="{3CE1C7EF-6D46-47F2-B4A2-471AAFF5DC77}"/>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715331" y="2910390"/>
            <a:ext cx="5287485" cy="3304678"/>
          </a:xfrm>
          <a:prstGeom prst="rect">
            <a:avLst/>
          </a:prstGeom>
        </p:spPr>
      </p:pic>
      <p:sp>
        <p:nvSpPr>
          <p:cNvPr id="6" name="Rectangle 5">
            <a:extLst>
              <a:ext uri="{FF2B5EF4-FFF2-40B4-BE49-F238E27FC236}">
                <a16:creationId xmlns:a16="http://schemas.microsoft.com/office/drawing/2014/main" id="{FBB7128A-D9BC-4C84-B2F9-B1863AEB78E3}"/>
              </a:ext>
            </a:extLst>
          </p:cNvPr>
          <p:cNvSpPr/>
          <p:nvPr/>
        </p:nvSpPr>
        <p:spPr>
          <a:xfrm>
            <a:off x="2048167" y="6242071"/>
            <a:ext cx="2483372" cy="369332"/>
          </a:xfrm>
          <a:prstGeom prst="rect">
            <a:avLst/>
          </a:prstGeom>
        </p:spPr>
        <p:txBody>
          <a:bodyPr wrap="none">
            <a:spAutoFit/>
          </a:bodyPr>
          <a:lstStyle/>
          <a:p>
            <a:r>
              <a:rPr lang="en-IN" dirty="0"/>
              <a:t>Tesla’s Solar roof tiles</a:t>
            </a:r>
          </a:p>
        </p:txBody>
      </p:sp>
      <p:pic>
        <p:nvPicPr>
          <p:cNvPr id="7" name="Picture 6">
            <a:extLst>
              <a:ext uri="{FF2B5EF4-FFF2-40B4-BE49-F238E27FC236}">
                <a16:creationId xmlns:a16="http://schemas.microsoft.com/office/drawing/2014/main" id="{E7212E00-B1DF-4EF2-814F-025170CDA64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695791" y="2910390"/>
            <a:ext cx="4676375" cy="3304678"/>
          </a:xfrm>
          <a:prstGeom prst="rect">
            <a:avLst/>
          </a:prstGeom>
        </p:spPr>
      </p:pic>
      <p:sp>
        <p:nvSpPr>
          <p:cNvPr id="8" name="Rectangle 7">
            <a:extLst>
              <a:ext uri="{FF2B5EF4-FFF2-40B4-BE49-F238E27FC236}">
                <a16:creationId xmlns:a16="http://schemas.microsoft.com/office/drawing/2014/main" id="{C359C0A9-4A85-4449-AFFF-4DCEC38074B4}"/>
              </a:ext>
            </a:extLst>
          </p:cNvPr>
          <p:cNvSpPr/>
          <p:nvPr/>
        </p:nvSpPr>
        <p:spPr>
          <a:xfrm>
            <a:off x="7823064" y="6215068"/>
            <a:ext cx="3129383" cy="369332"/>
          </a:xfrm>
          <a:prstGeom prst="rect">
            <a:avLst/>
          </a:prstGeom>
        </p:spPr>
        <p:txBody>
          <a:bodyPr wrap="none">
            <a:spAutoFit/>
          </a:bodyPr>
          <a:lstStyle/>
          <a:p>
            <a:r>
              <a:rPr lang="en-IN" dirty="0"/>
              <a:t>Tesla Dealership in Ontario</a:t>
            </a:r>
          </a:p>
        </p:txBody>
      </p:sp>
    </p:spTree>
    <p:extLst>
      <p:ext uri="{BB962C8B-B14F-4D97-AF65-F5344CB8AC3E}">
        <p14:creationId xmlns:p14="http://schemas.microsoft.com/office/powerpoint/2010/main" val="16827458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1CF6-38CA-41FF-9415-381DC756B6A9}"/>
              </a:ext>
            </a:extLst>
          </p:cNvPr>
          <p:cNvSpPr>
            <a:spLocks noGrp="1"/>
          </p:cNvSpPr>
          <p:nvPr>
            <p:ph type="title"/>
          </p:nvPr>
        </p:nvSpPr>
        <p:spPr>
          <a:xfrm>
            <a:off x="548640" y="1144457"/>
            <a:ext cx="10972320" cy="1144800"/>
          </a:xfrm>
        </p:spPr>
        <p:txBody>
          <a:bodyPr/>
          <a:lstStyle/>
          <a:p>
            <a:r>
              <a:rPr lang="en-IN" dirty="0"/>
              <a:t>Factories And Markets</a:t>
            </a:r>
          </a:p>
        </p:txBody>
      </p:sp>
      <p:sp>
        <p:nvSpPr>
          <p:cNvPr id="3" name="Content Placeholder 2">
            <a:extLst>
              <a:ext uri="{FF2B5EF4-FFF2-40B4-BE49-F238E27FC236}">
                <a16:creationId xmlns:a16="http://schemas.microsoft.com/office/drawing/2014/main" id="{093B7249-E571-4E01-9827-EF8BE130DCBE}"/>
              </a:ext>
            </a:extLst>
          </p:cNvPr>
          <p:cNvSpPr>
            <a:spLocks noGrp="1"/>
          </p:cNvSpPr>
          <p:nvPr>
            <p:ph idx="1"/>
          </p:nvPr>
        </p:nvSpPr>
        <p:spPr>
          <a:xfrm>
            <a:off x="609600" y="2476687"/>
            <a:ext cx="8946541" cy="4195481"/>
          </a:xfrm>
        </p:spPr>
        <p:txBody>
          <a:bodyPr>
            <a:normAutofit fontScale="85000" lnSpcReduction="20000"/>
          </a:bodyPr>
          <a:lstStyle/>
          <a:p>
            <a:pPr marL="0" indent="0">
              <a:buNone/>
            </a:pPr>
            <a:r>
              <a:rPr lang="en-US" dirty="0"/>
              <a:t>In Europe</a:t>
            </a:r>
          </a:p>
          <a:p>
            <a:r>
              <a:rPr lang="en-US" dirty="0"/>
              <a:t>Tesla opened its first European store in June 2009 in London. Tesla's European headquarters are in Amsterdam. </a:t>
            </a:r>
          </a:p>
          <a:p>
            <a:r>
              <a:rPr lang="en-US" dirty="0"/>
              <a:t>A 62,000 sq. ft (5,800 m2) European service centre operates in Tilburg, Netherlands, along with a 77,650 m2 (835,800 sq ft) assembly facility that adds drivetrain, battery and software to the (imported) car body to reduce EU import tax.</a:t>
            </a:r>
          </a:p>
          <a:p>
            <a:r>
              <a:rPr lang="en-US" dirty="0"/>
              <a:t>In late 2016, Tesla acquired German engineering firm Grohman Engineering in Prüm as a new division dedicated to helping Tesla increase the automation and effectiveness of its manufacturing process. </a:t>
            </a:r>
          </a:p>
          <a:p>
            <a:r>
              <a:rPr lang="en-US" dirty="0"/>
              <a:t>After winding down existing contracts with other auto manufacturers, Grohman works exclusively on Tesla projects.</a:t>
            </a:r>
          </a:p>
          <a:p>
            <a:endParaRPr lang="en-IN" dirty="0"/>
          </a:p>
        </p:txBody>
      </p:sp>
    </p:spTree>
    <p:extLst>
      <p:ext uri="{BB962C8B-B14F-4D97-AF65-F5344CB8AC3E}">
        <p14:creationId xmlns:p14="http://schemas.microsoft.com/office/powerpoint/2010/main" val="17322529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48DB7-7E25-4DCD-A3B5-A255209B1608}"/>
              </a:ext>
            </a:extLst>
          </p:cNvPr>
          <p:cNvSpPr>
            <a:spLocks noGrp="1"/>
          </p:cNvSpPr>
          <p:nvPr>
            <p:ph type="title"/>
          </p:nvPr>
        </p:nvSpPr>
        <p:spPr>
          <a:xfrm>
            <a:off x="609840" y="1182975"/>
            <a:ext cx="10972320" cy="1144800"/>
          </a:xfrm>
        </p:spPr>
        <p:txBody>
          <a:bodyPr/>
          <a:lstStyle/>
          <a:p>
            <a:r>
              <a:rPr lang="en-IN" dirty="0"/>
              <a:t>Factories And Markets</a:t>
            </a:r>
          </a:p>
        </p:txBody>
      </p:sp>
      <p:pic>
        <p:nvPicPr>
          <p:cNvPr id="4" name="Content Placeholder 3">
            <a:extLst>
              <a:ext uri="{FF2B5EF4-FFF2-40B4-BE49-F238E27FC236}">
                <a16:creationId xmlns:a16="http://schemas.microsoft.com/office/drawing/2014/main" id="{39642CF1-004B-4004-86AD-6225C11116C3}"/>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1725144" y="2327775"/>
            <a:ext cx="7069665" cy="3976687"/>
          </a:xfrm>
          <a:prstGeom prst="rect">
            <a:avLst/>
          </a:prstGeom>
        </p:spPr>
      </p:pic>
      <p:sp>
        <p:nvSpPr>
          <p:cNvPr id="5" name="Rectangle 4">
            <a:extLst>
              <a:ext uri="{FF2B5EF4-FFF2-40B4-BE49-F238E27FC236}">
                <a16:creationId xmlns:a16="http://schemas.microsoft.com/office/drawing/2014/main" id="{E03E8919-C9C3-460F-BDE1-C7375372747B}"/>
              </a:ext>
            </a:extLst>
          </p:cNvPr>
          <p:cNvSpPr/>
          <p:nvPr/>
        </p:nvSpPr>
        <p:spPr>
          <a:xfrm>
            <a:off x="3061960" y="6304462"/>
            <a:ext cx="3890937" cy="369332"/>
          </a:xfrm>
          <a:prstGeom prst="rect">
            <a:avLst/>
          </a:prstGeom>
        </p:spPr>
        <p:txBody>
          <a:bodyPr wrap="none">
            <a:spAutoFit/>
          </a:bodyPr>
          <a:lstStyle/>
          <a:p>
            <a:r>
              <a:rPr lang="en-IN" dirty="0"/>
              <a:t>Tesla Facility In Tilburg, Netherlands</a:t>
            </a:r>
          </a:p>
        </p:txBody>
      </p:sp>
    </p:spTree>
    <p:extLst>
      <p:ext uri="{BB962C8B-B14F-4D97-AF65-F5344CB8AC3E}">
        <p14:creationId xmlns:p14="http://schemas.microsoft.com/office/powerpoint/2010/main" val="13474144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7260F-64D4-4BA1-A965-10CD6EB707F5}"/>
              </a:ext>
            </a:extLst>
          </p:cNvPr>
          <p:cNvSpPr>
            <a:spLocks noGrp="1"/>
          </p:cNvSpPr>
          <p:nvPr>
            <p:ph type="title"/>
          </p:nvPr>
        </p:nvSpPr>
        <p:spPr>
          <a:xfrm>
            <a:off x="609840" y="1388297"/>
            <a:ext cx="10972320" cy="1144800"/>
          </a:xfrm>
        </p:spPr>
        <p:txBody>
          <a:bodyPr/>
          <a:lstStyle/>
          <a:p>
            <a:r>
              <a:rPr lang="en-IN" dirty="0"/>
              <a:t>Factories And Markets : Europe</a:t>
            </a:r>
          </a:p>
        </p:txBody>
      </p:sp>
      <p:sp>
        <p:nvSpPr>
          <p:cNvPr id="3" name="Content Placeholder 2">
            <a:extLst>
              <a:ext uri="{FF2B5EF4-FFF2-40B4-BE49-F238E27FC236}">
                <a16:creationId xmlns:a16="http://schemas.microsoft.com/office/drawing/2014/main" id="{F339D39F-9B33-4B79-A552-35454D6F0BD6}"/>
              </a:ext>
            </a:extLst>
          </p:cNvPr>
          <p:cNvSpPr>
            <a:spLocks noGrp="1"/>
          </p:cNvSpPr>
          <p:nvPr>
            <p:ph idx="1"/>
          </p:nvPr>
        </p:nvSpPr>
        <p:spPr>
          <a:xfrm>
            <a:off x="750613" y="2662519"/>
            <a:ext cx="8946541" cy="4195481"/>
          </a:xfrm>
        </p:spPr>
        <p:txBody>
          <a:bodyPr/>
          <a:lstStyle/>
          <a:p>
            <a:r>
              <a:rPr lang="en-US" sz="2400" dirty="0"/>
              <a:t>In June 2014 Tesla announced, and again confirmed in November 2016, its long-term plans to build a car and battery Gigafactory in Europe.</a:t>
            </a:r>
          </a:p>
          <a:p>
            <a:r>
              <a:rPr lang="en-US" sz="2400" dirty="0"/>
              <a:t>Several countries have campaigned to host. and in July 2018, it was reported that Tesla was exploring locating Gigafactory 4 in either Germany or the Netherlands.</a:t>
            </a:r>
          </a:p>
          <a:p>
            <a:pPr marL="0" indent="0">
              <a:buNone/>
            </a:pPr>
            <a:endParaRPr lang="en-IN" sz="2400" dirty="0"/>
          </a:p>
        </p:txBody>
      </p:sp>
    </p:spTree>
    <p:extLst>
      <p:ext uri="{BB962C8B-B14F-4D97-AF65-F5344CB8AC3E}">
        <p14:creationId xmlns:p14="http://schemas.microsoft.com/office/powerpoint/2010/main" val="7204792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D45B-772E-4299-8A1F-34EF43DACF43}"/>
              </a:ext>
            </a:extLst>
          </p:cNvPr>
          <p:cNvSpPr>
            <a:spLocks noGrp="1"/>
          </p:cNvSpPr>
          <p:nvPr>
            <p:ph type="title"/>
          </p:nvPr>
        </p:nvSpPr>
        <p:spPr>
          <a:xfrm>
            <a:off x="761999" y="1065305"/>
            <a:ext cx="10972320" cy="1144800"/>
          </a:xfrm>
        </p:spPr>
        <p:txBody>
          <a:bodyPr/>
          <a:lstStyle/>
          <a:p>
            <a:r>
              <a:rPr lang="en-IN" dirty="0"/>
              <a:t>Factories And Markets : Europe</a:t>
            </a:r>
          </a:p>
        </p:txBody>
      </p:sp>
      <p:pic>
        <p:nvPicPr>
          <p:cNvPr id="4" name="Content Placeholder 3">
            <a:extLst>
              <a:ext uri="{FF2B5EF4-FFF2-40B4-BE49-F238E27FC236}">
                <a16:creationId xmlns:a16="http://schemas.microsoft.com/office/drawing/2014/main" id="{73018949-4BED-4C91-8B5A-E6EF269F5D5E}"/>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2764416" y="4033550"/>
            <a:ext cx="4497519" cy="2507894"/>
          </a:xfrm>
          <a:prstGeom prst="rect">
            <a:avLst/>
          </a:prstGeom>
        </p:spPr>
      </p:pic>
      <p:sp>
        <p:nvSpPr>
          <p:cNvPr id="5" name="Rectangle 4">
            <a:extLst>
              <a:ext uri="{FF2B5EF4-FFF2-40B4-BE49-F238E27FC236}">
                <a16:creationId xmlns:a16="http://schemas.microsoft.com/office/drawing/2014/main" id="{BDDA12C7-A289-4053-92AF-77F4B39853E1}"/>
              </a:ext>
            </a:extLst>
          </p:cNvPr>
          <p:cNvSpPr/>
          <p:nvPr/>
        </p:nvSpPr>
        <p:spPr>
          <a:xfrm>
            <a:off x="3126377" y="6435406"/>
            <a:ext cx="5747657" cy="646331"/>
          </a:xfrm>
          <a:prstGeom prst="rect">
            <a:avLst/>
          </a:prstGeom>
        </p:spPr>
        <p:txBody>
          <a:bodyPr wrap="square">
            <a:spAutoFit/>
          </a:bodyPr>
          <a:lstStyle/>
          <a:p>
            <a:r>
              <a:rPr lang="en-IN" dirty="0"/>
              <a:t>Tesla Dealership in London, UK</a:t>
            </a:r>
          </a:p>
          <a:p>
            <a:endParaRPr lang="en-IN" dirty="0"/>
          </a:p>
        </p:txBody>
      </p:sp>
      <p:sp>
        <p:nvSpPr>
          <p:cNvPr id="6" name="Rectangle 5">
            <a:extLst>
              <a:ext uri="{FF2B5EF4-FFF2-40B4-BE49-F238E27FC236}">
                <a16:creationId xmlns:a16="http://schemas.microsoft.com/office/drawing/2014/main" id="{F2331426-26A8-48B9-A73F-DE4FAA06AA5B}"/>
              </a:ext>
            </a:extLst>
          </p:cNvPr>
          <p:cNvSpPr/>
          <p:nvPr/>
        </p:nvSpPr>
        <p:spPr>
          <a:xfrm>
            <a:off x="761999" y="2241599"/>
            <a:ext cx="10476411" cy="1569660"/>
          </a:xfrm>
          <a:prstGeom prst="rect">
            <a:avLst/>
          </a:prstGeom>
        </p:spPr>
        <p:txBody>
          <a:bodyPr wrap="square">
            <a:spAutoFit/>
          </a:bodyPr>
          <a:lstStyle/>
          <a:p>
            <a:r>
              <a:rPr lang="en-US" sz="2400" dirty="0"/>
              <a:t>A location and plans to begin construction near Berlin were announced in November 2019. In 2020, after anti-Tesla protests and environmentalists' victory in the court, the car-maker has been forced to temporarily stop preparations for the launch of a factory in Germany.</a:t>
            </a:r>
          </a:p>
        </p:txBody>
      </p:sp>
    </p:spTree>
    <p:extLst>
      <p:ext uri="{BB962C8B-B14F-4D97-AF65-F5344CB8AC3E}">
        <p14:creationId xmlns:p14="http://schemas.microsoft.com/office/powerpoint/2010/main" val="9977332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7DD5E-B258-4CF8-B1D4-82FDE7679984}"/>
              </a:ext>
            </a:extLst>
          </p:cNvPr>
          <p:cNvSpPr>
            <a:spLocks noGrp="1"/>
          </p:cNvSpPr>
          <p:nvPr>
            <p:ph type="title"/>
          </p:nvPr>
        </p:nvSpPr>
        <p:spPr>
          <a:xfrm>
            <a:off x="343270" y="860372"/>
            <a:ext cx="10972320" cy="1144800"/>
          </a:xfrm>
        </p:spPr>
        <p:txBody>
          <a:bodyPr/>
          <a:lstStyle/>
          <a:p>
            <a:r>
              <a:rPr lang="en-IN" dirty="0"/>
              <a:t>Factories And Markets</a:t>
            </a:r>
          </a:p>
        </p:txBody>
      </p:sp>
      <p:sp>
        <p:nvSpPr>
          <p:cNvPr id="3" name="Content Placeholder 2">
            <a:extLst>
              <a:ext uri="{FF2B5EF4-FFF2-40B4-BE49-F238E27FC236}">
                <a16:creationId xmlns:a16="http://schemas.microsoft.com/office/drawing/2014/main" id="{036980CF-0C20-46A5-8D7E-9B9ED0A5B6A5}"/>
              </a:ext>
            </a:extLst>
          </p:cNvPr>
          <p:cNvSpPr>
            <a:spLocks noGrp="1"/>
          </p:cNvSpPr>
          <p:nvPr>
            <p:ph idx="1"/>
          </p:nvPr>
        </p:nvSpPr>
        <p:spPr>
          <a:xfrm>
            <a:off x="476435" y="1660950"/>
            <a:ext cx="8946541" cy="4195481"/>
          </a:xfrm>
        </p:spPr>
        <p:txBody>
          <a:bodyPr>
            <a:noAutofit/>
          </a:bodyPr>
          <a:lstStyle/>
          <a:p>
            <a:r>
              <a:rPr lang="en-US" sz="2400" dirty="0"/>
              <a:t>In Asia</a:t>
            </a:r>
          </a:p>
          <a:p>
            <a:pPr>
              <a:buFont typeface="Courier New" panose="02070309020205020404" pitchFamily="49" charset="0"/>
              <a:buChar char="o"/>
            </a:pPr>
            <a:r>
              <a:rPr lang="en-US" sz="2400" dirty="0"/>
              <a:t>Tesla Motor's Japanese showroom in Aoyama, Tokyo, which was the first showroom opened in the country.</a:t>
            </a:r>
          </a:p>
          <a:p>
            <a:pPr>
              <a:buFont typeface="Courier New" panose="02070309020205020404" pitchFamily="49" charset="0"/>
              <a:buChar char="o"/>
            </a:pPr>
            <a:r>
              <a:rPr lang="en-US" sz="2400" dirty="0"/>
              <a:t>Showrooms and service centers operate in Hong Kong, Beijing and Shanghai. Tesla opened its first Japanese showroom in Tokyo, Japan, in October 2010. </a:t>
            </a:r>
          </a:p>
          <a:p>
            <a:pPr>
              <a:buFont typeface="Courier New" panose="02070309020205020404" pitchFamily="49" charset="0"/>
              <a:buChar char="o"/>
            </a:pPr>
            <a:r>
              <a:rPr lang="en-US" sz="2400" dirty="0"/>
              <a:t>In South Korea, it opened two showrooms in March 2017 and a service centre in late 2017. In August, 2017, Taiwan opened its first service centre and showroom.</a:t>
            </a:r>
          </a:p>
          <a:p>
            <a:pPr>
              <a:buFont typeface="Courier New" panose="02070309020205020404" pitchFamily="49" charset="0"/>
              <a:buChar char="o"/>
            </a:pPr>
            <a:r>
              <a:rPr lang="en-US" sz="2400" dirty="0"/>
              <a:t>In July 2018, Tesla signed an agreement with Chinese authorities to build a factory in Shanghai, China, which is Tesla's first Gigafactory outside of the United States. </a:t>
            </a:r>
          </a:p>
          <a:p>
            <a:pPr>
              <a:buFont typeface="Courier New" panose="02070309020205020404" pitchFamily="49" charset="0"/>
              <a:buChar char="o"/>
            </a:pPr>
            <a:endParaRPr lang="en-US" sz="2400" dirty="0"/>
          </a:p>
          <a:p>
            <a:endParaRPr lang="en-IN" sz="2400" dirty="0"/>
          </a:p>
        </p:txBody>
      </p:sp>
    </p:spTree>
    <p:extLst>
      <p:ext uri="{BB962C8B-B14F-4D97-AF65-F5344CB8AC3E}">
        <p14:creationId xmlns:p14="http://schemas.microsoft.com/office/powerpoint/2010/main" val="28789271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75207-3539-428E-8C01-3C8B39619490}"/>
              </a:ext>
            </a:extLst>
          </p:cNvPr>
          <p:cNvSpPr>
            <a:spLocks noGrp="1"/>
          </p:cNvSpPr>
          <p:nvPr>
            <p:ph type="title"/>
          </p:nvPr>
        </p:nvSpPr>
        <p:spPr>
          <a:xfrm>
            <a:off x="609840" y="1359886"/>
            <a:ext cx="10972320" cy="1144800"/>
          </a:xfrm>
        </p:spPr>
        <p:txBody>
          <a:bodyPr/>
          <a:lstStyle/>
          <a:p>
            <a:r>
              <a:rPr lang="en-IN" dirty="0"/>
              <a:t>Factories And Markets</a:t>
            </a:r>
          </a:p>
        </p:txBody>
      </p:sp>
      <p:pic>
        <p:nvPicPr>
          <p:cNvPr id="4" name="Content Placeholder 3">
            <a:extLst>
              <a:ext uri="{FF2B5EF4-FFF2-40B4-BE49-F238E27FC236}">
                <a16:creationId xmlns:a16="http://schemas.microsoft.com/office/drawing/2014/main" id="{987102B3-1E8E-46B8-AEAE-1A7AB21DCB7F}"/>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175613" y="3036377"/>
            <a:ext cx="6144612" cy="3074156"/>
          </a:xfrm>
          <a:prstGeom prst="rect">
            <a:avLst/>
          </a:prstGeom>
        </p:spPr>
      </p:pic>
      <p:sp>
        <p:nvSpPr>
          <p:cNvPr id="5" name="Rectangle 4">
            <a:extLst>
              <a:ext uri="{FF2B5EF4-FFF2-40B4-BE49-F238E27FC236}">
                <a16:creationId xmlns:a16="http://schemas.microsoft.com/office/drawing/2014/main" id="{B681D98B-5D7B-4DE8-B603-CE46DCAA3951}"/>
              </a:ext>
            </a:extLst>
          </p:cNvPr>
          <p:cNvSpPr/>
          <p:nvPr/>
        </p:nvSpPr>
        <p:spPr>
          <a:xfrm>
            <a:off x="2131488" y="6203080"/>
            <a:ext cx="1928733" cy="369332"/>
          </a:xfrm>
          <a:prstGeom prst="rect">
            <a:avLst/>
          </a:prstGeom>
        </p:spPr>
        <p:txBody>
          <a:bodyPr wrap="none">
            <a:spAutoFit/>
          </a:bodyPr>
          <a:lstStyle/>
          <a:p>
            <a:r>
              <a:rPr lang="en-IN" dirty="0"/>
              <a:t>Giga Shanghai </a:t>
            </a:r>
          </a:p>
        </p:txBody>
      </p:sp>
      <p:pic>
        <p:nvPicPr>
          <p:cNvPr id="6" name="Picture 5">
            <a:extLst>
              <a:ext uri="{FF2B5EF4-FFF2-40B4-BE49-F238E27FC236}">
                <a16:creationId xmlns:a16="http://schemas.microsoft.com/office/drawing/2014/main" id="{54FA4094-F0B9-4BBA-8C5C-759B60598AA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90706" y="3210340"/>
            <a:ext cx="4645911" cy="2726231"/>
          </a:xfrm>
          <a:prstGeom prst="rect">
            <a:avLst/>
          </a:prstGeom>
        </p:spPr>
      </p:pic>
      <p:sp>
        <p:nvSpPr>
          <p:cNvPr id="7" name="TextBox 6">
            <a:extLst>
              <a:ext uri="{FF2B5EF4-FFF2-40B4-BE49-F238E27FC236}">
                <a16:creationId xmlns:a16="http://schemas.microsoft.com/office/drawing/2014/main" id="{DDF52862-72F8-404B-8302-E910A5506AB2}"/>
              </a:ext>
            </a:extLst>
          </p:cNvPr>
          <p:cNvSpPr txBox="1"/>
          <p:nvPr/>
        </p:nvSpPr>
        <p:spPr>
          <a:xfrm>
            <a:off x="8131781" y="6203080"/>
            <a:ext cx="2914492" cy="276999"/>
          </a:xfrm>
          <a:prstGeom prst="rect">
            <a:avLst/>
          </a:prstGeom>
          <a:noFill/>
        </p:spPr>
        <p:txBody>
          <a:bodyPr wrap="square" rtlCol="0">
            <a:spAutoFit/>
          </a:bodyPr>
          <a:lstStyle/>
          <a:p>
            <a:r>
              <a:rPr lang="en-IN" sz="1200" dirty="0"/>
              <a:t>Tesla Dealership in Seoul, SK</a:t>
            </a:r>
          </a:p>
        </p:txBody>
      </p:sp>
    </p:spTree>
    <p:extLst>
      <p:ext uri="{BB962C8B-B14F-4D97-AF65-F5344CB8AC3E}">
        <p14:creationId xmlns:p14="http://schemas.microsoft.com/office/powerpoint/2010/main" val="3578891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2E25D-B694-4F62-9F34-D91C651251F4}"/>
              </a:ext>
            </a:extLst>
          </p:cNvPr>
          <p:cNvSpPr>
            <a:spLocks noGrp="1"/>
          </p:cNvSpPr>
          <p:nvPr>
            <p:ph type="title"/>
          </p:nvPr>
        </p:nvSpPr>
        <p:spPr>
          <a:xfrm>
            <a:off x="441002" y="1225765"/>
            <a:ext cx="10972320" cy="1144800"/>
          </a:xfrm>
        </p:spPr>
        <p:txBody>
          <a:bodyPr/>
          <a:lstStyle/>
          <a:p>
            <a:r>
              <a:rPr lang="en-IN" dirty="0"/>
              <a:t>Introduction</a:t>
            </a:r>
          </a:p>
        </p:txBody>
      </p:sp>
      <p:sp>
        <p:nvSpPr>
          <p:cNvPr id="3" name="Content Placeholder 2">
            <a:extLst>
              <a:ext uri="{FF2B5EF4-FFF2-40B4-BE49-F238E27FC236}">
                <a16:creationId xmlns:a16="http://schemas.microsoft.com/office/drawing/2014/main" id="{DD44D784-8282-4D11-84C5-66A4CF49F659}"/>
              </a:ext>
            </a:extLst>
          </p:cNvPr>
          <p:cNvSpPr>
            <a:spLocks noGrp="1"/>
          </p:cNvSpPr>
          <p:nvPr>
            <p:ph idx="1"/>
          </p:nvPr>
        </p:nvSpPr>
        <p:spPr>
          <a:xfrm>
            <a:off x="712695" y="2458000"/>
            <a:ext cx="8946541" cy="4195481"/>
          </a:xfrm>
        </p:spPr>
        <p:txBody>
          <a:bodyPr/>
          <a:lstStyle/>
          <a:p>
            <a:r>
              <a:rPr lang="en-US" sz="2400" dirty="0"/>
              <a:t>Elon Musk was responsible for 98% of the initial funding, and served as chairman of the board. He appointed Martin Eberhard to be the first CEO. In its 2004] Series A funding, Tesla Motors was joined by Elon Musk, J. B. Straubel and Ian Wright, all of whom are retroactively allowed to call themselves co-founders of the company.</a:t>
            </a:r>
          </a:p>
          <a:p>
            <a:r>
              <a:rPr lang="en-US" sz="2400" dirty="0"/>
              <a:t>Musk, who formerly served as chairman and is the current CEO, said that he envisioned Tesla Motors as a technology company and independent automaker, aimed at eventually offering electric cars at prices affordable to the average consumer. In February 2017, Tesla Motors shortened its name to Tesla.</a:t>
            </a:r>
            <a:endParaRPr lang="en-IN" sz="2400" dirty="0"/>
          </a:p>
        </p:txBody>
      </p:sp>
    </p:spTree>
    <p:extLst>
      <p:ext uri="{BB962C8B-B14F-4D97-AF65-F5344CB8AC3E}">
        <p14:creationId xmlns:p14="http://schemas.microsoft.com/office/powerpoint/2010/main" val="20518922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DFFD-36E9-4DF3-BA64-FC2809522192}"/>
              </a:ext>
            </a:extLst>
          </p:cNvPr>
          <p:cNvSpPr>
            <a:spLocks noGrp="1"/>
          </p:cNvSpPr>
          <p:nvPr>
            <p:ph type="title"/>
          </p:nvPr>
        </p:nvSpPr>
        <p:spPr>
          <a:xfrm>
            <a:off x="609840" y="1109623"/>
            <a:ext cx="10972320" cy="1144800"/>
          </a:xfrm>
        </p:spPr>
        <p:txBody>
          <a:bodyPr/>
          <a:lstStyle/>
          <a:p>
            <a:r>
              <a:rPr lang="en-IN" dirty="0"/>
              <a:t>Factories And Markets</a:t>
            </a:r>
          </a:p>
        </p:txBody>
      </p:sp>
      <p:sp>
        <p:nvSpPr>
          <p:cNvPr id="3" name="Content Placeholder 2">
            <a:extLst>
              <a:ext uri="{FF2B5EF4-FFF2-40B4-BE49-F238E27FC236}">
                <a16:creationId xmlns:a16="http://schemas.microsoft.com/office/drawing/2014/main" id="{47C1255B-6E99-47D0-A4EA-943462008EC0}"/>
              </a:ext>
            </a:extLst>
          </p:cNvPr>
          <p:cNvSpPr>
            <a:spLocks noGrp="1"/>
          </p:cNvSpPr>
          <p:nvPr>
            <p:ph idx="1"/>
          </p:nvPr>
        </p:nvSpPr>
        <p:spPr>
          <a:xfrm>
            <a:off x="609600" y="2388919"/>
            <a:ext cx="8946541" cy="4195481"/>
          </a:xfrm>
        </p:spPr>
        <p:txBody>
          <a:bodyPr>
            <a:normAutofit fontScale="85000" lnSpcReduction="20000"/>
          </a:bodyPr>
          <a:lstStyle/>
          <a:p>
            <a:r>
              <a:rPr lang="en-US" dirty="0"/>
              <a:t>In Middle East</a:t>
            </a:r>
          </a:p>
          <a:p>
            <a:pPr>
              <a:buFont typeface="Courier New" panose="02070309020205020404" pitchFamily="49" charset="0"/>
              <a:buChar char="o"/>
            </a:pPr>
            <a:r>
              <a:rPr lang="en-US" dirty="0"/>
              <a:t>Tesla opened a showroom and a service centre in Dubai, United Arab Emirates, in 2017 as the first expansion of Tesla in the Middle East.</a:t>
            </a:r>
          </a:p>
          <a:p>
            <a:pPr>
              <a:buFont typeface="Courier New" panose="02070309020205020404" pitchFamily="49" charset="0"/>
              <a:buChar char="o"/>
            </a:pPr>
            <a:r>
              <a:rPr lang="en-US" dirty="0"/>
              <a:t>Five ultra-fast superchargers were also built between cities with a planned 50 destination chargers in the United Arab Emirates by the end of 2017. </a:t>
            </a:r>
          </a:p>
          <a:p>
            <a:pPr>
              <a:buFont typeface="Courier New" panose="02070309020205020404" pitchFamily="49" charset="0"/>
              <a:buChar char="o"/>
            </a:pPr>
            <a:r>
              <a:rPr lang="en-US" dirty="0"/>
              <a:t>One of the first Tesla customers was Dubai's Roads and Transport Authority which ordered 200 Tesla Model S and Model X vehicles that were added to Dubai Taxi Corporation's fleet.</a:t>
            </a:r>
          </a:p>
          <a:p>
            <a:pPr>
              <a:buFont typeface="Courier New" panose="02070309020205020404" pitchFamily="49" charset="0"/>
              <a:buChar char="o"/>
            </a:pPr>
            <a:r>
              <a:rPr lang="en-US" dirty="0"/>
              <a:t>In May 2017 the service centre and store in Amman Jordan was opened. In January 2020 a "pop-up" store in Tel Aviv Israel was opened and an R&amp;D centre.</a:t>
            </a:r>
          </a:p>
          <a:p>
            <a:pPr>
              <a:buFont typeface="Courier New" panose="02070309020205020404" pitchFamily="49" charset="0"/>
              <a:buChar char="o"/>
            </a:pPr>
            <a:endParaRPr lang="en-IN" dirty="0"/>
          </a:p>
        </p:txBody>
      </p:sp>
    </p:spTree>
    <p:extLst>
      <p:ext uri="{BB962C8B-B14F-4D97-AF65-F5344CB8AC3E}">
        <p14:creationId xmlns:p14="http://schemas.microsoft.com/office/powerpoint/2010/main" val="39939898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8298-066D-4B13-BDCB-E853BC1A3A72}"/>
              </a:ext>
            </a:extLst>
          </p:cNvPr>
          <p:cNvSpPr>
            <a:spLocks noGrp="1"/>
          </p:cNvSpPr>
          <p:nvPr>
            <p:ph type="title"/>
          </p:nvPr>
        </p:nvSpPr>
        <p:spPr>
          <a:xfrm>
            <a:off x="609840" y="1202699"/>
            <a:ext cx="10972320" cy="1144800"/>
          </a:xfrm>
        </p:spPr>
        <p:txBody>
          <a:bodyPr/>
          <a:lstStyle/>
          <a:p>
            <a:r>
              <a:rPr lang="en-IN" dirty="0"/>
              <a:t>A Tesla Uber in Dubai</a:t>
            </a:r>
            <a:br>
              <a:rPr lang="en-IN" dirty="0"/>
            </a:br>
            <a:endParaRPr lang="en-IN" dirty="0"/>
          </a:p>
        </p:txBody>
      </p:sp>
      <p:pic>
        <p:nvPicPr>
          <p:cNvPr id="4" name="Content Placeholder 3">
            <a:extLst>
              <a:ext uri="{FF2B5EF4-FFF2-40B4-BE49-F238E27FC236}">
                <a16:creationId xmlns:a16="http://schemas.microsoft.com/office/drawing/2014/main" id="{8BB77D1C-FCD2-4CFF-AA3C-7928CABBABB3}"/>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2029301" y="2136186"/>
            <a:ext cx="7610884" cy="3976687"/>
          </a:xfrm>
          <a:prstGeom prst="rect">
            <a:avLst/>
          </a:prstGeom>
        </p:spPr>
      </p:pic>
      <p:sp>
        <p:nvSpPr>
          <p:cNvPr id="6" name="Rectangle 5">
            <a:extLst>
              <a:ext uri="{FF2B5EF4-FFF2-40B4-BE49-F238E27FC236}">
                <a16:creationId xmlns:a16="http://schemas.microsoft.com/office/drawing/2014/main" id="{DC996ABF-D86B-483B-8FF5-D203B7FED3C0}"/>
              </a:ext>
            </a:extLst>
          </p:cNvPr>
          <p:cNvSpPr/>
          <p:nvPr/>
        </p:nvSpPr>
        <p:spPr>
          <a:xfrm>
            <a:off x="4565482" y="6215068"/>
            <a:ext cx="2399183" cy="369332"/>
          </a:xfrm>
          <a:prstGeom prst="rect">
            <a:avLst/>
          </a:prstGeom>
        </p:spPr>
        <p:txBody>
          <a:bodyPr wrap="none">
            <a:spAutoFit/>
          </a:bodyPr>
          <a:lstStyle/>
          <a:p>
            <a:r>
              <a:rPr lang="en-IN" dirty="0"/>
              <a:t>A Tesla Uber in Dubai</a:t>
            </a:r>
          </a:p>
        </p:txBody>
      </p:sp>
    </p:spTree>
    <p:extLst>
      <p:ext uri="{BB962C8B-B14F-4D97-AF65-F5344CB8AC3E}">
        <p14:creationId xmlns:p14="http://schemas.microsoft.com/office/powerpoint/2010/main" val="28185273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FC543-734F-45FA-A6A1-5EF403B1AB99}"/>
              </a:ext>
            </a:extLst>
          </p:cNvPr>
          <p:cNvSpPr>
            <a:spLocks noGrp="1"/>
          </p:cNvSpPr>
          <p:nvPr>
            <p:ph type="title"/>
          </p:nvPr>
        </p:nvSpPr>
        <p:spPr>
          <a:xfrm>
            <a:off x="609840" y="1244119"/>
            <a:ext cx="10972320" cy="1144800"/>
          </a:xfrm>
        </p:spPr>
        <p:txBody>
          <a:bodyPr/>
          <a:lstStyle/>
          <a:p>
            <a:r>
              <a:rPr lang="en-IN" dirty="0"/>
              <a:t>Factories And Markets</a:t>
            </a:r>
          </a:p>
        </p:txBody>
      </p:sp>
      <p:sp>
        <p:nvSpPr>
          <p:cNvPr id="3" name="Content Placeholder 2">
            <a:extLst>
              <a:ext uri="{FF2B5EF4-FFF2-40B4-BE49-F238E27FC236}">
                <a16:creationId xmlns:a16="http://schemas.microsoft.com/office/drawing/2014/main" id="{65F59525-7BBF-4F79-AD02-AF78B0D32188}"/>
              </a:ext>
            </a:extLst>
          </p:cNvPr>
          <p:cNvSpPr>
            <a:spLocks noGrp="1"/>
          </p:cNvSpPr>
          <p:nvPr>
            <p:ph idx="1"/>
          </p:nvPr>
        </p:nvSpPr>
        <p:spPr>
          <a:xfrm>
            <a:off x="748205" y="2388919"/>
            <a:ext cx="8946541" cy="4195481"/>
          </a:xfrm>
        </p:spPr>
        <p:txBody>
          <a:bodyPr>
            <a:normAutofit fontScale="85000" lnSpcReduction="20000"/>
          </a:bodyPr>
          <a:lstStyle/>
          <a:p>
            <a:r>
              <a:rPr lang="en-US" dirty="0"/>
              <a:t> Australia</a:t>
            </a:r>
          </a:p>
          <a:p>
            <a:pPr>
              <a:buFont typeface="Courier New" panose="02070309020205020404" pitchFamily="49" charset="0"/>
              <a:buChar char="o"/>
            </a:pPr>
            <a:r>
              <a:rPr lang="en-US" dirty="0"/>
              <a:t>Tesla opened a showroom in Sydney's Martin Place in 2010, followed by a showroom and service centre in Melbourne in 2015. By 2019, Tesla had opened 4 service centers in Australia.</a:t>
            </a:r>
          </a:p>
          <a:p>
            <a:pPr marL="0" indent="0">
              <a:buNone/>
            </a:pPr>
            <a:r>
              <a:rPr lang="en-US" dirty="0"/>
              <a:t>South America</a:t>
            </a:r>
          </a:p>
          <a:p>
            <a:pPr>
              <a:buFont typeface="Courier New" panose="02070309020205020404" pitchFamily="49" charset="0"/>
              <a:buChar char="o"/>
            </a:pPr>
            <a:r>
              <a:rPr lang="en-US" dirty="0"/>
              <a:t>In February 2020, several news sites reported that Tesla was negotiating with the Brazilian Minister of Science, Technology and Innovation, Marcos Pontes to build a Gigafactory in the state of Santa Catarina, Brazil.</a:t>
            </a:r>
          </a:p>
          <a:p>
            <a:pPr>
              <a:buFont typeface="Courier New" panose="02070309020205020404" pitchFamily="49" charset="0"/>
              <a:buChar char="o"/>
            </a:pPr>
            <a:r>
              <a:rPr lang="en-US" dirty="0"/>
              <a:t>Tesla vehicles could then be exported to other nearby markets, such as Argentina, Chile, Paraguay, Uruguay, Colombia, the Caribbean region, and even Mexico, a country with which Brazil has a free trade agreement.</a:t>
            </a:r>
          </a:p>
          <a:p>
            <a:pPr>
              <a:buFont typeface="Courier New" panose="02070309020205020404" pitchFamily="49" charset="0"/>
              <a:buChar char="o"/>
            </a:pPr>
            <a:endParaRPr lang="en-IN" dirty="0"/>
          </a:p>
        </p:txBody>
      </p:sp>
    </p:spTree>
    <p:extLst>
      <p:ext uri="{BB962C8B-B14F-4D97-AF65-F5344CB8AC3E}">
        <p14:creationId xmlns:p14="http://schemas.microsoft.com/office/powerpoint/2010/main" val="8998854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A0EE-E277-4FA1-A085-3139B238FD88}"/>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892A2A39-42C4-455F-BA00-A76025513884}"/>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1939053" y="2067782"/>
            <a:ext cx="7059860" cy="3976687"/>
          </a:xfrm>
          <a:prstGeom prst="rect">
            <a:avLst/>
          </a:prstGeom>
        </p:spPr>
      </p:pic>
      <p:sp>
        <p:nvSpPr>
          <p:cNvPr id="5" name="Rectangle 4">
            <a:extLst>
              <a:ext uri="{FF2B5EF4-FFF2-40B4-BE49-F238E27FC236}">
                <a16:creationId xmlns:a16="http://schemas.microsoft.com/office/drawing/2014/main" id="{74D3815E-A9B4-4CF6-8A2F-B8C8B2052963}"/>
              </a:ext>
            </a:extLst>
          </p:cNvPr>
          <p:cNvSpPr/>
          <p:nvPr/>
        </p:nvSpPr>
        <p:spPr>
          <a:xfrm>
            <a:off x="3811039" y="6215068"/>
            <a:ext cx="2967544" cy="369332"/>
          </a:xfrm>
          <a:prstGeom prst="rect">
            <a:avLst/>
          </a:prstGeom>
        </p:spPr>
        <p:txBody>
          <a:bodyPr wrap="none">
            <a:spAutoFit/>
          </a:bodyPr>
          <a:lstStyle/>
          <a:p>
            <a:r>
              <a:rPr lang="en-IN" dirty="0"/>
              <a:t>Tesla Dealership in Sydney</a:t>
            </a:r>
          </a:p>
        </p:txBody>
      </p:sp>
    </p:spTree>
    <p:extLst>
      <p:ext uri="{BB962C8B-B14F-4D97-AF65-F5344CB8AC3E}">
        <p14:creationId xmlns:p14="http://schemas.microsoft.com/office/powerpoint/2010/main" val="15888179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A5EDF-4D88-4A91-A033-AF036F0CAA5E}"/>
              </a:ext>
            </a:extLst>
          </p:cNvPr>
          <p:cNvSpPr>
            <a:spLocks noGrp="1"/>
          </p:cNvSpPr>
          <p:nvPr>
            <p:ph type="title"/>
          </p:nvPr>
        </p:nvSpPr>
        <p:spPr>
          <a:xfrm>
            <a:off x="609840" y="1179291"/>
            <a:ext cx="10972320" cy="1144800"/>
          </a:xfrm>
        </p:spPr>
        <p:txBody>
          <a:bodyPr/>
          <a:lstStyle/>
          <a:p>
            <a:r>
              <a:rPr lang="en-IN" sz="4400" dirty="0"/>
              <a:t>Case Study: How Tesla Changed the Auto Industry</a:t>
            </a:r>
            <a:endParaRPr lang="en-IN" dirty="0"/>
          </a:p>
        </p:txBody>
      </p:sp>
      <p:sp>
        <p:nvSpPr>
          <p:cNvPr id="3" name="Content Placeholder 2">
            <a:extLst>
              <a:ext uri="{FF2B5EF4-FFF2-40B4-BE49-F238E27FC236}">
                <a16:creationId xmlns:a16="http://schemas.microsoft.com/office/drawing/2014/main" id="{D36F2AED-C052-4718-B496-F84646F019F4}"/>
              </a:ext>
            </a:extLst>
          </p:cNvPr>
          <p:cNvSpPr>
            <a:spLocks noGrp="1"/>
          </p:cNvSpPr>
          <p:nvPr>
            <p:ph idx="1"/>
          </p:nvPr>
        </p:nvSpPr>
        <p:spPr>
          <a:xfrm>
            <a:off x="470263" y="2475377"/>
            <a:ext cx="10972320" cy="3977280"/>
          </a:xfrm>
        </p:spPr>
        <p:txBody>
          <a:bodyPr/>
          <a:lstStyle/>
          <a:p>
            <a:r>
              <a:rPr lang="en-US" sz="2400" dirty="0"/>
              <a:t>Tesla is forcing the auto industry to rapidly change. Large, established automakers now are making fully electric and hybrid electric cars.</a:t>
            </a:r>
          </a:p>
          <a:p>
            <a:r>
              <a:rPr lang="en-US" sz="2400" dirty="0"/>
              <a:t>Automakers are starting to explore and include artificial intelligence (AI) in their cars, and now major automakers and U.S. Congressmen are discussing autonomous vehicles (AVs) and how best to innovate and regulate them.</a:t>
            </a:r>
          </a:p>
          <a:p>
            <a:r>
              <a:rPr lang="en-US" sz="2400" dirty="0"/>
              <a:t>Not only that, but Tesla's software design is state-of-the-art: the fact that Tesla can update vehicle software over-the-air (OTA) as if it were Apple updating an iPhone is unprecedented. </a:t>
            </a:r>
            <a:endParaRPr lang="en-IN" sz="2400" dirty="0"/>
          </a:p>
        </p:txBody>
      </p:sp>
    </p:spTree>
    <p:extLst>
      <p:ext uri="{BB962C8B-B14F-4D97-AF65-F5344CB8AC3E}">
        <p14:creationId xmlns:p14="http://schemas.microsoft.com/office/powerpoint/2010/main" val="38057776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8148C-EEC1-43D9-A978-F323D1C1659D}"/>
              </a:ext>
            </a:extLst>
          </p:cNvPr>
          <p:cNvSpPr>
            <a:spLocks noGrp="1"/>
          </p:cNvSpPr>
          <p:nvPr>
            <p:ph type="title"/>
          </p:nvPr>
        </p:nvSpPr>
        <p:spPr>
          <a:xfrm>
            <a:off x="740228" y="1231543"/>
            <a:ext cx="10972320" cy="1144800"/>
          </a:xfrm>
        </p:spPr>
        <p:txBody>
          <a:bodyPr/>
          <a:lstStyle/>
          <a:p>
            <a:endParaRPr lang="en-IN" dirty="0"/>
          </a:p>
        </p:txBody>
      </p:sp>
      <p:sp>
        <p:nvSpPr>
          <p:cNvPr id="3" name="Content Placeholder 2">
            <a:extLst>
              <a:ext uri="{FF2B5EF4-FFF2-40B4-BE49-F238E27FC236}">
                <a16:creationId xmlns:a16="http://schemas.microsoft.com/office/drawing/2014/main" id="{EB1BA10F-5854-41E3-9E6D-9F3620C026C7}"/>
              </a:ext>
            </a:extLst>
          </p:cNvPr>
          <p:cNvSpPr>
            <a:spLocks noGrp="1"/>
          </p:cNvSpPr>
          <p:nvPr>
            <p:ph idx="1"/>
          </p:nvPr>
        </p:nvSpPr>
        <p:spPr>
          <a:xfrm>
            <a:off x="672237" y="2490799"/>
            <a:ext cx="8946541" cy="4195481"/>
          </a:xfrm>
        </p:spPr>
        <p:txBody>
          <a:bodyPr/>
          <a:lstStyle/>
          <a:p>
            <a:pPr>
              <a:buFont typeface="Courier New" panose="02070309020205020404" pitchFamily="49" charset="0"/>
              <a:buChar char="o"/>
            </a:pPr>
            <a:r>
              <a:rPr lang="en-US" sz="2400" dirty="0"/>
              <a:t>As cars become more tech-savvy, Tesla is in the lead.</a:t>
            </a:r>
          </a:p>
          <a:p>
            <a:pPr>
              <a:buFont typeface="Courier New" panose="02070309020205020404" pitchFamily="49" charset="0"/>
              <a:buChar char="o"/>
            </a:pPr>
            <a:r>
              <a:rPr lang="en-US" sz="2400" dirty="0"/>
              <a:t>But Tesla struggles to meet deadlines and frequently delivers flawed vehicles, and profitability remains elusive.</a:t>
            </a:r>
          </a:p>
          <a:p>
            <a:pPr>
              <a:buFont typeface="Courier New" panose="02070309020205020404" pitchFamily="49" charset="0"/>
              <a:buChar char="o"/>
            </a:pPr>
            <a:r>
              <a:rPr lang="en-US" sz="2400" dirty="0"/>
              <a:t>Many use Tesla's failings to argue that the company shouldn't be followed as an innovator or even as a true automaker.</a:t>
            </a:r>
          </a:p>
          <a:p>
            <a:pPr>
              <a:buFont typeface="Courier New" panose="02070309020205020404" pitchFamily="49" charset="0"/>
              <a:buChar char="o"/>
            </a:pPr>
            <a:endParaRPr lang="en-IN" sz="2400" dirty="0"/>
          </a:p>
        </p:txBody>
      </p:sp>
    </p:spTree>
    <p:extLst>
      <p:ext uri="{BB962C8B-B14F-4D97-AF65-F5344CB8AC3E}">
        <p14:creationId xmlns:p14="http://schemas.microsoft.com/office/powerpoint/2010/main" val="27497011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D2CAB-3775-4699-B859-11A0836445FF}"/>
              </a:ext>
            </a:extLst>
          </p:cNvPr>
          <p:cNvSpPr>
            <a:spLocks noGrp="1"/>
          </p:cNvSpPr>
          <p:nvPr>
            <p:ph type="title"/>
          </p:nvPr>
        </p:nvSpPr>
        <p:spPr>
          <a:xfrm>
            <a:off x="548640" y="1094791"/>
            <a:ext cx="10972320" cy="1144800"/>
          </a:xfrm>
        </p:spPr>
        <p:txBody>
          <a:bodyPr/>
          <a:lstStyle/>
          <a:p>
            <a:r>
              <a:rPr lang="en-IN" dirty="0"/>
              <a:t>Case Study: How Tesla Changed the Auto Industry</a:t>
            </a:r>
          </a:p>
        </p:txBody>
      </p:sp>
      <p:pic>
        <p:nvPicPr>
          <p:cNvPr id="4" name="Content Placeholder 3">
            <a:extLst>
              <a:ext uri="{FF2B5EF4-FFF2-40B4-BE49-F238E27FC236}">
                <a16:creationId xmlns:a16="http://schemas.microsoft.com/office/drawing/2014/main" id="{770A70A8-A6D2-4292-9F47-557B290B77B5}"/>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609600" y="2292940"/>
            <a:ext cx="5514839" cy="3976687"/>
          </a:xfrm>
          <a:prstGeom prst="rect">
            <a:avLst/>
          </a:prstGeom>
        </p:spPr>
      </p:pic>
      <p:pic>
        <p:nvPicPr>
          <p:cNvPr id="5" name="Picture 4">
            <a:extLst>
              <a:ext uri="{FF2B5EF4-FFF2-40B4-BE49-F238E27FC236}">
                <a16:creationId xmlns:a16="http://schemas.microsoft.com/office/drawing/2014/main" id="{FBA1FF2A-F5B3-4899-B965-27D5687D9E1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418983" y="2664582"/>
            <a:ext cx="5480922" cy="3357786"/>
          </a:xfrm>
          <a:prstGeom prst="rect">
            <a:avLst/>
          </a:prstGeom>
        </p:spPr>
      </p:pic>
      <p:sp>
        <p:nvSpPr>
          <p:cNvPr id="11" name="Rectangle 10">
            <a:extLst>
              <a:ext uri="{FF2B5EF4-FFF2-40B4-BE49-F238E27FC236}">
                <a16:creationId xmlns:a16="http://schemas.microsoft.com/office/drawing/2014/main" id="{BFB3C9DB-95D5-40F8-8375-E7050C39C690}"/>
              </a:ext>
            </a:extLst>
          </p:cNvPr>
          <p:cNvSpPr/>
          <p:nvPr/>
        </p:nvSpPr>
        <p:spPr>
          <a:xfrm>
            <a:off x="1589563" y="6269627"/>
            <a:ext cx="3121432" cy="369332"/>
          </a:xfrm>
          <a:prstGeom prst="rect">
            <a:avLst/>
          </a:prstGeom>
        </p:spPr>
        <p:txBody>
          <a:bodyPr wrap="none">
            <a:spAutoFit/>
          </a:bodyPr>
          <a:lstStyle/>
          <a:p>
            <a:r>
              <a:rPr lang="en-IN" dirty="0"/>
              <a:t>Tesla Model 3 User Interface</a:t>
            </a:r>
          </a:p>
        </p:txBody>
      </p:sp>
      <p:sp>
        <p:nvSpPr>
          <p:cNvPr id="12" name="Rectangle 11">
            <a:extLst>
              <a:ext uri="{FF2B5EF4-FFF2-40B4-BE49-F238E27FC236}">
                <a16:creationId xmlns:a16="http://schemas.microsoft.com/office/drawing/2014/main" id="{E8C3DDDB-CBAF-4EE6-A364-C4CF4876AC82}"/>
              </a:ext>
            </a:extLst>
          </p:cNvPr>
          <p:cNvSpPr/>
          <p:nvPr/>
        </p:nvSpPr>
        <p:spPr>
          <a:xfrm>
            <a:off x="7104402" y="6022368"/>
            <a:ext cx="3416384" cy="369332"/>
          </a:xfrm>
          <a:prstGeom prst="rect">
            <a:avLst/>
          </a:prstGeom>
        </p:spPr>
        <p:txBody>
          <a:bodyPr wrap="none">
            <a:spAutoFit/>
          </a:bodyPr>
          <a:lstStyle/>
          <a:p>
            <a:r>
              <a:rPr lang="en-IN" dirty="0"/>
              <a:t>Tesla Cybertruck User Interface</a:t>
            </a:r>
          </a:p>
        </p:txBody>
      </p:sp>
    </p:spTree>
    <p:extLst>
      <p:ext uri="{BB962C8B-B14F-4D97-AF65-F5344CB8AC3E}">
        <p14:creationId xmlns:p14="http://schemas.microsoft.com/office/powerpoint/2010/main" val="40631647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EC7E-840D-4710-B87E-C71205A7591D}"/>
              </a:ext>
            </a:extLst>
          </p:cNvPr>
          <p:cNvSpPr>
            <a:spLocks noGrp="1"/>
          </p:cNvSpPr>
          <p:nvPr>
            <p:ph type="title"/>
          </p:nvPr>
        </p:nvSpPr>
        <p:spPr>
          <a:xfrm>
            <a:off x="609600" y="1259021"/>
            <a:ext cx="10972320" cy="1144800"/>
          </a:xfrm>
        </p:spPr>
        <p:txBody>
          <a:bodyPr/>
          <a:lstStyle/>
          <a:p>
            <a:r>
              <a:rPr lang="en-IN" sz="4400" dirty="0"/>
              <a:t>Case Study: How Tesla Changed the Auto Industry</a:t>
            </a:r>
            <a:endParaRPr lang="en-IN" dirty="0"/>
          </a:p>
        </p:txBody>
      </p:sp>
      <p:sp>
        <p:nvSpPr>
          <p:cNvPr id="3" name="Content Placeholder 2">
            <a:extLst>
              <a:ext uri="{FF2B5EF4-FFF2-40B4-BE49-F238E27FC236}">
                <a16:creationId xmlns:a16="http://schemas.microsoft.com/office/drawing/2014/main" id="{8BD99400-423C-49A2-9E8C-7D3332646261}"/>
              </a:ext>
            </a:extLst>
          </p:cNvPr>
          <p:cNvSpPr>
            <a:spLocks noGrp="1"/>
          </p:cNvSpPr>
          <p:nvPr>
            <p:ph idx="1"/>
          </p:nvPr>
        </p:nvSpPr>
        <p:spPr>
          <a:xfrm>
            <a:off x="609600" y="2607120"/>
            <a:ext cx="10972320" cy="3977280"/>
          </a:xfrm>
        </p:spPr>
        <p:txBody>
          <a:bodyPr/>
          <a:lstStyle/>
          <a:p>
            <a:r>
              <a:rPr lang="en-US" sz="2400" b="1" dirty="0"/>
              <a:t>Tesla is forcing the auto industry to change rapidly</a:t>
            </a:r>
          </a:p>
          <a:p>
            <a:pPr>
              <a:buFont typeface="Courier New" panose="02070309020205020404" pitchFamily="49" charset="0"/>
              <a:buChar char="o"/>
            </a:pPr>
            <a:r>
              <a:rPr lang="en-US" sz="2400" dirty="0"/>
              <a:t>Tesla didn't invent the electric car (Scottish inventor Robert Anderson did, in 1832), but it was Tesla who popularized, pioneered and promoted the electric car ever since the company's founding in 2003.</a:t>
            </a:r>
          </a:p>
          <a:p>
            <a:pPr>
              <a:buFont typeface="Courier New" panose="02070309020205020404" pitchFamily="49" charset="0"/>
              <a:buChar char="o"/>
            </a:pPr>
            <a:r>
              <a:rPr lang="en-US" sz="2400" dirty="0"/>
              <a:t> None of the major automotive manufacturers were making electric cars until Tesla made it cool in 2008 with its bombastic announcement of the first luxury electric car: The Tesla Roadster.</a:t>
            </a:r>
          </a:p>
          <a:p>
            <a:pPr marL="0" indent="0">
              <a:buNone/>
            </a:pPr>
            <a:endParaRPr lang="en-IN" sz="2400" dirty="0"/>
          </a:p>
        </p:txBody>
      </p:sp>
    </p:spTree>
    <p:extLst>
      <p:ext uri="{BB962C8B-B14F-4D97-AF65-F5344CB8AC3E}">
        <p14:creationId xmlns:p14="http://schemas.microsoft.com/office/powerpoint/2010/main" val="29917116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49E4B-E415-4DFE-9B5F-0C1631E204BD}"/>
              </a:ext>
            </a:extLst>
          </p:cNvPr>
          <p:cNvSpPr>
            <a:spLocks noGrp="1"/>
          </p:cNvSpPr>
          <p:nvPr>
            <p:ph type="title"/>
          </p:nvPr>
        </p:nvSpPr>
        <p:spPr>
          <a:xfrm>
            <a:off x="367787" y="1463208"/>
            <a:ext cx="10972320" cy="1144800"/>
          </a:xfrm>
        </p:spPr>
        <p:txBody>
          <a:bodyPr/>
          <a:lstStyle/>
          <a:p>
            <a:r>
              <a:rPr lang="en-IN" dirty="0"/>
              <a:t>Case Study: How Tesla Changed the Auto Industry</a:t>
            </a:r>
          </a:p>
        </p:txBody>
      </p:sp>
      <p:pic>
        <p:nvPicPr>
          <p:cNvPr id="4" name="Content Placeholder 3">
            <a:extLst>
              <a:ext uri="{FF2B5EF4-FFF2-40B4-BE49-F238E27FC236}">
                <a16:creationId xmlns:a16="http://schemas.microsoft.com/office/drawing/2014/main" id="{EA1FC75E-77FE-477B-8806-453A65F1457B}"/>
              </a:ext>
            </a:extLst>
          </p:cNvPr>
          <p:cNvPicPr>
            <a:picLocks noGrp="1" noChangeAspect="1"/>
          </p:cNvPicPr>
          <p:nvPr>
            <p:ph idx="1"/>
          </p:nvPr>
        </p:nvPicPr>
        <p:blipFill>
          <a:blip r:embed="rId2"/>
          <a:stretch>
            <a:fillRect/>
          </a:stretch>
        </p:blipFill>
        <p:spPr>
          <a:xfrm>
            <a:off x="297587" y="2831491"/>
            <a:ext cx="5524500" cy="3086100"/>
          </a:xfrm>
          <a:prstGeom prst="rect">
            <a:avLst/>
          </a:prstGeom>
        </p:spPr>
      </p:pic>
      <p:pic>
        <p:nvPicPr>
          <p:cNvPr id="5" name="Picture 4">
            <a:extLst>
              <a:ext uri="{FF2B5EF4-FFF2-40B4-BE49-F238E27FC236}">
                <a16:creationId xmlns:a16="http://schemas.microsoft.com/office/drawing/2014/main" id="{5FD5C82C-A97B-4612-8D2C-87759FFD4C5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33602" y="3351459"/>
            <a:ext cx="4806505" cy="2566132"/>
          </a:xfrm>
          <a:prstGeom prst="rect">
            <a:avLst/>
          </a:prstGeom>
        </p:spPr>
      </p:pic>
      <p:sp>
        <p:nvSpPr>
          <p:cNvPr id="6" name="Rectangle 5">
            <a:extLst>
              <a:ext uri="{FF2B5EF4-FFF2-40B4-BE49-F238E27FC236}">
                <a16:creationId xmlns:a16="http://schemas.microsoft.com/office/drawing/2014/main" id="{E6E59BC1-56B0-4FAA-BF01-2A36B458B05B}"/>
              </a:ext>
            </a:extLst>
          </p:cNvPr>
          <p:cNvSpPr/>
          <p:nvPr/>
        </p:nvSpPr>
        <p:spPr>
          <a:xfrm>
            <a:off x="1492709" y="6005289"/>
            <a:ext cx="3134256" cy="369332"/>
          </a:xfrm>
          <a:prstGeom prst="rect">
            <a:avLst/>
          </a:prstGeom>
        </p:spPr>
        <p:txBody>
          <a:bodyPr wrap="none">
            <a:spAutoFit/>
          </a:bodyPr>
          <a:lstStyle/>
          <a:p>
            <a:r>
              <a:rPr lang="en-IN" dirty="0"/>
              <a:t>Tesla Roadster orbiting earth</a:t>
            </a:r>
          </a:p>
        </p:txBody>
      </p:sp>
      <p:sp>
        <p:nvSpPr>
          <p:cNvPr id="7" name="Rectangle 6">
            <a:extLst>
              <a:ext uri="{FF2B5EF4-FFF2-40B4-BE49-F238E27FC236}">
                <a16:creationId xmlns:a16="http://schemas.microsoft.com/office/drawing/2014/main" id="{D3D8E5F3-6E50-4631-AA0F-22F21A713795}"/>
              </a:ext>
            </a:extLst>
          </p:cNvPr>
          <p:cNvSpPr/>
          <p:nvPr/>
        </p:nvSpPr>
        <p:spPr>
          <a:xfrm>
            <a:off x="7461547" y="5956408"/>
            <a:ext cx="2950616" cy="369332"/>
          </a:xfrm>
          <a:prstGeom prst="rect">
            <a:avLst/>
          </a:prstGeom>
        </p:spPr>
        <p:txBody>
          <a:bodyPr wrap="none">
            <a:spAutoFit/>
          </a:bodyPr>
          <a:lstStyle/>
          <a:p>
            <a:r>
              <a:rPr lang="en-IN" dirty="0"/>
              <a:t>Tesla’s Dog Mode in Action</a:t>
            </a:r>
          </a:p>
        </p:txBody>
      </p:sp>
    </p:spTree>
    <p:extLst>
      <p:ext uri="{BB962C8B-B14F-4D97-AF65-F5344CB8AC3E}">
        <p14:creationId xmlns:p14="http://schemas.microsoft.com/office/powerpoint/2010/main" val="36472112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90E84-2DE0-4BA5-BB4B-886EC17AE5E9}"/>
              </a:ext>
            </a:extLst>
          </p:cNvPr>
          <p:cNvSpPr>
            <a:spLocks noGrp="1"/>
          </p:cNvSpPr>
          <p:nvPr>
            <p:ph type="title"/>
          </p:nvPr>
        </p:nvSpPr>
        <p:spPr>
          <a:xfrm>
            <a:off x="609840" y="1640450"/>
            <a:ext cx="10972320" cy="1144800"/>
          </a:xfrm>
        </p:spPr>
        <p:txBody>
          <a:bodyPr/>
          <a:lstStyle/>
          <a:p>
            <a:r>
              <a:rPr lang="en-US" sz="4400" dirty="0"/>
              <a:t>Case Study: Tesla is forcing the auto industry to change rapidly</a:t>
            </a:r>
            <a:br>
              <a:rPr lang="en-US" sz="4400" dirty="0"/>
            </a:br>
            <a:endParaRPr lang="en-IN" dirty="0"/>
          </a:p>
        </p:txBody>
      </p:sp>
      <p:sp>
        <p:nvSpPr>
          <p:cNvPr id="3" name="Content Placeholder 2">
            <a:extLst>
              <a:ext uri="{FF2B5EF4-FFF2-40B4-BE49-F238E27FC236}">
                <a16:creationId xmlns:a16="http://schemas.microsoft.com/office/drawing/2014/main" id="{C1FD7B1A-B7C1-4D35-8292-A5C82778D64A}"/>
              </a:ext>
            </a:extLst>
          </p:cNvPr>
          <p:cNvSpPr>
            <a:spLocks noGrp="1"/>
          </p:cNvSpPr>
          <p:nvPr>
            <p:ph idx="1"/>
          </p:nvPr>
        </p:nvSpPr>
        <p:spPr>
          <a:xfrm>
            <a:off x="529701" y="2785250"/>
            <a:ext cx="10972320" cy="3977280"/>
          </a:xfrm>
        </p:spPr>
        <p:txBody>
          <a:bodyPr>
            <a:normAutofit fontScale="85000" lnSpcReduction="20000"/>
          </a:bodyPr>
          <a:lstStyle/>
          <a:p>
            <a:r>
              <a:rPr lang="en-US" dirty="0"/>
              <a:t> Since then, big automakers with lots of capital, solid supplier bases and seasoned supply chains went to work in rapidly developing and churning out their own electric cars, as consumers and governments pursue eco-friendly, low-emissions transit options.</a:t>
            </a:r>
          </a:p>
          <a:p>
            <a:r>
              <a:rPr lang="en-US" dirty="0"/>
              <a:t>The next electric car, released in 2010, was made by Mitsubishi Motors. According to the Bureau of Transportation Statistics data, the number of hybrid EVs sold in the U.S. didn't break 100,000 until 2005.</a:t>
            </a:r>
          </a:p>
          <a:p>
            <a:r>
              <a:rPr lang="en-US" dirty="0"/>
              <a:t>The bureau doesn't have data on the number of EVs sold until 2011, which was 9,750.</a:t>
            </a:r>
          </a:p>
          <a:p>
            <a:r>
              <a:rPr lang="en-US" dirty="0"/>
              <a:t> Since then, the EV market has exploded. By 2015, 71,044 EVs were sold in the U.S., and 384,404 hybrid EVs. Between January and September 2017, Tesla led the pack by selling 73,227 EVs, followed by Chinese automaker BYD, selling 69,094.</a:t>
            </a:r>
            <a:endParaRPr lang="en-IN" dirty="0"/>
          </a:p>
        </p:txBody>
      </p:sp>
    </p:spTree>
    <p:extLst>
      <p:ext uri="{BB962C8B-B14F-4D97-AF65-F5344CB8AC3E}">
        <p14:creationId xmlns:p14="http://schemas.microsoft.com/office/powerpoint/2010/main" val="161164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336D7-F54D-44DB-8332-C847F115645D}"/>
              </a:ext>
            </a:extLst>
          </p:cNvPr>
          <p:cNvSpPr>
            <a:spLocks noGrp="1"/>
          </p:cNvSpPr>
          <p:nvPr>
            <p:ph type="title"/>
          </p:nvPr>
        </p:nvSpPr>
        <p:spPr>
          <a:xfrm>
            <a:off x="609840" y="1276777"/>
            <a:ext cx="10972320" cy="1144800"/>
          </a:xfrm>
        </p:spPr>
        <p:txBody>
          <a:bodyPr/>
          <a:lstStyle/>
          <a:p>
            <a:r>
              <a:rPr lang="en-IN" dirty="0"/>
              <a:t>Introduction</a:t>
            </a:r>
          </a:p>
        </p:txBody>
      </p:sp>
      <p:pic>
        <p:nvPicPr>
          <p:cNvPr id="4" name="Content Placeholder 3">
            <a:extLst>
              <a:ext uri="{FF2B5EF4-FFF2-40B4-BE49-F238E27FC236}">
                <a16:creationId xmlns:a16="http://schemas.microsoft.com/office/drawing/2014/main" id="{28B20008-77EC-48B8-B70A-0D5DDE9BAF3E}"/>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2720965" y="2652530"/>
            <a:ext cx="5716643" cy="3215612"/>
          </a:xfrm>
          <a:prstGeom prst="rect">
            <a:avLst/>
          </a:prstGeom>
        </p:spPr>
      </p:pic>
      <p:sp>
        <p:nvSpPr>
          <p:cNvPr id="6" name="Rectangle 5">
            <a:extLst>
              <a:ext uri="{FF2B5EF4-FFF2-40B4-BE49-F238E27FC236}">
                <a16:creationId xmlns:a16="http://schemas.microsoft.com/office/drawing/2014/main" id="{E1FFEFD3-3F92-4837-AEDA-CC7309C45898}"/>
              </a:ext>
            </a:extLst>
          </p:cNvPr>
          <p:cNvSpPr/>
          <p:nvPr/>
        </p:nvSpPr>
        <p:spPr>
          <a:xfrm>
            <a:off x="4674945" y="6099095"/>
            <a:ext cx="1261884" cy="369332"/>
          </a:xfrm>
          <a:prstGeom prst="rect">
            <a:avLst/>
          </a:prstGeom>
        </p:spPr>
        <p:txBody>
          <a:bodyPr wrap="none">
            <a:spAutoFit/>
          </a:bodyPr>
          <a:lstStyle/>
          <a:p>
            <a:r>
              <a:rPr lang="en-IN" dirty="0"/>
              <a:t>Elon Musk</a:t>
            </a:r>
          </a:p>
        </p:txBody>
      </p:sp>
    </p:spTree>
    <p:extLst>
      <p:ext uri="{BB962C8B-B14F-4D97-AF65-F5344CB8AC3E}">
        <p14:creationId xmlns:p14="http://schemas.microsoft.com/office/powerpoint/2010/main" val="19103924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2577E-6009-4BA9-8BCE-8BDE25F25ECC}"/>
              </a:ext>
            </a:extLst>
          </p:cNvPr>
          <p:cNvSpPr>
            <a:spLocks noGrp="1"/>
          </p:cNvSpPr>
          <p:nvPr>
            <p:ph type="title"/>
          </p:nvPr>
        </p:nvSpPr>
        <p:spPr>
          <a:xfrm>
            <a:off x="609840" y="1105619"/>
            <a:ext cx="10972320" cy="1144800"/>
          </a:xfrm>
        </p:spPr>
        <p:txBody>
          <a:bodyPr/>
          <a:lstStyle/>
          <a:p>
            <a:r>
              <a:rPr lang="en-US" sz="4000" dirty="0"/>
              <a:t>Case Study: Tesla is forcing the auto industry to change rapidly</a:t>
            </a:r>
            <a:endParaRPr lang="en-IN" dirty="0"/>
          </a:p>
        </p:txBody>
      </p:sp>
      <p:sp>
        <p:nvSpPr>
          <p:cNvPr id="3" name="Content Placeholder 2">
            <a:extLst>
              <a:ext uri="{FF2B5EF4-FFF2-40B4-BE49-F238E27FC236}">
                <a16:creationId xmlns:a16="http://schemas.microsoft.com/office/drawing/2014/main" id="{B3E68ABD-9C86-4A87-9A0C-E031B7ACB12F}"/>
              </a:ext>
            </a:extLst>
          </p:cNvPr>
          <p:cNvSpPr>
            <a:spLocks noGrp="1"/>
          </p:cNvSpPr>
          <p:nvPr>
            <p:ph idx="1"/>
          </p:nvPr>
        </p:nvSpPr>
        <p:spPr>
          <a:xfrm>
            <a:off x="730448" y="2250419"/>
            <a:ext cx="8946541" cy="4195481"/>
          </a:xfrm>
        </p:spPr>
        <p:txBody>
          <a:bodyPr/>
          <a:lstStyle/>
          <a:p>
            <a:r>
              <a:rPr lang="en-US" sz="2400" dirty="0"/>
              <a:t>Brian Loh, a partner at McKinsey&amp;Company;, said innovation is at an "all-time high" in the auto industry right now, which is significant because historically, the auto industry is very slow to evolve.</a:t>
            </a:r>
            <a:endParaRPr lang="en-US" sz="2400" b="1" dirty="0"/>
          </a:p>
          <a:p>
            <a:pPr marL="0" indent="0">
              <a:buNone/>
            </a:pPr>
            <a:endParaRPr lang="en-IN" sz="2400" dirty="0"/>
          </a:p>
        </p:txBody>
      </p:sp>
      <p:pic>
        <p:nvPicPr>
          <p:cNvPr id="4" name="Picture 3">
            <a:extLst>
              <a:ext uri="{FF2B5EF4-FFF2-40B4-BE49-F238E27FC236}">
                <a16:creationId xmlns:a16="http://schemas.microsoft.com/office/drawing/2014/main" id="{B5C6AA54-4B43-4E9D-8445-994F4A351E4C}"/>
              </a:ext>
            </a:extLst>
          </p:cNvPr>
          <p:cNvPicPr>
            <a:picLocks noChangeAspect="1"/>
          </p:cNvPicPr>
          <p:nvPr/>
        </p:nvPicPr>
        <p:blipFill>
          <a:blip r:embed="rId2"/>
          <a:stretch>
            <a:fillRect/>
          </a:stretch>
        </p:blipFill>
        <p:spPr>
          <a:xfrm>
            <a:off x="2097761" y="3570776"/>
            <a:ext cx="4941977" cy="2875124"/>
          </a:xfrm>
          <a:prstGeom prst="rect">
            <a:avLst/>
          </a:prstGeom>
        </p:spPr>
      </p:pic>
      <p:sp>
        <p:nvSpPr>
          <p:cNvPr id="5" name="TextBox 4">
            <a:extLst>
              <a:ext uri="{FF2B5EF4-FFF2-40B4-BE49-F238E27FC236}">
                <a16:creationId xmlns:a16="http://schemas.microsoft.com/office/drawing/2014/main" id="{57DAEB4F-85F1-4586-ABDE-3F9D0E3FFF3D}"/>
              </a:ext>
            </a:extLst>
          </p:cNvPr>
          <p:cNvSpPr txBox="1"/>
          <p:nvPr/>
        </p:nvSpPr>
        <p:spPr>
          <a:xfrm>
            <a:off x="2950451" y="6445900"/>
            <a:ext cx="4506537" cy="276999"/>
          </a:xfrm>
          <a:prstGeom prst="rect">
            <a:avLst/>
          </a:prstGeom>
          <a:noFill/>
        </p:spPr>
        <p:txBody>
          <a:bodyPr wrap="square" rtlCol="0">
            <a:spAutoFit/>
          </a:bodyPr>
          <a:lstStyle/>
          <a:p>
            <a:r>
              <a:rPr lang="en-IN" sz="1200" dirty="0"/>
              <a:t>Tesla Model 3 ready to be shipped</a:t>
            </a:r>
          </a:p>
        </p:txBody>
      </p:sp>
    </p:spTree>
    <p:extLst>
      <p:ext uri="{BB962C8B-B14F-4D97-AF65-F5344CB8AC3E}">
        <p14:creationId xmlns:p14="http://schemas.microsoft.com/office/powerpoint/2010/main" val="1145488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9160-35CD-4551-9111-C8749EA43E3E}"/>
              </a:ext>
            </a:extLst>
          </p:cNvPr>
          <p:cNvSpPr>
            <a:spLocks noGrp="1"/>
          </p:cNvSpPr>
          <p:nvPr>
            <p:ph type="title"/>
          </p:nvPr>
        </p:nvSpPr>
        <p:spPr>
          <a:xfrm>
            <a:off x="352148" y="895037"/>
            <a:ext cx="10972320" cy="1144800"/>
          </a:xfrm>
        </p:spPr>
        <p:txBody>
          <a:bodyPr/>
          <a:lstStyle/>
          <a:p>
            <a:r>
              <a:rPr lang="en-IN" dirty="0"/>
              <a:t>Problems Faced By Tesla</a:t>
            </a:r>
          </a:p>
        </p:txBody>
      </p:sp>
      <p:sp>
        <p:nvSpPr>
          <p:cNvPr id="3" name="Content Placeholder 2">
            <a:extLst>
              <a:ext uri="{FF2B5EF4-FFF2-40B4-BE49-F238E27FC236}">
                <a16:creationId xmlns:a16="http://schemas.microsoft.com/office/drawing/2014/main" id="{9595C0D1-9F19-44C7-B8C5-5054B7C547C9}"/>
              </a:ext>
            </a:extLst>
          </p:cNvPr>
          <p:cNvSpPr>
            <a:spLocks noGrp="1"/>
          </p:cNvSpPr>
          <p:nvPr>
            <p:ph idx="1"/>
          </p:nvPr>
        </p:nvSpPr>
        <p:spPr>
          <a:xfrm>
            <a:off x="529701" y="1767482"/>
            <a:ext cx="8946541" cy="4195481"/>
          </a:xfrm>
        </p:spPr>
        <p:txBody>
          <a:bodyPr>
            <a:noAutofit/>
          </a:bodyPr>
          <a:lstStyle/>
          <a:p>
            <a:r>
              <a:rPr lang="en-US" sz="2400" b="1" dirty="0"/>
              <a:t>Tesla's supply chain is it's Achilles' Heel</a:t>
            </a:r>
          </a:p>
          <a:p>
            <a:pPr>
              <a:buFont typeface="Courier New" panose="02070309020205020404" pitchFamily="49" charset="0"/>
              <a:buChar char="o"/>
            </a:pPr>
            <a:r>
              <a:rPr lang="en-US" sz="2400" dirty="0"/>
              <a:t>Tesla doesn't meet deadlines. Tesla doesn't meet market expectations. Tesla delivers cars riddled with defects. Last fall, Tesla missed Model 3 production goals in Q3 2017 due to supplier issues, and ended up having to redesign a key part of the Model 3.</a:t>
            </a:r>
          </a:p>
          <a:p>
            <a:pPr>
              <a:buFont typeface="Courier New" panose="02070309020205020404" pitchFamily="49" charset="0"/>
              <a:buChar char="o"/>
            </a:pPr>
            <a:r>
              <a:rPr lang="en-US" sz="2400" dirty="0"/>
              <a:t>What CEO Elon Musk called "production bottlenecks" continued through Q4 2017, although by then Tesla was no longer blaming suppliers, and told investors in February that the company would produce 5,000 Model 3s a week by the end of Q2 2018.</a:t>
            </a:r>
          </a:p>
          <a:p>
            <a:pPr>
              <a:buFont typeface="Courier New" panose="02070309020205020404" pitchFamily="49" charset="0"/>
              <a:buChar char="o"/>
            </a:pPr>
            <a:r>
              <a:rPr lang="en-US" sz="2400" dirty="0"/>
              <a:t>Almost all of these problems can be attributed to lack of funding and the fact that Tesla is still a small company.</a:t>
            </a:r>
            <a:endParaRPr lang="en-IN" sz="2400" dirty="0"/>
          </a:p>
        </p:txBody>
      </p:sp>
    </p:spTree>
    <p:extLst>
      <p:ext uri="{BB962C8B-B14F-4D97-AF65-F5344CB8AC3E}">
        <p14:creationId xmlns:p14="http://schemas.microsoft.com/office/powerpoint/2010/main" val="41505228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B799A-7CCA-4AEA-AEE2-1448CFCD88B1}"/>
              </a:ext>
            </a:extLst>
          </p:cNvPr>
          <p:cNvSpPr>
            <a:spLocks noGrp="1"/>
          </p:cNvSpPr>
          <p:nvPr>
            <p:ph type="title"/>
          </p:nvPr>
        </p:nvSpPr>
        <p:spPr>
          <a:xfrm>
            <a:off x="609840" y="1309298"/>
            <a:ext cx="10972320" cy="1144800"/>
          </a:xfrm>
        </p:spPr>
        <p:txBody>
          <a:bodyPr/>
          <a:lstStyle/>
          <a:p>
            <a:r>
              <a:rPr lang="en-IN" dirty="0"/>
              <a:t>Problems Faced By Tesla</a:t>
            </a:r>
          </a:p>
        </p:txBody>
      </p:sp>
      <p:sp>
        <p:nvSpPr>
          <p:cNvPr id="3" name="Content Placeholder 2">
            <a:extLst>
              <a:ext uri="{FF2B5EF4-FFF2-40B4-BE49-F238E27FC236}">
                <a16:creationId xmlns:a16="http://schemas.microsoft.com/office/drawing/2014/main" id="{72326096-0DF5-4395-8664-06B4964D48C1}"/>
              </a:ext>
            </a:extLst>
          </p:cNvPr>
          <p:cNvSpPr>
            <a:spLocks noGrp="1"/>
          </p:cNvSpPr>
          <p:nvPr>
            <p:ph idx="1"/>
          </p:nvPr>
        </p:nvSpPr>
        <p:spPr>
          <a:xfrm>
            <a:off x="711425" y="2540827"/>
            <a:ext cx="8946541" cy="4195481"/>
          </a:xfrm>
        </p:spPr>
        <p:txBody>
          <a:bodyPr/>
          <a:lstStyle/>
          <a:p>
            <a:r>
              <a:rPr lang="en-US" sz="2400" dirty="0"/>
              <a:t>Tesla's supply chain is still in the development phase, and right now Tesla doesn't have the capital and supplier relationships that other big automakers have. “For better or worse, Tesla makes its own batteries, so it's heavily dependent on its own sources," said Michelle Anderson, a partner with Boston Consulting Group.</a:t>
            </a:r>
          </a:p>
        </p:txBody>
      </p:sp>
    </p:spTree>
    <p:extLst>
      <p:ext uri="{BB962C8B-B14F-4D97-AF65-F5344CB8AC3E}">
        <p14:creationId xmlns:p14="http://schemas.microsoft.com/office/powerpoint/2010/main" val="28285155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8605-1419-48E7-9FE0-20CBACBB580A}"/>
              </a:ext>
            </a:extLst>
          </p:cNvPr>
          <p:cNvSpPr>
            <a:spLocks noGrp="1"/>
          </p:cNvSpPr>
          <p:nvPr>
            <p:ph type="title"/>
          </p:nvPr>
        </p:nvSpPr>
        <p:spPr>
          <a:xfrm>
            <a:off x="609600" y="1271975"/>
            <a:ext cx="10972320" cy="1144800"/>
          </a:xfrm>
        </p:spPr>
        <p:txBody>
          <a:bodyPr/>
          <a:lstStyle/>
          <a:p>
            <a:r>
              <a:rPr lang="en-IN" dirty="0"/>
              <a:t>Problems Faced By Tesla</a:t>
            </a:r>
          </a:p>
        </p:txBody>
      </p:sp>
      <p:sp>
        <p:nvSpPr>
          <p:cNvPr id="3" name="Content Placeholder 2">
            <a:extLst>
              <a:ext uri="{FF2B5EF4-FFF2-40B4-BE49-F238E27FC236}">
                <a16:creationId xmlns:a16="http://schemas.microsoft.com/office/drawing/2014/main" id="{B436096E-D3FF-40FB-91AF-B258F294D667}"/>
              </a:ext>
            </a:extLst>
          </p:cNvPr>
          <p:cNvSpPr>
            <a:spLocks noGrp="1"/>
          </p:cNvSpPr>
          <p:nvPr>
            <p:ph idx="1"/>
          </p:nvPr>
        </p:nvSpPr>
        <p:spPr>
          <a:xfrm>
            <a:off x="609600" y="2677541"/>
            <a:ext cx="10972320" cy="3977280"/>
          </a:xfrm>
        </p:spPr>
        <p:txBody>
          <a:bodyPr/>
          <a:lstStyle/>
          <a:p>
            <a:r>
              <a:rPr lang="en-US" sz="2400" dirty="0"/>
              <a:t>Because Tesla's supply chain often relies on single source suppliers, one can quickly fit the puzzle pieces together to see how and why Tesla has struggled.</a:t>
            </a:r>
          </a:p>
          <a:p>
            <a:r>
              <a:rPr lang="en-US" sz="2400" dirty="0"/>
              <a:t>According to a Tesla statement provided by CSIMarket, the electric car manufacturer does have more supply chain volatility than other automakers.</a:t>
            </a:r>
            <a:endParaRPr lang="en-IN" sz="2400" dirty="0"/>
          </a:p>
          <a:p>
            <a:endParaRPr lang="en-IN" sz="2400" dirty="0"/>
          </a:p>
        </p:txBody>
      </p:sp>
    </p:spTree>
    <p:extLst>
      <p:ext uri="{BB962C8B-B14F-4D97-AF65-F5344CB8AC3E}">
        <p14:creationId xmlns:p14="http://schemas.microsoft.com/office/powerpoint/2010/main" val="40667572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F304-B7D5-4E75-B0D6-8E33708B090D}"/>
              </a:ext>
            </a:extLst>
          </p:cNvPr>
          <p:cNvSpPr>
            <a:spLocks noGrp="1"/>
          </p:cNvSpPr>
          <p:nvPr>
            <p:ph type="title"/>
          </p:nvPr>
        </p:nvSpPr>
        <p:spPr>
          <a:xfrm>
            <a:off x="609600" y="1144101"/>
            <a:ext cx="10972320" cy="1144800"/>
          </a:xfrm>
        </p:spPr>
        <p:txBody>
          <a:bodyPr/>
          <a:lstStyle/>
          <a:p>
            <a:r>
              <a:rPr lang="en-IN" dirty="0"/>
              <a:t>Problems Faced By Tesla</a:t>
            </a:r>
          </a:p>
        </p:txBody>
      </p:sp>
      <p:sp>
        <p:nvSpPr>
          <p:cNvPr id="3" name="Content Placeholder 2">
            <a:extLst>
              <a:ext uri="{FF2B5EF4-FFF2-40B4-BE49-F238E27FC236}">
                <a16:creationId xmlns:a16="http://schemas.microsoft.com/office/drawing/2014/main" id="{611EF24B-7DB1-4737-8BFC-D02AA5DB9742}"/>
              </a:ext>
            </a:extLst>
          </p:cNvPr>
          <p:cNvSpPr>
            <a:spLocks noGrp="1"/>
          </p:cNvSpPr>
          <p:nvPr>
            <p:ph idx="1"/>
          </p:nvPr>
        </p:nvSpPr>
        <p:spPr>
          <a:xfrm>
            <a:off x="609600" y="2288901"/>
            <a:ext cx="8946541" cy="4195481"/>
          </a:xfrm>
        </p:spPr>
        <p:txBody>
          <a:bodyPr/>
          <a:lstStyle/>
          <a:p>
            <a:r>
              <a:rPr lang="en-US" sz="2400" dirty="0"/>
              <a:t>“While we obtain components from multiple sources whenever possible, similar to other automobile manufacturers, many of the components used in our vehicles are purchased by us from a single source," the statement reads.</a:t>
            </a:r>
          </a:p>
          <a:p>
            <a:r>
              <a:rPr lang="en-US" sz="2400" dirty="0"/>
              <a:t>"To date, we have not qualified alternative sources for most of the single sourced components used in our vehicles and we generally do not maintain long-term agreements with our suppliers.</a:t>
            </a:r>
          </a:p>
        </p:txBody>
      </p:sp>
    </p:spTree>
    <p:extLst>
      <p:ext uri="{BB962C8B-B14F-4D97-AF65-F5344CB8AC3E}">
        <p14:creationId xmlns:p14="http://schemas.microsoft.com/office/powerpoint/2010/main" val="10412899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C9B7-C9AC-4993-A57A-3EC948806401}"/>
              </a:ext>
            </a:extLst>
          </p:cNvPr>
          <p:cNvSpPr>
            <a:spLocks noGrp="1"/>
          </p:cNvSpPr>
          <p:nvPr>
            <p:ph type="title"/>
          </p:nvPr>
        </p:nvSpPr>
        <p:spPr>
          <a:xfrm>
            <a:off x="609840" y="1199403"/>
            <a:ext cx="10972320" cy="1144800"/>
          </a:xfrm>
        </p:spPr>
        <p:txBody>
          <a:bodyPr/>
          <a:lstStyle/>
          <a:p>
            <a:r>
              <a:rPr lang="en-IN" dirty="0"/>
              <a:t>Problems Faced By Tesla</a:t>
            </a:r>
          </a:p>
        </p:txBody>
      </p:sp>
      <p:sp>
        <p:nvSpPr>
          <p:cNvPr id="3" name="Content Placeholder 2">
            <a:extLst>
              <a:ext uri="{FF2B5EF4-FFF2-40B4-BE49-F238E27FC236}">
                <a16:creationId xmlns:a16="http://schemas.microsoft.com/office/drawing/2014/main" id="{399A9988-1168-40CF-82DA-AAA2B5689D84}"/>
              </a:ext>
            </a:extLst>
          </p:cNvPr>
          <p:cNvSpPr>
            <a:spLocks noGrp="1"/>
          </p:cNvSpPr>
          <p:nvPr>
            <p:ph idx="1"/>
          </p:nvPr>
        </p:nvSpPr>
        <p:spPr>
          <a:xfrm>
            <a:off x="488302" y="2344203"/>
            <a:ext cx="10972320" cy="3977280"/>
          </a:xfrm>
        </p:spPr>
        <p:txBody>
          <a:bodyPr/>
          <a:lstStyle/>
          <a:p>
            <a:r>
              <a:rPr lang="en-US" sz="2400" dirty="0"/>
              <a:t>While we believe that we may be able to establish alternate supply relationships and can obtain or engineer replacement components for our single source components, we may be unable to do so in the short term or at all at prices or costs that are favorable to us.</a:t>
            </a:r>
            <a:endParaRPr lang="en-IN" sz="2400" dirty="0"/>
          </a:p>
          <a:p>
            <a:endParaRPr lang="en-IN" sz="2400" dirty="0"/>
          </a:p>
        </p:txBody>
      </p:sp>
      <p:pic>
        <p:nvPicPr>
          <p:cNvPr id="4" name="Picture 3">
            <a:extLst>
              <a:ext uri="{FF2B5EF4-FFF2-40B4-BE49-F238E27FC236}">
                <a16:creationId xmlns:a16="http://schemas.microsoft.com/office/drawing/2014/main" id="{024D9EEE-A692-4265-9FCF-358AF1EC6EA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489649" y="4050574"/>
            <a:ext cx="3409773" cy="2270909"/>
          </a:xfrm>
          <a:prstGeom prst="rect">
            <a:avLst/>
          </a:prstGeom>
        </p:spPr>
      </p:pic>
      <p:sp>
        <p:nvSpPr>
          <p:cNvPr id="5" name="Rectangle 4">
            <a:extLst>
              <a:ext uri="{FF2B5EF4-FFF2-40B4-BE49-F238E27FC236}">
                <a16:creationId xmlns:a16="http://schemas.microsoft.com/office/drawing/2014/main" id="{175EF4F5-167E-45F1-8AD8-2C497E5F85A4}"/>
              </a:ext>
            </a:extLst>
          </p:cNvPr>
          <p:cNvSpPr/>
          <p:nvPr/>
        </p:nvSpPr>
        <p:spPr>
          <a:xfrm>
            <a:off x="3199886" y="6399734"/>
            <a:ext cx="3989297" cy="369332"/>
          </a:xfrm>
          <a:prstGeom prst="rect">
            <a:avLst/>
          </a:prstGeom>
        </p:spPr>
        <p:txBody>
          <a:bodyPr wrap="none">
            <a:spAutoFit/>
          </a:bodyPr>
          <a:lstStyle/>
          <a:p>
            <a:r>
              <a:rPr lang="en-IN" dirty="0"/>
              <a:t>Tesla Staff interacting with customers</a:t>
            </a:r>
          </a:p>
        </p:txBody>
      </p:sp>
    </p:spTree>
    <p:extLst>
      <p:ext uri="{BB962C8B-B14F-4D97-AF65-F5344CB8AC3E}">
        <p14:creationId xmlns:p14="http://schemas.microsoft.com/office/powerpoint/2010/main" val="28310102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01AA3-AB46-4A17-9009-6068C09E5871}"/>
              </a:ext>
            </a:extLst>
          </p:cNvPr>
          <p:cNvSpPr>
            <a:spLocks noGrp="1"/>
          </p:cNvSpPr>
          <p:nvPr>
            <p:ph type="title"/>
          </p:nvPr>
        </p:nvSpPr>
        <p:spPr>
          <a:xfrm>
            <a:off x="609840" y="1350280"/>
            <a:ext cx="10972320" cy="1144800"/>
          </a:xfrm>
        </p:spPr>
        <p:txBody>
          <a:bodyPr/>
          <a:lstStyle/>
          <a:p>
            <a:r>
              <a:rPr lang="en-IN" dirty="0"/>
              <a:t>Problems Faced By Tesla</a:t>
            </a:r>
          </a:p>
        </p:txBody>
      </p:sp>
      <p:sp>
        <p:nvSpPr>
          <p:cNvPr id="3" name="Content Placeholder 2">
            <a:extLst>
              <a:ext uri="{FF2B5EF4-FFF2-40B4-BE49-F238E27FC236}">
                <a16:creationId xmlns:a16="http://schemas.microsoft.com/office/drawing/2014/main" id="{357CA204-98FA-4BE1-910C-1CE813A9B2A3}"/>
              </a:ext>
            </a:extLst>
          </p:cNvPr>
          <p:cNvSpPr>
            <a:spLocks noGrp="1"/>
          </p:cNvSpPr>
          <p:nvPr>
            <p:ph idx="1"/>
          </p:nvPr>
        </p:nvSpPr>
        <p:spPr>
          <a:xfrm>
            <a:off x="718854" y="2495080"/>
            <a:ext cx="8946541" cy="4195481"/>
          </a:xfrm>
        </p:spPr>
        <p:txBody>
          <a:bodyPr>
            <a:noAutofit/>
          </a:bodyPr>
          <a:lstStyle/>
          <a:p>
            <a:r>
              <a:rPr lang="en-US" sz="2400" dirty="0"/>
              <a:t>Tesla suffers from a lack of funding and narrow supplier base</a:t>
            </a:r>
          </a:p>
          <a:p>
            <a:pPr>
              <a:buFont typeface="Courier New" panose="02070309020205020404" pitchFamily="49" charset="0"/>
              <a:buChar char="o"/>
            </a:pPr>
            <a:r>
              <a:rPr lang="en-US" sz="2400" dirty="0"/>
              <a:t>Supply chains are critical to an automaker's success, but the most critical part of the automaker's supply chain is its relationship with suppliers — and that might be where Tesla is weakest. </a:t>
            </a:r>
          </a:p>
          <a:p>
            <a:pPr>
              <a:buFont typeface="Courier New" panose="02070309020205020404" pitchFamily="49" charset="0"/>
              <a:buChar char="o"/>
            </a:pPr>
            <a:r>
              <a:rPr lang="en-US" sz="2400" dirty="0"/>
              <a:t>Typically, an OEM will have a supplier panel or a collection of a few suppliers, anywhere from 2-5 suppliers they source from for that commodity.</a:t>
            </a:r>
          </a:p>
        </p:txBody>
      </p:sp>
    </p:spTree>
    <p:extLst>
      <p:ext uri="{BB962C8B-B14F-4D97-AF65-F5344CB8AC3E}">
        <p14:creationId xmlns:p14="http://schemas.microsoft.com/office/powerpoint/2010/main" val="21924633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13AED-2931-4301-9278-0A5DA948FF69}"/>
              </a:ext>
            </a:extLst>
          </p:cNvPr>
          <p:cNvSpPr>
            <a:spLocks noGrp="1"/>
          </p:cNvSpPr>
          <p:nvPr>
            <p:ph type="title"/>
          </p:nvPr>
        </p:nvSpPr>
        <p:spPr>
          <a:xfrm>
            <a:off x="671744" y="1321165"/>
            <a:ext cx="10972320" cy="1144800"/>
          </a:xfrm>
        </p:spPr>
        <p:txBody>
          <a:bodyPr/>
          <a:lstStyle/>
          <a:p>
            <a:r>
              <a:rPr lang="en-IN" dirty="0"/>
              <a:t>Problems Faced By Tesla</a:t>
            </a:r>
          </a:p>
        </p:txBody>
      </p:sp>
      <p:sp>
        <p:nvSpPr>
          <p:cNvPr id="3" name="Content Placeholder 2">
            <a:extLst>
              <a:ext uri="{FF2B5EF4-FFF2-40B4-BE49-F238E27FC236}">
                <a16:creationId xmlns:a16="http://schemas.microsoft.com/office/drawing/2014/main" id="{96D0DC27-C96A-44D1-8273-9EAE2056EC7B}"/>
              </a:ext>
            </a:extLst>
          </p:cNvPr>
          <p:cNvSpPr>
            <a:spLocks noGrp="1"/>
          </p:cNvSpPr>
          <p:nvPr>
            <p:ph idx="1"/>
          </p:nvPr>
        </p:nvSpPr>
        <p:spPr>
          <a:xfrm>
            <a:off x="609600" y="2669841"/>
            <a:ext cx="10972320" cy="3977280"/>
          </a:xfrm>
        </p:spPr>
        <p:txBody>
          <a:bodyPr/>
          <a:lstStyle/>
          <a:p>
            <a:pPr>
              <a:buFont typeface="Courier New" panose="02070309020205020404" pitchFamily="49" charset="0"/>
              <a:buChar char="o"/>
            </a:pPr>
            <a:r>
              <a:rPr lang="en-US" sz="2400" dirty="0"/>
              <a:t>Then there's the funding problem. Tesla is technically still in the red — the company isn't profitable yet, and many critics use that fact as their main reason for arguing that Tesla isn't worth investment or even worth paying attention to. </a:t>
            </a:r>
          </a:p>
          <a:p>
            <a:pPr>
              <a:buFont typeface="Courier New" panose="02070309020205020404" pitchFamily="49" charset="0"/>
              <a:buChar char="o"/>
            </a:pPr>
            <a:r>
              <a:rPr lang="en-US" sz="2400" dirty="0"/>
              <a:t>But when it comes to suppliers, Tesla's lack of funding is a huge issue. For example, Tesla is trying to ramp up production of the Model 3, necessitating a high volume of parts and components from its suppliers. Because of that capital outlay, Tesla might hold off on paying upfront costs for the parts and wait until the car starts selling before paying suppliers.</a:t>
            </a:r>
            <a:endParaRPr lang="en-IN" sz="2400" dirty="0"/>
          </a:p>
          <a:p>
            <a:endParaRPr lang="en-IN" sz="2400" dirty="0"/>
          </a:p>
        </p:txBody>
      </p:sp>
    </p:spTree>
    <p:extLst>
      <p:ext uri="{BB962C8B-B14F-4D97-AF65-F5344CB8AC3E}">
        <p14:creationId xmlns:p14="http://schemas.microsoft.com/office/powerpoint/2010/main" val="32055095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37B70-2ECA-46AB-A0B5-55EAD15ED708}"/>
              </a:ext>
            </a:extLst>
          </p:cNvPr>
          <p:cNvSpPr>
            <a:spLocks noGrp="1"/>
          </p:cNvSpPr>
          <p:nvPr>
            <p:ph type="title"/>
          </p:nvPr>
        </p:nvSpPr>
        <p:spPr>
          <a:xfrm>
            <a:off x="609840" y="1244119"/>
            <a:ext cx="10972320" cy="1144800"/>
          </a:xfrm>
        </p:spPr>
        <p:txBody>
          <a:bodyPr/>
          <a:lstStyle/>
          <a:p>
            <a:r>
              <a:rPr lang="en-IN" dirty="0"/>
              <a:t>Problems faced by Tesla</a:t>
            </a:r>
          </a:p>
        </p:txBody>
      </p:sp>
      <p:sp>
        <p:nvSpPr>
          <p:cNvPr id="3" name="Content Placeholder 2">
            <a:extLst>
              <a:ext uri="{FF2B5EF4-FFF2-40B4-BE49-F238E27FC236}">
                <a16:creationId xmlns:a16="http://schemas.microsoft.com/office/drawing/2014/main" id="{99B65F8A-5613-499B-A544-34627EB9018F}"/>
              </a:ext>
            </a:extLst>
          </p:cNvPr>
          <p:cNvSpPr>
            <a:spLocks noGrp="1"/>
          </p:cNvSpPr>
          <p:nvPr>
            <p:ph idx="1"/>
          </p:nvPr>
        </p:nvSpPr>
        <p:spPr>
          <a:xfrm>
            <a:off x="730087" y="2388919"/>
            <a:ext cx="8946541" cy="4195481"/>
          </a:xfrm>
        </p:spPr>
        <p:txBody>
          <a:bodyPr/>
          <a:lstStyle/>
          <a:p>
            <a:r>
              <a:rPr lang="en-US" sz="2400" dirty="0"/>
              <a:t>But because Tesla is still learning how to mass produce electric cars — relatively speaking, Tesla is still new to the auto industry — production problems still arise, making it increasingly difficult to sell and deliver quality cars at an efficient rate.</a:t>
            </a:r>
          </a:p>
          <a:p>
            <a:pPr marL="0" indent="0">
              <a:buNone/>
            </a:pPr>
            <a:r>
              <a:rPr lang="en-US" sz="2400" b="1" dirty="0"/>
              <a:t>Tesla Deliver’s on its promises, just not always on time</a:t>
            </a:r>
          </a:p>
          <a:p>
            <a:pPr>
              <a:buFont typeface="Courier New" panose="02070309020205020404" pitchFamily="49" charset="0"/>
              <a:buChar char="o"/>
            </a:pPr>
            <a:r>
              <a:rPr lang="en-US" sz="2400" dirty="0"/>
              <a:t>For all of the problems Tesla is now experiencing with the Model 3, the company already experienced with the Model S.</a:t>
            </a:r>
          </a:p>
        </p:txBody>
      </p:sp>
    </p:spTree>
    <p:extLst>
      <p:ext uri="{BB962C8B-B14F-4D97-AF65-F5344CB8AC3E}">
        <p14:creationId xmlns:p14="http://schemas.microsoft.com/office/powerpoint/2010/main" val="2009835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F4DA4-58FF-442C-AD9B-957D2D41FAF4}"/>
              </a:ext>
            </a:extLst>
          </p:cNvPr>
          <p:cNvSpPr>
            <a:spLocks noGrp="1"/>
          </p:cNvSpPr>
          <p:nvPr>
            <p:ph type="title"/>
          </p:nvPr>
        </p:nvSpPr>
        <p:spPr>
          <a:xfrm>
            <a:off x="255037" y="1452521"/>
            <a:ext cx="10972320" cy="1144800"/>
          </a:xfrm>
        </p:spPr>
        <p:txBody>
          <a:bodyPr/>
          <a:lstStyle/>
          <a:p>
            <a:r>
              <a:rPr lang="en-IN" dirty="0"/>
              <a:t>Problems faced by Tesla</a:t>
            </a:r>
          </a:p>
        </p:txBody>
      </p:sp>
      <p:pic>
        <p:nvPicPr>
          <p:cNvPr id="4" name="Content Placeholder 3">
            <a:extLst>
              <a:ext uri="{FF2B5EF4-FFF2-40B4-BE49-F238E27FC236}">
                <a16:creationId xmlns:a16="http://schemas.microsoft.com/office/drawing/2014/main" id="{05947C7A-E81D-4436-B8E4-FE8384D16583}"/>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2894370" y="4360749"/>
            <a:ext cx="3095884" cy="2321913"/>
          </a:xfrm>
          <a:prstGeom prst="rect">
            <a:avLst/>
          </a:prstGeom>
        </p:spPr>
      </p:pic>
      <p:sp>
        <p:nvSpPr>
          <p:cNvPr id="5" name="Rectangle 4">
            <a:extLst>
              <a:ext uri="{FF2B5EF4-FFF2-40B4-BE49-F238E27FC236}">
                <a16:creationId xmlns:a16="http://schemas.microsoft.com/office/drawing/2014/main" id="{975B596A-3F8E-4AA5-A42D-98AEE2F79006}"/>
              </a:ext>
            </a:extLst>
          </p:cNvPr>
          <p:cNvSpPr/>
          <p:nvPr/>
        </p:nvSpPr>
        <p:spPr>
          <a:xfrm>
            <a:off x="320351" y="2597321"/>
            <a:ext cx="9840686" cy="1200329"/>
          </a:xfrm>
          <a:prstGeom prst="rect">
            <a:avLst/>
          </a:prstGeom>
        </p:spPr>
        <p:txBody>
          <a:bodyPr wrap="square">
            <a:spAutoFit/>
          </a:bodyPr>
          <a:lstStyle/>
          <a:p>
            <a:pPr>
              <a:buFont typeface="Courier New" panose="02070309020205020404" pitchFamily="49" charset="0"/>
              <a:buChar char="o"/>
            </a:pPr>
            <a:r>
              <a:rPr lang="en-US" sz="2400" dirty="0"/>
              <a:t>At this point, most of the wrinkles in Model S production have been ironed out. That may instill some hope in investors, but the fact remains that Tesla still has inroads to make as a trusted automaker.</a:t>
            </a:r>
            <a:endParaRPr lang="en-IN" sz="2400" dirty="0"/>
          </a:p>
        </p:txBody>
      </p:sp>
    </p:spTree>
    <p:extLst>
      <p:ext uri="{BB962C8B-B14F-4D97-AF65-F5344CB8AC3E}">
        <p14:creationId xmlns:p14="http://schemas.microsoft.com/office/powerpoint/2010/main" val="4202037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E4CB3-25AB-4331-855E-137812E0DEC6}"/>
              </a:ext>
            </a:extLst>
          </p:cNvPr>
          <p:cNvSpPr>
            <a:spLocks noGrp="1"/>
          </p:cNvSpPr>
          <p:nvPr>
            <p:ph type="title"/>
          </p:nvPr>
        </p:nvSpPr>
        <p:spPr>
          <a:xfrm>
            <a:off x="494191" y="1551985"/>
            <a:ext cx="10972320" cy="1144800"/>
          </a:xfrm>
        </p:spPr>
        <p:txBody>
          <a:bodyPr/>
          <a:lstStyle/>
          <a:p>
            <a:r>
              <a:rPr lang="en-IN" dirty="0"/>
              <a:t>Introduction</a:t>
            </a:r>
          </a:p>
        </p:txBody>
      </p:sp>
      <p:sp>
        <p:nvSpPr>
          <p:cNvPr id="3" name="Content Placeholder 2">
            <a:extLst>
              <a:ext uri="{FF2B5EF4-FFF2-40B4-BE49-F238E27FC236}">
                <a16:creationId xmlns:a16="http://schemas.microsoft.com/office/drawing/2014/main" id="{395B69D0-DDA5-48C5-8D03-667ECAABA9F9}"/>
              </a:ext>
            </a:extLst>
          </p:cNvPr>
          <p:cNvSpPr>
            <a:spLocks noGrp="1"/>
          </p:cNvSpPr>
          <p:nvPr>
            <p:ph idx="1"/>
          </p:nvPr>
        </p:nvSpPr>
        <p:spPr>
          <a:xfrm>
            <a:off x="494191" y="3078213"/>
            <a:ext cx="10972320" cy="3977280"/>
          </a:xfrm>
        </p:spPr>
        <p:txBody>
          <a:bodyPr/>
          <a:lstStyle/>
          <a:p>
            <a:r>
              <a:rPr lang="en-US" sz="2400" dirty="0"/>
              <a:t>After 11 years in the market, Tesla ranked as the world's best-selling plug-in as well as best-selling battery electric passenger car manufacturer by cars sold in 2019, both as a brand and by automotive group, with a market share of 17% of the plug-in segment and 23% of the battery electric segment. Tesla global vehicle sales increased 50% from 245,240 units in 2018 to 367,849 units in 2019.</a:t>
            </a:r>
          </a:p>
          <a:p>
            <a:endParaRPr lang="en-IN" sz="2400" dirty="0"/>
          </a:p>
        </p:txBody>
      </p:sp>
    </p:spTree>
    <p:extLst>
      <p:ext uri="{BB962C8B-B14F-4D97-AF65-F5344CB8AC3E}">
        <p14:creationId xmlns:p14="http://schemas.microsoft.com/office/powerpoint/2010/main" val="25157627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DE016-F0D9-48E5-A482-CC13AC990172}"/>
              </a:ext>
            </a:extLst>
          </p:cNvPr>
          <p:cNvSpPr>
            <a:spLocks noGrp="1"/>
          </p:cNvSpPr>
          <p:nvPr>
            <p:ph type="title"/>
          </p:nvPr>
        </p:nvSpPr>
        <p:spPr>
          <a:xfrm>
            <a:off x="582608" y="997378"/>
            <a:ext cx="9404723" cy="1400530"/>
          </a:xfrm>
        </p:spPr>
        <p:txBody>
          <a:bodyPr/>
          <a:lstStyle/>
          <a:p>
            <a:r>
              <a:rPr lang="en-IN" dirty="0"/>
              <a:t>Problems faced by Tesla</a:t>
            </a:r>
          </a:p>
        </p:txBody>
      </p:sp>
      <p:sp>
        <p:nvSpPr>
          <p:cNvPr id="3" name="Content Placeholder 2">
            <a:extLst>
              <a:ext uri="{FF2B5EF4-FFF2-40B4-BE49-F238E27FC236}">
                <a16:creationId xmlns:a16="http://schemas.microsoft.com/office/drawing/2014/main" id="{7602147A-12EA-45F1-A598-E22B70C3CD5F}"/>
              </a:ext>
            </a:extLst>
          </p:cNvPr>
          <p:cNvSpPr>
            <a:spLocks noGrp="1"/>
          </p:cNvSpPr>
          <p:nvPr>
            <p:ph idx="1"/>
          </p:nvPr>
        </p:nvSpPr>
        <p:spPr>
          <a:xfrm>
            <a:off x="507963" y="2476905"/>
            <a:ext cx="8946541" cy="4195481"/>
          </a:xfrm>
        </p:spPr>
        <p:txBody>
          <a:bodyPr>
            <a:normAutofit fontScale="85000" lnSpcReduction="20000"/>
          </a:bodyPr>
          <a:lstStyle/>
          <a:p>
            <a:r>
              <a:rPr lang="en-US" dirty="0"/>
              <a:t>Tesla has proved is that it takes a tremendous amount of funding, grit and hard work, star power and a strong vision in order to succeed in the auto industry and launch a radical new product — especially if you're trying to do both those things at the same time.</a:t>
            </a:r>
          </a:p>
          <a:p>
            <a:r>
              <a:rPr lang="en-US" dirty="0"/>
              <a:t>The fact that Tesla is still around 15 years after its commencement is impressive all by itself. "On one hand, ramping up a car company from scratch is really hard," said Greg Keffer, vice president of marketing at GT Nexus.</a:t>
            </a:r>
          </a:p>
          <a:p>
            <a:r>
              <a:rPr lang="en-US" dirty="0"/>
              <a:t>Tesla shows how crucial it is for an automaker — or any company, really — to have all the kinks worked out of its supply chain before pursuing such big goals, like skipping the prototype stage and rushing to produce 5,000 cars a week right away, which is how Tesla approached the Model 3.</a:t>
            </a:r>
            <a:endParaRPr lang="en-IN" dirty="0"/>
          </a:p>
        </p:txBody>
      </p:sp>
    </p:spTree>
    <p:extLst>
      <p:ext uri="{BB962C8B-B14F-4D97-AF65-F5344CB8AC3E}">
        <p14:creationId xmlns:p14="http://schemas.microsoft.com/office/powerpoint/2010/main" val="33961821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3ABA7-BC88-430C-B860-8DDEE07E23BB}"/>
              </a:ext>
            </a:extLst>
          </p:cNvPr>
          <p:cNvSpPr>
            <a:spLocks noGrp="1"/>
          </p:cNvSpPr>
          <p:nvPr>
            <p:ph type="title"/>
          </p:nvPr>
        </p:nvSpPr>
        <p:spPr>
          <a:xfrm>
            <a:off x="609840" y="1178670"/>
            <a:ext cx="10972320" cy="1144800"/>
          </a:xfrm>
        </p:spPr>
        <p:txBody>
          <a:bodyPr/>
          <a:lstStyle/>
          <a:p>
            <a:r>
              <a:rPr lang="en-IN" dirty="0"/>
              <a:t>Problems faced by Tesla</a:t>
            </a:r>
          </a:p>
        </p:txBody>
      </p:sp>
      <p:pic>
        <p:nvPicPr>
          <p:cNvPr id="4" name="Content Placeholder 3">
            <a:extLst>
              <a:ext uri="{FF2B5EF4-FFF2-40B4-BE49-F238E27FC236}">
                <a16:creationId xmlns:a16="http://schemas.microsoft.com/office/drawing/2014/main" id="{2C87F955-C256-495C-87B1-95F584FDE027}"/>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1628106" y="2444718"/>
            <a:ext cx="7069665" cy="3976687"/>
          </a:xfrm>
          <a:prstGeom prst="rect">
            <a:avLst/>
          </a:prstGeom>
        </p:spPr>
      </p:pic>
      <p:sp>
        <p:nvSpPr>
          <p:cNvPr id="5" name="Rectangle 4">
            <a:extLst>
              <a:ext uri="{FF2B5EF4-FFF2-40B4-BE49-F238E27FC236}">
                <a16:creationId xmlns:a16="http://schemas.microsoft.com/office/drawing/2014/main" id="{2D3B6B5B-4790-4FAC-9655-D9EB50F40983}"/>
              </a:ext>
            </a:extLst>
          </p:cNvPr>
          <p:cNvSpPr/>
          <p:nvPr/>
        </p:nvSpPr>
        <p:spPr>
          <a:xfrm>
            <a:off x="2844040" y="6399734"/>
            <a:ext cx="3686074" cy="369332"/>
          </a:xfrm>
          <a:prstGeom prst="rect">
            <a:avLst/>
          </a:prstGeom>
        </p:spPr>
        <p:txBody>
          <a:bodyPr wrap="none">
            <a:spAutoFit/>
          </a:bodyPr>
          <a:lstStyle/>
          <a:p>
            <a:r>
              <a:rPr lang="en-IN" dirty="0"/>
              <a:t>Porsche Taycan Tesla’s New Rival</a:t>
            </a:r>
          </a:p>
        </p:txBody>
      </p:sp>
    </p:spTree>
    <p:extLst>
      <p:ext uri="{BB962C8B-B14F-4D97-AF65-F5344CB8AC3E}">
        <p14:creationId xmlns:p14="http://schemas.microsoft.com/office/powerpoint/2010/main" val="8012441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29619-88D8-4E94-86D2-7A4DE56F248F}"/>
              </a:ext>
            </a:extLst>
          </p:cNvPr>
          <p:cNvSpPr>
            <a:spLocks noGrp="1"/>
          </p:cNvSpPr>
          <p:nvPr>
            <p:ph type="title"/>
          </p:nvPr>
        </p:nvSpPr>
        <p:spPr>
          <a:xfrm>
            <a:off x="609840" y="1160008"/>
            <a:ext cx="10972320" cy="1144800"/>
          </a:xfrm>
        </p:spPr>
        <p:txBody>
          <a:bodyPr/>
          <a:lstStyle/>
          <a:p>
            <a:r>
              <a:rPr lang="en-IN" dirty="0"/>
              <a:t>Additional Info: Stock Prices</a:t>
            </a:r>
          </a:p>
        </p:txBody>
      </p:sp>
      <p:pic>
        <p:nvPicPr>
          <p:cNvPr id="4" name="Content Placeholder 3">
            <a:extLst>
              <a:ext uri="{FF2B5EF4-FFF2-40B4-BE49-F238E27FC236}">
                <a16:creationId xmlns:a16="http://schemas.microsoft.com/office/drawing/2014/main" id="{44DD0809-96E3-4EAE-93C0-995477F8CC07}"/>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2999700" y="2754349"/>
            <a:ext cx="4666980" cy="3584682"/>
          </a:xfrm>
          <a:prstGeom prst="rect">
            <a:avLst/>
          </a:prstGeom>
        </p:spPr>
      </p:pic>
      <p:sp>
        <p:nvSpPr>
          <p:cNvPr id="5" name="TextBox 4">
            <a:extLst>
              <a:ext uri="{FF2B5EF4-FFF2-40B4-BE49-F238E27FC236}">
                <a16:creationId xmlns:a16="http://schemas.microsoft.com/office/drawing/2014/main" id="{28F4929D-7A6D-4A8D-83EB-AC7C2288E001}"/>
              </a:ext>
            </a:extLst>
          </p:cNvPr>
          <p:cNvSpPr txBox="1"/>
          <p:nvPr/>
        </p:nvSpPr>
        <p:spPr>
          <a:xfrm>
            <a:off x="2242834" y="6339031"/>
            <a:ext cx="7116448" cy="276999"/>
          </a:xfrm>
          <a:prstGeom prst="rect">
            <a:avLst/>
          </a:prstGeom>
          <a:noFill/>
        </p:spPr>
        <p:txBody>
          <a:bodyPr wrap="square" rtlCol="0">
            <a:spAutoFit/>
          </a:bodyPr>
          <a:lstStyle/>
          <a:p>
            <a:r>
              <a:rPr lang="en-IN" sz="1200" dirty="0"/>
              <a:t>A Graph showing the rise and fall in the stock prices of  tesla over the last 10 years</a:t>
            </a:r>
          </a:p>
        </p:txBody>
      </p:sp>
    </p:spTree>
    <p:extLst>
      <p:ext uri="{BB962C8B-B14F-4D97-AF65-F5344CB8AC3E}">
        <p14:creationId xmlns:p14="http://schemas.microsoft.com/office/powerpoint/2010/main" val="58009714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04485-66FC-4155-AD34-92AABCDEE2F0}"/>
              </a:ext>
            </a:extLst>
          </p:cNvPr>
          <p:cNvSpPr>
            <a:spLocks noGrp="1"/>
          </p:cNvSpPr>
          <p:nvPr>
            <p:ph type="title"/>
          </p:nvPr>
        </p:nvSpPr>
        <p:spPr>
          <a:xfrm>
            <a:off x="544286" y="1122686"/>
            <a:ext cx="10972320" cy="1144800"/>
          </a:xfrm>
        </p:spPr>
        <p:txBody>
          <a:bodyPr/>
          <a:lstStyle/>
          <a:p>
            <a:r>
              <a:rPr lang="en-IN" dirty="0"/>
              <a:t>Conclusion</a:t>
            </a:r>
          </a:p>
        </p:txBody>
      </p:sp>
      <p:sp>
        <p:nvSpPr>
          <p:cNvPr id="3" name="Content Placeholder 2">
            <a:extLst>
              <a:ext uri="{FF2B5EF4-FFF2-40B4-BE49-F238E27FC236}">
                <a16:creationId xmlns:a16="http://schemas.microsoft.com/office/drawing/2014/main" id="{7B7A104F-2F29-4B89-9AA7-AA078242CFFE}"/>
              </a:ext>
            </a:extLst>
          </p:cNvPr>
          <p:cNvSpPr>
            <a:spLocks noGrp="1"/>
          </p:cNvSpPr>
          <p:nvPr>
            <p:ph idx="1"/>
          </p:nvPr>
        </p:nvSpPr>
        <p:spPr>
          <a:xfrm>
            <a:off x="757534" y="2388919"/>
            <a:ext cx="8946541" cy="4195481"/>
          </a:xfrm>
        </p:spPr>
        <p:txBody>
          <a:bodyPr/>
          <a:lstStyle/>
          <a:p>
            <a:r>
              <a:rPr lang="en-IN" sz="2400" dirty="0"/>
              <a:t>Tesla has struck the right cords in terms of marketing, Tesla did not hire a single celebrity to market its products , Tesla let the features of the car speak for themselves.</a:t>
            </a:r>
          </a:p>
          <a:p>
            <a:r>
              <a:rPr lang="en-IN" sz="2400" dirty="0"/>
              <a:t>Tesla has managed to change the general perspective that people had on electric cars</a:t>
            </a:r>
          </a:p>
          <a:p>
            <a:r>
              <a:rPr lang="en-IN" sz="2400" dirty="0"/>
              <a:t>Elon Musk managed to capture the “meme industry” to further market tesla</a:t>
            </a:r>
          </a:p>
        </p:txBody>
      </p:sp>
    </p:spTree>
    <p:extLst>
      <p:ext uri="{BB962C8B-B14F-4D97-AF65-F5344CB8AC3E}">
        <p14:creationId xmlns:p14="http://schemas.microsoft.com/office/powerpoint/2010/main" val="20039490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C9928-BAFB-4924-84EE-FCB5A8DF7C0B}"/>
              </a:ext>
            </a:extLst>
          </p:cNvPr>
          <p:cNvSpPr>
            <a:spLocks noGrp="1"/>
          </p:cNvSpPr>
          <p:nvPr>
            <p:ph type="title"/>
          </p:nvPr>
        </p:nvSpPr>
        <p:spPr>
          <a:xfrm>
            <a:off x="609600" y="1128769"/>
            <a:ext cx="10972320" cy="1144800"/>
          </a:xfrm>
        </p:spPr>
        <p:txBody>
          <a:bodyPr/>
          <a:lstStyle/>
          <a:p>
            <a:r>
              <a:rPr lang="en-IN" dirty="0"/>
              <a:t>Conclusion</a:t>
            </a:r>
          </a:p>
        </p:txBody>
      </p:sp>
      <p:pic>
        <p:nvPicPr>
          <p:cNvPr id="4" name="Content Placeholder 3">
            <a:extLst>
              <a:ext uri="{FF2B5EF4-FFF2-40B4-BE49-F238E27FC236}">
                <a16:creationId xmlns:a16="http://schemas.microsoft.com/office/drawing/2014/main" id="{D7FEF4A4-E5C8-46D8-9FF0-CB4255F04CD6}"/>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898371" y="2467753"/>
            <a:ext cx="3042736" cy="3976687"/>
          </a:xfrm>
          <a:prstGeom prst="rect">
            <a:avLst/>
          </a:prstGeom>
        </p:spPr>
      </p:pic>
      <p:sp>
        <p:nvSpPr>
          <p:cNvPr id="5" name="Rectangle 4">
            <a:extLst>
              <a:ext uri="{FF2B5EF4-FFF2-40B4-BE49-F238E27FC236}">
                <a16:creationId xmlns:a16="http://schemas.microsoft.com/office/drawing/2014/main" id="{7F3D082C-9064-45F4-A662-51E81F12BEE4}"/>
              </a:ext>
            </a:extLst>
          </p:cNvPr>
          <p:cNvSpPr/>
          <p:nvPr/>
        </p:nvSpPr>
        <p:spPr>
          <a:xfrm>
            <a:off x="609600" y="6399734"/>
            <a:ext cx="4301242" cy="369332"/>
          </a:xfrm>
          <a:prstGeom prst="rect">
            <a:avLst/>
          </a:prstGeom>
        </p:spPr>
        <p:txBody>
          <a:bodyPr wrap="none">
            <a:spAutoFit/>
          </a:bodyPr>
          <a:lstStyle/>
          <a:p>
            <a:r>
              <a:rPr lang="en-IN" dirty="0"/>
              <a:t>A meme made on the Cybertruck launch</a:t>
            </a:r>
          </a:p>
        </p:txBody>
      </p:sp>
      <p:pic>
        <p:nvPicPr>
          <p:cNvPr id="6" name="Picture 5">
            <a:extLst>
              <a:ext uri="{FF2B5EF4-FFF2-40B4-BE49-F238E27FC236}">
                <a16:creationId xmlns:a16="http://schemas.microsoft.com/office/drawing/2014/main" id="{5237C038-4A49-4377-8809-9A9239CA830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11686" y="2612571"/>
            <a:ext cx="3442966" cy="3426827"/>
          </a:xfrm>
          <a:prstGeom prst="rect">
            <a:avLst/>
          </a:prstGeom>
        </p:spPr>
      </p:pic>
      <p:sp>
        <p:nvSpPr>
          <p:cNvPr id="7" name="Rectangle 6">
            <a:extLst>
              <a:ext uri="{FF2B5EF4-FFF2-40B4-BE49-F238E27FC236}">
                <a16:creationId xmlns:a16="http://schemas.microsoft.com/office/drawing/2014/main" id="{ACF4B9F1-DC3F-458A-9983-5902C2010E54}"/>
              </a:ext>
            </a:extLst>
          </p:cNvPr>
          <p:cNvSpPr/>
          <p:nvPr/>
        </p:nvSpPr>
        <p:spPr>
          <a:xfrm>
            <a:off x="6880954" y="6215068"/>
            <a:ext cx="2591543" cy="369332"/>
          </a:xfrm>
          <a:prstGeom prst="rect">
            <a:avLst/>
          </a:prstGeom>
        </p:spPr>
        <p:txBody>
          <a:bodyPr wrap="none">
            <a:spAutoFit/>
          </a:bodyPr>
          <a:lstStyle/>
          <a:p>
            <a:r>
              <a:rPr lang="en-IN" dirty="0"/>
              <a:t>A Meme edition Tesla S</a:t>
            </a:r>
          </a:p>
        </p:txBody>
      </p:sp>
    </p:spTree>
    <p:extLst>
      <p:ext uri="{BB962C8B-B14F-4D97-AF65-F5344CB8AC3E}">
        <p14:creationId xmlns:p14="http://schemas.microsoft.com/office/powerpoint/2010/main" val="21342193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D1D31-4E7A-4DA6-8841-AD314E6E8FB9}"/>
              </a:ext>
            </a:extLst>
          </p:cNvPr>
          <p:cNvSpPr>
            <a:spLocks noGrp="1"/>
          </p:cNvSpPr>
          <p:nvPr>
            <p:ph type="title"/>
          </p:nvPr>
        </p:nvSpPr>
        <p:spPr>
          <a:xfrm>
            <a:off x="525625" y="1430596"/>
            <a:ext cx="10972320" cy="1144800"/>
          </a:xfrm>
        </p:spPr>
        <p:txBody>
          <a:bodyPr/>
          <a:lstStyle/>
          <a:p>
            <a:r>
              <a:rPr lang="en-IN" dirty="0"/>
              <a:t>Conclusion </a:t>
            </a:r>
          </a:p>
        </p:txBody>
      </p:sp>
      <p:sp>
        <p:nvSpPr>
          <p:cNvPr id="3" name="Content Placeholder 2">
            <a:extLst>
              <a:ext uri="{FF2B5EF4-FFF2-40B4-BE49-F238E27FC236}">
                <a16:creationId xmlns:a16="http://schemas.microsoft.com/office/drawing/2014/main" id="{02762E8D-3019-4CA1-AE86-751F892D7152}"/>
              </a:ext>
            </a:extLst>
          </p:cNvPr>
          <p:cNvSpPr>
            <a:spLocks noGrp="1"/>
          </p:cNvSpPr>
          <p:nvPr>
            <p:ph idx="1"/>
          </p:nvPr>
        </p:nvSpPr>
        <p:spPr>
          <a:xfrm>
            <a:off x="394996" y="2789507"/>
            <a:ext cx="10972320" cy="3977280"/>
          </a:xfrm>
        </p:spPr>
        <p:txBody>
          <a:bodyPr/>
          <a:lstStyle/>
          <a:p>
            <a:r>
              <a:rPr lang="en-IN" sz="2400" dirty="0"/>
              <a:t>Although Tesla scores top points in terms of marketing and features , where it lags behind is in terms of delivery.</a:t>
            </a:r>
          </a:p>
          <a:p>
            <a:r>
              <a:rPr lang="en-IN" sz="2400" dirty="0"/>
              <a:t>The major  reason behind this failure is due to the supply chain problems that tesla faces due to its parts suppliers</a:t>
            </a:r>
          </a:p>
          <a:p>
            <a:r>
              <a:rPr lang="en-IN" sz="2400" dirty="0"/>
              <a:t>To avoid retail delays and problems associated with dealerships , Tesla is moving online, Tesla has started selling its products online in select regions , to make the life of an average consumer easy.</a:t>
            </a:r>
          </a:p>
        </p:txBody>
      </p:sp>
    </p:spTree>
    <p:extLst>
      <p:ext uri="{BB962C8B-B14F-4D97-AF65-F5344CB8AC3E}">
        <p14:creationId xmlns:p14="http://schemas.microsoft.com/office/powerpoint/2010/main" val="387095438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D9DE7-76C3-4475-B638-4ED920D06E46}"/>
              </a:ext>
            </a:extLst>
          </p:cNvPr>
          <p:cNvSpPr>
            <a:spLocks noGrp="1"/>
          </p:cNvSpPr>
          <p:nvPr>
            <p:ph type="title"/>
          </p:nvPr>
        </p:nvSpPr>
        <p:spPr>
          <a:xfrm>
            <a:off x="529701" y="1232388"/>
            <a:ext cx="10972320" cy="1144800"/>
          </a:xfrm>
        </p:spPr>
        <p:txBody>
          <a:bodyPr/>
          <a:lstStyle/>
          <a:p>
            <a:r>
              <a:rPr lang="en-IN" dirty="0"/>
              <a:t>Relevance of this project</a:t>
            </a:r>
          </a:p>
        </p:txBody>
      </p:sp>
      <p:sp>
        <p:nvSpPr>
          <p:cNvPr id="3" name="Content Placeholder 2">
            <a:extLst>
              <a:ext uri="{FF2B5EF4-FFF2-40B4-BE49-F238E27FC236}">
                <a16:creationId xmlns:a16="http://schemas.microsoft.com/office/drawing/2014/main" id="{B46238A9-6D85-456D-9A04-6BA97B10FEA0}"/>
              </a:ext>
            </a:extLst>
          </p:cNvPr>
          <p:cNvSpPr>
            <a:spLocks noGrp="1"/>
          </p:cNvSpPr>
          <p:nvPr>
            <p:ph idx="1"/>
          </p:nvPr>
        </p:nvSpPr>
        <p:spPr>
          <a:xfrm>
            <a:off x="609600" y="2613659"/>
            <a:ext cx="10972320" cy="3977280"/>
          </a:xfrm>
        </p:spPr>
        <p:txBody>
          <a:bodyPr/>
          <a:lstStyle/>
          <a:p>
            <a:r>
              <a:rPr lang="en-IN" sz="2400" dirty="0"/>
              <a:t>From this project we can find out the weaknesses of the company, and how to improve those problems and improve their brand by hiring the right expert to resolve these issues</a:t>
            </a:r>
          </a:p>
          <a:p>
            <a:r>
              <a:rPr lang="en-IN" sz="2400" dirty="0"/>
              <a:t>We can find out the policies related to their rights of intellectual property access </a:t>
            </a:r>
          </a:p>
          <a:p>
            <a:r>
              <a:rPr lang="en-IN" sz="2400" dirty="0"/>
              <a:t>And other companies can use some of Tesla’s strategies and ideas to improve their brand</a:t>
            </a:r>
          </a:p>
        </p:txBody>
      </p:sp>
    </p:spTree>
    <p:extLst>
      <p:ext uri="{BB962C8B-B14F-4D97-AF65-F5344CB8AC3E}">
        <p14:creationId xmlns:p14="http://schemas.microsoft.com/office/powerpoint/2010/main" val="3894769837"/>
      </p:ext>
    </p:extLst>
  </p:cSld>
  <p:clrMapOvr>
    <a:masterClrMapping/>
  </p:clrMapOvr>
</p:sld>
</file>

<file path=ppt/theme/theme1.xml><?xml version="1.0" encoding="utf-8"?>
<a:theme xmlns:a="http://schemas.openxmlformats.org/drawingml/2006/main" name="P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ES" id="{72D31BE3-FEB7-4FC4-8B85-07A84872466E}" vid="{112F6CBB-D4DE-47D0-A038-365F815C89DC}"/>
    </a:ext>
  </a:extLst>
</a:theme>
</file>

<file path=docProps/app.xml><?xml version="1.0" encoding="utf-8"?>
<Properties xmlns="http://schemas.openxmlformats.org/officeDocument/2006/extended-properties" xmlns:vt="http://schemas.openxmlformats.org/officeDocument/2006/docPropsVTypes">
  <Template>PES</Template>
  <TotalTime>2608</TotalTime>
  <Words>5610</Words>
  <Application>Microsoft Office PowerPoint</Application>
  <PresentationFormat>Widescreen</PresentationFormat>
  <Paragraphs>362</Paragraphs>
  <Slides>96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96</vt:i4>
      </vt:variant>
    </vt:vector>
  </HeadingPairs>
  <TitlesOfParts>
    <vt:vector size="102" baseType="lpstr">
      <vt:lpstr>Arial</vt:lpstr>
      <vt:lpstr>Calibri</vt:lpstr>
      <vt:lpstr>Courier New</vt:lpstr>
      <vt:lpstr>Symbol</vt:lpstr>
      <vt:lpstr>Wingdings</vt:lpstr>
      <vt:lpstr>PES</vt:lpstr>
      <vt:lpstr>Case Study of Tesla</vt:lpstr>
      <vt:lpstr>Knowledge Management</vt:lpstr>
      <vt:lpstr>Team </vt:lpstr>
      <vt:lpstr>Project Abstract and Scope</vt:lpstr>
      <vt:lpstr>Introduction</vt:lpstr>
      <vt:lpstr>Introduction</vt:lpstr>
      <vt:lpstr>Introduction</vt:lpstr>
      <vt:lpstr>Introduction</vt:lpstr>
      <vt:lpstr>Introduction</vt:lpstr>
      <vt:lpstr>Introduction</vt:lpstr>
      <vt:lpstr>History</vt:lpstr>
      <vt:lpstr>History</vt:lpstr>
      <vt:lpstr>History</vt:lpstr>
      <vt:lpstr>Strategy</vt:lpstr>
      <vt:lpstr>Strategy</vt:lpstr>
      <vt:lpstr>Strategy</vt:lpstr>
      <vt:lpstr>Strategy</vt:lpstr>
      <vt:lpstr>Strategy</vt:lpstr>
      <vt:lpstr>Strategy</vt:lpstr>
      <vt:lpstr>Strategy</vt:lpstr>
      <vt:lpstr>Strategy</vt:lpstr>
      <vt:lpstr>Strategy</vt:lpstr>
      <vt:lpstr>  KM Roles at Tesla: </vt:lpstr>
      <vt:lpstr>  KM Roles at Tesla: </vt:lpstr>
      <vt:lpstr>How Tesla has taken advantage of KM- </vt:lpstr>
      <vt:lpstr>How Tesla has taken advantage of KM- </vt:lpstr>
      <vt:lpstr>Technologies of the company</vt:lpstr>
      <vt:lpstr>Technologies of the company</vt:lpstr>
      <vt:lpstr>Technology: Batteries</vt:lpstr>
      <vt:lpstr>Technology</vt:lpstr>
      <vt:lpstr>Technology</vt:lpstr>
      <vt:lpstr>Technology</vt:lpstr>
      <vt:lpstr>Techology</vt:lpstr>
      <vt:lpstr>Technology(Autopilot)</vt:lpstr>
      <vt:lpstr>Technology(Autopilot)</vt:lpstr>
      <vt:lpstr>Vehicle Models</vt:lpstr>
      <vt:lpstr>Vehicle Models</vt:lpstr>
      <vt:lpstr>Vehicle Models</vt:lpstr>
      <vt:lpstr>Vehicle Models: Model S</vt:lpstr>
      <vt:lpstr>Vehicle Models: Model S</vt:lpstr>
      <vt:lpstr>Vehicle Models: Model S</vt:lpstr>
      <vt:lpstr>Vehicle Models : Model S</vt:lpstr>
      <vt:lpstr>Vehicle Models </vt:lpstr>
      <vt:lpstr>Vehicle Models </vt:lpstr>
      <vt:lpstr>Vehicle Models(Model 3)</vt:lpstr>
      <vt:lpstr>Vehicle Models(Model 3)</vt:lpstr>
      <vt:lpstr>Vehicle Models(Model 3)</vt:lpstr>
      <vt:lpstr>Vehicle Models</vt:lpstr>
      <vt:lpstr>Vehicle Models :Model X</vt:lpstr>
      <vt:lpstr>Vehicle Models</vt:lpstr>
      <vt:lpstr>Vehicle Models : Model X</vt:lpstr>
      <vt:lpstr>Vehicle Models : Model X</vt:lpstr>
      <vt:lpstr>Vehicle Models : Model Y</vt:lpstr>
      <vt:lpstr>Vehicle Models : Model Y</vt:lpstr>
      <vt:lpstr>Table 1. Range and prices of Model 3,Model X, and Model S </vt:lpstr>
      <vt:lpstr>Upcoming models: Tesla Cybertruck price, Tesla Model Y price, and Tesla Roadster price   </vt:lpstr>
      <vt:lpstr>Factories And Markets</vt:lpstr>
      <vt:lpstr>Factories And Markets</vt:lpstr>
      <vt:lpstr>Factories And Markets</vt:lpstr>
      <vt:lpstr>Factories And Markets</vt:lpstr>
      <vt:lpstr>Factories And Markets</vt:lpstr>
      <vt:lpstr>Factories And Markets</vt:lpstr>
      <vt:lpstr>Factories And Markets</vt:lpstr>
      <vt:lpstr>Factories And Markets</vt:lpstr>
      <vt:lpstr>Factories And Markets</vt:lpstr>
      <vt:lpstr>Factories And Markets : Europe</vt:lpstr>
      <vt:lpstr>Factories And Markets : Europe</vt:lpstr>
      <vt:lpstr>Factories And Markets</vt:lpstr>
      <vt:lpstr>Factories And Markets</vt:lpstr>
      <vt:lpstr>Factories And Markets</vt:lpstr>
      <vt:lpstr>A Tesla Uber in Dubai </vt:lpstr>
      <vt:lpstr>Factories And Markets</vt:lpstr>
      <vt:lpstr>PowerPoint Presentation</vt:lpstr>
      <vt:lpstr>Case Study: How Tesla Changed the Auto Industry</vt:lpstr>
      <vt:lpstr>PowerPoint Presentation</vt:lpstr>
      <vt:lpstr>Case Study: How Tesla Changed the Auto Industry</vt:lpstr>
      <vt:lpstr>Case Study: How Tesla Changed the Auto Industry</vt:lpstr>
      <vt:lpstr>Case Study: How Tesla Changed the Auto Industry</vt:lpstr>
      <vt:lpstr>Case Study: Tesla is forcing the auto industry to change rapidly </vt:lpstr>
      <vt:lpstr>Case Study: Tesla is forcing the auto industry to change rapidly</vt:lpstr>
      <vt:lpstr>Problems Faced By Tesla</vt:lpstr>
      <vt:lpstr>Problems Faced By Tesla</vt:lpstr>
      <vt:lpstr>Problems Faced By Tesla</vt:lpstr>
      <vt:lpstr>Problems Faced By Tesla</vt:lpstr>
      <vt:lpstr>Problems Faced By Tesla</vt:lpstr>
      <vt:lpstr>Problems Faced By Tesla</vt:lpstr>
      <vt:lpstr>Problems Faced By Tesla</vt:lpstr>
      <vt:lpstr>Problems faced by Tesla</vt:lpstr>
      <vt:lpstr>Problems faced by Tesla</vt:lpstr>
      <vt:lpstr>Problems faced by Tesla</vt:lpstr>
      <vt:lpstr>Problems faced by Tesla</vt:lpstr>
      <vt:lpstr>Additional Info: Stock Prices</vt:lpstr>
      <vt:lpstr>Conclusion</vt:lpstr>
      <vt:lpstr>Conclusion</vt:lpstr>
      <vt:lpstr>Conclusion </vt:lpstr>
      <vt:lpstr>Relevance of this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of Tesla</dc:title>
  <dc:creator>Mayur Baggan</dc:creator>
  <cp:lastModifiedBy>Mayur Baggan</cp:lastModifiedBy>
  <cp:revision>194</cp:revision>
  <dcterms:created xsi:type="dcterms:W3CDTF">2020-04-04T12:40:37Z</dcterms:created>
  <dcterms:modified xsi:type="dcterms:W3CDTF">2020-04-17T14:51:56Z</dcterms:modified>
</cp:coreProperties>
</file>