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65" r:id="rId3"/>
    <p:sldId id="264" r:id="rId4"/>
    <p:sldId id="266" r:id="rId5"/>
    <p:sldId id="267" r:id="rId6"/>
    <p:sldId id="274" r:id="rId7"/>
    <p:sldId id="268" r:id="rId8"/>
    <p:sldId id="258" r:id="rId9"/>
    <p:sldId id="269" r:id="rId10"/>
    <p:sldId id="270" r:id="rId11"/>
    <p:sldId id="271" r:id="rId12"/>
    <p:sldId id="260" r:id="rId13"/>
    <p:sldId id="273" r:id="rId14"/>
    <p:sldId id="261" r:id="rId15"/>
    <p:sldId id="272" r:id="rId16"/>
    <p:sldId id="26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5FEF7E-851D-4620-B922-A680AB5D7E52}"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AB5321DE-4F51-4870-9FCA-85AA55589A52}">
      <dgm:prSet/>
      <dgm:spPr/>
      <dgm:t>
        <a:bodyPr/>
        <a:lstStyle/>
        <a:p>
          <a:r>
            <a:rPr lang="en-US" dirty="0"/>
            <a:t>Initial Training Accuracy: 56.83% (Epoch 1).</a:t>
          </a:r>
        </a:p>
      </dgm:t>
    </dgm:pt>
    <dgm:pt modelId="{5E365B40-1854-4EC9-BE03-6AB9155FA470}" type="parTrans" cxnId="{7BC85FA2-B14C-40B3-B74D-E670FEF766B2}">
      <dgm:prSet/>
      <dgm:spPr/>
      <dgm:t>
        <a:bodyPr/>
        <a:lstStyle/>
        <a:p>
          <a:endParaRPr lang="en-US"/>
        </a:p>
      </dgm:t>
    </dgm:pt>
    <dgm:pt modelId="{F618F016-1983-46C1-B821-7645608D1581}" type="sibTrans" cxnId="{7BC85FA2-B14C-40B3-B74D-E670FEF766B2}">
      <dgm:prSet/>
      <dgm:spPr/>
      <dgm:t>
        <a:bodyPr/>
        <a:lstStyle/>
        <a:p>
          <a:endParaRPr lang="en-US"/>
        </a:p>
      </dgm:t>
    </dgm:pt>
    <dgm:pt modelId="{D4D7FECA-662C-49F1-A256-D4951DDAFB4F}">
      <dgm:prSet/>
      <dgm:spPr/>
      <dgm:t>
        <a:bodyPr/>
        <a:lstStyle/>
        <a:p>
          <a:r>
            <a:rPr lang="en-US" dirty="0"/>
            <a:t>Final Training Accuracy: 97.93% (Epoch 10).</a:t>
          </a:r>
        </a:p>
      </dgm:t>
    </dgm:pt>
    <dgm:pt modelId="{95FFB0D7-45A9-4BA3-BB93-27A96A3F3187}" type="parTrans" cxnId="{B50E0182-DEE2-42C9-90DB-DC9CFB18B416}">
      <dgm:prSet/>
      <dgm:spPr/>
      <dgm:t>
        <a:bodyPr/>
        <a:lstStyle/>
        <a:p>
          <a:endParaRPr lang="en-US"/>
        </a:p>
      </dgm:t>
    </dgm:pt>
    <dgm:pt modelId="{18E45340-BB22-4090-A6C4-FD20C2EF755A}" type="sibTrans" cxnId="{B50E0182-DEE2-42C9-90DB-DC9CFB18B416}">
      <dgm:prSet/>
      <dgm:spPr/>
      <dgm:t>
        <a:bodyPr/>
        <a:lstStyle/>
        <a:p>
          <a:endParaRPr lang="en-US"/>
        </a:p>
      </dgm:t>
    </dgm:pt>
    <dgm:pt modelId="{E0E3B10A-E0A2-4ED2-91D1-92486038CD41}">
      <dgm:prSet/>
      <dgm:spPr/>
      <dgm:t>
        <a:bodyPr/>
        <a:lstStyle/>
        <a:p>
          <a:r>
            <a:rPr lang="en-US" dirty="0"/>
            <a:t>Training Loss: Reduced from 0.9771 to 0.0589.</a:t>
          </a:r>
        </a:p>
      </dgm:t>
    </dgm:pt>
    <dgm:pt modelId="{E37AABE3-7BD6-47CC-9579-675870ECA754}" type="parTrans" cxnId="{2620FE3E-9CEF-4360-98AE-B50BDC69DF0C}">
      <dgm:prSet/>
      <dgm:spPr/>
      <dgm:t>
        <a:bodyPr/>
        <a:lstStyle/>
        <a:p>
          <a:endParaRPr lang="en-US"/>
        </a:p>
      </dgm:t>
    </dgm:pt>
    <dgm:pt modelId="{6C3CA33E-8E69-46AB-8BE5-6291B61660FC}" type="sibTrans" cxnId="{2620FE3E-9CEF-4360-98AE-B50BDC69DF0C}">
      <dgm:prSet/>
      <dgm:spPr/>
      <dgm:t>
        <a:bodyPr/>
        <a:lstStyle/>
        <a:p>
          <a:endParaRPr lang="en-US"/>
        </a:p>
      </dgm:t>
    </dgm:pt>
    <dgm:pt modelId="{9F4E71B2-79E5-49D2-8550-2D462D950C96}">
      <dgm:prSet/>
      <dgm:spPr/>
      <dgm:t>
        <a:bodyPr/>
        <a:lstStyle/>
        <a:p>
          <a:r>
            <a:rPr lang="en-US" dirty="0"/>
            <a:t>Steady convergence without sudden jumps.</a:t>
          </a:r>
        </a:p>
      </dgm:t>
    </dgm:pt>
    <dgm:pt modelId="{CA1FA1E8-570F-41A3-9D31-993A46A5CDFB}" type="parTrans" cxnId="{B4051570-1DF2-4F1A-BC6D-42FE34548ADA}">
      <dgm:prSet/>
      <dgm:spPr/>
      <dgm:t>
        <a:bodyPr/>
        <a:lstStyle/>
        <a:p>
          <a:endParaRPr lang="en-US"/>
        </a:p>
      </dgm:t>
    </dgm:pt>
    <dgm:pt modelId="{8ECFAFE7-D650-461E-A508-DE8362159084}" type="sibTrans" cxnId="{B4051570-1DF2-4F1A-BC6D-42FE34548ADA}">
      <dgm:prSet/>
      <dgm:spPr/>
      <dgm:t>
        <a:bodyPr/>
        <a:lstStyle/>
        <a:p>
          <a:endParaRPr lang="en-US"/>
        </a:p>
      </dgm:t>
    </dgm:pt>
    <dgm:pt modelId="{75498AFF-6115-4532-A13C-F4BC053C4C8C}">
      <dgm:prSet/>
      <dgm:spPr/>
      <dgm:t>
        <a:bodyPr/>
        <a:lstStyle/>
        <a:p>
          <a:r>
            <a:rPr lang="en-US"/>
            <a:t>Indicates a well-tuned learning process.</a:t>
          </a:r>
        </a:p>
      </dgm:t>
    </dgm:pt>
    <dgm:pt modelId="{6D593934-923A-4CC0-933C-664B56513A88}" type="parTrans" cxnId="{8CCA92BE-917A-491A-AD21-BE11F4EEBC97}">
      <dgm:prSet/>
      <dgm:spPr/>
      <dgm:t>
        <a:bodyPr/>
        <a:lstStyle/>
        <a:p>
          <a:endParaRPr lang="en-US"/>
        </a:p>
      </dgm:t>
    </dgm:pt>
    <dgm:pt modelId="{610EBD05-E047-40F4-BAD7-E0615E0E8E5D}" type="sibTrans" cxnId="{8CCA92BE-917A-491A-AD21-BE11F4EEBC97}">
      <dgm:prSet/>
      <dgm:spPr/>
      <dgm:t>
        <a:bodyPr/>
        <a:lstStyle/>
        <a:p>
          <a:endParaRPr lang="en-US"/>
        </a:p>
      </dgm:t>
    </dgm:pt>
    <dgm:pt modelId="{3A6D1689-82D2-4742-AF8F-D0A2D39B15F9}" type="pres">
      <dgm:prSet presAssocID="{E65FEF7E-851D-4620-B922-A680AB5D7E52}" presName="outerComposite" presStyleCnt="0">
        <dgm:presLayoutVars>
          <dgm:chMax val="5"/>
          <dgm:dir/>
          <dgm:resizeHandles val="exact"/>
        </dgm:presLayoutVars>
      </dgm:prSet>
      <dgm:spPr/>
    </dgm:pt>
    <dgm:pt modelId="{6000F840-BB26-4675-A6BF-0EF87B58A213}" type="pres">
      <dgm:prSet presAssocID="{E65FEF7E-851D-4620-B922-A680AB5D7E52}" presName="dummyMaxCanvas" presStyleCnt="0">
        <dgm:presLayoutVars/>
      </dgm:prSet>
      <dgm:spPr/>
    </dgm:pt>
    <dgm:pt modelId="{3A6BADFD-5BCE-4EA8-8B15-AEFA5C8247BA}" type="pres">
      <dgm:prSet presAssocID="{E65FEF7E-851D-4620-B922-A680AB5D7E52}" presName="FiveNodes_1" presStyleLbl="node1" presStyleIdx="0" presStyleCnt="5">
        <dgm:presLayoutVars>
          <dgm:bulletEnabled val="1"/>
        </dgm:presLayoutVars>
      </dgm:prSet>
      <dgm:spPr/>
    </dgm:pt>
    <dgm:pt modelId="{1CAFD216-867C-4BC8-A851-C217DE6CE62B}" type="pres">
      <dgm:prSet presAssocID="{E65FEF7E-851D-4620-B922-A680AB5D7E52}" presName="FiveNodes_2" presStyleLbl="node1" presStyleIdx="1" presStyleCnt="5">
        <dgm:presLayoutVars>
          <dgm:bulletEnabled val="1"/>
        </dgm:presLayoutVars>
      </dgm:prSet>
      <dgm:spPr/>
    </dgm:pt>
    <dgm:pt modelId="{03EB68E8-3595-47A5-A151-1464BD679E62}" type="pres">
      <dgm:prSet presAssocID="{E65FEF7E-851D-4620-B922-A680AB5D7E52}" presName="FiveNodes_3" presStyleLbl="node1" presStyleIdx="2" presStyleCnt="5">
        <dgm:presLayoutVars>
          <dgm:bulletEnabled val="1"/>
        </dgm:presLayoutVars>
      </dgm:prSet>
      <dgm:spPr/>
    </dgm:pt>
    <dgm:pt modelId="{E12A2EC2-DFBF-4A99-9772-2F35A112111B}" type="pres">
      <dgm:prSet presAssocID="{E65FEF7E-851D-4620-B922-A680AB5D7E52}" presName="FiveNodes_4" presStyleLbl="node1" presStyleIdx="3" presStyleCnt="5">
        <dgm:presLayoutVars>
          <dgm:bulletEnabled val="1"/>
        </dgm:presLayoutVars>
      </dgm:prSet>
      <dgm:spPr/>
    </dgm:pt>
    <dgm:pt modelId="{B94EED72-259F-44E0-8F1D-735D5E6B0DDD}" type="pres">
      <dgm:prSet presAssocID="{E65FEF7E-851D-4620-B922-A680AB5D7E52}" presName="FiveNodes_5" presStyleLbl="node1" presStyleIdx="4" presStyleCnt="5">
        <dgm:presLayoutVars>
          <dgm:bulletEnabled val="1"/>
        </dgm:presLayoutVars>
      </dgm:prSet>
      <dgm:spPr/>
    </dgm:pt>
    <dgm:pt modelId="{A32AFB47-8361-479A-95C0-7AD3BDE2272E}" type="pres">
      <dgm:prSet presAssocID="{E65FEF7E-851D-4620-B922-A680AB5D7E52}" presName="FiveConn_1-2" presStyleLbl="fgAccFollowNode1" presStyleIdx="0" presStyleCnt="4">
        <dgm:presLayoutVars>
          <dgm:bulletEnabled val="1"/>
        </dgm:presLayoutVars>
      </dgm:prSet>
      <dgm:spPr/>
    </dgm:pt>
    <dgm:pt modelId="{9EFE63D1-EDDE-4CBD-A5DF-E01FF63F4CE0}" type="pres">
      <dgm:prSet presAssocID="{E65FEF7E-851D-4620-B922-A680AB5D7E52}" presName="FiveConn_2-3" presStyleLbl="fgAccFollowNode1" presStyleIdx="1" presStyleCnt="4">
        <dgm:presLayoutVars>
          <dgm:bulletEnabled val="1"/>
        </dgm:presLayoutVars>
      </dgm:prSet>
      <dgm:spPr/>
    </dgm:pt>
    <dgm:pt modelId="{AFD486E1-6AD9-42B8-AA53-C625C47C4A03}" type="pres">
      <dgm:prSet presAssocID="{E65FEF7E-851D-4620-B922-A680AB5D7E52}" presName="FiveConn_3-4" presStyleLbl="fgAccFollowNode1" presStyleIdx="2" presStyleCnt="4">
        <dgm:presLayoutVars>
          <dgm:bulletEnabled val="1"/>
        </dgm:presLayoutVars>
      </dgm:prSet>
      <dgm:spPr/>
    </dgm:pt>
    <dgm:pt modelId="{CDD1F677-3850-43E3-875E-D51489B7A3F7}" type="pres">
      <dgm:prSet presAssocID="{E65FEF7E-851D-4620-B922-A680AB5D7E52}" presName="FiveConn_4-5" presStyleLbl="fgAccFollowNode1" presStyleIdx="3" presStyleCnt="4">
        <dgm:presLayoutVars>
          <dgm:bulletEnabled val="1"/>
        </dgm:presLayoutVars>
      </dgm:prSet>
      <dgm:spPr/>
    </dgm:pt>
    <dgm:pt modelId="{BF948D19-BD08-42DA-91FA-78C39E709BBD}" type="pres">
      <dgm:prSet presAssocID="{E65FEF7E-851D-4620-B922-A680AB5D7E52}" presName="FiveNodes_1_text" presStyleLbl="node1" presStyleIdx="4" presStyleCnt="5">
        <dgm:presLayoutVars>
          <dgm:bulletEnabled val="1"/>
        </dgm:presLayoutVars>
      </dgm:prSet>
      <dgm:spPr/>
    </dgm:pt>
    <dgm:pt modelId="{5FE2B30F-BB05-4FD4-8324-8BD9FD8A45D7}" type="pres">
      <dgm:prSet presAssocID="{E65FEF7E-851D-4620-B922-A680AB5D7E52}" presName="FiveNodes_2_text" presStyleLbl="node1" presStyleIdx="4" presStyleCnt="5">
        <dgm:presLayoutVars>
          <dgm:bulletEnabled val="1"/>
        </dgm:presLayoutVars>
      </dgm:prSet>
      <dgm:spPr/>
    </dgm:pt>
    <dgm:pt modelId="{6D38AE1D-77DD-44C7-8810-2A5051594355}" type="pres">
      <dgm:prSet presAssocID="{E65FEF7E-851D-4620-B922-A680AB5D7E52}" presName="FiveNodes_3_text" presStyleLbl="node1" presStyleIdx="4" presStyleCnt="5">
        <dgm:presLayoutVars>
          <dgm:bulletEnabled val="1"/>
        </dgm:presLayoutVars>
      </dgm:prSet>
      <dgm:spPr/>
    </dgm:pt>
    <dgm:pt modelId="{877DF0A7-F355-44F2-9C53-A3ECD445CBB1}" type="pres">
      <dgm:prSet presAssocID="{E65FEF7E-851D-4620-B922-A680AB5D7E52}" presName="FiveNodes_4_text" presStyleLbl="node1" presStyleIdx="4" presStyleCnt="5">
        <dgm:presLayoutVars>
          <dgm:bulletEnabled val="1"/>
        </dgm:presLayoutVars>
      </dgm:prSet>
      <dgm:spPr/>
    </dgm:pt>
    <dgm:pt modelId="{B2A1EAD1-1610-47AD-BE2E-EFAF4322C17C}" type="pres">
      <dgm:prSet presAssocID="{E65FEF7E-851D-4620-B922-A680AB5D7E52}" presName="FiveNodes_5_text" presStyleLbl="node1" presStyleIdx="4" presStyleCnt="5">
        <dgm:presLayoutVars>
          <dgm:bulletEnabled val="1"/>
        </dgm:presLayoutVars>
      </dgm:prSet>
      <dgm:spPr/>
    </dgm:pt>
  </dgm:ptLst>
  <dgm:cxnLst>
    <dgm:cxn modelId="{4587F910-26B0-4875-81A3-65146F4530EB}" type="presOf" srcId="{75498AFF-6115-4532-A13C-F4BC053C4C8C}" destId="{B2A1EAD1-1610-47AD-BE2E-EFAF4322C17C}" srcOrd="1" destOrd="0" presId="urn:microsoft.com/office/officeart/2005/8/layout/vProcess5"/>
    <dgm:cxn modelId="{61809E12-4836-45C3-A118-1A154D270A0B}" type="presOf" srcId="{18E45340-BB22-4090-A6C4-FD20C2EF755A}" destId="{9EFE63D1-EDDE-4CBD-A5DF-E01FF63F4CE0}" srcOrd="0" destOrd="0" presId="urn:microsoft.com/office/officeart/2005/8/layout/vProcess5"/>
    <dgm:cxn modelId="{EAE81813-B443-48F3-92B4-E40AA1674C13}" type="presOf" srcId="{8ECFAFE7-D650-461E-A508-DE8362159084}" destId="{CDD1F677-3850-43E3-875E-D51489B7A3F7}" srcOrd="0" destOrd="0" presId="urn:microsoft.com/office/officeart/2005/8/layout/vProcess5"/>
    <dgm:cxn modelId="{1EFEB518-6E4B-46D6-AD04-633D2E8AAC03}" type="presOf" srcId="{D4D7FECA-662C-49F1-A256-D4951DDAFB4F}" destId="{1CAFD216-867C-4BC8-A851-C217DE6CE62B}" srcOrd="0" destOrd="0" presId="urn:microsoft.com/office/officeart/2005/8/layout/vProcess5"/>
    <dgm:cxn modelId="{8C3C272D-791C-4234-A780-8EE5DEAB86C2}" type="presOf" srcId="{E0E3B10A-E0A2-4ED2-91D1-92486038CD41}" destId="{6D38AE1D-77DD-44C7-8810-2A5051594355}" srcOrd="1" destOrd="0" presId="urn:microsoft.com/office/officeart/2005/8/layout/vProcess5"/>
    <dgm:cxn modelId="{2620FE3E-9CEF-4360-98AE-B50BDC69DF0C}" srcId="{E65FEF7E-851D-4620-B922-A680AB5D7E52}" destId="{E0E3B10A-E0A2-4ED2-91D1-92486038CD41}" srcOrd="2" destOrd="0" parTransId="{E37AABE3-7BD6-47CC-9579-675870ECA754}" sibTransId="{6C3CA33E-8E69-46AB-8BE5-6291B61660FC}"/>
    <dgm:cxn modelId="{B4051570-1DF2-4F1A-BC6D-42FE34548ADA}" srcId="{E65FEF7E-851D-4620-B922-A680AB5D7E52}" destId="{9F4E71B2-79E5-49D2-8550-2D462D950C96}" srcOrd="3" destOrd="0" parTransId="{CA1FA1E8-570F-41A3-9D31-993A46A5CDFB}" sibTransId="{8ECFAFE7-D650-461E-A508-DE8362159084}"/>
    <dgm:cxn modelId="{B50E0182-DEE2-42C9-90DB-DC9CFB18B416}" srcId="{E65FEF7E-851D-4620-B922-A680AB5D7E52}" destId="{D4D7FECA-662C-49F1-A256-D4951DDAFB4F}" srcOrd="1" destOrd="0" parTransId="{95FFB0D7-45A9-4BA3-BB93-27A96A3F3187}" sibTransId="{18E45340-BB22-4090-A6C4-FD20C2EF755A}"/>
    <dgm:cxn modelId="{D2753C86-1061-43D9-8C11-5B916E3EA485}" type="presOf" srcId="{D4D7FECA-662C-49F1-A256-D4951DDAFB4F}" destId="{5FE2B30F-BB05-4FD4-8324-8BD9FD8A45D7}" srcOrd="1" destOrd="0" presId="urn:microsoft.com/office/officeart/2005/8/layout/vProcess5"/>
    <dgm:cxn modelId="{DB578797-2DC2-4574-8385-DD88DB539ED3}" type="presOf" srcId="{F618F016-1983-46C1-B821-7645608D1581}" destId="{A32AFB47-8361-479A-95C0-7AD3BDE2272E}" srcOrd="0" destOrd="0" presId="urn:microsoft.com/office/officeart/2005/8/layout/vProcess5"/>
    <dgm:cxn modelId="{35F9BC9A-24B8-4EEF-958B-2087F1461905}" type="presOf" srcId="{9F4E71B2-79E5-49D2-8550-2D462D950C96}" destId="{E12A2EC2-DFBF-4A99-9772-2F35A112111B}" srcOrd="0" destOrd="0" presId="urn:microsoft.com/office/officeart/2005/8/layout/vProcess5"/>
    <dgm:cxn modelId="{7BC85FA2-B14C-40B3-B74D-E670FEF766B2}" srcId="{E65FEF7E-851D-4620-B922-A680AB5D7E52}" destId="{AB5321DE-4F51-4870-9FCA-85AA55589A52}" srcOrd="0" destOrd="0" parTransId="{5E365B40-1854-4EC9-BE03-6AB9155FA470}" sibTransId="{F618F016-1983-46C1-B821-7645608D1581}"/>
    <dgm:cxn modelId="{413E78A8-6074-412D-AF89-8029E67E7F8A}" type="presOf" srcId="{E0E3B10A-E0A2-4ED2-91D1-92486038CD41}" destId="{03EB68E8-3595-47A5-A151-1464BD679E62}" srcOrd="0" destOrd="0" presId="urn:microsoft.com/office/officeart/2005/8/layout/vProcess5"/>
    <dgm:cxn modelId="{DADD81AA-1EAE-482B-AC4C-B6FA134F2492}" type="presOf" srcId="{E65FEF7E-851D-4620-B922-A680AB5D7E52}" destId="{3A6D1689-82D2-4742-AF8F-D0A2D39B15F9}" srcOrd="0" destOrd="0" presId="urn:microsoft.com/office/officeart/2005/8/layout/vProcess5"/>
    <dgm:cxn modelId="{3B99C7AE-8435-4290-BC15-0054AB66338F}" type="presOf" srcId="{75498AFF-6115-4532-A13C-F4BC053C4C8C}" destId="{B94EED72-259F-44E0-8F1D-735D5E6B0DDD}" srcOrd="0" destOrd="0" presId="urn:microsoft.com/office/officeart/2005/8/layout/vProcess5"/>
    <dgm:cxn modelId="{2DF6CBBC-C96D-4642-BC93-F3D984F8FD59}" type="presOf" srcId="{6C3CA33E-8E69-46AB-8BE5-6291B61660FC}" destId="{AFD486E1-6AD9-42B8-AA53-C625C47C4A03}" srcOrd="0" destOrd="0" presId="urn:microsoft.com/office/officeart/2005/8/layout/vProcess5"/>
    <dgm:cxn modelId="{8CCA92BE-917A-491A-AD21-BE11F4EEBC97}" srcId="{E65FEF7E-851D-4620-B922-A680AB5D7E52}" destId="{75498AFF-6115-4532-A13C-F4BC053C4C8C}" srcOrd="4" destOrd="0" parTransId="{6D593934-923A-4CC0-933C-664B56513A88}" sibTransId="{610EBD05-E047-40F4-BAD7-E0615E0E8E5D}"/>
    <dgm:cxn modelId="{65B3CCD4-FA55-48CF-B47F-1BE63C67A297}" type="presOf" srcId="{9F4E71B2-79E5-49D2-8550-2D462D950C96}" destId="{877DF0A7-F355-44F2-9C53-A3ECD445CBB1}" srcOrd="1" destOrd="0" presId="urn:microsoft.com/office/officeart/2005/8/layout/vProcess5"/>
    <dgm:cxn modelId="{80A472EF-0961-4812-870E-E6D4EAB3ACAC}" type="presOf" srcId="{AB5321DE-4F51-4870-9FCA-85AA55589A52}" destId="{BF948D19-BD08-42DA-91FA-78C39E709BBD}" srcOrd="1" destOrd="0" presId="urn:microsoft.com/office/officeart/2005/8/layout/vProcess5"/>
    <dgm:cxn modelId="{AA9E4FFB-F149-4AA6-846B-5A549381FFF8}" type="presOf" srcId="{AB5321DE-4F51-4870-9FCA-85AA55589A52}" destId="{3A6BADFD-5BCE-4EA8-8B15-AEFA5C8247BA}" srcOrd="0" destOrd="0" presId="urn:microsoft.com/office/officeart/2005/8/layout/vProcess5"/>
    <dgm:cxn modelId="{CB7400F7-7A56-442C-A95E-4937E16B1F1E}" type="presParOf" srcId="{3A6D1689-82D2-4742-AF8F-D0A2D39B15F9}" destId="{6000F840-BB26-4675-A6BF-0EF87B58A213}" srcOrd="0" destOrd="0" presId="urn:microsoft.com/office/officeart/2005/8/layout/vProcess5"/>
    <dgm:cxn modelId="{58B72DE7-A497-4A75-AB4C-21DB794CA66F}" type="presParOf" srcId="{3A6D1689-82D2-4742-AF8F-D0A2D39B15F9}" destId="{3A6BADFD-5BCE-4EA8-8B15-AEFA5C8247BA}" srcOrd="1" destOrd="0" presId="urn:microsoft.com/office/officeart/2005/8/layout/vProcess5"/>
    <dgm:cxn modelId="{19F72837-10F2-46C0-A8FC-1D513F1B2A09}" type="presParOf" srcId="{3A6D1689-82D2-4742-AF8F-D0A2D39B15F9}" destId="{1CAFD216-867C-4BC8-A851-C217DE6CE62B}" srcOrd="2" destOrd="0" presId="urn:microsoft.com/office/officeart/2005/8/layout/vProcess5"/>
    <dgm:cxn modelId="{BD51AFC2-FD44-4754-8104-D71F33C547EB}" type="presParOf" srcId="{3A6D1689-82D2-4742-AF8F-D0A2D39B15F9}" destId="{03EB68E8-3595-47A5-A151-1464BD679E62}" srcOrd="3" destOrd="0" presId="urn:microsoft.com/office/officeart/2005/8/layout/vProcess5"/>
    <dgm:cxn modelId="{E8620743-6784-42F7-8672-7D1D35351839}" type="presParOf" srcId="{3A6D1689-82D2-4742-AF8F-D0A2D39B15F9}" destId="{E12A2EC2-DFBF-4A99-9772-2F35A112111B}" srcOrd="4" destOrd="0" presId="urn:microsoft.com/office/officeart/2005/8/layout/vProcess5"/>
    <dgm:cxn modelId="{716E0991-E99D-4494-87F9-D10835368EB5}" type="presParOf" srcId="{3A6D1689-82D2-4742-AF8F-D0A2D39B15F9}" destId="{B94EED72-259F-44E0-8F1D-735D5E6B0DDD}" srcOrd="5" destOrd="0" presId="urn:microsoft.com/office/officeart/2005/8/layout/vProcess5"/>
    <dgm:cxn modelId="{D5C0E759-61C8-4A24-8F97-F7A9CB0CE897}" type="presParOf" srcId="{3A6D1689-82D2-4742-AF8F-D0A2D39B15F9}" destId="{A32AFB47-8361-479A-95C0-7AD3BDE2272E}" srcOrd="6" destOrd="0" presId="urn:microsoft.com/office/officeart/2005/8/layout/vProcess5"/>
    <dgm:cxn modelId="{0FA7C1BC-CEAF-4934-8C20-9837B354AA3A}" type="presParOf" srcId="{3A6D1689-82D2-4742-AF8F-D0A2D39B15F9}" destId="{9EFE63D1-EDDE-4CBD-A5DF-E01FF63F4CE0}" srcOrd="7" destOrd="0" presId="urn:microsoft.com/office/officeart/2005/8/layout/vProcess5"/>
    <dgm:cxn modelId="{AA6957E2-7F67-4B3C-BA7F-2213C924FC39}" type="presParOf" srcId="{3A6D1689-82D2-4742-AF8F-D0A2D39B15F9}" destId="{AFD486E1-6AD9-42B8-AA53-C625C47C4A03}" srcOrd="8" destOrd="0" presId="urn:microsoft.com/office/officeart/2005/8/layout/vProcess5"/>
    <dgm:cxn modelId="{E2313BE4-7761-4146-ACFE-91DD5716826F}" type="presParOf" srcId="{3A6D1689-82D2-4742-AF8F-D0A2D39B15F9}" destId="{CDD1F677-3850-43E3-875E-D51489B7A3F7}" srcOrd="9" destOrd="0" presId="urn:microsoft.com/office/officeart/2005/8/layout/vProcess5"/>
    <dgm:cxn modelId="{652C29BD-652B-46D4-90B9-F0670E3703AC}" type="presParOf" srcId="{3A6D1689-82D2-4742-AF8F-D0A2D39B15F9}" destId="{BF948D19-BD08-42DA-91FA-78C39E709BBD}" srcOrd="10" destOrd="0" presId="urn:microsoft.com/office/officeart/2005/8/layout/vProcess5"/>
    <dgm:cxn modelId="{0191E50A-E904-4571-BEC1-E28C79724863}" type="presParOf" srcId="{3A6D1689-82D2-4742-AF8F-D0A2D39B15F9}" destId="{5FE2B30F-BB05-4FD4-8324-8BD9FD8A45D7}" srcOrd="11" destOrd="0" presId="urn:microsoft.com/office/officeart/2005/8/layout/vProcess5"/>
    <dgm:cxn modelId="{F5CBF507-BDAF-45D9-A7F7-70CB98C3B198}" type="presParOf" srcId="{3A6D1689-82D2-4742-AF8F-D0A2D39B15F9}" destId="{6D38AE1D-77DD-44C7-8810-2A5051594355}" srcOrd="12" destOrd="0" presId="urn:microsoft.com/office/officeart/2005/8/layout/vProcess5"/>
    <dgm:cxn modelId="{9AA5C145-51EF-454F-8B31-C1BF0A1958B8}" type="presParOf" srcId="{3A6D1689-82D2-4742-AF8F-D0A2D39B15F9}" destId="{877DF0A7-F355-44F2-9C53-A3ECD445CBB1}" srcOrd="13" destOrd="0" presId="urn:microsoft.com/office/officeart/2005/8/layout/vProcess5"/>
    <dgm:cxn modelId="{52821321-045B-4D01-B701-69DF8F56FDB0}" type="presParOf" srcId="{3A6D1689-82D2-4742-AF8F-D0A2D39B15F9}" destId="{B2A1EAD1-1610-47AD-BE2E-EFAF4322C17C}"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5FEF7E-851D-4620-B922-A680AB5D7E52}"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AB5321DE-4F51-4870-9FCA-85AA55589A52}">
      <dgm:prSet/>
      <dgm:spPr/>
      <dgm:t>
        <a:bodyPr/>
        <a:lstStyle/>
        <a:p>
          <a:r>
            <a:rPr lang="en-US" dirty="0"/>
            <a:t>Initial Validation Accuracy: 81.06%% (Epoch 1).</a:t>
          </a:r>
        </a:p>
      </dgm:t>
    </dgm:pt>
    <dgm:pt modelId="{5E365B40-1854-4EC9-BE03-6AB9155FA470}" type="parTrans" cxnId="{7BC85FA2-B14C-40B3-B74D-E670FEF766B2}">
      <dgm:prSet/>
      <dgm:spPr/>
      <dgm:t>
        <a:bodyPr/>
        <a:lstStyle/>
        <a:p>
          <a:endParaRPr lang="en-US"/>
        </a:p>
      </dgm:t>
    </dgm:pt>
    <dgm:pt modelId="{F618F016-1983-46C1-B821-7645608D1581}" type="sibTrans" cxnId="{7BC85FA2-B14C-40B3-B74D-E670FEF766B2}">
      <dgm:prSet/>
      <dgm:spPr/>
      <dgm:t>
        <a:bodyPr/>
        <a:lstStyle/>
        <a:p>
          <a:endParaRPr lang="en-US"/>
        </a:p>
      </dgm:t>
    </dgm:pt>
    <dgm:pt modelId="{D4D7FECA-662C-49F1-A256-D4951DDAFB4F}">
      <dgm:prSet/>
      <dgm:spPr/>
      <dgm:t>
        <a:bodyPr/>
        <a:lstStyle/>
        <a:p>
          <a:r>
            <a:rPr lang="en-US" dirty="0"/>
            <a:t>Final Validation Accuracy: 94.41% (Epoch 10).</a:t>
          </a:r>
        </a:p>
      </dgm:t>
    </dgm:pt>
    <dgm:pt modelId="{95FFB0D7-45A9-4BA3-BB93-27A96A3F3187}" type="parTrans" cxnId="{B50E0182-DEE2-42C9-90DB-DC9CFB18B416}">
      <dgm:prSet/>
      <dgm:spPr/>
      <dgm:t>
        <a:bodyPr/>
        <a:lstStyle/>
        <a:p>
          <a:endParaRPr lang="en-US"/>
        </a:p>
      </dgm:t>
    </dgm:pt>
    <dgm:pt modelId="{18E45340-BB22-4090-A6C4-FD20C2EF755A}" type="sibTrans" cxnId="{B50E0182-DEE2-42C9-90DB-DC9CFB18B416}">
      <dgm:prSet/>
      <dgm:spPr/>
      <dgm:t>
        <a:bodyPr/>
        <a:lstStyle/>
        <a:p>
          <a:endParaRPr lang="en-US"/>
        </a:p>
      </dgm:t>
    </dgm:pt>
    <dgm:pt modelId="{E0E3B10A-E0A2-4ED2-91D1-92486038CD41}">
      <dgm:prSet/>
      <dgm:spPr/>
      <dgm:t>
        <a:bodyPr/>
        <a:lstStyle/>
        <a:p>
          <a:r>
            <a:rPr lang="en-US" dirty="0"/>
            <a:t>Validation Loss: Reduced from 0.5164 to 0.1660.</a:t>
          </a:r>
        </a:p>
      </dgm:t>
    </dgm:pt>
    <dgm:pt modelId="{E37AABE3-7BD6-47CC-9579-675870ECA754}" type="parTrans" cxnId="{2620FE3E-9CEF-4360-98AE-B50BDC69DF0C}">
      <dgm:prSet/>
      <dgm:spPr/>
      <dgm:t>
        <a:bodyPr/>
        <a:lstStyle/>
        <a:p>
          <a:endParaRPr lang="en-US"/>
        </a:p>
      </dgm:t>
    </dgm:pt>
    <dgm:pt modelId="{6C3CA33E-8E69-46AB-8BE5-6291B61660FC}" type="sibTrans" cxnId="{2620FE3E-9CEF-4360-98AE-B50BDC69DF0C}">
      <dgm:prSet/>
      <dgm:spPr/>
      <dgm:t>
        <a:bodyPr/>
        <a:lstStyle/>
        <a:p>
          <a:endParaRPr lang="en-US"/>
        </a:p>
      </dgm:t>
    </dgm:pt>
    <dgm:pt modelId="{9F4E71B2-79E5-49D2-8550-2D462D950C96}">
      <dgm:prSet/>
      <dgm:spPr/>
      <dgm:t>
        <a:bodyPr/>
        <a:lstStyle/>
        <a:p>
          <a:r>
            <a:rPr lang="en-US" dirty="0"/>
            <a:t>Consistent improvement with minimal overfitting.</a:t>
          </a:r>
        </a:p>
      </dgm:t>
    </dgm:pt>
    <dgm:pt modelId="{CA1FA1E8-570F-41A3-9D31-993A46A5CDFB}" type="parTrans" cxnId="{B4051570-1DF2-4F1A-BC6D-42FE34548ADA}">
      <dgm:prSet/>
      <dgm:spPr/>
      <dgm:t>
        <a:bodyPr/>
        <a:lstStyle/>
        <a:p>
          <a:endParaRPr lang="en-US"/>
        </a:p>
      </dgm:t>
    </dgm:pt>
    <dgm:pt modelId="{8ECFAFE7-D650-461E-A508-DE8362159084}" type="sibTrans" cxnId="{B4051570-1DF2-4F1A-BC6D-42FE34548ADA}">
      <dgm:prSet/>
      <dgm:spPr/>
      <dgm:t>
        <a:bodyPr/>
        <a:lstStyle/>
        <a:p>
          <a:endParaRPr lang="en-US"/>
        </a:p>
      </dgm:t>
    </dgm:pt>
    <dgm:pt modelId="{75498AFF-6115-4532-A13C-F4BC053C4C8C}">
      <dgm:prSet/>
      <dgm:spPr/>
      <dgm:t>
        <a:bodyPr/>
        <a:lstStyle/>
        <a:p>
          <a:r>
            <a:rPr lang="en-US" dirty="0"/>
            <a:t>Validation closely matches training performance.</a:t>
          </a:r>
        </a:p>
      </dgm:t>
    </dgm:pt>
    <dgm:pt modelId="{6D593934-923A-4CC0-933C-664B56513A88}" type="parTrans" cxnId="{8CCA92BE-917A-491A-AD21-BE11F4EEBC97}">
      <dgm:prSet/>
      <dgm:spPr/>
      <dgm:t>
        <a:bodyPr/>
        <a:lstStyle/>
        <a:p>
          <a:endParaRPr lang="en-US"/>
        </a:p>
      </dgm:t>
    </dgm:pt>
    <dgm:pt modelId="{610EBD05-E047-40F4-BAD7-E0615E0E8E5D}" type="sibTrans" cxnId="{8CCA92BE-917A-491A-AD21-BE11F4EEBC97}">
      <dgm:prSet/>
      <dgm:spPr/>
      <dgm:t>
        <a:bodyPr/>
        <a:lstStyle/>
        <a:p>
          <a:endParaRPr lang="en-US"/>
        </a:p>
      </dgm:t>
    </dgm:pt>
    <dgm:pt modelId="{3A6D1689-82D2-4742-AF8F-D0A2D39B15F9}" type="pres">
      <dgm:prSet presAssocID="{E65FEF7E-851D-4620-B922-A680AB5D7E52}" presName="outerComposite" presStyleCnt="0">
        <dgm:presLayoutVars>
          <dgm:chMax val="5"/>
          <dgm:dir/>
          <dgm:resizeHandles val="exact"/>
        </dgm:presLayoutVars>
      </dgm:prSet>
      <dgm:spPr/>
    </dgm:pt>
    <dgm:pt modelId="{6000F840-BB26-4675-A6BF-0EF87B58A213}" type="pres">
      <dgm:prSet presAssocID="{E65FEF7E-851D-4620-B922-A680AB5D7E52}" presName="dummyMaxCanvas" presStyleCnt="0">
        <dgm:presLayoutVars/>
      </dgm:prSet>
      <dgm:spPr/>
    </dgm:pt>
    <dgm:pt modelId="{3A6BADFD-5BCE-4EA8-8B15-AEFA5C8247BA}" type="pres">
      <dgm:prSet presAssocID="{E65FEF7E-851D-4620-B922-A680AB5D7E52}" presName="FiveNodes_1" presStyleLbl="node1" presStyleIdx="0" presStyleCnt="5">
        <dgm:presLayoutVars>
          <dgm:bulletEnabled val="1"/>
        </dgm:presLayoutVars>
      </dgm:prSet>
      <dgm:spPr/>
    </dgm:pt>
    <dgm:pt modelId="{1CAFD216-867C-4BC8-A851-C217DE6CE62B}" type="pres">
      <dgm:prSet presAssocID="{E65FEF7E-851D-4620-B922-A680AB5D7E52}" presName="FiveNodes_2" presStyleLbl="node1" presStyleIdx="1" presStyleCnt="5">
        <dgm:presLayoutVars>
          <dgm:bulletEnabled val="1"/>
        </dgm:presLayoutVars>
      </dgm:prSet>
      <dgm:spPr/>
    </dgm:pt>
    <dgm:pt modelId="{03EB68E8-3595-47A5-A151-1464BD679E62}" type="pres">
      <dgm:prSet presAssocID="{E65FEF7E-851D-4620-B922-A680AB5D7E52}" presName="FiveNodes_3" presStyleLbl="node1" presStyleIdx="2" presStyleCnt="5">
        <dgm:presLayoutVars>
          <dgm:bulletEnabled val="1"/>
        </dgm:presLayoutVars>
      </dgm:prSet>
      <dgm:spPr/>
    </dgm:pt>
    <dgm:pt modelId="{E12A2EC2-DFBF-4A99-9772-2F35A112111B}" type="pres">
      <dgm:prSet presAssocID="{E65FEF7E-851D-4620-B922-A680AB5D7E52}" presName="FiveNodes_4" presStyleLbl="node1" presStyleIdx="3" presStyleCnt="5">
        <dgm:presLayoutVars>
          <dgm:bulletEnabled val="1"/>
        </dgm:presLayoutVars>
      </dgm:prSet>
      <dgm:spPr/>
    </dgm:pt>
    <dgm:pt modelId="{B94EED72-259F-44E0-8F1D-735D5E6B0DDD}" type="pres">
      <dgm:prSet presAssocID="{E65FEF7E-851D-4620-B922-A680AB5D7E52}" presName="FiveNodes_5" presStyleLbl="node1" presStyleIdx="4" presStyleCnt="5">
        <dgm:presLayoutVars>
          <dgm:bulletEnabled val="1"/>
        </dgm:presLayoutVars>
      </dgm:prSet>
      <dgm:spPr/>
    </dgm:pt>
    <dgm:pt modelId="{A32AFB47-8361-479A-95C0-7AD3BDE2272E}" type="pres">
      <dgm:prSet presAssocID="{E65FEF7E-851D-4620-B922-A680AB5D7E52}" presName="FiveConn_1-2" presStyleLbl="fgAccFollowNode1" presStyleIdx="0" presStyleCnt="4">
        <dgm:presLayoutVars>
          <dgm:bulletEnabled val="1"/>
        </dgm:presLayoutVars>
      </dgm:prSet>
      <dgm:spPr/>
    </dgm:pt>
    <dgm:pt modelId="{9EFE63D1-EDDE-4CBD-A5DF-E01FF63F4CE0}" type="pres">
      <dgm:prSet presAssocID="{E65FEF7E-851D-4620-B922-A680AB5D7E52}" presName="FiveConn_2-3" presStyleLbl="fgAccFollowNode1" presStyleIdx="1" presStyleCnt="4">
        <dgm:presLayoutVars>
          <dgm:bulletEnabled val="1"/>
        </dgm:presLayoutVars>
      </dgm:prSet>
      <dgm:spPr/>
    </dgm:pt>
    <dgm:pt modelId="{AFD486E1-6AD9-42B8-AA53-C625C47C4A03}" type="pres">
      <dgm:prSet presAssocID="{E65FEF7E-851D-4620-B922-A680AB5D7E52}" presName="FiveConn_3-4" presStyleLbl="fgAccFollowNode1" presStyleIdx="2" presStyleCnt="4">
        <dgm:presLayoutVars>
          <dgm:bulletEnabled val="1"/>
        </dgm:presLayoutVars>
      </dgm:prSet>
      <dgm:spPr/>
    </dgm:pt>
    <dgm:pt modelId="{CDD1F677-3850-43E3-875E-D51489B7A3F7}" type="pres">
      <dgm:prSet presAssocID="{E65FEF7E-851D-4620-B922-A680AB5D7E52}" presName="FiveConn_4-5" presStyleLbl="fgAccFollowNode1" presStyleIdx="3" presStyleCnt="4">
        <dgm:presLayoutVars>
          <dgm:bulletEnabled val="1"/>
        </dgm:presLayoutVars>
      </dgm:prSet>
      <dgm:spPr/>
    </dgm:pt>
    <dgm:pt modelId="{BF948D19-BD08-42DA-91FA-78C39E709BBD}" type="pres">
      <dgm:prSet presAssocID="{E65FEF7E-851D-4620-B922-A680AB5D7E52}" presName="FiveNodes_1_text" presStyleLbl="node1" presStyleIdx="4" presStyleCnt="5">
        <dgm:presLayoutVars>
          <dgm:bulletEnabled val="1"/>
        </dgm:presLayoutVars>
      </dgm:prSet>
      <dgm:spPr/>
    </dgm:pt>
    <dgm:pt modelId="{5FE2B30F-BB05-4FD4-8324-8BD9FD8A45D7}" type="pres">
      <dgm:prSet presAssocID="{E65FEF7E-851D-4620-B922-A680AB5D7E52}" presName="FiveNodes_2_text" presStyleLbl="node1" presStyleIdx="4" presStyleCnt="5">
        <dgm:presLayoutVars>
          <dgm:bulletEnabled val="1"/>
        </dgm:presLayoutVars>
      </dgm:prSet>
      <dgm:spPr/>
    </dgm:pt>
    <dgm:pt modelId="{6D38AE1D-77DD-44C7-8810-2A5051594355}" type="pres">
      <dgm:prSet presAssocID="{E65FEF7E-851D-4620-B922-A680AB5D7E52}" presName="FiveNodes_3_text" presStyleLbl="node1" presStyleIdx="4" presStyleCnt="5">
        <dgm:presLayoutVars>
          <dgm:bulletEnabled val="1"/>
        </dgm:presLayoutVars>
      </dgm:prSet>
      <dgm:spPr/>
    </dgm:pt>
    <dgm:pt modelId="{877DF0A7-F355-44F2-9C53-A3ECD445CBB1}" type="pres">
      <dgm:prSet presAssocID="{E65FEF7E-851D-4620-B922-A680AB5D7E52}" presName="FiveNodes_4_text" presStyleLbl="node1" presStyleIdx="4" presStyleCnt="5">
        <dgm:presLayoutVars>
          <dgm:bulletEnabled val="1"/>
        </dgm:presLayoutVars>
      </dgm:prSet>
      <dgm:spPr/>
    </dgm:pt>
    <dgm:pt modelId="{B2A1EAD1-1610-47AD-BE2E-EFAF4322C17C}" type="pres">
      <dgm:prSet presAssocID="{E65FEF7E-851D-4620-B922-A680AB5D7E52}" presName="FiveNodes_5_text" presStyleLbl="node1" presStyleIdx="4" presStyleCnt="5">
        <dgm:presLayoutVars>
          <dgm:bulletEnabled val="1"/>
        </dgm:presLayoutVars>
      </dgm:prSet>
      <dgm:spPr/>
    </dgm:pt>
  </dgm:ptLst>
  <dgm:cxnLst>
    <dgm:cxn modelId="{4587F910-26B0-4875-81A3-65146F4530EB}" type="presOf" srcId="{75498AFF-6115-4532-A13C-F4BC053C4C8C}" destId="{B2A1EAD1-1610-47AD-BE2E-EFAF4322C17C}" srcOrd="1" destOrd="0" presId="urn:microsoft.com/office/officeart/2005/8/layout/vProcess5"/>
    <dgm:cxn modelId="{61809E12-4836-45C3-A118-1A154D270A0B}" type="presOf" srcId="{18E45340-BB22-4090-A6C4-FD20C2EF755A}" destId="{9EFE63D1-EDDE-4CBD-A5DF-E01FF63F4CE0}" srcOrd="0" destOrd="0" presId="urn:microsoft.com/office/officeart/2005/8/layout/vProcess5"/>
    <dgm:cxn modelId="{EAE81813-B443-48F3-92B4-E40AA1674C13}" type="presOf" srcId="{8ECFAFE7-D650-461E-A508-DE8362159084}" destId="{CDD1F677-3850-43E3-875E-D51489B7A3F7}" srcOrd="0" destOrd="0" presId="urn:microsoft.com/office/officeart/2005/8/layout/vProcess5"/>
    <dgm:cxn modelId="{1EFEB518-6E4B-46D6-AD04-633D2E8AAC03}" type="presOf" srcId="{D4D7FECA-662C-49F1-A256-D4951DDAFB4F}" destId="{1CAFD216-867C-4BC8-A851-C217DE6CE62B}" srcOrd="0" destOrd="0" presId="urn:microsoft.com/office/officeart/2005/8/layout/vProcess5"/>
    <dgm:cxn modelId="{8C3C272D-791C-4234-A780-8EE5DEAB86C2}" type="presOf" srcId="{E0E3B10A-E0A2-4ED2-91D1-92486038CD41}" destId="{6D38AE1D-77DD-44C7-8810-2A5051594355}" srcOrd="1" destOrd="0" presId="urn:microsoft.com/office/officeart/2005/8/layout/vProcess5"/>
    <dgm:cxn modelId="{2620FE3E-9CEF-4360-98AE-B50BDC69DF0C}" srcId="{E65FEF7E-851D-4620-B922-A680AB5D7E52}" destId="{E0E3B10A-E0A2-4ED2-91D1-92486038CD41}" srcOrd="2" destOrd="0" parTransId="{E37AABE3-7BD6-47CC-9579-675870ECA754}" sibTransId="{6C3CA33E-8E69-46AB-8BE5-6291B61660FC}"/>
    <dgm:cxn modelId="{B4051570-1DF2-4F1A-BC6D-42FE34548ADA}" srcId="{E65FEF7E-851D-4620-B922-A680AB5D7E52}" destId="{9F4E71B2-79E5-49D2-8550-2D462D950C96}" srcOrd="3" destOrd="0" parTransId="{CA1FA1E8-570F-41A3-9D31-993A46A5CDFB}" sibTransId="{8ECFAFE7-D650-461E-A508-DE8362159084}"/>
    <dgm:cxn modelId="{B50E0182-DEE2-42C9-90DB-DC9CFB18B416}" srcId="{E65FEF7E-851D-4620-B922-A680AB5D7E52}" destId="{D4D7FECA-662C-49F1-A256-D4951DDAFB4F}" srcOrd="1" destOrd="0" parTransId="{95FFB0D7-45A9-4BA3-BB93-27A96A3F3187}" sibTransId="{18E45340-BB22-4090-A6C4-FD20C2EF755A}"/>
    <dgm:cxn modelId="{D2753C86-1061-43D9-8C11-5B916E3EA485}" type="presOf" srcId="{D4D7FECA-662C-49F1-A256-D4951DDAFB4F}" destId="{5FE2B30F-BB05-4FD4-8324-8BD9FD8A45D7}" srcOrd="1" destOrd="0" presId="urn:microsoft.com/office/officeart/2005/8/layout/vProcess5"/>
    <dgm:cxn modelId="{DB578797-2DC2-4574-8385-DD88DB539ED3}" type="presOf" srcId="{F618F016-1983-46C1-B821-7645608D1581}" destId="{A32AFB47-8361-479A-95C0-7AD3BDE2272E}" srcOrd="0" destOrd="0" presId="urn:microsoft.com/office/officeart/2005/8/layout/vProcess5"/>
    <dgm:cxn modelId="{35F9BC9A-24B8-4EEF-958B-2087F1461905}" type="presOf" srcId="{9F4E71B2-79E5-49D2-8550-2D462D950C96}" destId="{E12A2EC2-DFBF-4A99-9772-2F35A112111B}" srcOrd="0" destOrd="0" presId="urn:microsoft.com/office/officeart/2005/8/layout/vProcess5"/>
    <dgm:cxn modelId="{7BC85FA2-B14C-40B3-B74D-E670FEF766B2}" srcId="{E65FEF7E-851D-4620-B922-A680AB5D7E52}" destId="{AB5321DE-4F51-4870-9FCA-85AA55589A52}" srcOrd="0" destOrd="0" parTransId="{5E365B40-1854-4EC9-BE03-6AB9155FA470}" sibTransId="{F618F016-1983-46C1-B821-7645608D1581}"/>
    <dgm:cxn modelId="{413E78A8-6074-412D-AF89-8029E67E7F8A}" type="presOf" srcId="{E0E3B10A-E0A2-4ED2-91D1-92486038CD41}" destId="{03EB68E8-3595-47A5-A151-1464BD679E62}" srcOrd="0" destOrd="0" presId="urn:microsoft.com/office/officeart/2005/8/layout/vProcess5"/>
    <dgm:cxn modelId="{DADD81AA-1EAE-482B-AC4C-B6FA134F2492}" type="presOf" srcId="{E65FEF7E-851D-4620-B922-A680AB5D7E52}" destId="{3A6D1689-82D2-4742-AF8F-D0A2D39B15F9}" srcOrd="0" destOrd="0" presId="urn:microsoft.com/office/officeart/2005/8/layout/vProcess5"/>
    <dgm:cxn modelId="{3B99C7AE-8435-4290-BC15-0054AB66338F}" type="presOf" srcId="{75498AFF-6115-4532-A13C-F4BC053C4C8C}" destId="{B94EED72-259F-44E0-8F1D-735D5E6B0DDD}" srcOrd="0" destOrd="0" presId="urn:microsoft.com/office/officeart/2005/8/layout/vProcess5"/>
    <dgm:cxn modelId="{2DF6CBBC-C96D-4642-BC93-F3D984F8FD59}" type="presOf" srcId="{6C3CA33E-8E69-46AB-8BE5-6291B61660FC}" destId="{AFD486E1-6AD9-42B8-AA53-C625C47C4A03}" srcOrd="0" destOrd="0" presId="urn:microsoft.com/office/officeart/2005/8/layout/vProcess5"/>
    <dgm:cxn modelId="{8CCA92BE-917A-491A-AD21-BE11F4EEBC97}" srcId="{E65FEF7E-851D-4620-B922-A680AB5D7E52}" destId="{75498AFF-6115-4532-A13C-F4BC053C4C8C}" srcOrd="4" destOrd="0" parTransId="{6D593934-923A-4CC0-933C-664B56513A88}" sibTransId="{610EBD05-E047-40F4-BAD7-E0615E0E8E5D}"/>
    <dgm:cxn modelId="{65B3CCD4-FA55-48CF-B47F-1BE63C67A297}" type="presOf" srcId="{9F4E71B2-79E5-49D2-8550-2D462D950C96}" destId="{877DF0A7-F355-44F2-9C53-A3ECD445CBB1}" srcOrd="1" destOrd="0" presId="urn:microsoft.com/office/officeart/2005/8/layout/vProcess5"/>
    <dgm:cxn modelId="{80A472EF-0961-4812-870E-E6D4EAB3ACAC}" type="presOf" srcId="{AB5321DE-4F51-4870-9FCA-85AA55589A52}" destId="{BF948D19-BD08-42DA-91FA-78C39E709BBD}" srcOrd="1" destOrd="0" presId="urn:microsoft.com/office/officeart/2005/8/layout/vProcess5"/>
    <dgm:cxn modelId="{AA9E4FFB-F149-4AA6-846B-5A549381FFF8}" type="presOf" srcId="{AB5321DE-4F51-4870-9FCA-85AA55589A52}" destId="{3A6BADFD-5BCE-4EA8-8B15-AEFA5C8247BA}" srcOrd="0" destOrd="0" presId="urn:microsoft.com/office/officeart/2005/8/layout/vProcess5"/>
    <dgm:cxn modelId="{CB7400F7-7A56-442C-A95E-4937E16B1F1E}" type="presParOf" srcId="{3A6D1689-82D2-4742-AF8F-D0A2D39B15F9}" destId="{6000F840-BB26-4675-A6BF-0EF87B58A213}" srcOrd="0" destOrd="0" presId="urn:microsoft.com/office/officeart/2005/8/layout/vProcess5"/>
    <dgm:cxn modelId="{58B72DE7-A497-4A75-AB4C-21DB794CA66F}" type="presParOf" srcId="{3A6D1689-82D2-4742-AF8F-D0A2D39B15F9}" destId="{3A6BADFD-5BCE-4EA8-8B15-AEFA5C8247BA}" srcOrd="1" destOrd="0" presId="urn:microsoft.com/office/officeart/2005/8/layout/vProcess5"/>
    <dgm:cxn modelId="{19F72837-10F2-46C0-A8FC-1D513F1B2A09}" type="presParOf" srcId="{3A6D1689-82D2-4742-AF8F-D0A2D39B15F9}" destId="{1CAFD216-867C-4BC8-A851-C217DE6CE62B}" srcOrd="2" destOrd="0" presId="urn:microsoft.com/office/officeart/2005/8/layout/vProcess5"/>
    <dgm:cxn modelId="{BD51AFC2-FD44-4754-8104-D71F33C547EB}" type="presParOf" srcId="{3A6D1689-82D2-4742-AF8F-D0A2D39B15F9}" destId="{03EB68E8-3595-47A5-A151-1464BD679E62}" srcOrd="3" destOrd="0" presId="urn:microsoft.com/office/officeart/2005/8/layout/vProcess5"/>
    <dgm:cxn modelId="{E8620743-6784-42F7-8672-7D1D35351839}" type="presParOf" srcId="{3A6D1689-82D2-4742-AF8F-D0A2D39B15F9}" destId="{E12A2EC2-DFBF-4A99-9772-2F35A112111B}" srcOrd="4" destOrd="0" presId="urn:microsoft.com/office/officeart/2005/8/layout/vProcess5"/>
    <dgm:cxn modelId="{716E0991-E99D-4494-87F9-D10835368EB5}" type="presParOf" srcId="{3A6D1689-82D2-4742-AF8F-D0A2D39B15F9}" destId="{B94EED72-259F-44E0-8F1D-735D5E6B0DDD}" srcOrd="5" destOrd="0" presId="urn:microsoft.com/office/officeart/2005/8/layout/vProcess5"/>
    <dgm:cxn modelId="{D5C0E759-61C8-4A24-8F97-F7A9CB0CE897}" type="presParOf" srcId="{3A6D1689-82D2-4742-AF8F-D0A2D39B15F9}" destId="{A32AFB47-8361-479A-95C0-7AD3BDE2272E}" srcOrd="6" destOrd="0" presId="urn:microsoft.com/office/officeart/2005/8/layout/vProcess5"/>
    <dgm:cxn modelId="{0FA7C1BC-CEAF-4934-8C20-9837B354AA3A}" type="presParOf" srcId="{3A6D1689-82D2-4742-AF8F-D0A2D39B15F9}" destId="{9EFE63D1-EDDE-4CBD-A5DF-E01FF63F4CE0}" srcOrd="7" destOrd="0" presId="urn:microsoft.com/office/officeart/2005/8/layout/vProcess5"/>
    <dgm:cxn modelId="{AA6957E2-7F67-4B3C-BA7F-2213C924FC39}" type="presParOf" srcId="{3A6D1689-82D2-4742-AF8F-D0A2D39B15F9}" destId="{AFD486E1-6AD9-42B8-AA53-C625C47C4A03}" srcOrd="8" destOrd="0" presId="urn:microsoft.com/office/officeart/2005/8/layout/vProcess5"/>
    <dgm:cxn modelId="{E2313BE4-7761-4146-ACFE-91DD5716826F}" type="presParOf" srcId="{3A6D1689-82D2-4742-AF8F-D0A2D39B15F9}" destId="{CDD1F677-3850-43E3-875E-D51489B7A3F7}" srcOrd="9" destOrd="0" presId="urn:microsoft.com/office/officeart/2005/8/layout/vProcess5"/>
    <dgm:cxn modelId="{652C29BD-652B-46D4-90B9-F0670E3703AC}" type="presParOf" srcId="{3A6D1689-82D2-4742-AF8F-D0A2D39B15F9}" destId="{BF948D19-BD08-42DA-91FA-78C39E709BBD}" srcOrd="10" destOrd="0" presId="urn:microsoft.com/office/officeart/2005/8/layout/vProcess5"/>
    <dgm:cxn modelId="{0191E50A-E904-4571-BEC1-E28C79724863}" type="presParOf" srcId="{3A6D1689-82D2-4742-AF8F-D0A2D39B15F9}" destId="{5FE2B30F-BB05-4FD4-8324-8BD9FD8A45D7}" srcOrd="11" destOrd="0" presId="urn:microsoft.com/office/officeart/2005/8/layout/vProcess5"/>
    <dgm:cxn modelId="{F5CBF507-BDAF-45D9-A7F7-70CB98C3B198}" type="presParOf" srcId="{3A6D1689-82D2-4742-AF8F-D0A2D39B15F9}" destId="{6D38AE1D-77DD-44C7-8810-2A5051594355}" srcOrd="12" destOrd="0" presId="urn:microsoft.com/office/officeart/2005/8/layout/vProcess5"/>
    <dgm:cxn modelId="{9AA5C145-51EF-454F-8B31-C1BF0A1958B8}" type="presParOf" srcId="{3A6D1689-82D2-4742-AF8F-D0A2D39B15F9}" destId="{877DF0A7-F355-44F2-9C53-A3ECD445CBB1}" srcOrd="13" destOrd="0" presId="urn:microsoft.com/office/officeart/2005/8/layout/vProcess5"/>
    <dgm:cxn modelId="{52821321-045B-4D01-B701-69DF8F56FDB0}" type="presParOf" srcId="{3A6D1689-82D2-4742-AF8F-D0A2D39B15F9}" destId="{B2A1EAD1-1610-47AD-BE2E-EFAF4322C17C}"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B3BE18-BF80-409A-86E7-501669FB2561}"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B71F72E3-081D-4923-92C5-BE49655390CA}">
      <dgm:prSet/>
      <dgm:spPr/>
      <dgm:t>
        <a:bodyPr/>
        <a:lstStyle/>
        <a:p>
          <a:r>
            <a:rPr lang="en-US" dirty="0"/>
            <a:t>Test Accuracy: 94.24%.</a:t>
          </a:r>
        </a:p>
      </dgm:t>
    </dgm:pt>
    <dgm:pt modelId="{B8577D2E-E796-4E93-9163-3D93DA1D281C}" type="parTrans" cxnId="{E633E49D-0954-4F31-AA8D-A58DE63D7F15}">
      <dgm:prSet/>
      <dgm:spPr/>
      <dgm:t>
        <a:bodyPr/>
        <a:lstStyle/>
        <a:p>
          <a:endParaRPr lang="en-US"/>
        </a:p>
      </dgm:t>
    </dgm:pt>
    <dgm:pt modelId="{D4BCE730-1ABE-4CDC-82F1-27D921AF30E6}" type="sibTrans" cxnId="{E633E49D-0954-4F31-AA8D-A58DE63D7F15}">
      <dgm:prSet/>
      <dgm:spPr/>
      <dgm:t>
        <a:bodyPr/>
        <a:lstStyle/>
        <a:p>
          <a:endParaRPr lang="en-US"/>
        </a:p>
      </dgm:t>
    </dgm:pt>
    <dgm:pt modelId="{7F5E5EC0-59BE-47EA-80E9-FC60D387E13C}">
      <dgm:prSet/>
      <dgm:spPr/>
      <dgm:t>
        <a:bodyPr/>
        <a:lstStyle/>
        <a:p>
          <a:r>
            <a:rPr lang="en-US" dirty="0"/>
            <a:t>Test Loss: 0.1849.</a:t>
          </a:r>
        </a:p>
      </dgm:t>
    </dgm:pt>
    <dgm:pt modelId="{FCD80F8E-2788-4503-BB2B-A2D88E639177}" type="parTrans" cxnId="{A35C25B9-D9D5-4757-9C56-FC3F0CC06662}">
      <dgm:prSet/>
      <dgm:spPr/>
      <dgm:t>
        <a:bodyPr/>
        <a:lstStyle/>
        <a:p>
          <a:endParaRPr lang="en-US"/>
        </a:p>
      </dgm:t>
    </dgm:pt>
    <dgm:pt modelId="{E5F64DC2-C387-4DBC-BD2C-802E839607B2}" type="sibTrans" cxnId="{A35C25B9-D9D5-4757-9C56-FC3F0CC06662}">
      <dgm:prSet/>
      <dgm:spPr/>
      <dgm:t>
        <a:bodyPr/>
        <a:lstStyle/>
        <a:p>
          <a:endParaRPr lang="en-US"/>
        </a:p>
      </dgm:t>
    </dgm:pt>
    <dgm:pt modelId="{4905E024-9515-45EE-AAA5-AEFDD1824839}">
      <dgm:prSet/>
      <dgm:spPr/>
      <dgm:t>
        <a:bodyPr/>
        <a:lstStyle/>
        <a:p>
          <a:r>
            <a:rPr lang="en-US" dirty="0"/>
            <a:t>Model generalizes well to unseen data, </a:t>
          </a:r>
          <a:r>
            <a:rPr lang="en-US" b="0" i="0" dirty="0"/>
            <a:t>making good predictions on new data</a:t>
          </a:r>
          <a:r>
            <a:rPr lang="en-US" dirty="0"/>
            <a:t>.</a:t>
          </a:r>
        </a:p>
      </dgm:t>
    </dgm:pt>
    <dgm:pt modelId="{5B52A2DD-120E-42D3-964C-2A9C6FD33485}" type="parTrans" cxnId="{7C0E5867-3E77-410A-A80A-3DEE8D646F9A}">
      <dgm:prSet/>
      <dgm:spPr/>
      <dgm:t>
        <a:bodyPr/>
        <a:lstStyle/>
        <a:p>
          <a:endParaRPr lang="en-US"/>
        </a:p>
      </dgm:t>
    </dgm:pt>
    <dgm:pt modelId="{3BFF14A6-601B-4D06-A13E-8C9CEE6CCCE0}" type="sibTrans" cxnId="{7C0E5867-3E77-410A-A80A-3DEE8D646F9A}">
      <dgm:prSet/>
      <dgm:spPr/>
      <dgm:t>
        <a:bodyPr/>
        <a:lstStyle/>
        <a:p>
          <a:endParaRPr lang="en-US"/>
        </a:p>
      </dgm:t>
    </dgm:pt>
    <dgm:pt modelId="{8E1FDECE-225A-4290-80C1-3AB18E9BFA05}" type="pres">
      <dgm:prSet presAssocID="{9CB3BE18-BF80-409A-86E7-501669FB2561}" presName="linear" presStyleCnt="0">
        <dgm:presLayoutVars>
          <dgm:animLvl val="lvl"/>
          <dgm:resizeHandles val="exact"/>
        </dgm:presLayoutVars>
      </dgm:prSet>
      <dgm:spPr/>
    </dgm:pt>
    <dgm:pt modelId="{3AA8CD7F-B19E-490B-9433-6890C944E530}" type="pres">
      <dgm:prSet presAssocID="{B71F72E3-081D-4923-92C5-BE49655390CA}" presName="parentText" presStyleLbl="node1" presStyleIdx="0" presStyleCnt="3">
        <dgm:presLayoutVars>
          <dgm:chMax val="0"/>
          <dgm:bulletEnabled val="1"/>
        </dgm:presLayoutVars>
      </dgm:prSet>
      <dgm:spPr/>
    </dgm:pt>
    <dgm:pt modelId="{ECB22AC5-CAAC-42F1-8C2E-EF518526474E}" type="pres">
      <dgm:prSet presAssocID="{D4BCE730-1ABE-4CDC-82F1-27D921AF30E6}" presName="spacer" presStyleCnt="0"/>
      <dgm:spPr/>
    </dgm:pt>
    <dgm:pt modelId="{ABEED427-3B4B-4626-86F0-B07E6B49FEAB}" type="pres">
      <dgm:prSet presAssocID="{7F5E5EC0-59BE-47EA-80E9-FC60D387E13C}" presName="parentText" presStyleLbl="node1" presStyleIdx="1" presStyleCnt="3">
        <dgm:presLayoutVars>
          <dgm:chMax val="0"/>
          <dgm:bulletEnabled val="1"/>
        </dgm:presLayoutVars>
      </dgm:prSet>
      <dgm:spPr/>
    </dgm:pt>
    <dgm:pt modelId="{8C1EC47F-6B37-44C4-9908-641444700008}" type="pres">
      <dgm:prSet presAssocID="{E5F64DC2-C387-4DBC-BD2C-802E839607B2}" presName="spacer" presStyleCnt="0"/>
      <dgm:spPr/>
    </dgm:pt>
    <dgm:pt modelId="{E7455DEA-20EC-4AD1-BD0D-348EBA3F0BDC}" type="pres">
      <dgm:prSet presAssocID="{4905E024-9515-45EE-AAA5-AEFDD1824839}" presName="parentText" presStyleLbl="node1" presStyleIdx="2" presStyleCnt="3" custLinFactNeighborY="15832">
        <dgm:presLayoutVars>
          <dgm:chMax val="0"/>
          <dgm:bulletEnabled val="1"/>
        </dgm:presLayoutVars>
      </dgm:prSet>
      <dgm:spPr/>
    </dgm:pt>
  </dgm:ptLst>
  <dgm:cxnLst>
    <dgm:cxn modelId="{A02B1B31-4060-4E59-B743-3CE641FF3138}" type="presOf" srcId="{7F5E5EC0-59BE-47EA-80E9-FC60D387E13C}" destId="{ABEED427-3B4B-4626-86F0-B07E6B49FEAB}" srcOrd="0" destOrd="0" presId="urn:microsoft.com/office/officeart/2005/8/layout/vList2"/>
    <dgm:cxn modelId="{7C0E5867-3E77-410A-A80A-3DEE8D646F9A}" srcId="{9CB3BE18-BF80-409A-86E7-501669FB2561}" destId="{4905E024-9515-45EE-AAA5-AEFDD1824839}" srcOrd="2" destOrd="0" parTransId="{5B52A2DD-120E-42D3-964C-2A9C6FD33485}" sibTransId="{3BFF14A6-601B-4D06-A13E-8C9CEE6CCCE0}"/>
    <dgm:cxn modelId="{FAF8566B-1BD7-4628-9DF0-44FD9CE4E229}" type="presOf" srcId="{4905E024-9515-45EE-AAA5-AEFDD1824839}" destId="{E7455DEA-20EC-4AD1-BD0D-348EBA3F0BDC}" srcOrd="0" destOrd="0" presId="urn:microsoft.com/office/officeart/2005/8/layout/vList2"/>
    <dgm:cxn modelId="{3FBCD081-4E52-481A-8CEC-7FF6602711AB}" type="presOf" srcId="{9CB3BE18-BF80-409A-86E7-501669FB2561}" destId="{8E1FDECE-225A-4290-80C1-3AB18E9BFA05}" srcOrd="0" destOrd="0" presId="urn:microsoft.com/office/officeart/2005/8/layout/vList2"/>
    <dgm:cxn modelId="{E633E49D-0954-4F31-AA8D-A58DE63D7F15}" srcId="{9CB3BE18-BF80-409A-86E7-501669FB2561}" destId="{B71F72E3-081D-4923-92C5-BE49655390CA}" srcOrd="0" destOrd="0" parTransId="{B8577D2E-E796-4E93-9163-3D93DA1D281C}" sibTransId="{D4BCE730-1ABE-4CDC-82F1-27D921AF30E6}"/>
    <dgm:cxn modelId="{A35C25B9-D9D5-4757-9C56-FC3F0CC06662}" srcId="{9CB3BE18-BF80-409A-86E7-501669FB2561}" destId="{7F5E5EC0-59BE-47EA-80E9-FC60D387E13C}" srcOrd="1" destOrd="0" parTransId="{FCD80F8E-2788-4503-BB2B-A2D88E639177}" sibTransId="{E5F64DC2-C387-4DBC-BD2C-802E839607B2}"/>
    <dgm:cxn modelId="{AD513EF7-29C3-414E-AA39-5C75052B0439}" type="presOf" srcId="{B71F72E3-081D-4923-92C5-BE49655390CA}" destId="{3AA8CD7F-B19E-490B-9433-6890C944E530}" srcOrd="0" destOrd="0" presId="urn:microsoft.com/office/officeart/2005/8/layout/vList2"/>
    <dgm:cxn modelId="{E85EA0E6-211A-4B5F-9A89-0D20600AA738}" type="presParOf" srcId="{8E1FDECE-225A-4290-80C1-3AB18E9BFA05}" destId="{3AA8CD7F-B19E-490B-9433-6890C944E530}" srcOrd="0" destOrd="0" presId="urn:microsoft.com/office/officeart/2005/8/layout/vList2"/>
    <dgm:cxn modelId="{65BA0CFF-D306-464C-97A2-4D621F81D35D}" type="presParOf" srcId="{8E1FDECE-225A-4290-80C1-3AB18E9BFA05}" destId="{ECB22AC5-CAAC-42F1-8C2E-EF518526474E}" srcOrd="1" destOrd="0" presId="urn:microsoft.com/office/officeart/2005/8/layout/vList2"/>
    <dgm:cxn modelId="{BE5DAAAD-AF3A-47DB-BFBC-A9993415D7C6}" type="presParOf" srcId="{8E1FDECE-225A-4290-80C1-3AB18E9BFA05}" destId="{ABEED427-3B4B-4626-86F0-B07E6B49FEAB}" srcOrd="2" destOrd="0" presId="urn:microsoft.com/office/officeart/2005/8/layout/vList2"/>
    <dgm:cxn modelId="{F475D2DD-CE19-4F77-9AB4-C8DFED073BDA}" type="presParOf" srcId="{8E1FDECE-225A-4290-80C1-3AB18E9BFA05}" destId="{8C1EC47F-6B37-44C4-9908-641444700008}" srcOrd="3" destOrd="0" presId="urn:microsoft.com/office/officeart/2005/8/layout/vList2"/>
    <dgm:cxn modelId="{17BF325D-7150-4FD9-9F4C-07B0C8A7857B}" type="presParOf" srcId="{8E1FDECE-225A-4290-80C1-3AB18E9BFA05}" destId="{E7455DEA-20EC-4AD1-BD0D-348EBA3F0BD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6BADFD-5BCE-4EA8-8B15-AEFA5C8247BA}">
      <dsp:nvSpPr>
        <dsp:cNvPr id="0" name=""/>
        <dsp:cNvSpPr/>
      </dsp:nvSpPr>
      <dsp:spPr>
        <a:xfrm>
          <a:off x="0" y="0"/>
          <a:ext cx="6369796" cy="662082"/>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Initial Training Accuracy: 56.83% (Epoch 1).</a:t>
          </a:r>
        </a:p>
      </dsp:txBody>
      <dsp:txXfrm>
        <a:off x="19392" y="19392"/>
        <a:ext cx="5577893" cy="623298"/>
      </dsp:txXfrm>
    </dsp:sp>
    <dsp:sp modelId="{1CAFD216-867C-4BC8-A851-C217DE6CE62B}">
      <dsp:nvSpPr>
        <dsp:cNvPr id="0" name=""/>
        <dsp:cNvSpPr/>
      </dsp:nvSpPr>
      <dsp:spPr>
        <a:xfrm>
          <a:off x="475666" y="754038"/>
          <a:ext cx="6369796" cy="662082"/>
        </a:xfrm>
        <a:prstGeom prst="roundRect">
          <a:avLst>
            <a:gd name="adj" fmla="val 10000"/>
          </a:avLst>
        </a:prstGeom>
        <a:solidFill>
          <a:schemeClr val="accent2">
            <a:hueOff val="297934"/>
            <a:satOff val="1728"/>
            <a:lumOff val="171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Final Training Accuracy: 97.93% (Epoch 10).</a:t>
          </a:r>
        </a:p>
      </dsp:txBody>
      <dsp:txXfrm>
        <a:off x="495058" y="773430"/>
        <a:ext cx="5424992" cy="623298"/>
      </dsp:txXfrm>
    </dsp:sp>
    <dsp:sp modelId="{03EB68E8-3595-47A5-A151-1464BD679E62}">
      <dsp:nvSpPr>
        <dsp:cNvPr id="0" name=""/>
        <dsp:cNvSpPr/>
      </dsp:nvSpPr>
      <dsp:spPr>
        <a:xfrm>
          <a:off x="951333" y="1508077"/>
          <a:ext cx="6369796" cy="662082"/>
        </a:xfrm>
        <a:prstGeom prst="roundRect">
          <a:avLst>
            <a:gd name="adj" fmla="val 10000"/>
          </a:avLst>
        </a:prstGeom>
        <a:solidFill>
          <a:schemeClr val="accent2">
            <a:hueOff val="595867"/>
            <a:satOff val="3457"/>
            <a:lumOff val="343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Training Loss: Reduced from 0.9771 to 0.0589.</a:t>
          </a:r>
        </a:p>
      </dsp:txBody>
      <dsp:txXfrm>
        <a:off x="970725" y="1527469"/>
        <a:ext cx="5424992" cy="623298"/>
      </dsp:txXfrm>
    </dsp:sp>
    <dsp:sp modelId="{E12A2EC2-DFBF-4A99-9772-2F35A112111B}">
      <dsp:nvSpPr>
        <dsp:cNvPr id="0" name=""/>
        <dsp:cNvSpPr/>
      </dsp:nvSpPr>
      <dsp:spPr>
        <a:xfrm>
          <a:off x="1426999" y="2262116"/>
          <a:ext cx="6369796" cy="662082"/>
        </a:xfrm>
        <a:prstGeom prst="roundRect">
          <a:avLst>
            <a:gd name="adj" fmla="val 10000"/>
          </a:avLst>
        </a:prstGeom>
        <a:solidFill>
          <a:schemeClr val="accent2">
            <a:hueOff val="893801"/>
            <a:satOff val="5185"/>
            <a:lumOff val="514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Steady convergence without sudden jumps.</a:t>
          </a:r>
        </a:p>
      </dsp:txBody>
      <dsp:txXfrm>
        <a:off x="1446391" y="2281508"/>
        <a:ext cx="5424992" cy="623298"/>
      </dsp:txXfrm>
    </dsp:sp>
    <dsp:sp modelId="{B94EED72-259F-44E0-8F1D-735D5E6B0DDD}">
      <dsp:nvSpPr>
        <dsp:cNvPr id="0" name=""/>
        <dsp:cNvSpPr/>
      </dsp:nvSpPr>
      <dsp:spPr>
        <a:xfrm>
          <a:off x="1902666" y="3016155"/>
          <a:ext cx="6369796" cy="662082"/>
        </a:xfrm>
        <a:prstGeom prst="roundRect">
          <a:avLst>
            <a:gd name="adj" fmla="val 10000"/>
          </a:avLst>
        </a:prstGeom>
        <a:solidFill>
          <a:schemeClr val="accent2">
            <a:hueOff val="1191735"/>
            <a:satOff val="6913"/>
            <a:lumOff val="686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Indicates a well-tuned learning process.</a:t>
          </a:r>
        </a:p>
      </dsp:txBody>
      <dsp:txXfrm>
        <a:off x="1922058" y="3035547"/>
        <a:ext cx="5424992" cy="623298"/>
      </dsp:txXfrm>
    </dsp:sp>
    <dsp:sp modelId="{A32AFB47-8361-479A-95C0-7AD3BDE2272E}">
      <dsp:nvSpPr>
        <dsp:cNvPr id="0" name=""/>
        <dsp:cNvSpPr/>
      </dsp:nvSpPr>
      <dsp:spPr>
        <a:xfrm>
          <a:off x="5939442" y="483688"/>
          <a:ext cx="430353" cy="430353"/>
        </a:xfrm>
        <a:prstGeom prst="downArrow">
          <a:avLst>
            <a:gd name="adj1" fmla="val 55000"/>
            <a:gd name="adj2" fmla="val 45000"/>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036271" y="483688"/>
        <a:ext cx="236695" cy="323841"/>
      </dsp:txXfrm>
    </dsp:sp>
    <dsp:sp modelId="{9EFE63D1-EDDE-4CBD-A5DF-E01FF63F4CE0}">
      <dsp:nvSpPr>
        <dsp:cNvPr id="0" name=""/>
        <dsp:cNvSpPr/>
      </dsp:nvSpPr>
      <dsp:spPr>
        <a:xfrm>
          <a:off x="6415109" y="1237727"/>
          <a:ext cx="430353" cy="430353"/>
        </a:xfrm>
        <a:prstGeom prst="downArrow">
          <a:avLst>
            <a:gd name="adj1" fmla="val 55000"/>
            <a:gd name="adj2" fmla="val 45000"/>
          </a:avLst>
        </a:prstGeom>
        <a:solidFill>
          <a:schemeClr val="accent2">
            <a:tint val="40000"/>
            <a:alpha val="90000"/>
            <a:hueOff val="348263"/>
            <a:satOff val="4482"/>
            <a:lumOff val="584"/>
            <a:alphaOff val="0"/>
          </a:schemeClr>
        </a:solidFill>
        <a:ln w="22225" cap="rnd" cmpd="sng" algn="ctr">
          <a:solidFill>
            <a:schemeClr val="accent2">
              <a:tint val="40000"/>
              <a:alpha val="90000"/>
              <a:hueOff val="348263"/>
              <a:satOff val="4482"/>
              <a:lumOff val="5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511938" y="1237727"/>
        <a:ext cx="236695" cy="323841"/>
      </dsp:txXfrm>
    </dsp:sp>
    <dsp:sp modelId="{AFD486E1-6AD9-42B8-AA53-C625C47C4A03}">
      <dsp:nvSpPr>
        <dsp:cNvPr id="0" name=""/>
        <dsp:cNvSpPr/>
      </dsp:nvSpPr>
      <dsp:spPr>
        <a:xfrm>
          <a:off x="6890775" y="1980731"/>
          <a:ext cx="430353" cy="430353"/>
        </a:xfrm>
        <a:prstGeom prst="downArrow">
          <a:avLst>
            <a:gd name="adj1" fmla="val 55000"/>
            <a:gd name="adj2" fmla="val 45000"/>
          </a:avLst>
        </a:prstGeom>
        <a:solidFill>
          <a:schemeClr val="accent2">
            <a:tint val="40000"/>
            <a:alpha val="90000"/>
            <a:hueOff val="696526"/>
            <a:satOff val="8964"/>
            <a:lumOff val="1167"/>
            <a:alphaOff val="0"/>
          </a:schemeClr>
        </a:solidFill>
        <a:ln w="22225" cap="rnd" cmpd="sng" algn="ctr">
          <a:solidFill>
            <a:schemeClr val="accent2">
              <a:tint val="40000"/>
              <a:alpha val="90000"/>
              <a:hueOff val="696526"/>
              <a:satOff val="8964"/>
              <a:lumOff val="11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987604" y="1980731"/>
        <a:ext cx="236695" cy="323841"/>
      </dsp:txXfrm>
    </dsp:sp>
    <dsp:sp modelId="{CDD1F677-3850-43E3-875E-D51489B7A3F7}">
      <dsp:nvSpPr>
        <dsp:cNvPr id="0" name=""/>
        <dsp:cNvSpPr/>
      </dsp:nvSpPr>
      <dsp:spPr>
        <a:xfrm>
          <a:off x="7366442" y="2742126"/>
          <a:ext cx="430353" cy="430353"/>
        </a:xfrm>
        <a:prstGeom prst="downArrow">
          <a:avLst>
            <a:gd name="adj1" fmla="val 55000"/>
            <a:gd name="adj2" fmla="val 45000"/>
          </a:avLst>
        </a:prstGeom>
        <a:solidFill>
          <a:schemeClr val="accent2">
            <a:tint val="40000"/>
            <a:alpha val="90000"/>
            <a:hueOff val="1044789"/>
            <a:satOff val="13446"/>
            <a:lumOff val="1751"/>
            <a:alphaOff val="0"/>
          </a:schemeClr>
        </a:solidFill>
        <a:ln w="22225" cap="rnd" cmpd="sng" algn="ctr">
          <a:solidFill>
            <a:schemeClr val="accent2">
              <a:tint val="40000"/>
              <a:alpha val="90000"/>
              <a:hueOff val="1044789"/>
              <a:satOff val="13446"/>
              <a:lumOff val="17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7463271" y="2742126"/>
        <a:ext cx="236695" cy="3238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6BADFD-5BCE-4EA8-8B15-AEFA5C8247BA}">
      <dsp:nvSpPr>
        <dsp:cNvPr id="0" name=""/>
        <dsp:cNvSpPr/>
      </dsp:nvSpPr>
      <dsp:spPr>
        <a:xfrm>
          <a:off x="0" y="0"/>
          <a:ext cx="6369796" cy="662082"/>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Initial Validation Accuracy: 81.06%% (Epoch 1).</a:t>
          </a:r>
        </a:p>
      </dsp:txBody>
      <dsp:txXfrm>
        <a:off x="19392" y="19392"/>
        <a:ext cx="5577893" cy="623298"/>
      </dsp:txXfrm>
    </dsp:sp>
    <dsp:sp modelId="{1CAFD216-867C-4BC8-A851-C217DE6CE62B}">
      <dsp:nvSpPr>
        <dsp:cNvPr id="0" name=""/>
        <dsp:cNvSpPr/>
      </dsp:nvSpPr>
      <dsp:spPr>
        <a:xfrm>
          <a:off x="475666" y="754038"/>
          <a:ext cx="6369796" cy="662082"/>
        </a:xfrm>
        <a:prstGeom prst="roundRect">
          <a:avLst>
            <a:gd name="adj" fmla="val 10000"/>
          </a:avLst>
        </a:prstGeom>
        <a:solidFill>
          <a:schemeClr val="accent2">
            <a:hueOff val="297934"/>
            <a:satOff val="1728"/>
            <a:lumOff val="171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Final Validation Accuracy: 94.41% (Epoch 10).</a:t>
          </a:r>
        </a:p>
      </dsp:txBody>
      <dsp:txXfrm>
        <a:off x="495058" y="773430"/>
        <a:ext cx="5424992" cy="623298"/>
      </dsp:txXfrm>
    </dsp:sp>
    <dsp:sp modelId="{03EB68E8-3595-47A5-A151-1464BD679E62}">
      <dsp:nvSpPr>
        <dsp:cNvPr id="0" name=""/>
        <dsp:cNvSpPr/>
      </dsp:nvSpPr>
      <dsp:spPr>
        <a:xfrm>
          <a:off x="951333" y="1508077"/>
          <a:ext cx="6369796" cy="662082"/>
        </a:xfrm>
        <a:prstGeom prst="roundRect">
          <a:avLst>
            <a:gd name="adj" fmla="val 10000"/>
          </a:avLst>
        </a:prstGeom>
        <a:solidFill>
          <a:schemeClr val="accent2">
            <a:hueOff val="595867"/>
            <a:satOff val="3457"/>
            <a:lumOff val="3432"/>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Validation Loss: Reduced from 0.5164 to 0.1660.</a:t>
          </a:r>
        </a:p>
      </dsp:txBody>
      <dsp:txXfrm>
        <a:off x="970725" y="1527469"/>
        <a:ext cx="5424992" cy="623298"/>
      </dsp:txXfrm>
    </dsp:sp>
    <dsp:sp modelId="{E12A2EC2-DFBF-4A99-9772-2F35A112111B}">
      <dsp:nvSpPr>
        <dsp:cNvPr id="0" name=""/>
        <dsp:cNvSpPr/>
      </dsp:nvSpPr>
      <dsp:spPr>
        <a:xfrm>
          <a:off x="1426999" y="2262116"/>
          <a:ext cx="6369796" cy="662082"/>
        </a:xfrm>
        <a:prstGeom prst="roundRect">
          <a:avLst>
            <a:gd name="adj" fmla="val 10000"/>
          </a:avLst>
        </a:prstGeom>
        <a:solidFill>
          <a:schemeClr val="accent2">
            <a:hueOff val="893801"/>
            <a:satOff val="5185"/>
            <a:lumOff val="514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Consistent improvement with minimal overfitting.</a:t>
          </a:r>
        </a:p>
      </dsp:txBody>
      <dsp:txXfrm>
        <a:off x="1446391" y="2281508"/>
        <a:ext cx="5424992" cy="623298"/>
      </dsp:txXfrm>
    </dsp:sp>
    <dsp:sp modelId="{B94EED72-259F-44E0-8F1D-735D5E6B0DDD}">
      <dsp:nvSpPr>
        <dsp:cNvPr id="0" name=""/>
        <dsp:cNvSpPr/>
      </dsp:nvSpPr>
      <dsp:spPr>
        <a:xfrm>
          <a:off x="1902666" y="3016155"/>
          <a:ext cx="6369796" cy="662082"/>
        </a:xfrm>
        <a:prstGeom prst="roundRect">
          <a:avLst>
            <a:gd name="adj" fmla="val 10000"/>
          </a:avLst>
        </a:prstGeom>
        <a:solidFill>
          <a:schemeClr val="accent2">
            <a:hueOff val="1191735"/>
            <a:satOff val="6913"/>
            <a:lumOff val="686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Validation closely matches training performance.</a:t>
          </a:r>
        </a:p>
      </dsp:txBody>
      <dsp:txXfrm>
        <a:off x="1922058" y="3035547"/>
        <a:ext cx="5424992" cy="623298"/>
      </dsp:txXfrm>
    </dsp:sp>
    <dsp:sp modelId="{A32AFB47-8361-479A-95C0-7AD3BDE2272E}">
      <dsp:nvSpPr>
        <dsp:cNvPr id="0" name=""/>
        <dsp:cNvSpPr/>
      </dsp:nvSpPr>
      <dsp:spPr>
        <a:xfrm>
          <a:off x="5939442" y="483688"/>
          <a:ext cx="430353" cy="430353"/>
        </a:xfrm>
        <a:prstGeom prst="downArrow">
          <a:avLst>
            <a:gd name="adj1" fmla="val 55000"/>
            <a:gd name="adj2" fmla="val 45000"/>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036271" y="483688"/>
        <a:ext cx="236695" cy="323841"/>
      </dsp:txXfrm>
    </dsp:sp>
    <dsp:sp modelId="{9EFE63D1-EDDE-4CBD-A5DF-E01FF63F4CE0}">
      <dsp:nvSpPr>
        <dsp:cNvPr id="0" name=""/>
        <dsp:cNvSpPr/>
      </dsp:nvSpPr>
      <dsp:spPr>
        <a:xfrm>
          <a:off x="6415109" y="1237727"/>
          <a:ext cx="430353" cy="430353"/>
        </a:xfrm>
        <a:prstGeom prst="downArrow">
          <a:avLst>
            <a:gd name="adj1" fmla="val 55000"/>
            <a:gd name="adj2" fmla="val 45000"/>
          </a:avLst>
        </a:prstGeom>
        <a:solidFill>
          <a:schemeClr val="accent2">
            <a:tint val="40000"/>
            <a:alpha val="90000"/>
            <a:hueOff val="348263"/>
            <a:satOff val="4482"/>
            <a:lumOff val="584"/>
            <a:alphaOff val="0"/>
          </a:schemeClr>
        </a:solidFill>
        <a:ln w="22225" cap="rnd" cmpd="sng" algn="ctr">
          <a:solidFill>
            <a:schemeClr val="accent2">
              <a:tint val="40000"/>
              <a:alpha val="90000"/>
              <a:hueOff val="348263"/>
              <a:satOff val="4482"/>
              <a:lumOff val="5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511938" y="1237727"/>
        <a:ext cx="236695" cy="323841"/>
      </dsp:txXfrm>
    </dsp:sp>
    <dsp:sp modelId="{AFD486E1-6AD9-42B8-AA53-C625C47C4A03}">
      <dsp:nvSpPr>
        <dsp:cNvPr id="0" name=""/>
        <dsp:cNvSpPr/>
      </dsp:nvSpPr>
      <dsp:spPr>
        <a:xfrm>
          <a:off x="6890775" y="1980731"/>
          <a:ext cx="430353" cy="430353"/>
        </a:xfrm>
        <a:prstGeom prst="downArrow">
          <a:avLst>
            <a:gd name="adj1" fmla="val 55000"/>
            <a:gd name="adj2" fmla="val 45000"/>
          </a:avLst>
        </a:prstGeom>
        <a:solidFill>
          <a:schemeClr val="accent2">
            <a:tint val="40000"/>
            <a:alpha val="90000"/>
            <a:hueOff val="696526"/>
            <a:satOff val="8964"/>
            <a:lumOff val="1167"/>
            <a:alphaOff val="0"/>
          </a:schemeClr>
        </a:solidFill>
        <a:ln w="22225" cap="rnd" cmpd="sng" algn="ctr">
          <a:solidFill>
            <a:schemeClr val="accent2">
              <a:tint val="40000"/>
              <a:alpha val="90000"/>
              <a:hueOff val="696526"/>
              <a:satOff val="8964"/>
              <a:lumOff val="11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987604" y="1980731"/>
        <a:ext cx="236695" cy="323841"/>
      </dsp:txXfrm>
    </dsp:sp>
    <dsp:sp modelId="{CDD1F677-3850-43E3-875E-D51489B7A3F7}">
      <dsp:nvSpPr>
        <dsp:cNvPr id="0" name=""/>
        <dsp:cNvSpPr/>
      </dsp:nvSpPr>
      <dsp:spPr>
        <a:xfrm>
          <a:off x="7366442" y="2742126"/>
          <a:ext cx="430353" cy="430353"/>
        </a:xfrm>
        <a:prstGeom prst="downArrow">
          <a:avLst>
            <a:gd name="adj1" fmla="val 55000"/>
            <a:gd name="adj2" fmla="val 45000"/>
          </a:avLst>
        </a:prstGeom>
        <a:solidFill>
          <a:schemeClr val="accent2">
            <a:tint val="40000"/>
            <a:alpha val="90000"/>
            <a:hueOff val="1044789"/>
            <a:satOff val="13446"/>
            <a:lumOff val="1751"/>
            <a:alphaOff val="0"/>
          </a:schemeClr>
        </a:solidFill>
        <a:ln w="22225" cap="rnd" cmpd="sng" algn="ctr">
          <a:solidFill>
            <a:schemeClr val="accent2">
              <a:tint val="40000"/>
              <a:alpha val="90000"/>
              <a:hueOff val="1044789"/>
              <a:satOff val="13446"/>
              <a:lumOff val="17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7463271" y="2742126"/>
        <a:ext cx="236695" cy="3238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8CD7F-B19E-490B-9433-6890C944E530}">
      <dsp:nvSpPr>
        <dsp:cNvPr id="0" name=""/>
        <dsp:cNvSpPr/>
      </dsp:nvSpPr>
      <dsp:spPr>
        <a:xfrm>
          <a:off x="0" y="62625"/>
          <a:ext cx="5259278" cy="1474199"/>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Test Accuracy: 94.24%.</a:t>
          </a:r>
        </a:p>
      </dsp:txBody>
      <dsp:txXfrm>
        <a:off x="71964" y="134589"/>
        <a:ext cx="5115350" cy="1330271"/>
      </dsp:txXfrm>
    </dsp:sp>
    <dsp:sp modelId="{ABEED427-3B4B-4626-86F0-B07E6B49FEAB}">
      <dsp:nvSpPr>
        <dsp:cNvPr id="0" name=""/>
        <dsp:cNvSpPr/>
      </dsp:nvSpPr>
      <dsp:spPr>
        <a:xfrm>
          <a:off x="0" y="1617465"/>
          <a:ext cx="5259278" cy="1474199"/>
        </a:xfrm>
        <a:prstGeom prst="roundRect">
          <a:avLst/>
        </a:prstGeom>
        <a:gradFill rotWithShape="0">
          <a:gsLst>
            <a:gs pos="0">
              <a:schemeClr val="accent2">
                <a:hueOff val="595867"/>
                <a:satOff val="3457"/>
                <a:lumOff val="3432"/>
                <a:alphaOff val="0"/>
                <a:tint val="98000"/>
                <a:lumMod val="110000"/>
              </a:schemeClr>
            </a:gs>
            <a:gs pos="84000">
              <a:schemeClr val="accent2">
                <a:hueOff val="595867"/>
                <a:satOff val="3457"/>
                <a:lumOff val="3432"/>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Test Loss: 0.1849.</a:t>
          </a:r>
        </a:p>
      </dsp:txBody>
      <dsp:txXfrm>
        <a:off x="71964" y="1689429"/>
        <a:ext cx="5115350" cy="1330271"/>
      </dsp:txXfrm>
    </dsp:sp>
    <dsp:sp modelId="{E7455DEA-20EC-4AD1-BD0D-348EBA3F0BDC}">
      <dsp:nvSpPr>
        <dsp:cNvPr id="0" name=""/>
        <dsp:cNvSpPr/>
      </dsp:nvSpPr>
      <dsp:spPr>
        <a:xfrm>
          <a:off x="0" y="3185072"/>
          <a:ext cx="5259278" cy="1474199"/>
        </a:xfrm>
        <a:prstGeom prst="roundRect">
          <a:avLst/>
        </a:prstGeom>
        <a:gradFill rotWithShape="0">
          <a:gsLst>
            <a:gs pos="0">
              <a:schemeClr val="accent2">
                <a:hueOff val="1191735"/>
                <a:satOff val="6913"/>
                <a:lumOff val="6864"/>
                <a:alphaOff val="0"/>
                <a:tint val="98000"/>
                <a:lumMod val="110000"/>
              </a:schemeClr>
            </a:gs>
            <a:gs pos="84000">
              <a:schemeClr val="accent2">
                <a:hueOff val="1191735"/>
                <a:satOff val="6913"/>
                <a:lumOff val="6864"/>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Model generalizes well to unseen data, </a:t>
          </a:r>
          <a:r>
            <a:rPr lang="en-US" sz="2800" b="0" i="0" kern="1200" dirty="0"/>
            <a:t>making good predictions on new data</a:t>
          </a:r>
          <a:r>
            <a:rPr lang="en-US" sz="2800" kern="1200" dirty="0"/>
            <a:t>.</a:t>
          </a:r>
        </a:p>
      </dsp:txBody>
      <dsp:txXfrm>
        <a:off x="71964" y="3257036"/>
        <a:ext cx="5115350" cy="1330271"/>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BCAD085-E8A6-8845-BD4E-CB4CCA059FC4}" type="datetimeFigureOut">
              <a:rPr lang="en-US" smtClean="0"/>
              <a:t>11/29/2024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967831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4808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5BCAD085-E8A6-8845-BD4E-CB4CCA059FC4}" type="datetimeFigureOut">
              <a:rPr lang="en-US" smtClean="0"/>
              <a:t>11/29/2024</a:t>
            </a:fld>
            <a:endParaRPr lang="en-US"/>
          </a:p>
        </p:txBody>
      </p:sp>
      <p:sp>
        <p:nvSpPr>
          <p:cNvPr id="5" name="Footer Placeholder 4"/>
          <p:cNvSpPr>
            <a:spLocks noGrp="1"/>
          </p:cNvSpPr>
          <p:nvPr>
            <p:ph type="ftr" sz="quarter" idx="11"/>
          </p:nvPr>
        </p:nvSpPr>
        <p:spPr>
          <a:xfrm>
            <a:off x="581192" y="5951810"/>
            <a:ext cx="5922209" cy="365125"/>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16864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10624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BCAD085-E8A6-8845-BD4E-CB4CCA059FC4}" type="datetimeFigureOut">
              <a:rPr lang="en-US" smtClean="0"/>
              <a:t>11/29/2024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16157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67529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96507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12124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10435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BCAD085-E8A6-8845-BD4E-CB4CCA059FC4}" type="datetimeFigureOut">
              <a:rPr lang="en-US" smtClean="0"/>
              <a:t>11/29/2024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681885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56515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5BCAD085-E8A6-8845-BD4E-CB4CCA059FC4}" type="datetimeFigureOut">
              <a:rPr lang="en-US" smtClean="0"/>
              <a:t>11/29/2024</a:t>
            </a:fld>
            <a:endParaRPr lang="en-US"/>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C1FF6DA9-008F-8B48-92A6-B652298478BF}" type="slidenum">
              <a:rPr lang="en-US" smtClean="0"/>
              <a:t>‹#›</a:t>
            </a:fld>
            <a:endParaRPr lang="en-US"/>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9043910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Brain Tumor Classification: Results Analysis</a:t>
            </a:r>
          </a:p>
        </p:txBody>
      </p:sp>
      <p:sp>
        <p:nvSpPr>
          <p:cNvPr id="3" name="Subtitle 2"/>
          <p:cNvSpPr>
            <a:spLocks noGrp="1"/>
          </p:cNvSpPr>
          <p:nvPr>
            <p:ph type="subTitle" idx="1"/>
          </p:nvPr>
        </p:nvSpPr>
        <p:spPr/>
        <p:txBody>
          <a:bodyPr/>
          <a:lstStyle/>
          <a:p>
            <a:r>
              <a:rPr dirty="0"/>
              <a:t>Deep Learning </a:t>
            </a:r>
            <a:r>
              <a:rPr lang="en-US" dirty="0" err="1"/>
              <a:t>cnn</a:t>
            </a:r>
            <a:r>
              <a:rPr lang="en-US" dirty="0"/>
              <a:t> </a:t>
            </a:r>
            <a:r>
              <a:rPr dirty="0"/>
              <a:t>Model Evaluation and </a:t>
            </a:r>
            <a:r>
              <a:rPr lang="en-US" dirty="0"/>
              <a:t>Analysis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of a line&#10;&#10;Description automatically generated with medium confidence">
            <a:extLst>
              <a:ext uri="{FF2B5EF4-FFF2-40B4-BE49-F238E27FC236}">
                <a16:creationId xmlns:a16="http://schemas.microsoft.com/office/drawing/2014/main" id="{783C5AED-17C5-6070-AB0A-DD98BBA43103}"/>
              </a:ext>
            </a:extLst>
          </p:cNvPr>
          <p:cNvPicPr>
            <a:picLocks noChangeAspect="1"/>
          </p:cNvPicPr>
          <p:nvPr/>
        </p:nvPicPr>
        <p:blipFill>
          <a:blip r:embed="rId2"/>
          <a:stretch>
            <a:fillRect/>
          </a:stretch>
        </p:blipFill>
        <p:spPr>
          <a:xfrm>
            <a:off x="578580" y="1627838"/>
            <a:ext cx="5125883" cy="3870040"/>
          </a:xfrm>
          <a:prstGeom prst="rect">
            <a:avLst/>
          </a:prstGeom>
        </p:spPr>
      </p:pic>
      <p:sp>
        <p:nvSpPr>
          <p:cNvPr id="22" name="Rectangle 21">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723899"/>
            <a:ext cx="277749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6222206" y="1419225"/>
            <a:ext cx="2311182" cy="2085869"/>
          </a:xfrm>
        </p:spPr>
        <p:txBody>
          <a:bodyPr vert="horz" lIns="91440" tIns="45720" rIns="91440" bIns="45720" rtlCol="0" anchor="b">
            <a:normAutofit/>
          </a:bodyPr>
          <a:lstStyle/>
          <a:p>
            <a:pPr>
              <a:lnSpc>
                <a:spcPct val="90000"/>
              </a:lnSpc>
            </a:pPr>
            <a:r>
              <a:rPr lang="en-US" sz="2300" dirty="0">
                <a:solidFill>
                  <a:srgbClr val="FFFFFF"/>
                </a:solidFill>
              </a:rPr>
              <a:t>Validation &amp; training Accuracy Curve</a:t>
            </a:r>
          </a:p>
        </p:txBody>
      </p:sp>
    </p:spTree>
    <p:extLst>
      <p:ext uri="{BB962C8B-B14F-4D97-AF65-F5344CB8AC3E}">
        <p14:creationId xmlns:p14="http://schemas.microsoft.com/office/powerpoint/2010/main" val="2798380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723899"/>
            <a:ext cx="277749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6222206" y="1419225"/>
            <a:ext cx="2311182" cy="2085869"/>
          </a:xfrm>
        </p:spPr>
        <p:txBody>
          <a:bodyPr vert="horz" lIns="91440" tIns="45720" rIns="91440" bIns="45720" rtlCol="0" anchor="b">
            <a:normAutofit/>
          </a:bodyPr>
          <a:lstStyle/>
          <a:p>
            <a:pPr>
              <a:lnSpc>
                <a:spcPct val="90000"/>
              </a:lnSpc>
            </a:pPr>
            <a:r>
              <a:rPr lang="en-US" sz="2300" dirty="0">
                <a:solidFill>
                  <a:srgbClr val="FFFFFF"/>
                </a:solidFill>
              </a:rPr>
              <a:t>Training &amp; Validation loss Curve</a:t>
            </a:r>
          </a:p>
        </p:txBody>
      </p:sp>
      <p:pic>
        <p:nvPicPr>
          <p:cNvPr id="4" name="Picture 3" descr="A graph with a line graph and a line graph&#10;&#10;Description automatically generated">
            <a:extLst>
              <a:ext uri="{FF2B5EF4-FFF2-40B4-BE49-F238E27FC236}">
                <a16:creationId xmlns:a16="http://schemas.microsoft.com/office/drawing/2014/main" id="{EF570CB9-F960-4F34-CBC2-1E7710BC964A}"/>
              </a:ext>
            </a:extLst>
          </p:cNvPr>
          <p:cNvPicPr>
            <a:picLocks noChangeAspect="1"/>
          </p:cNvPicPr>
          <p:nvPr/>
        </p:nvPicPr>
        <p:blipFill>
          <a:blip r:embed="rId2"/>
          <a:stretch>
            <a:fillRect/>
          </a:stretch>
        </p:blipFill>
        <p:spPr>
          <a:xfrm>
            <a:off x="339383" y="1419225"/>
            <a:ext cx="5634161" cy="4302053"/>
          </a:xfrm>
          <a:prstGeom prst="rect">
            <a:avLst/>
          </a:prstGeom>
        </p:spPr>
      </p:pic>
    </p:spTree>
    <p:extLst>
      <p:ext uri="{BB962C8B-B14F-4D97-AF65-F5344CB8AC3E}">
        <p14:creationId xmlns:p14="http://schemas.microsoft.com/office/powerpoint/2010/main" val="4198561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9671" y="1037967"/>
            <a:ext cx="2290568" cy="4709131"/>
          </a:xfrm>
        </p:spPr>
        <p:txBody>
          <a:bodyPr anchor="ctr">
            <a:normAutofit/>
          </a:bodyPr>
          <a:lstStyle/>
          <a:p>
            <a:r>
              <a:rPr lang="en-US">
                <a:solidFill>
                  <a:schemeClr val="accent1"/>
                </a:solidFill>
              </a:rPr>
              <a:t>4. Test Results</a:t>
            </a:r>
          </a:p>
        </p:txBody>
      </p:sp>
      <p:sp>
        <p:nvSpPr>
          <p:cNvPr id="11" name="Rectangle 10">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5138" y="723898"/>
            <a:ext cx="5623962"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967432BE-920A-01C6-DA0D-28C1EF84E4FF}"/>
              </a:ext>
            </a:extLst>
          </p:cNvPr>
          <p:cNvGraphicFramePr>
            <a:graphicFrameLocks noGrp="1"/>
          </p:cNvGraphicFramePr>
          <p:nvPr>
            <p:ph idx="1"/>
            <p:extLst>
              <p:ext uri="{D42A27DB-BD31-4B8C-83A1-F6EECF244321}">
                <p14:modId xmlns:p14="http://schemas.microsoft.com/office/powerpoint/2010/main" val="3852419764"/>
              </p:ext>
            </p:extLst>
          </p:nvPr>
        </p:nvGraphicFramePr>
        <p:xfrm>
          <a:off x="3448828" y="1037967"/>
          <a:ext cx="5259278"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9143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723899"/>
            <a:ext cx="277749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6222206" y="1419225"/>
            <a:ext cx="2311182" cy="2085869"/>
          </a:xfrm>
        </p:spPr>
        <p:txBody>
          <a:bodyPr vert="horz" lIns="91440" tIns="45720" rIns="91440" bIns="45720" rtlCol="0" anchor="b">
            <a:normAutofit/>
          </a:bodyPr>
          <a:lstStyle/>
          <a:p>
            <a:pPr>
              <a:lnSpc>
                <a:spcPct val="90000"/>
              </a:lnSpc>
            </a:pPr>
            <a:r>
              <a:rPr lang="en-US" sz="2300" dirty="0">
                <a:solidFill>
                  <a:srgbClr val="FFFFFF"/>
                </a:solidFill>
              </a:rPr>
              <a:t>Confusion Matrix</a:t>
            </a:r>
          </a:p>
        </p:txBody>
      </p:sp>
      <p:pic>
        <p:nvPicPr>
          <p:cNvPr id="5" name="Picture 4" descr="A blue squares with white text&#10;&#10;Description automatically generated">
            <a:extLst>
              <a:ext uri="{FF2B5EF4-FFF2-40B4-BE49-F238E27FC236}">
                <a16:creationId xmlns:a16="http://schemas.microsoft.com/office/drawing/2014/main" id="{22B6D56B-9624-8A50-5E13-8E193133BCF2}"/>
              </a:ext>
            </a:extLst>
          </p:cNvPr>
          <p:cNvPicPr>
            <a:picLocks noChangeAspect="1"/>
          </p:cNvPicPr>
          <p:nvPr/>
        </p:nvPicPr>
        <p:blipFill>
          <a:blip r:embed="rId2"/>
          <a:stretch>
            <a:fillRect/>
          </a:stretch>
        </p:blipFill>
        <p:spPr>
          <a:xfrm>
            <a:off x="370888" y="1352060"/>
            <a:ext cx="5472553" cy="4306068"/>
          </a:xfrm>
          <a:prstGeom prst="rect">
            <a:avLst/>
          </a:prstGeom>
        </p:spPr>
      </p:pic>
    </p:spTree>
    <p:extLst>
      <p:ext uri="{BB962C8B-B14F-4D97-AF65-F5344CB8AC3E}">
        <p14:creationId xmlns:p14="http://schemas.microsoft.com/office/powerpoint/2010/main" val="3021476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8489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2601" y="1033389"/>
            <a:ext cx="3619692" cy="4825409"/>
          </a:xfrm>
        </p:spPr>
        <p:txBody>
          <a:bodyPr anchor="ctr">
            <a:normAutofit/>
          </a:bodyPr>
          <a:lstStyle/>
          <a:p>
            <a:r>
              <a:rPr lang="en-US" sz="4700" dirty="0">
                <a:solidFill>
                  <a:srgbClr val="FFFFFF"/>
                </a:solidFill>
              </a:rPr>
              <a:t>Strengths</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934" y="460868"/>
            <a:ext cx="3621024"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7080" y="460868"/>
            <a:ext cx="3621024"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5066826" y="1033390"/>
            <a:ext cx="3641278" cy="4825409"/>
          </a:xfrm>
          <a:ln w="57150">
            <a:noFill/>
          </a:ln>
        </p:spPr>
        <p:txBody>
          <a:bodyPr anchor="ctr">
            <a:normAutofit/>
          </a:bodyPr>
          <a:lstStyle/>
          <a:p>
            <a:r>
              <a:rPr lang="en-US" sz="1700" dirty="0">
                <a:solidFill>
                  <a:schemeClr val="accent2">
                    <a:lumMod val="50000"/>
                  </a:schemeClr>
                </a:solidFill>
              </a:rPr>
              <a:t>High accuracy: Over 94% on validation and test sets.</a:t>
            </a:r>
          </a:p>
          <a:p>
            <a:r>
              <a:rPr lang="en-US" sz="1700" dirty="0">
                <a:solidFill>
                  <a:schemeClr val="accent2">
                    <a:lumMod val="50000"/>
                  </a:schemeClr>
                </a:solidFill>
              </a:rPr>
              <a:t>Balanced generalization with minimal overfitting.</a:t>
            </a:r>
          </a:p>
          <a:p>
            <a:r>
              <a:rPr lang="en-US" sz="1700" dirty="0">
                <a:solidFill>
                  <a:schemeClr val="accent2">
                    <a:lumMod val="50000"/>
                  </a:schemeClr>
                </a:solidFill>
              </a:rPr>
              <a:t>Converges quickly within 10 epochs.</a:t>
            </a:r>
          </a:p>
          <a:p>
            <a:r>
              <a:rPr lang="en-US" sz="1700" dirty="0">
                <a:solidFill>
                  <a:schemeClr val="accent2">
                    <a:lumMod val="50000"/>
                  </a:schemeClr>
                </a:solidFill>
              </a:rPr>
              <a:t>Efficient and effective for multi-class classification.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8489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2600" y="1033389"/>
            <a:ext cx="3784599" cy="4825409"/>
          </a:xfrm>
        </p:spPr>
        <p:txBody>
          <a:bodyPr anchor="ctr">
            <a:normAutofit/>
          </a:bodyPr>
          <a:lstStyle/>
          <a:p>
            <a:r>
              <a:rPr lang="en-US" sz="4700" dirty="0">
                <a:solidFill>
                  <a:srgbClr val="FFFFFF"/>
                </a:solidFill>
              </a:rPr>
              <a:t>Limitations</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934" y="460868"/>
            <a:ext cx="3621024"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7080" y="460868"/>
            <a:ext cx="3621024"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5066826" y="1033390"/>
            <a:ext cx="3641278" cy="4825409"/>
          </a:xfrm>
          <a:ln w="57150">
            <a:noFill/>
          </a:ln>
        </p:spPr>
        <p:txBody>
          <a:bodyPr anchor="ctr">
            <a:normAutofit/>
          </a:bodyPr>
          <a:lstStyle/>
          <a:p>
            <a:r>
              <a:rPr lang="en-US" sz="1600" dirty="0"/>
              <a:t>Limited improvement in validation accuracy after Epoch 6.</a:t>
            </a:r>
          </a:p>
          <a:p>
            <a:r>
              <a:rPr lang="en-US" sz="1600" dirty="0"/>
              <a:t>Potential class imbalance or noise in dataset.</a:t>
            </a:r>
          </a:p>
          <a:p>
            <a:r>
              <a:rPr lang="en-US" sz="1600" dirty="0"/>
              <a:t>Heavy reliance on fully connected layers. Dense layers dominate parameter count (~3.2M).</a:t>
            </a:r>
          </a:p>
        </p:txBody>
      </p:sp>
    </p:spTree>
    <p:extLst>
      <p:ext uri="{BB962C8B-B14F-4D97-AF65-F5344CB8AC3E}">
        <p14:creationId xmlns:p14="http://schemas.microsoft.com/office/powerpoint/2010/main" val="1670383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8489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2601" y="1033389"/>
            <a:ext cx="3619692" cy="4825409"/>
          </a:xfrm>
        </p:spPr>
        <p:txBody>
          <a:bodyPr anchor="ctr">
            <a:normAutofit/>
          </a:bodyPr>
          <a:lstStyle/>
          <a:p>
            <a:r>
              <a:rPr lang="en-US" sz="2600" dirty="0">
                <a:solidFill>
                  <a:srgbClr val="FFFFFF"/>
                </a:solidFill>
              </a:rPr>
              <a:t>Recommendations</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934" y="460868"/>
            <a:ext cx="3621024"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7080" y="460868"/>
            <a:ext cx="3621024"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5066826" y="1033390"/>
            <a:ext cx="3641278" cy="4825409"/>
          </a:xfrm>
          <a:ln w="57150">
            <a:noFill/>
          </a:ln>
        </p:spPr>
        <p:txBody>
          <a:bodyPr anchor="ctr">
            <a:normAutofit/>
          </a:bodyPr>
          <a:lstStyle/>
          <a:p>
            <a:r>
              <a:rPr lang="en-US" sz="1700" dirty="0">
                <a:solidFill>
                  <a:schemeClr val="accent2">
                    <a:lumMod val="50000"/>
                  </a:schemeClr>
                </a:solidFill>
              </a:rPr>
              <a:t>Use data augmentation (rotation, flipping, etc.).</a:t>
            </a:r>
          </a:p>
          <a:p>
            <a:r>
              <a:rPr lang="en-US" sz="1700" dirty="0">
                <a:solidFill>
                  <a:schemeClr val="accent2">
                    <a:lumMod val="50000"/>
                  </a:schemeClr>
                </a:solidFill>
              </a:rPr>
              <a:t>Perform Experiment with pre-trained models (e.g., VGG16, </a:t>
            </a:r>
            <a:r>
              <a:rPr lang="en-US" sz="1700" dirty="0" err="1">
                <a:solidFill>
                  <a:schemeClr val="accent2">
                    <a:lumMod val="50000"/>
                  </a:schemeClr>
                </a:solidFill>
              </a:rPr>
              <a:t>ResNet</a:t>
            </a:r>
            <a:r>
              <a:rPr lang="en-US" sz="1700" dirty="0">
                <a:solidFill>
                  <a:schemeClr val="accent2">
                    <a:lumMod val="50000"/>
                  </a:schemeClr>
                </a:solidFill>
              </a:rPr>
              <a:t>).</a:t>
            </a:r>
          </a:p>
          <a:p>
            <a:r>
              <a:rPr lang="en-US" sz="1700" dirty="0">
                <a:solidFill>
                  <a:schemeClr val="accent2">
                    <a:lumMod val="50000"/>
                  </a:schemeClr>
                </a:solidFill>
              </a:rPr>
              <a:t>hyperparameter tuning (learning rate, batch size).</a:t>
            </a:r>
          </a:p>
          <a:p>
            <a:r>
              <a:rPr lang="en-US" sz="1700" dirty="0">
                <a:solidFill>
                  <a:schemeClr val="accent2">
                    <a:lumMod val="50000"/>
                  </a:schemeClr>
                </a:solidFill>
              </a:rPr>
              <a:t>Balance classes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935" y="485678"/>
            <a:ext cx="3131058"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2E9ABC-184A-B208-725A-2C1F753843F9}"/>
              </a:ext>
            </a:extLst>
          </p:cNvPr>
          <p:cNvSpPr>
            <a:spLocks noGrp="1"/>
          </p:cNvSpPr>
          <p:nvPr>
            <p:ph type="title"/>
          </p:nvPr>
        </p:nvSpPr>
        <p:spPr>
          <a:xfrm>
            <a:off x="719367" y="1113764"/>
            <a:ext cx="2452312" cy="4624327"/>
          </a:xfrm>
        </p:spPr>
        <p:txBody>
          <a:bodyPr anchor="ctr">
            <a:normAutofit/>
          </a:bodyPr>
          <a:lstStyle/>
          <a:p>
            <a:r>
              <a:rPr lang="en-US">
                <a:solidFill>
                  <a:srgbClr val="FFFFFF"/>
                </a:solidFill>
              </a:rPr>
              <a:t>Why is this project important?</a:t>
            </a:r>
          </a:p>
        </p:txBody>
      </p:sp>
      <p:sp>
        <p:nvSpPr>
          <p:cNvPr id="3" name="Content Placeholder 2">
            <a:extLst>
              <a:ext uri="{FF2B5EF4-FFF2-40B4-BE49-F238E27FC236}">
                <a16:creationId xmlns:a16="http://schemas.microsoft.com/office/drawing/2014/main" id="{59AE55F2-41BF-7CCE-D430-604DEBD45495}"/>
              </a:ext>
            </a:extLst>
          </p:cNvPr>
          <p:cNvSpPr>
            <a:spLocks noGrp="1"/>
          </p:cNvSpPr>
          <p:nvPr>
            <p:ph idx="1"/>
          </p:nvPr>
        </p:nvSpPr>
        <p:spPr>
          <a:xfrm>
            <a:off x="3866928" y="1113764"/>
            <a:ext cx="4581135" cy="4624327"/>
          </a:xfrm>
        </p:spPr>
        <p:txBody>
          <a:bodyPr anchor="ctr">
            <a:normAutofit/>
          </a:bodyPr>
          <a:lstStyle/>
          <a:p>
            <a:pPr marL="0" indent="0">
              <a:buNone/>
            </a:pPr>
            <a:r>
              <a:rPr lang="en-US">
                <a:latin typeface="Segoe UI Variable Text" pitchFamily="2" charset="0"/>
              </a:rPr>
              <a:t>Automate the detection and classification of brain tumors from MRI images significantly improves diagnostic accuracy and speed. Early and accurate tumor identification is crucial for effective treatment planning, potentially saving lives and reducing the burden on healthcare systems. The following model can assist radiologists and healthcare professionals by providing a reliable, fast, and cost-effective tool for diagnosing brain tumors.</a:t>
            </a:r>
          </a:p>
        </p:txBody>
      </p:sp>
    </p:spTree>
    <p:extLst>
      <p:ext uri="{BB962C8B-B14F-4D97-AF65-F5344CB8AC3E}">
        <p14:creationId xmlns:p14="http://schemas.microsoft.com/office/powerpoint/2010/main" val="3042896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E9ABC-184A-B208-725A-2C1F753843F9}"/>
              </a:ext>
            </a:extLst>
          </p:cNvPr>
          <p:cNvSpPr>
            <a:spLocks noGrp="1"/>
          </p:cNvSpPr>
          <p:nvPr>
            <p:ph type="title"/>
          </p:nvPr>
        </p:nvSpPr>
        <p:spPr/>
        <p:txBody>
          <a:bodyPr/>
          <a:lstStyle/>
          <a:p>
            <a:r>
              <a:rPr lang="en-US" dirty="0"/>
              <a:t>Data Source</a:t>
            </a:r>
          </a:p>
        </p:txBody>
      </p:sp>
      <p:sp>
        <p:nvSpPr>
          <p:cNvPr id="3" name="Content Placeholder 2">
            <a:extLst>
              <a:ext uri="{FF2B5EF4-FFF2-40B4-BE49-F238E27FC236}">
                <a16:creationId xmlns:a16="http://schemas.microsoft.com/office/drawing/2014/main" id="{59AE55F2-41BF-7CCE-D430-604DEBD45495}"/>
              </a:ext>
            </a:extLst>
          </p:cNvPr>
          <p:cNvSpPr>
            <a:spLocks noGrp="1"/>
          </p:cNvSpPr>
          <p:nvPr>
            <p:ph idx="1"/>
          </p:nvPr>
        </p:nvSpPr>
        <p:spPr/>
        <p:txBody>
          <a:bodyPr>
            <a:normAutofit fontScale="92500" lnSpcReduction="10000"/>
          </a:bodyPr>
          <a:lstStyle/>
          <a:p>
            <a:r>
              <a:rPr lang="en-US" dirty="0">
                <a:solidFill>
                  <a:schemeClr val="tx1"/>
                </a:solidFill>
                <a:latin typeface="Segoe UI Variable Text" pitchFamily="2" charset="0"/>
              </a:rPr>
              <a:t>This dataset is taken from Kaggle at: https://www.kaggle.com/datasets/masoudnickparvar/brain-tumor-mri-dataset</a:t>
            </a:r>
          </a:p>
          <a:p>
            <a:r>
              <a:rPr lang="en-US" dirty="0">
                <a:solidFill>
                  <a:schemeClr val="tx1"/>
                </a:solidFill>
                <a:latin typeface="Segoe UI Variable Text" pitchFamily="2" charset="0"/>
              </a:rPr>
              <a:t>It contains </a:t>
            </a:r>
            <a:r>
              <a:rPr lang="en-US" b="1" dirty="0">
                <a:solidFill>
                  <a:schemeClr val="tx1"/>
                </a:solidFill>
                <a:latin typeface="Segoe UI Variable Text" pitchFamily="2" charset="0"/>
              </a:rPr>
              <a:t>MRI images </a:t>
            </a:r>
            <a:r>
              <a:rPr lang="en-US" dirty="0">
                <a:solidFill>
                  <a:schemeClr val="tx1"/>
                </a:solidFill>
                <a:latin typeface="Segoe UI Variable Text" pitchFamily="2" charset="0"/>
              </a:rPr>
              <a:t>of the brain, categorized into four classes: </a:t>
            </a:r>
          </a:p>
          <a:p>
            <a:pPr marL="342900" indent="-342900">
              <a:buFont typeface="+mj-lt"/>
              <a:buAutoNum type="arabicPeriod"/>
            </a:pPr>
            <a:r>
              <a:rPr lang="en-US" b="1" dirty="0">
                <a:solidFill>
                  <a:schemeClr val="tx1"/>
                </a:solidFill>
                <a:latin typeface="Segoe UI Variable Text" pitchFamily="2" charset="0"/>
              </a:rPr>
              <a:t>Glioma</a:t>
            </a:r>
            <a:r>
              <a:rPr lang="en-US" dirty="0">
                <a:solidFill>
                  <a:schemeClr val="tx1"/>
                </a:solidFill>
                <a:latin typeface="Segoe UI Variable Text" pitchFamily="2" charset="0"/>
              </a:rPr>
              <a:t>: A type of tumor that originates in the glial cells of the brain.</a:t>
            </a:r>
          </a:p>
          <a:p>
            <a:pPr marL="342900" indent="-342900">
              <a:buFont typeface="+mj-lt"/>
              <a:buAutoNum type="arabicPeriod"/>
            </a:pPr>
            <a:r>
              <a:rPr lang="en-US" b="1" dirty="0">
                <a:solidFill>
                  <a:schemeClr val="tx1"/>
                </a:solidFill>
                <a:latin typeface="Segoe UI Variable Text" pitchFamily="2" charset="0"/>
              </a:rPr>
              <a:t>Meningioma</a:t>
            </a:r>
            <a:r>
              <a:rPr lang="en-US" dirty="0">
                <a:solidFill>
                  <a:schemeClr val="tx1"/>
                </a:solidFill>
                <a:latin typeface="Segoe UI Variable Text" pitchFamily="2" charset="0"/>
              </a:rPr>
              <a:t>: A tumor that arises from the meninges, the layers of tissue that cover the brain and spinal cord.</a:t>
            </a:r>
          </a:p>
          <a:p>
            <a:pPr marL="342900" indent="-342900">
              <a:buFont typeface="+mj-lt"/>
              <a:buAutoNum type="arabicPeriod"/>
            </a:pPr>
            <a:r>
              <a:rPr lang="en-US" b="1" dirty="0">
                <a:solidFill>
                  <a:schemeClr val="tx1"/>
                </a:solidFill>
                <a:latin typeface="Segoe UI Variable Text" pitchFamily="2" charset="0"/>
              </a:rPr>
              <a:t>Pituitary</a:t>
            </a:r>
            <a:r>
              <a:rPr lang="en-US" dirty="0">
                <a:solidFill>
                  <a:schemeClr val="tx1"/>
                </a:solidFill>
                <a:latin typeface="Segoe UI Variable Text" pitchFamily="2" charset="0"/>
              </a:rPr>
              <a:t> </a:t>
            </a:r>
            <a:r>
              <a:rPr lang="en-US" b="1" dirty="0">
                <a:solidFill>
                  <a:schemeClr val="tx1"/>
                </a:solidFill>
                <a:latin typeface="Segoe UI Variable Text" pitchFamily="2" charset="0"/>
              </a:rPr>
              <a:t>Tumor</a:t>
            </a:r>
            <a:r>
              <a:rPr lang="en-US" dirty="0">
                <a:solidFill>
                  <a:schemeClr val="tx1"/>
                </a:solidFill>
                <a:latin typeface="Segoe UI Variable Text" pitchFamily="2" charset="0"/>
              </a:rPr>
              <a:t>: A tumor that occurs in the pituitary gland located at the base of the brain.</a:t>
            </a:r>
          </a:p>
          <a:p>
            <a:pPr marL="342900" indent="-342900">
              <a:buFont typeface="+mj-lt"/>
              <a:buAutoNum type="arabicPeriod"/>
            </a:pPr>
            <a:r>
              <a:rPr lang="en-US" b="1" dirty="0">
                <a:solidFill>
                  <a:schemeClr val="tx1"/>
                </a:solidFill>
                <a:latin typeface="Segoe UI Variable Text" pitchFamily="2" charset="0"/>
              </a:rPr>
              <a:t>No Tumor</a:t>
            </a:r>
            <a:r>
              <a:rPr lang="en-US" dirty="0">
                <a:solidFill>
                  <a:schemeClr val="tx1"/>
                </a:solidFill>
                <a:latin typeface="Segoe UI Variable Text" pitchFamily="2" charset="0"/>
              </a:rPr>
              <a:t>: Images without any tumor.</a:t>
            </a:r>
            <a:endParaRPr lang="en-US" i="0" dirty="0">
              <a:solidFill>
                <a:schemeClr val="tx1"/>
              </a:solidFill>
              <a:effectLst/>
              <a:latin typeface="Segoe UI Variable Text" pitchFamily="2" charset="0"/>
            </a:endParaRPr>
          </a:p>
          <a:p>
            <a:r>
              <a:rPr lang="en-US" dirty="0">
                <a:solidFill>
                  <a:schemeClr val="tx1"/>
                </a:solidFill>
                <a:latin typeface="Segoe UI Variable Text" pitchFamily="2" charset="0"/>
              </a:rPr>
              <a:t>This dataset contains </a:t>
            </a:r>
            <a:r>
              <a:rPr lang="en-US" b="1" dirty="0">
                <a:solidFill>
                  <a:schemeClr val="tx1"/>
                </a:solidFill>
                <a:latin typeface="Segoe UI Variable Text" pitchFamily="2" charset="0"/>
              </a:rPr>
              <a:t>1311 </a:t>
            </a:r>
            <a:r>
              <a:rPr lang="en-US" dirty="0">
                <a:solidFill>
                  <a:schemeClr val="tx1"/>
                </a:solidFill>
                <a:latin typeface="Segoe UI Variable Text" pitchFamily="2" charset="0"/>
              </a:rPr>
              <a:t>images</a:t>
            </a:r>
            <a:r>
              <a:rPr lang="en-US" b="1" dirty="0">
                <a:solidFill>
                  <a:schemeClr val="tx1"/>
                </a:solidFill>
                <a:latin typeface="Segoe UI Variable Text" pitchFamily="2" charset="0"/>
              </a:rPr>
              <a:t> </a:t>
            </a:r>
            <a:r>
              <a:rPr lang="en-US" dirty="0">
                <a:solidFill>
                  <a:schemeClr val="tx1"/>
                </a:solidFill>
                <a:latin typeface="Segoe UI Variable Text" pitchFamily="2" charset="0"/>
              </a:rPr>
              <a:t>of brain tumors that are used to test the model.</a:t>
            </a:r>
          </a:p>
        </p:txBody>
      </p:sp>
    </p:spTree>
    <p:extLst>
      <p:ext uri="{BB962C8B-B14F-4D97-AF65-F5344CB8AC3E}">
        <p14:creationId xmlns:p14="http://schemas.microsoft.com/office/powerpoint/2010/main" val="2905730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8489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2E9ABC-184A-B208-725A-2C1F753843F9}"/>
              </a:ext>
            </a:extLst>
          </p:cNvPr>
          <p:cNvSpPr>
            <a:spLocks noGrp="1"/>
          </p:cNvSpPr>
          <p:nvPr>
            <p:ph type="title"/>
          </p:nvPr>
        </p:nvSpPr>
        <p:spPr>
          <a:xfrm>
            <a:off x="482601" y="1033389"/>
            <a:ext cx="3619692" cy="4825409"/>
          </a:xfrm>
        </p:spPr>
        <p:txBody>
          <a:bodyPr anchor="ctr">
            <a:normAutofit/>
          </a:bodyPr>
          <a:lstStyle/>
          <a:p>
            <a:r>
              <a:rPr lang="en-US" sz="2200">
                <a:solidFill>
                  <a:srgbClr val="FFFFFF"/>
                </a:solidFill>
              </a:rPr>
              <a:t>Data Preparation(cleaning &amp; preprocessing)</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934" y="460868"/>
            <a:ext cx="3621024"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7080" y="460868"/>
            <a:ext cx="3621024"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59AE55F2-41BF-7CCE-D430-604DEBD45495}"/>
              </a:ext>
            </a:extLst>
          </p:cNvPr>
          <p:cNvSpPr>
            <a:spLocks noGrp="1"/>
          </p:cNvSpPr>
          <p:nvPr>
            <p:ph idx="1"/>
          </p:nvPr>
        </p:nvSpPr>
        <p:spPr>
          <a:xfrm>
            <a:off x="5066826" y="1033390"/>
            <a:ext cx="3641278" cy="4825409"/>
          </a:xfrm>
          <a:ln w="57150">
            <a:noFill/>
          </a:ln>
        </p:spPr>
        <p:txBody>
          <a:bodyPr anchor="ctr">
            <a:normAutofit/>
          </a:bodyPr>
          <a:lstStyle/>
          <a:p>
            <a:r>
              <a:rPr lang="en-US" sz="1700" dirty="0">
                <a:solidFill>
                  <a:schemeClr val="accent2">
                    <a:lumMod val="50000"/>
                  </a:schemeClr>
                </a:solidFill>
                <a:latin typeface="Segoe UI Variable Text" pitchFamily="2" charset="0"/>
              </a:rPr>
              <a:t>The images were resized to a consistent dimension of 128x128 pixels.</a:t>
            </a:r>
          </a:p>
          <a:p>
            <a:r>
              <a:rPr lang="en-US" sz="1700" dirty="0">
                <a:solidFill>
                  <a:schemeClr val="accent2">
                    <a:lumMod val="50000"/>
                  </a:schemeClr>
                </a:solidFill>
                <a:latin typeface="Segoe UI Variable Text" pitchFamily="2" charset="0"/>
              </a:rPr>
              <a:t>The pixel values were normalized (scaled to the range [0, 1]).</a:t>
            </a:r>
          </a:p>
          <a:p>
            <a:r>
              <a:rPr lang="en-US" sz="1700" dirty="0">
                <a:solidFill>
                  <a:schemeClr val="accent2">
                    <a:lumMod val="50000"/>
                  </a:schemeClr>
                </a:solidFill>
                <a:latin typeface="Segoe UI Variable Text" pitchFamily="2" charset="0"/>
              </a:rPr>
              <a:t>Many duplicate images where deleted (426 images).</a:t>
            </a:r>
          </a:p>
          <a:p>
            <a:r>
              <a:rPr lang="en-US" sz="1700" dirty="0">
                <a:solidFill>
                  <a:schemeClr val="accent2">
                    <a:lumMod val="50000"/>
                  </a:schemeClr>
                </a:solidFill>
                <a:latin typeface="Segoe UI Variable Text" pitchFamily="2" charset="0"/>
              </a:rPr>
              <a:t>The dataset was divided into training and test sets (80% for training, 20% for testing).</a:t>
            </a:r>
          </a:p>
          <a:p>
            <a:r>
              <a:rPr lang="en-US" sz="1700" dirty="0">
                <a:solidFill>
                  <a:schemeClr val="accent2">
                    <a:lumMod val="50000"/>
                  </a:schemeClr>
                </a:solidFill>
                <a:latin typeface="Segoe UI Variable Text" pitchFamily="2" charset="0"/>
              </a:rPr>
              <a:t>Labels were one-hot encoded for multi-class classification.</a:t>
            </a:r>
          </a:p>
        </p:txBody>
      </p:sp>
    </p:spTree>
    <p:extLst>
      <p:ext uri="{BB962C8B-B14F-4D97-AF65-F5344CB8AC3E}">
        <p14:creationId xmlns:p14="http://schemas.microsoft.com/office/powerpoint/2010/main" val="3488374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E9ABC-184A-B208-725A-2C1F753843F9}"/>
              </a:ext>
            </a:extLst>
          </p:cNvPr>
          <p:cNvSpPr>
            <a:spLocks noGrp="1"/>
          </p:cNvSpPr>
          <p:nvPr>
            <p:ph type="title"/>
          </p:nvPr>
        </p:nvSpPr>
        <p:spPr/>
        <p:txBody>
          <a:bodyPr/>
          <a:lstStyle/>
          <a:p>
            <a:r>
              <a:rPr lang="en-US" dirty="0"/>
              <a:t>Class distribution</a:t>
            </a:r>
          </a:p>
        </p:txBody>
      </p:sp>
      <p:sp>
        <p:nvSpPr>
          <p:cNvPr id="6" name="TextBox 5">
            <a:extLst>
              <a:ext uri="{FF2B5EF4-FFF2-40B4-BE49-F238E27FC236}">
                <a16:creationId xmlns:a16="http://schemas.microsoft.com/office/drawing/2014/main" id="{8D8BB064-3BF8-563E-EF66-2790373D112C}"/>
              </a:ext>
            </a:extLst>
          </p:cNvPr>
          <p:cNvSpPr txBox="1"/>
          <p:nvPr/>
        </p:nvSpPr>
        <p:spPr>
          <a:xfrm>
            <a:off x="581192" y="2320413"/>
            <a:ext cx="3046911" cy="369332"/>
          </a:xfrm>
          <a:prstGeom prst="rect">
            <a:avLst/>
          </a:prstGeom>
          <a:noFill/>
        </p:spPr>
        <p:txBody>
          <a:bodyPr wrap="square" rtlCol="0">
            <a:spAutoFit/>
          </a:bodyPr>
          <a:lstStyle/>
          <a:p>
            <a:r>
              <a:rPr lang="en-US" dirty="0">
                <a:latin typeface="Segoe UI Variable Text" pitchFamily="2" charset="0"/>
              </a:rPr>
              <a:t>Originally</a:t>
            </a:r>
          </a:p>
        </p:txBody>
      </p:sp>
      <p:sp>
        <p:nvSpPr>
          <p:cNvPr id="7" name="TextBox 6">
            <a:extLst>
              <a:ext uri="{FF2B5EF4-FFF2-40B4-BE49-F238E27FC236}">
                <a16:creationId xmlns:a16="http://schemas.microsoft.com/office/drawing/2014/main" id="{163D366E-EAA5-CF24-A465-FDA873877426}"/>
              </a:ext>
            </a:extLst>
          </p:cNvPr>
          <p:cNvSpPr txBox="1"/>
          <p:nvPr/>
        </p:nvSpPr>
        <p:spPr>
          <a:xfrm>
            <a:off x="5077015" y="2320413"/>
            <a:ext cx="3153370" cy="369332"/>
          </a:xfrm>
          <a:prstGeom prst="rect">
            <a:avLst/>
          </a:prstGeom>
          <a:noFill/>
        </p:spPr>
        <p:txBody>
          <a:bodyPr wrap="square" rtlCol="0">
            <a:spAutoFit/>
          </a:bodyPr>
          <a:lstStyle/>
          <a:p>
            <a:r>
              <a:rPr lang="en-US" dirty="0">
                <a:latin typeface="Segoe UI Variable Text" pitchFamily="2" charset="0"/>
              </a:rPr>
              <a:t>After cleaning</a:t>
            </a:r>
          </a:p>
        </p:txBody>
      </p:sp>
      <p:pic>
        <p:nvPicPr>
          <p:cNvPr id="9" name="Picture 8" descr="A graph of blue bars&#10;&#10;Description automatically generated with medium confidence">
            <a:extLst>
              <a:ext uri="{FF2B5EF4-FFF2-40B4-BE49-F238E27FC236}">
                <a16:creationId xmlns:a16="http://schemas.microsoft.com/office/drawing/2014/main" id="{82BAAC85-CEF2-CEDA-27B2-4D315DE2E92E}"/>
              </a:ext>
            </a:extLst>
          </p:cNvPr>
          <p:cNvPicPr>
            <a:picLocks noChangeAspect="1"/>
          </p:cNvPicPr>
          <p:nvPr/>
        </p:nvPicPr>
        <p:blipFill rotWithShape="1">
          <a:blip r:embed="rId2"/>
          <a:srcRect b="5352"/>
          <a:stretch/>
        </p:blipFill>
        <p:spPr>
          <a:xfrm>
            <a:off x="498314" y="2979174"/>
            <a:ext cx="4285100" cy="3283974"/>
          </a:xfrm>
          <a:prstGeom prst="rect">
            <a:avLst/>
          </a:prstGeom>
        </p:spPr>
      </p:pic>
      <p:pic>
        <p:nvPicPr>
          <p:cNvPr id="11" name="Picture 10" descr="A graph of blue rectangular bars&#10;&#10;Description automatically generated with medium confidence">
            <a:extLst>
              <a:ext uri="{FF2B5EF4-FFF2-40B4-BE49-F238E27FC236}">
                <a16:creationId xmlns:a16="http://schemas.microsoft.com/office/drawing/2014/main" id="{0868F0D6-909F-BE28-05E6-61E86B4F504A}"/>
              </a:ext>
            </a:extLst>
          </p:cNvPr>
          <p:cNvPicPr>
            <a:picLocks noChangeAspect="1"/>
          </p:cNvPicPr>
          <p:nvPr/>
        </p:nvPicPr>
        <p:blipFill>
          <a:blip r:embed="rId3"/>
          <a:stretch>
            <a:fillRect/>
          </a:stretch>
        </p:blipFill>
        <p:spPr>
          <a:xfrm>
            <a:off x="4572000" y="3049609"/>
            <a:ext cx="4163400" cy="3110463"/>
          </a:xfrm>
          <a:prstGeom prst="rect">
            <a:avLst/>
          </a:prstGeom>
        </p:spPr>
      </p:pic>
    </p:spTree>
    <p:extLst>
      <p:ext uri="{BB962C8B-B14F-4D97-AF65-F5344CB8AC3E}">
        <p14:creationId xmlns:p14="http://schemas.microsoft.com/office/powerpoint/2010/main" val="4294047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E9ABC-184A-B208-725A-2C1F753843F9}"/>
              </a:ext>
            </a:extLst>
          </p:cNvPr>
          <p:cNvSpPr>
            <a:spLocks noGrp="1"/>
          </p:cNvSpPr>
          <p:nvPr>
            <p:ph type="title"/>
          </p:nvPr>
        </p:nvSpPr>
        <p:spPr/>
        <p:txBody>
          <a:bodyPr/>
          <a:lstStyle/>
          <a:p>
            <a:r>
              <a:rPr lang="en-US" dirty="0"/>
              <a:t>Sample data</a:t>
            </a:r>
          </a:p>
        </p:txBody>
      </p:sp>
      <p:pic>
        <p:nvPicPr>
          <p:cNvPr id="4" name="Picture 3" descr="A collage of images of the brain&#10;&#10;Description automatically generated">
            <a:extLst>
              <a:ext uri="{FF2B5EF4-FFF2-40B4-BE49-F238E27FC236}">
                <a16:creationId xmlns:a16="http://schemas.microsoft.com/office/drawing/2014/main" id="{9977F805-6341-3C35-ADB6-73383A599C62}"/>
              </a:ext>
            </a:extLst>
          </p:cNvPr>
          <p:cNvPicPr>
            <a:picLocks noChangeAspect="1"/>
          </p:cNvPicPr>
          <p:nvPr/>
        </p:nvPicPr>
        <p:blipFill>
          <a:blip r:embed="rId2"/>
          <a:stretch>
            <a:fillRect/>
          </a:stretch>
        </p:blipFill>
        <p:spPr>
          <a:xfrm>
            <a:off x="0" y="2001913"/>
            <a:ext cx="9144000" cy="4584651"/>
          </a:xfrm>
          <a:prstGeom prst="rect">
            <a:avLst/>
          </a:prstGeom>
        </p:spPr>
      </p:pic>
    </p:spTree>
    <p:extLst>
      <p:ext uri="{BB962C8B-B14F-4D97-AF65-F5344CB8AC3E}">
        <p14:creationId xmlns:p14="http://schemas.microsoft.com/office/powerpoint/2010/main" val="1672054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2E9ABC-184A-B208-725A-2C1F753843F9}"/>
              </a:ext>
            </a:extLst>
          </p:cNvPr>
          <p:cNvSpPr>
            <a:spLocks noGrp="1"/>
          </p:cNvSpPr>
          <p:nvPr>
            <p:ph type="title"/>
          </p:nvPr>
        </p:nvSpPr>
        <p:spPr>
          <a:xfrm>
            <a:off x="3337450" y="702156"/>
            <a:ext cx="5368399" cy="1013800"/>
          </a:xfrm>
        </p:spPr>
        <p:txBody>
          <a:bodyPr>
            <a:normAutofit/>
          </a:bodyPr>
          <a:lstStyle/>
          <a:p>
            <a:pPr>
              <a:lnSpc>
                <a:spcPct val="90000"/>
              </a:lnSpc>
            </a:pPr>
            <a:r>
              <a:rPr lang="en-US" sz="2200">
                <a:solidFill>
                  <a:schemeClr val="accent1"/>
                </a:solidFill>
              </a:rPr>
              <a:t>Model: </a:t>
            </a:r>
            <a:br>
              <a:rPr lang="en-US" sz="2200">
                <a:solidFill>
                  <a:schemeClr val="accent1"/>
                </a:solidFill>
              </a:rPr>
            </a:br>
            <a:r>
              <a:rPr lang="en-US" sz="2200">
                <a:solidFill>
                  <a:schemeClr val="accent1"/>
                </a:solidFill>
              </a:rPr>
              <a:t>Convolutional Neural Network (CNN)</a:t>
            </a:r>
          </a:p>
        </p:txBody>
      </p:sp>
      <p:pic>
        <p:nvPicPr>
          <p:cNvPr id="31" name="Picture 30" descr="Top view of cubes connected with black lines">
            <a:extLst>
              <a:ext uri="{FF2B5EF4-FFF2-40B4-BE49-F238E27FC236}">
                <a16:creationId xmlns:a16="http://schemas.microsoft.com/office/drawing/2014/main" id="{63EA07C9-C291-AA6C-5A62-5679639F8F98}"/>
              </a:ext>
            </a:extLst>
          </p:cNvPr>
          <p:cNvPicPr>
            <a:picLocks noChangeAspect="1"/>
          </p:cNvPicPr>
          <p:nvPr/>
        </p:nvPicPr>
        <p:blipFill>
          <a:blip r:embed="rId2"/>
          <a:srcRect l="38017" r="28095"/>
          <a:stretch/>
        </p:blipFill>
        <p:spPr>
          <a:xfrm>
            <a:off x="20" y="10"/>
            <a:ext cx="3098779" cy="6857989"/>
          </a:xfrm>
          <a:prstGeom prst="rect">
            <a:avLst/>
          </a:prstGeom>
        </p:spPr>
      </p:pic>
      <p:sp>
        <p:nvSpPr>
          <p:cNvPr id="37" name="Rectangle 36">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7450" y="457200"/>
            <a:ext cx="54178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59AE55F2-41BF-7CCE-D430-604DEBD45495}"/>
              </a:ext>
            </a:extLst>
          </p:cNvPr>
          <p:cNvSpPr>
            <a:spLocks noGrp="1"/>
          </p:cNvSpPr>
          <p:nvPr>
            <p:ph idx="1"/>
          </p:nvPr>
        </p:nvSpPr>
        <p:spPr>
          <a:xfrm>
            <a:off x="3337450" y="1896532"/>
            <a:ext cx="5368400" cy="4661583"/>
          </a:xfrm>
        </p:spPr>
        <p:txBody>
          <a:bodyPr>
            <a:normAutofit/>
          </a:bodyPr>
          <a:lstStyle/>
          <a:p>
            <a:pPr>
              <a:lnSpc>
                <a:spcPct val="90000"/>
              </a:lnSpc>
            </a:pPr>
            <a:r>
              <a:rPr lang="en-US" sz="1400" dirty="0">
                <a:latin typeface="Segoe UI Variable Text" pitchFamily="2" charset="0"/>
              </a:rPr>
              <a:t>This model follows a typical CNN model architecture</a:t>
            </a:r>
            <a:r>
              <a:rPr lang="en-US" sz="1000" dirty="0">
                <a:latin typeface="Segoe UI Variable Text" pitchFamily="2" charset="0"/>
              </a:rPr>
              <a:t>.</a:t>
            </a:r>
          </a:p>
          <a:p>
            <a:pPr marL="342900" indent="-342900">
              <a:lnSpc>
                <a:spcPct val="90000"/>
              </a:lnSpc>
              <a:buFont typeface="+mj-lt"/>
              <a:buAutoNum type="arabicPeriod"/>
            </a:pPr>
            <a:r>
              <a:rPr lang="en-US" sz="1000" dirty="0">
                <a:latin typeface="Segoe UI Variable Text" pitchFamily="2" charset="0"/>
              </a:rPr>
              <a:t>Input Layer</a:t>
            </a:r>
          </a:p>
          <a:p>
            <a:pPr marL="342900" indent="-342900">
              <a:lnSpc>
                <a:spcPct val="90000"/>
              </a:lnSpc>
              <a:buFont typeface="+mj-lt"/>
              <a:buAutoNum type="arabicPeriod"/>
            </a:pPr>
            <a:r>
              <a:rPr lang="en-US" sz="1000" dirty="0">
                <a:latin typeface="Segoe UI Variable Text" pitchFamily="2" charset="0"/>
              </a:rPr>
              <a:t>Convolutional Layers (Conv2D)</a:t>
            </a:r>
          </a:p>
          <a:p>
            <a:pPr marL="342900" indent="-342900">
              <a:lnSpc>
                <a:spcPct val="90000"/>
              </a:lnSpc>
              <a:buFont typeface="+mj-lt"/>
              <a:buAutoNum type="arabicPeriod"/>
            </a:pPr>
            <a:r>
              <a:rPr lang="en-US" sz="1000" dirty="0">
                <a:latin typeface="Segoe UI Variable Text" pitchFamily="2" charset="0"/>
              </a:rPr>
              <a:t>Max-Pooling Layers (MaxPooling2D)</a:t>
            </a:r>
          </a:p>
          <a:p>
            <a:pPr marL="342900" indent="-342900">
              <a:lnSpc>
                <a:spcPct val="90000"/>
              </a:lnSpc>
              <a:buFont typeface="+mj-lt"/>
              <a:buAutoNum type="arabicPeriod"/>
            </a:pPr>
            <a:r>
              <a:rPr lang="en-US" sz="1000" dirty="0">
                <a:latin typeface="Segoe UI Variable Text" pitchFamily="2" charset="0"/>
              </a:rPr>
              <a:t>Flatten Layer</a:t>
            </a:r>
          </a:p>
          <a:p>
            <a:pPr marL="342900" indent="-342900">
              <a:lnSpc>
                <a:spcPct val="90000"/>
              </a:lnSpc>
              <a:buFont typeface="+mj-lt"/>
              <a:buAutoNum type="arabicPeriod"/>
            </a:pPr>
            <a:r>
              <a:rPr lang="en-US" sz="1000" dirty="0">
                <a:latin typeface="Segoe UI Variable Text" pitchFamily="2" charset="0"/>
              </a:rPr>
              <a:t>Dense Layer</a:t>
            </a:r>
          </a:p>
          <a:p>
            <a:pPr marL="342900" indent="-342900">
              <a:lnSpc>
                <a:spcPct val="90000"/>
              </a:lnSpc>
              <a:buFont typeface="+mj-lt"/>
              <a:buAutoNum type="arabicPeriod"/>
            </a:pPr>
            <a:r>
              <a:rPr lang="en-US" sz="1000" dirty="0">
                <a:latin typeface="Segoe UI Variable Text" pitchFamily="2" charset="0"/>
              </a:rPr>
              <a:t>Dropout Layer</a:t>
            </a:r>
          </a:p>
          <a:p>
            <a:pPr marL="342900" indent="-342900">
              <a:lnSpc>
                <a:spcPct val="90000"/>
              </a:lnSpc>
              <a:buFont typeface="+mj-lt"/>
              <a:buAutoNum type="arabicPeriod"/>
            </a:pPr>
            <a:r>
              <a:rPr lang="en-US" sz="1000" dirty="0">
                <a:latin typeface="Segoe UI Variable Text" pitchFamily="2" charset="0"/>
              </a:rPr>
              <a:t>Output Layer</a:t>
            </a:r>
          </a:p>
          <a:p>
            <a:pPr marL="342900" indent="-342900">
              <a:lnSpc>
                <a:spcPct val="90000"/>
              </a:lnSpc>
              <a:buFont typeface="+mj-lt"/>
              <a:buAutoNum type="arabicPeriod"/>
            </a:pPr>
            <a:endParaRPr lang="en-US" sz="1000" dirty="0">
              <a:latin typeface="Segoe UI Variable Text" pitchFamily="2" charset="0"/>
            </a:endParaRPr>
          </a:p>
          <a:p>
            <a:pPr>
              <a:lnSpc>
                <a:spcPct val="90000"/>
              </a:lnSpc>
            </a:pPr>
            <a:r>
              <a:rPr lang="en-US" sz="1200" b="1" i="0" dirty="0">
                <a:effectLst/>
                <a:latin typeface="Segoe UI Variable Text" pitchFamily="2" charset="0"/>
              </a:rPr>
              <a:t>Key Characteristics:</a:t>
            </a:r>
          </a:p>
          <a:p>
            <a:pPr>
              <a:lnSpc>
                <a:spcPct val="90000"/>
              </a:lnSpc>
              <a:buFont typeface="Arial" panose="020B0604020202020204" pitchFamily="34" charset="0"/>
              <a:buChar char="•"/>
            </a:pPr>
            <a:r>
              <a:rPr lang="en-US" sz="1000" b="1" i="0" dirty="0">
                <a:effectLst/>
                <a:latin typeface="Segoe UI Variable Text" pitchFamily="2" charset="0"/>
              </a:rPr>
              <a:t>Total Parameters</a:t>
            </a:r>
            <a:r>
              <a:rPr lang="en-US" sz="1000" b="0" i="0" dirty="0">
                <a:effectLst/>
                <a:latin typeface="Segoe UI Variable Text" pitchFamily="2" charset="0"/>
              </a:rPr>
              <a:t>: 3,305,156 parameters (trainable) to learn the weights during training.</a:t>
            </a:r>
          </a:p>
          <a:p>
            <a:pPr>
              <a:lnSpc>
                <a:spcPct val="90000"/>
              </a:lnSpc>
              <a:buFont typeface="Arial" panose="020B0604020202020204" pitchFamily="34" charset="0"/>
              <a:buChar char="•"/>
            </a:pPr>
            <a:r>
              <a:rPr lang="en-US" sz="1000" b="1" i="0" dirty="0">
                <a:effectLst/>
                <a:latin typeface="Segoe UI Variable Text" pitchFamily="2" charset="0"/>
              </a:rPr>
              <a:t>Loss Function</a:t>
            </a:r>
            <a:r>
              <a:rPr lang="en-US" sz="1000" b="0" i="0" dirty="0">
                <a:effectLst/>
                <a:latin typeface="Segoe UI Variable Text" pitchFamily="2" charset="0"/>
              </a:rPr>
              <a:t>: Categorical cross-entropy (for multi-class classification).</a:t>
            </a:r>
          </a:p>
          <a:p>
            <a:pPr>
              <a:lnSpc>
                <a:spcPct val="90000"/>
              </a:lnSpc>
              <a:buFont typeface="Arial" panose="020B0604020202020204" pitchFamily="34" charset="0"/>
              <a:buChar char="•"/>
            </a:pPr>
            <a:r>
              <a:rPr lang="en-US" sz="1000" b="1" i="0" dirty="0">
                <a:effectLst/>
                <a:latin typeface="Segoe UI Variable Text" pitchFamily="2" charset="0"/>
              </a:rPr>
              <a:t>Optimizer</a:t>
            </a:r>
            <a:r>
              <a:rPr lang="en-US" sz="1000" b="0" i="0" dirty="0">
                <a:effectLst/>
                <a:latin typeface="Segoe UI Variable Text" pitchFamily="2" charset="0"/>
              </a:rPr>
              <a:t>: Adam optimizer (commonly used for its efficiency and good performance).</a:t>
            </a:r>
          </a:p>
          <a:p>
            <a:pPr>
              <a:lnSpc>
                <a:spcPct val="90000"/>
              </a:lnSpc>
              <a:buFont typeface="Arial" panose="020B0604020202020204" pitchFamily="34" charset="0"/>
              <a:buChar char="•"/>
            </a:pPr>
            <a:r>
              <a:rPr lang="en-US" sz="1000" b="1" i="0" dirty="0">
                <a:effectLst/>
                <a:latin typeface="Segoe UI Variable Text" pitchFamily="2" charset="0"/>
              </a:rPr>
              <a:t>Activation Function</a:t>
            </a:r>
            <a:r>
              <a:rPr lang="en-US" sz="1000" b="0" i="0" dirty="0">
                <a:effectLst/>
                <a:latin typeface="Segoe UI Variable Text" pitchFamily="2" charset="0"/>
              </a:rPr>
              <a:t>: </a:t>
            </a:r>
            <a:r>
              <a:rPr lang="en-US" sz="1000" b="0" i="0" dirty="0" err="1">
                <a:effectLst/>
                <a:latin typeface="Segoe UI Variable Text" pitchFamily="2" charset="0"/>
              </a:rPr>
              <a:t>ReLU</a:t>
            </a:r>
            <a:r>
              <a:rPr lang="en-US" sz="1000" b="0" i="0" dirty="0">
                <a:effectLst/>
                <a:latin typeface="Segoe UI Variable Text" pitchFamily="2" charset="0"/>
              </a:rPr>
              <a:t> for hidden layers, </a:t>
            </a:r>
            <a:r>
              <a:rPr lang="en-US" sz="1000" b="0" i="0" dirty="0" err="1">
                <a:effectLst/>
                <a:latin typeface="Segoe UI Variable Text" pitchFamily="2" charset="0"/>
              </a:rPr>
              <a:t>softmax</a:t>
            </a:r>
            <a:r>
              <a:rPr lang="en-US" sz="1000" b="0" i="0" dirty="0">
                <a:effectLst/>
                <a:latin typeface="Segoe UI Variable Text" pitchFamily="2" charset="0"/>
              </a:rPr>
              <a:t> for the output layer to handle multi-class classification.</a:t>
            </a:r>
          </a:p>
          <a:p>
            <a:pPr>
              <a:lnSpc>
                <a:spcPct val="90000"/>
              </a:lnSpc>
            </a:pPr>
            <a:r>
              <a:rPr lang="en-US" sz="1400" dirty="0">
                <a:latin typeface="Segoe UI Variable Text" pitchFamily="2" charset="0"/>
              </a:rPr>
              <a:t>The model is trained with 10 epochs</a:t>
            </a:r>
            <a:r>
              <a:rPr lang="en-US" sz="1600" dirty="0">
                <a:latin typeface="Segoe UI Variable Text" pitchFamily="2" charset="0"/>
              </a:rPr>
              <a:t>.</a:t>
            </a:r>
          </a:p>
        </p:txBody>
      </p:sp>
    </p:spTree>
    <p:extLst>
      <p:ext uri="{BB962C8B-B14F-4D97-AF65-F5344CB8AC3E}">
        <p14:creationId xmlns:p14="http://schemas.microsoft.com/office/powerpoint/2010/main" val="3216262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5894" y="702156"/>
            <a:ext cx="8272212" cy="1013800"/>
          </a:xfrm>
        </p:spPr>
        <p:txBody>
          <a:bodyPr>
            <a:normAutofit/>
          </a:bodyPr>
          <a:lstStyle/>
          <a:p>
            <a:r>
              <a:rPr lang="en-US" dirty="0">
                <a:solidFill>
                  <a:srgbClr val="FFFEFF"/>
                </a:solidFill>
              </a:rPr>
              <a:t>Training Performance</a:t>
            </a:r>
          </a:p>
        </p:txBody>
      </p:sp>
      <p:graphicFrame>
        <p:nvGraphicFramePr>
          <p:cNvPr id="5" name="Content Placeholder 2">
            <a:extLst>
              <a:ext uri="{FF2B5EF4-FFF2-40B4-BE49-F238E27FC236}">
                <a16:creationId xmlns:a16="http://schemas.microsoft.com/office/drawing/2014/main" id="{C867DE17-91FA-052A-29BB-0A378714E4D6}"/>
              </a:ext>
            </a:extLst>
          </p:cNvPr>
          <p:cNvGraphicFramePr>
            <a:graphicFrameLocks noGrp="1"/>
          </p:cNvGraphicFramePr>
          <p:nvPr>
            <p:ph idx="1"/>
            <p:extLst>
              <p:ext uri="{D42A27DB-BD31-4B8C-83A1-F6EECF244321}">
                <p14:modId xmlns:p14="http://schemas.microsoft.com/office/powerpoint/2010/main" val="3367181572"/>
              </p:ext>
            </p:extLst>
          </p:nvPr>
        </p:nvGraphicFramePr>
        <p:xfrm>
          <a:off x="435768" y="2181225"/>
          <a:ext cx="8272463"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5894" y="702156"/>
            <a:ext cx="8272212" cy="1013800"/>
          </a:xfrm>
        </p:spPr>
        <p:txBody>
          <a:bodyPr>
            <a:normAutofit/>
          </a:bodyPr>
          <a:lstStyle/>
          <a:p>
            <a:r>
              <a:rPr lang="en-US" dirty="0">
                <a:solidFill>
                  <a:srgbClr val="FFFEFF"/>
                </a:solidFill>
              </a:rPr>
              <a:t>Validation Performance</a:t>
            </a:r>
          </a:p>
        </p:txBody>
      </p:sp>
      <p:graphicFrame>
        <p:nvGraphicFramePr>
          <p:cNvPr id="5" name="Content Placeholder 2">
            <a:extLst>
              <a:ext uri="{FF2B5EF4-FFF2-40B4-BE49-F238E27FC236}">
                <a16:creationId xmlns:a16="http://schemas.microsoft.com/office/drawing/2014/main" id="{C867DE17-91FA-052A-29BB-0A378714E4D6}"/>
              </a:ext>
            </a:extLst>
          </p:cNvPr>
          <p:cNvGraphicFramePr>
            <a:graphicFrameLocks noGrp="1"/>
          </p:cNvGraphicFramePr>
          <p:nvPr>
            <p:ph idx="1"/>
            <p:extLst>
              <p:ext uri="{D42A27DB-BD31-4B8C-83A1-F6EECF244321}">
                <p14:modId xmlns:p14="http://schemas.microsoft.com/office/powerpoint/2010/main" val="3456270029"/>
              </p:ext>
            </p:extLst>
          </p:nvPr>
        </p:nvGraphicFramePr>
        <p:xfrm>
          <a:off x="435768" y="2181225"/>
          <a:ext cx="8272463"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909858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211</TotalTime>
  <Words>612</Words>
  <Application>Microsoft Office PowerPoint</Application>
  <PresentationFormat>On-screen Show (4:3)</PresentationFormat>
  <Paragraphs>71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Gill Sans MT</vt:lpstr>
      <vt:lpstr>Segoe UI Variable Text</vt:lpstr>
      <vt:lpstr>Wingdings 2</vt:lpstr>
      <vt:lpstr>Dividend</vt:lpstr>
      <vt:lpstr>Brain Tumor Classification: Results Analysis</vt:lpstr>
      <vt:lpstr>Why is this project important?</vt:lpstr>
      <vt:lpstr>Data Source</vt:lpstr>
      <vt:lpstr>Data Preparation(cleaning &amp; preprocessing)</vt:lpstr>
      <vt:lpstr>Class distribution</vt:lpstr>
      <vt:lpstr>Sample data</vt:lpstr>
      <vt:lpstr>Model:  Convolutional Neural Network (CNN)</vt:lpstr>
      <vt:lpstr>Training Performance</vt:lpstr>
      <vt:lpstr>Validation Performance</vt:lpstr>
      <vt:lpstr>Validation &amp; training Accuracy Curve</vt:lpstr>
      <vt:lpstr>Training &amp; Validation loss Curve</vt:lpstr>
      <vt:lpstr>4. Test Results</vt:lpstr>
      <vt:lpstr>Confusion Matrix</vt:lpstr>
      <vt:lpstr>Strengths</vt:lpstr>
      <vt:lpstr>Limitations</vt:lpstr>
      <vt:lpstr>Recommendations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Classification: Results Analysis</dc:title>
  <dc:subject/>
  <dc:creator/>
  <cp:keywords/>
  <dc:description>generated using python-pptx</dc:description>
  <cp:lastModifiedBy>Maysam Matar</cp:lastModifiedBy>
  <cp:revision>9</cp:revision>
  <dcterms:created xsi:type="dcterms:W3CDTF">2013-01-27T09:14:16Z</dcterms:created>
  <dcterms:modified xsi:type="dcterms:W3CDTF">2024-11-29T14:19:17Z</dcterms:modified>
  <cp:category/>
</cp:coreProperties>
</file>