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30/09/2022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30/09/2022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30/09/2022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30/09/2022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30/09/2022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30/09/2022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30/09/2022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30/09/2022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30/09/2022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30/09/2022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30/09/2022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30/09/2022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solidFill>
                  <a:schemeClr val="accent1">
                    <a:lumMod val="60000"/>
                    <a:lumOff val="40000"/>
                  </a:schemeClr>
                </a:solidFill>
              </a:rPr>
              <a:t>How does the web work</a:t>
            </a:r>
            <a:r>
              <a:rPr lang="en-US" b="1" dirty="0">
                <a:solidFill>
                  <a:schemeClr val="accent1">
                    <a:lumMod val="60000"/>
                    <a:lumOff val="40000"/>
                  </a:schemeClr>
                </a:solidFill>
              </a:rPr>
              <a:t>?</a:t>
            </a:r>
          </a:p>
        </p:txBody>
      </p:sp>
      <p:sp>
        <p:nvSpPr>
          <p:cNvPr id="3" name="Espace réservé du contenu 2"/>
          <p:cNvSpPr>
            <a:spLocks noGrp="1"/>
          </p:cNvSpPr>
          <p:nvPr>
            <p:ph idx="1"/>
          </p:nvPr>
        </p:nvSpPr>
        <p:spPr>
          <a:xfrm>
            <a:off x="457200" y="1600200"/>
            <a:ext cx="8229600" cy="5501208"/>
          </a:xfrm>
        </p:spPr>
        <p:txBody>
          <a:bodyPr>
            <a:normAutofit fontScale="47500" lnSpcReduction="20000"/>
          </a:bodyPr>
          <a:lstStyle/>
          <a:p>
            <a:r>
              <a:rPr lang="en-US" sz="3400" dirty="0">
                <a:latin typeface="Arial" pitchFamily="34" charset="0"/>
                <a:cs typeface="Arial" pitchFamily="34" charset="0"/>
              </a:rPr>
              <a:t>When you type or click a URL into your browser, a request is sent to your Internet Service Provider.</a:t>
            </a:r>
          </a:p>
          <a:p>
            <a:r>
              <a:rPr lang="en-US" sz="3400" dirty="0">
                <a:latin typeface="Arial" pitchFamily="34" charset="0"/>
                <a:cs typeface="Arial" pitchFamily="34" charset="0"/>
              </a:rPr>
              <a:t>The Internet Service Provider then communicates with DNS (Domain Name System) and checks the IP address for the server that hosts your website.</a:t>
            </a:r>
          </a:p>
          <a:p>
            <a:r>
              <a:rPr lang="en-US" sz="3400" dirty="0">
                <a:latin typeface="Arial" pitchFamily="34" charset="0"/>
                <a:cs typeface="Arial" pitchFamily="34" charset="0"/>
              </a:rPr>
              <a:t>Internet service providers after receiving the IP address of the destination server sends it to your browser.</a:t>
            </a:r>
          </a:p>
          <a:p>
            <a:r>
              <a:rPr lang="en-US" sz="3400" dirty="0">
                <a:latin typeface="Arial" pitchFamily="34" charset="0"/>
                <a:cs typeface="Arial" pitchFamily="34" charset="0"/>
              </a:rPr>
              <a:t>Now, the browser sticks this request into a virtual envelope called packets and wraps it with specific information for your request including the IP address of that server.</a:t>
            </a:r>
          </a:p>
          <a:p>
            <a:r>
              <a:rPr lang="en-US" sz="3400" dirty="0">
                <a:latin typeface="Arial" pitchFamily="34" charset="0"/>
                <a:cs typeface="Arial" pitchFamily="34" charset="0"/>
              </a:rPr>
              <a:t>The IP address of the packet tells that where is the server located.</a:t>
            </a:r>
          </a:p>
          <a:p>
            <a:r>
              <a:rPr lang="en-US" sz="3400" dirty="0">
                <a:latin typeface="Arial" pitchFamily="34" charset="0"/>
                <a:cs typeface="Arial" pitchFamily="34" charset="0"/>
              </a:rPr>
              <a:t>After reaching the packet to the server.</a:t>
            </a:r>
          </a:p>
          <a:p>
            <a:r>
              <a:rPr lang="en-US" sz="3400" dirty="0">
                <a:latin typeface="Arial" pitchFamily="34" charset="0"/>
                <a:cs typeface="Arial" pitchFamily="34" charset="0"/>
              </a:rPr>
              <a:t>The server then reads the request and if the web page exists it ready the web page to send by pulling its information from the database.</a:t>
            </a:r>
          </a:p>
          <a:p>
            <a:r>
              <a:rPr lang="en-US" sz="3400" dirty="0">
                <a:latin typeface="Arial" pitchFamily="34" charset="0"/>
                <a:cs typeface="Arial" pitchFamily="34" charset="0"/>
              </a:rPr>
              <a:t>But there’s a catch too, that web pages made of images and text are too heavy to send in one go.</a:t>
            </a:r>
          </a:p>
          <a:p>
            <a:r>
              <a:rPr lang="en-US" sz="3400" dirty="0">
                <a:latin typeface="Arial" pitchFamily="34" charset="0"/>
                <a:cs typeface="Arial" pitchFamily="34" charset="0"/>
              </a:rPr>
              <a:t>Likewise, for the internet to work efficiently the heavy page got </a:t>
            </a:r>
            <a:r>
              <a:rPr lang="en-US" sz="3400" dirty="0" smtClean="0">
                <a:latin typeface="Arial" pitchFamily="34" charset="0"/>
                <a:cs typeface="Arial" pitchFamily="34" charset="0"/>
              </a:rPr>
              <a:t>polarized </a:t>
            </a:r>
            <a:r>
              <a:rPr lang="en-US" sz="3400" dirty="0">
                <a:latin typeface="Arial" pitchFamily="34" charset="0"/>
                <a:cs typeface="Arial" pitchFamily="34" charset="0"/>
              </a:rPr>
              <a:t>into many tiny packets.</a:t>
            </a:r>
          </a:p>
          <a:p>
            <a:r>
              <a:rPr lang="en-US" sz="3400" dirty="0">
                <a:latin typeface="Arial" pitchFamily="34" charset="0"/>
                <a:cs typeface="Arial" pitchFamily="34" charset="0"/>
              </a:rPr>
              <a:t>Packets of data each one wraps with all the information needed to rebuild itself on the client-side.</a:t>
            </a:r>
          </a:p>
          <a:p>
            <a:r>
              <a:rPr lang="en-US" sz="3400" dirty="0">
                <a:latin typeface="Arial" pitchFamily="34" charset="0"/>
                <a:cs typeface="Arial" pitchFamily="34" charset="0"/>
              </a:rPr>
              <a:t>Now, the journey to the destination begins, and it's not a direct one.</a:t>
            </a:r>
            <a:br>
              <a:rPr lang="en-US" sz="3400" dirty="0">
                <a:latin typeface="Arial" pitchFamily="34" charset="0"/>
                <a:cs typeface="Arial" pitchFamily="34" charset="0"/>
              </a:rPr>
            </a:br>
            <a:r>
              <a:rPr lang="en-US" sz="3400" dirty="0">
                <a:latin typeface="Arial" pitchFamily="34" charset="0"/>
                <a:cs typeface="Arial" pitchFamily="34" charset="0"/>
              </a:rPr>
              <a:t>It requires hopping from server to server until the webpage gets arrived on the client-side.</a:t>
            </a:r>
          </a:p>
          <a:p>
            <a:r>
              <a:rPr lang="en-US" sz="3400" dirty="0">
                <a:latin typeface="Arial" pitchFamily="34" charset="0"/>
                <a:cs typeface="Arial" pitchFamily="34" charset="0"/>
              </a:rPr>
              <a:t>Once arrived the browser then converts all the code into human-readable content</a:t>
            </a:r>
            <a:r>
              <a:rPr lang="en-US" dirty="0"/>
              <a:t>.</a:t>
            </a:r>
          </a:p>
        </p:txBody>
      </p:sp>
    </p:spTree>
    <p:extLst>
      <p:ext uri="{BB962C8B-B14F-4D97-AF65-F5344CB8AC3E}">
        <p14:creationId xmlns:p14="http://schemas.microsoft.com/office/powerpoint/2010/main" val="250570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3411" y="692696"/>
            <a:ext cx="4572000" cy="1384995"/>
          </a:xfrm>
          <a:prstGeom prst="rect">
            <a:avLst/>
          </a:prstGeom>
        </p:spPr>
        <p:txBody>
          <a:bodyPr>
            <a:spAutoFit/>
          </a:bodyPr>
          <a:lstStyle/>
          <a:p>
            <a:r>
              <a:rPr lang="en-US" sz="2400" b="1" i="1" dirty="0">
                <a:solidFill>
                  <a:schemeClr val="accent1">
                    <a:lumMod val="60000"/>
                    <a:lumOff val="40000"/>
                  </a:schemeClr>
                </a:solidFill>
              </a:rPr>
              <a:t>What </a:t>
            </a:r>
            <a:r>
              <a:rPr lang="en-US" sz="2400" b="1" dirty="0">
                <a:solidFill>
                  <a:schemeClr val="accent1">
                    <a:lumMod val="60000"/>
                    <a:lumOff val="40000"/>
                  </a:schemeClr>
                </a:solidFill>
              </a:rPr>
              <a:t>do you need</a:t>
            </a:r>
            <a:r>
              <a:rPr lang="en-US" sz="2400" b="1" i="1" dirty="0">
                <a:solidFill>
                  <a:schemeClr val="accent1">
                    <a:lumMod val="60000"/>
                    <a:lumOff val="40000"/>
                  </a:schemeClr>
                </a:solidFill>
              </a:rPr>
              <a:t> to be a web developer?</a:t>
            </a:r>
            <a:endParaRPr lang="en-US" sz="2400" b="1" dirty="0">
              <a:solidFill>
                <a:schemeClr val="accent1">
                  <a:lumMod val="60000"/>
                  <a:lumOff val="40000"/>
                </a:schemeClr>
              </a:solidFill>
            </a:endParaRPr>
          </a:p>
          <a:p>
            <a:r>
              <a:rPr lang="en-US" dirty="0"/>
              <a:t/>
            </a:r>
            <a:br>
              <a:rPr lang="en-US" dirty="0"/>
            </a:br>
            <a:endParaRPr lang="fr-FR" dirty="0"/>
          </a:p>
        </p:txBody>
      </p:sp>
      <p:sp>
        <p:nvSpPr>
          <p:cNvPr id="7" name="ZoneTexte 6"/>
          <p:cNvSpPr txBox="1"/>
          <p:nvPr/>
        </p:nvSpPr>
        <p:spPr>
          <a:xfrm>
            <a:off x="1115616" y="2708920"/>
            <a:ext cx="7128792" cy="3139321"/>
          </a:xfrm>
          <a:prstGeom prst="rect">
            <a:avLst/>
          </a:prstGeom>
          <a:noFill/>
        </p:spPr>
        <p:txBody>
          <a:bodyPr wrap="square" rtlCol="0">
            <a:spAutoFit/>
          </a:bodyPr>
          <a:lstStyle/>
          <a:p>
            <a:pPr fontAlgn="base"/>
            <a:r>
              <a:rPr lang="en-US" dirty="0">
                <a:latin typeface="Arial" pitchFamily="34" charset="0"/>
                <a:cs typeface="Arial" pitchFamily="34" charset="0"/>
              </a:rPr>
              <a:t>The first step to becoming a competent web developer is to start learning </a:t>
            </a:r>
            <a:r>
              <a:rPr lang="fr-FR" cap="all" dirty="0">
                <a:latin typeface="Arial" pitchFamily="34" charset="0"/>
                <a:cs typeface="Arial" pitchFamily="34" charset="0"/>
              </a:rPr>
              <a:t>WEB PORTAL</a:t>
            </a:r>
            <a:br>
              <a:rPr lang="fr-FR" cap="all" dirty="0">
                <a:latin typeface="Arial" pitchFamily="34" charset="0"/>
                <a:cs typeface="Arial" pitchFamily="34" charset="0"/>
              </a:rPr>
            </a:br>
            <a:r>
              <a:rPr lang="fr-FR" cap="all" dirty="0">
                <a:latin typeface="Arial" pitchFamily="34" charset="0"/>
                <a:cs typeface="Arial" pitchFamily="34" charset="0"/>
              </a:rPr>
              <a:t>DEVELOPMENT</a:t>
            </a:r>
          </a:p>
          <a:p>
            <a:pPr fontAlgn="base"/>
            <a:r>
              <a:rPr lang="en-US" dirty="0">
                <a:latin typeface="Arial" pitchFamily="34" charset="0"/>
                <a:cs typeface="Arial" pitchFamily="34" charset="0"/>
              </a:rPr>
              <a:t>fundamentals, including an understanding of – </a:t>
            </a:r>
          </a:p>
          <a:p>
            <a:pPr fontAlgn="base"/>
            <a:r>
              <a:rPr lang="en-US" dirty="0">
                <a:latin typeface="Arial" pitchFamily="34" charset="0"/>
                <a:cs typeface="Arial" pitchFamily="34" charset="0"/>
              </a:rPr>
              <a:t>HTML (Hypertext Markup Language)</a:t>
            </a:r>
          </a:p>
          <a:p>
            <a:pPr fontAlgn="base"/>
            <a:r>
              <a:rPr lang="en-US" dirty="0">
                <a:latin typeface="Arial" pitchFamily="34" charset="0"/>
                <a:cs typeface="Arial" pitchFamily="34" charset="0"/>
              </a:rPr>
              <a:t>CSS (Cascading Style Sheets)</a:t>
            </a:r>
          </a:p>
          <a:p>
            <a:pPr fontAlgn="base"/>
            <a:r>
              <a:rPr lang="en-US" dirty="0">
                <a:latin typeface="Arial" pitchFamily="34" charset="0"/>
                <a:cs typeface="Arial" pitchFamily="34" charset="0"/>
              </a:rPr>
              <a:t>JavaScript</a:t>
            </a:r>
          </a:p>
          <a:p>
            <a:pPr fontAlgn="base"/>
            <a:r>
              <a:rPr lang="en-US" dirty="0">
                <a:latin typeface="Arial" pitchFamily="34" charset="0"/>
                <a:cs typeface="Arial" pitchFamily="34" charset="0"/>
              </a:rPr>
              <a:t>You can create a lot of basic web applications and websites with just HTML, CSS, and JavaScript coding. So it is important that every developer has a good grasp of these three technologies.</a:t>
            </a:r>
          </a:p>
          <a:p>
            <a:endParaRPr lang="fr-FR" dirty="0"/>
          </a:p>
        </p:txBody>
      </p:sp>
    </p:spTree>
    <p:extLst>
      <p:ext uri="{BB962C8B-B14F-4D97-AF65-F5344CB8AC3E}">
        <p14:creationId xmlns:p14="http://schemas.microsoft.com/office/powerpoint/2010/main" val="18077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fontAlgn="base"/>
            <a:r>
              <a:rPr lang="en-US" sz="1900" dirty="0">
                <a:latin typeface="Arial" pitchFamily="34" charset="0"/>
                <a:cs typeface="Arial" pitchFamily="34" charset="0"/>
              </a:rPr>
              <a:t>HTML is a hypertext markup language that structures the content and layout of the web page. It is a markup tool used to design web pages and user interfaces.  </a:t>
            </a:r>
          </a:p>
          <a:p>
            <a:pPr fontAlgn="base"/>
            <a:r>
              <a:rPr lang="en-US" sz="1900" dirty="0">
                <a:latin typeface="Arial" pitchFamily="34" charset="0"/>
                <a:cs typeface="Arial" pitchFamily="34" charset="0"/>
              </a:rPr>
              <a:t>It’s the very backbone of every website, defining the different textual and graphic elements displayed on a web page. Therefore it is a must to learn for every aspiring web developer, be it frontend or backend development. </a:t>
            </a:r>
          </a:p>
          <a:p>
            <a:pPr fontAlgn="base"/>
            <a:r>
              <a:rPr lang="en-US" sz="1900" dirty="0">
                <a:latin typeface="Arial" pitchFamily="34" charset="0"/>
                <a:cs typeface="Arial" pitchFamily="34" charset="0"/>
              </a:rPr>
              <a:t>HTML and CSS are the most basic building blocks of web coding. Without these two skills, you can’t create a website design all you’d have is unformatted plain text on the screen. In fact, you can’t even add images to a page without HTML!</a:t>
            </a:r>
          </a:p>
          <a:p>
            <a:endParaRPr lang="fr-FR" dirty="0"/>
          </a:p>
        </p:txBody>
      </p:sp>
      <p:sp>
        <p:nvSpPr>
          <p:cNvPr id="4" name="ZoneTexte 3"/>
          <p:cNvSpPr txBox="1"/>
          <p:nvPr/>
        </p:nvSpPr>
        <p:spPr>
          <a:xfrm>
            <a:off x="827584" y="846335"/>
            <a:ext cx="2736304" cy="523220"/>
          </a:xfrm>
          <a:prstGeom prst="rect">
            <a:avLst/>
          </a:prstGeom>
          <a:noFill/>
        </p:spPr>
        <p:txBody>
          <a:bodyPr wrap="square" rtlCol="0">
            <a:spAutoFit/>
          </a:bodyPr>
          <a:lstStyle/>
          <a:p>
            <a:r>
              <a:rPr lang="fr-FR" sz="2800" b="1" dirty="0" smtClean="0">
                <a:solidFill>
                  <a:schemeClr val="accent1">
                    <a:lumMod val="60000"/>
                    <a:lumOff val="40000"/>
                  </a:schemeClr>
                </a:solidFill>
              </a:rPr>
              <a:t>HTML</a:t>
            </a:r>
            <a:endParaRPr lang="fr-FR" sz="2800" b="1" dirty="0">
              <a:solidFill>
                <a:schemeClr val="accent1">
                  <a:lumMod val="60000"/>
                  <a:lumOff val="40000"/>
                </a:schemeClr>
              </a:solidFill>
            </a:endParaRPr>
          </a:p>
        </p:txBody>
      </p:sp>
    </p:spTree>
    <p:extLst>
      <p:ext uri="{BB962C8B-B14F-4D97-AF65-F5344CB8AC3E}">
        <p14:creationId xmlns:p14="http://schemas.microsoft.com/office/powerpoint/2010/main" val="7965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b="1" dirty="0" smtClean="0">
                <a:solidFill>
                  <a:schemeClr val="accent1">
                    <a:lumMod val="60000"/>
                    <a:lumOff val="40000"/>
                  </a:schemeClr>
                </a:solidFill>
              </a:rPr>
              <a:t>CSS</a:t>
            </a:r>
            <a:endParaRPr lang="fr-FR" b="1" dirty="0">
              <a:solidFill>
                <a:schemeClr val="accent1">
                  <a:lumMod val="60000"/>
                  <a:lumOff val="40000"/>
                </a:schemeClr>
              </a:solidFill>
            </a:endParaRPr>
          </a:p>
        </p:txBody>
      </p:sp>
      <p:sp>
        <p:nvSpPr>
          <p:cNvPr id="3" name="Espace réservé du contenu 2"/>
          <p:cNvSpPr>
            <a:spLocks noGrp="1"/>
          </p:cNvSpPr>
          <p:nvPr>
            <p:ph idx="1"/>
          </p:nvPr>
        </p:nvSpPr>
        <p:spPr>
          <a:xfrm>
            <a:off x="457200" y="1600201"/>
            <a:ext cx="8229600" cy="3845024"/>
          </a:xfrm>
        </p:spPr>
        <p:txBody>
          <a:bodyPr>
            <a:normAutofit fontScale="47500" lnSpcReduction="20000"/>
          </a:bodyPr>
          <a:lstStyle/>
          <a:p>
            <a:pPr fontAlgn="base"/>
            <a:r>
              <a:rPr lang="en-US" sz="3400" dirty="0">
                <a:latin typeface="Arial" pitchFamily="34" charset="0"/>
                <a:cs typeface="Arial" pitchFamily="34" charset="0"/>
              </a:rPr>
              <a:t>CSS is a must for students and working professionals wanting a web development career. Cascading Style Sheets or CSS  is a style sheet language that describes the visual look and presentation of HTML code. </a:t>
            </a:r>
          </a:p>
          <a:p>
            <a:pPr fontAlgn="base"/>
            <a:r>
              <a:rPr lang="en-US" sz="3400" dirty="0">
                <a:latin typeface="Arial" pitchFamily="34" charset="0"/>
                <a:cs typeface="Arial" pitchFamily="34" charset="0"/>
              </a:rPr>
              <a:t>CSS handles the look and feel part of a web page. While HTML controls the content on a page, CSS defines the format, the font, and the </a:t>
            </a:r>
            <a:r>
              <a:rPr lang="en-US" sz="3400" dirty="0" err="1">
                <a:latin typeface="Arial" pitchFamily="34" charset="0"/>
                <a:cs typeface="Arial" pitchFamily="34" charset="0"/>
              </a:rPr>
              <a:t>colours</a:t>
            </a:r>
            <a:r>
              <a:rPr lang="en-US" sz="3400" dirty="0">
                <a:latin typeface="Arial" pitchFamily="34" charset="0"/>
                <a:cs typeface="Arial" pitchFamily="34" charset="0"/>
              </a:rPr>
              <a:t> of each element.  </a:t>
            </a:r>
          </a:p>
          <a:p>
            <a:pPr fontAlgn="base"/>
            <a:r>
              <a:rPr lang="en-US" sz="3400" dirty="0">
                <a:latin typeface="Arial" pitchFamily="34" charset="0"/>
                <a:cs typeface="Arial" pitchFamily="34" charset="0"/>
              </a:rPr>
              <a:t>Using CSS, you can control the </a:t>
            </a:r>
            <a:r>
              <a:rPr lang="en-US" sz="3400" dirty="0" err="1">
                <a:latin typeface="Arial" pitchFamily="34" charset="0"/>
                <a:cs typeface="Arial" pitchFamily="34" charset="0"/>
              </a:rPr>
              <a:t>colour</a:t>
            </a:r>
            <a:r>
              <a:rPr lang="en-US" sz="3400" dirty="0">
                <a:latin typeface="Arial" pitchFamily="34" charset="0"/>
                <a:cs typeface="Arial" pitchFamily="34" charset="0"/>
              </a:rPr>
              <a:t> of the text, the style of fonts, the spacing between paragraphs, sizes and structure of columns, background images or </a:t>
            </a:r>
            <a:r>
              <a:rPr lang="en-US" sz="3400" dirty="0" err="1">
                <a:latin typeface="Arial" pitchFamily="34" charset="0"/>
                <a:cs typeface="Arial" pitchFamily="34" charset="0"/>
              </a:rPr>
              <a:t>colours</a:t>
            </a:r>
            <a:r>
              <a:rPr lang="en-US" sz="3400" dirty="0">
                <a:latin typeface="Arial" pitchFamily="34" charset="0"/>
                <a:cs typeface="Arial" pitchFamily="34" charset="0"/>
              </a:rPr>
              <a:t>, layout designs, variations in display for different devices and screen sizes as well as a variety of other effects. </a:t>
            </a:r>
          </a:p>
          <a:p>
            <a:pPr fontAlgn="base"/>
            <a:r>
              <a:rPr lang="en-US" sz="3400" dirty="0">
                <a:latin typeface="Arial" pitchFamily="34" charset="0"/>
                <a:cs typeface="Arial" pitchFamily="34" charset="0"/>
              </a:rPr>
              <a:t>CSS also ensures that you create a responsive design so that your website or web app is suited for viewing on mobile phones and desktops. </a:t>
            </a:r>
          </a:p>
          <a:p>
            <a:pPr fontAlgn="base"/>
            <a:r>
              <a:rPr lang="en-US" sz="3400" dirty="0">
                <a:latin typeface="Arial" pitchFamily="34" charset="0"/>
                <a:cs typeface="Arial" pitchFamily="34" charset="0"/>
              </a:rPr>
              <a:t>CSS is easy to learn and understand but it provides powerful control over the presentation of an HTML document. Most commonly, CSS is combined with the markup languages HTML or XHTML.</a:t>
            </a:r>
          </a:p>
          <a:p>
            <a:pPr fontAlgn="base"/>
            <a:r>
              <a:rPr lang="en-US" sz="3400" dirty="0">
                <a:latin typeface="Arial" pitchFamily="34" charset="0"/>
                <a:cs typeface="Arial" pitchFamily="34" charset="0"/>
              </a:rPr>
              <a:t>The first step in learning the web is to master coding with HTML and CSS. The good news is that developing your coding knowledge of both languages will take just a few weeks of dedicated learning as both languages use simple English keywords for tags.</a:t>
            </a:r>
          </a:p>
          <a:p>
            <a:endParaRPr lang="fr-FR" dirty="0"/>
          </a:p>
        </p:txBody>
      </p:sp>
    </p:spTree>
    <p:extLst>
      <p:ext uri="{BB962C8B-B14F-4D97-AF65-F5344CB8AC3E}">
        <p14:creationId xmlns:p14="http://schemas.microsoft.com/office/powerpoint/2010/main" val="36675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solidFill>
                  <a:schemeClr val="accent1">
                    <a:lumMod val="60000"/>
                    <a:lumOff val="40000"/>
                  </a:schemeClr>
                </a:solidFill>
              </a:rPr>
              <a:t>JavaScript</a:t>
            </a:r>
            <a:endParaRPr lang="fr-FR" dirty="0">
              <a:solidFill>
                <a:schemeClr val="accent1">
                  <a:lumMod val="60000"/>
                  <a:lumOff val="40000"/>
                </a:schemeClr>
              </a:solidFill>
            </a:endParaRPr>
          </a:p>
        </p:txBody>
      </p:sp>
      <p:sp>
        <p:nvSpPr>
          <p:cNvPr id="3" name="Espace réservé du contenu 2"/>
          <p:cNvSpPr>
            <a:spLocks noGrp="1"/>
          </p:cNvSpPr>
          <p:nvPr>
            <p:ph idx="1"/>
          </p:nvPr>
        </p:nvSpPr>
        <p:spPr/>
        <p:txBody>
          <a:bodyPr>
            <a:normAutofit/>
          </a:bodyPr>
          <a:lstStyle/>
          <a:p>
            <a:r>
              <a:rPr lang="en-US" sz="1800" dirty="0" smtClean="0">
                <a:latin typeface="Arial" pitchFamily="34" charset="0"/>
                <a:cs typeface="Arial" pitchFamily="34" charset="0"/>
              </a:rPr>
              <a:t>JavaScript </a:t>
            </a:r>
            <a:r>
              <a:rPr lang="en-US" sz="1800" dirty="0">
                <a:latin typeface="Arial" pitchFamily="34" charset="0"/>
                <a:cs typeface="Arial" pitchFamily="34" charset="0"/>
              </a:rPr>
              <a:t>is a web scripting language that is responsible for almost </a:t>
            </a:r>
            <a:r>
              <a:rPr lang="en-US" sz="1800" dirty="0" smtClean="0">
                <a:latin typeface="Arial" pitchFamily="34" charset="0"/>
                <a:cs typeface="Arial" pitchFamily="34" charset="0"/>
              </a:rPr>
              <a:t>97</a:t>
            </a:r>
            <a:r>
              <a:rPr lang="en-US" sz="1800" dirty="0">
                <a:latin typeface="Arial" pitchFamily="34" charset="0"/>
                <a:cs typeface="Arial" pitchFamily="34" charset="0"/>
              </a:rPr>
              <a:t> </a:t>
            </a:r>
            <a:r>
              <a:rPr lang="en-US" sz="1800" dirty="0" smtClean="0">
                <a:latin typeface="Arial" pitchFamily="34" charset="0"/>
                <a:cs typeface="Arial" pitchFamily="34" charset="0"/>
              </a:rPr>
              <a:t>% OF THE WEB sites online </a:t>
            </a:r>
            <a:r>
              <a:rPr lang="en-US" sz="1800" dirty="0">
                <a:latin typeface="Arial" pitchFamily="34" charset="0"/>
                <a:cs typeface="Arial" pitchFamily="34" charset="0"/>
              </a:rPr>
              <a:t>today.  It is executed in the client browser and </a:t>
            </a:r>
            <a:r>
              <a:rPr lang="en-US" sz="1800" dirty="0" smtClean="0">
                <a:latin typeface="Arial" pitchFamily="34" charset="0"/>
                <a:cs typeface="Arial" pitchFamily="34" charset="0"/>
              </a:rPr>
              <a:t>therefore </a:t>
            </a:r>
            <a:r>
              <a:rPr lang="en-US" sz="1800" dirty="0">
                <a:latin typeface="Arial" pitchFamily="34" charset="0"/>
                <a:cs typeface="Arial" pitchFamily="34" charset="0"/>
              </a:rPr>
              <a:t>it is widely considered to be a client-side programming </a:t>
            </a:r>
            <a:r>
              <a:rPr lang="en-US" sz="1800" dirty="0" smtClean="0">
                <a:latin typeface="Arial" pitchFamily="34" charset="0"/>
                <a:cs typeface="Arial" pitchFamily="34" charset="0"/>
              </a:rPr>
              <a:t>language.</a:t>
            </a:r>
          </a:p>
          <a:p>
            <a:r>
              <a:rPr lang="en-US" sz="1800" dirty="0">
                <a:latin typeface="Arial" pitchFamily="34" charset="0"/>
                <a:cs typeface="Arial" pitchFamily="34" charset="0"/>
              </a:rPr>
              <a:t>Learning </a:t>
            </a:r>
            <a:r>
              <a:rPr lang="en-US" sz="1800" dirty="0" smtClean="0">
                <a:latin typeface="Arial" pitchFamily="34" charset="0"/>
                <a:cs typeface="Arial" pitchFamily="34" charset="0"/>
              </a:rPr>
              <a:t>JavaScript </a:t>
            </a:r>
            <a:r>
              <a:rPr lang="en-US" sz="1800" dirty="0">
                <a:latin typeface="Arial" pitchFamily="34" charset="0"/>
                <a:cs typeface="Arial" pitchFamily="34" charset="0"/>
              </a:rPr>
              <a:t>is extremely important for web developers as it helps add a lot of dynamic content on the web page and lets you add unique functionality to your websites.</a:t>
            </a:r>
            <a:endParaRPr lang="fr-FR" sz="1800" dirty="0">
              <a:latin typeface="Arial" pitchFamily="34" charset="0"/>
              <a:cs typeface="Arial" pitchFamily="34" charset="0"/>
            </a:endParaRPr>
          </a:p>
        </p:txBody>
      </p:sp>
    </p:spTree>
    <p:extLst>
      <p:ext uri="{BB962C8B-B14F-4D97-AF65-F5344CB8AC3E}">
        <p14:creationId xmlns:p14="http://schemas.microsoft.com/office/powerpoint/2010/main" val="180477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143000"/>
          </a:xfrm>
        </p:spPr>
        <p:txBody>
          <a:bodyPr>
            <a:normAutofit fontScale="90000"/>
          </a:bodyPr>
          <a:lstStyle/>
          <a:p>
            <a:pPr algn="l"/>
            <a:r>
              <a:rPr lang="en-US" b="1" dirty="0">
                <a:solidFill>
                  <a:schemeClr val="accent1">
                    <a:lumMod val="60000"/>
                    <a:lumOff val="40000"/>
                  </a:schemeClr>
                </a:solidFill>
              </a:rPr>
              <a:t/>
            </a:r>
            <a:br>
              <a:rPr lang="en-US" b="1" dirty="0">
                <a:solidFill>
                  <a:schemeClr val="accent1">
                    <a:lumMod val="60000"/>
                    <a:lumOff val="40000"/>
                  </a:schemeClr>
                </a:solidFill>
              </a:rPr>
            </a:br>
            <a:r>
              <a:rPr lang="en-US" b="1" dirty="0">
                <a:solidFill>
                  <a:schemeClr val="accent1">
                    <a:lumMod val="60000"/>
                    <a:lumOff val="40000"/>
                  </a:schemeClr>
                </a:solidFill>
              </a:rPr>
              <a:t>Why did you choose to learn web development?</a:t>
            </a:r>
            <a:br>
              <a:rPr lang="en-US" b="1" dirty="0">
                <a:solidFill>
                  <a:schemeClr val="accent1">
                    <a:lumMod val="60000"/>
                    <a:lumOff val="40000"/>
                  </a:schemeClr>
                </a:solidFill>
              </a:rPr>
            </a:br>
            <a:r>
              <a:rPr lang="en-US" b="1" dirty="0">
                <a:solidFill>
                  <a:schemeClr val="accent1">
                    <a:lumMod val="60000"/>
                    <a:lumOff val="40000"/>
                  </a:schemeClr>
                </a:solidFill>
              </a:rPr>
              <a:t/>
            </a:r>
            <a:br>
              <a:rPr lang="en-US" b="1" dirty="0">
                <a:solidFill>
                  <a:schemeClr val="accent1">
                    <a:lumMod val="60000"/>
                    <a:lumOff val="40000"/>
                  </a:schemeClr>
                </a:solidFill>
              </a:rPr>
            </a:br>
            <a:endParaRPr lang="fr-FR" b="1" dirty="0">
              <a:solidFill>
                <a:schemeClr val="accent1">
                  <a:lumMod val="60000"/>
                  <a:lumOff val="40000"/>
                </a:schemeClr>
              </a:solidFill>
            </a:endParaRPr>
          </a:p>
        </p:txBody>
      </p:sp>
      <p:sp>
        <p:nvSpPr>
          <p:cNvPr id="3" name="Espace réservé du contenu 2"/>
          <p:cNvSpPr>
            <a:spLocks noGrp="1"/>
          </p:cNvSpPr>
          <p:nvPr>
            <p:ph idx="1"/>
          </p:nvPr>
        </p:nvSpPr>
        <p:spPr/>
        <p:txBody>
          <a:bodyPr>
            <a:normAutofit fontScale="92500" lnSpcReduction="10000"/>
          </a:bodyPr>
          <a:lstStyle/>
          <a:p>
            <a:r>
              <a:rPr lang="en-US" dirty="0" smtClean="0"/>
              <a:t>I </a:t>
            </a:r>
            <a:r>
              <a:rPr lang="en-US" dirty="0"/>
              <a:t>chose to be a Web development  because the web development give me   the opportunity to express myself creatively on the internet</a:t>
            </a:r>
            <a:r>
              <a:rPr lang="en-US" dirty="0" smtClean="0"/>
              <a:t>.</a:t>
            </a:r>
          </a:p>
          <a:p>
            <a:r>
              <a:rPr lang="en-US" dirty="0"/>
              <a:t>Web development involves creating websites hosted through the internet or intranet. It not just involves creating the website but also involves web designing, implementation, and maintenance. If you are a fresher and looking to carve an amazing IT career, you can choose to become a web developer.</a:t>
            </a:r>
            <a:endParaRPr lang="fr-FR" dirty="0"/>
          </a:p>
        </p:txBody>
      </p:sp>
    </p:spTree>
    <p:extLst>
      <p:ext uri="{BB962C8B-B14F-4D97-AF65-F5344CB8AC3E}">
        <p14:creationId xmlns:p14="http://schemas.microsoft.com/office/powerpoint/2010/main" val="276838934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380</Words>
  <Application>Microsoft Office PowerPoint</Application>
  <PresentationFormat>Affichage à l'écran (4:3)</PresentationFormat>
  <Paragraphs>38</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How does the web work?</vt:lpstr>
      <vt:lpstr>Présentation PowerPoint</vt:lpstr>
      <vt:lpstr>Présentation PowerPoint</vt:lpstr>
      <vt:lpstr>CSS</vt:lpstr>
      <vt:lpstr>JavaScript</vt:lpstr>
      <vt:lpstr> Why did you choose to learn web development?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the cast</dc:creator>
  <cp:lastModifiedBy>the cast</cp:lastModifiedBy>
  <cp:revision>4</cp:revision>
  <dcterms:created xsi:type="dcterms:W3CDTF">2022-09-30T12:44:45Z</dcterms:created>
  <dcterms:modified xsi:type="dcterms:W3CDTF">2022-09-30T13:49:08Z</dcterms:modified>
</cp:coreProperties>
</file>