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6" r:id="rId3"/>
    <p:sldId id="258" r:id="rId4"/>
    <p:sldId id="257" r:id="rId5"/>
    <p:sldId id="268" r:id="rId6"/>
    <p:sldId id="259" r:id="rId7"/>
    <p:sldId id="260" r:id="rId8"/>
    <p:sldId id="261" r:id="rId9"/>
    <p:sldId id="262" r:id="rId10"/>
    <p:sldId id="265" r:id="rId11"/>
    <p:sldId id="264" r:id="rId12"/>
    <p:sldId id="263" r:id="rId13"/>
    <p:sldId id="269" r:id="rId14"/>
    <p:sldId id="294" r:id="rId15"/>
    <p:sldId id="271" r:id="rId16"/>
    <p:sldId id="272" r:id="rId17"/>
    <p:sldId id="274" r:id="rId18"/>
    <p:sldId id="273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95" r:id="rId27"/>
    <p:sldId id="29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27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49329" autoAdjust="0"/>
  </p:normalViewPr>
  <p:slideViewPr>
    <p:cSldViewPr snapToGrid="0">
      <p:cViewPr varScale="1">
        <p:scale>
          <a:sx n="56" d="100"/>
          <a:sy n="56" d="100"/>
        </p:scale>
        <p:origin x="1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C543-E7F8-4B87-B4CE-78C09D69920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F9643-D4CF-462F-8792-7F1BB9DF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B544-50A1-4EB0-A2B6-449F6A7CF1A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A0CE-4621-427F-A5B5-4DCF7A91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7A0CE-4621-427F-A5B5-4DCF7A916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8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8D047-2DF5-43B5-8681-AEF955A96E8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0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52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8D047-2DF5-43B5-8681-AEF955A96E8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0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Got to heap and 1 bad root node</a:t>
            </a:r>
          </a:p>
          <a:p>
            <a:r>
              <a:rPr lang="en-US" altLang="en-US" dirty="0"/>
              <a:t>Pick the large child, swap it with its children in max heap</a:t>
            </a:r>
          </a:p>
        </p:txBody>
      </p:sp>
    </p:spTree>
    <p:extLst>
      <p:ext uri="{BB962C8B-B14F-4D97-AF65-F5344CB8AC3E}">
        <p14:creationId xmlns:p14="http://schemas.microsoft.com/office/powerpoint/2010/main" val="381292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ECF47-9240-4556-8560-59BEE6EECB8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2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5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Heap</a:t>
            </a:r>
          </a:p>
          <a:p>
            <a:r>
              <a:rPr lang="en-US" dirty="0"/>
              <a:t>	index = [last/2]</a:t>
            </a:r>
          </a:p>
          <a:p>
            <a:r>
              <a:rPr lang="en-US" dirty="0"/>
              <a:t>	while (index &gt;= 1){</a:t>
            </a:r>
          </a:p>
          <a:p>
            <a:r>
              <a:rPr lang="en-US" dirty="0"/>
              <a:t>	    </a:t>
            </a:r>
            <a:r>
              <a:rPr lang="en-US" dirty="0" err="1"/>
              <a:t>Heapify</a:t>
            </a:r>
            <a:r>
              <a:rPr lang="en-US" dirty="0"/>
              <a:t>(index);</a:t>
            </a:r>
          </a:p>
          <a:p>
            <a:r>
              <a:rPr lang="en-US" dirty="0"/>
              <a:t>   	    index --;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What is the complexity of this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7A0CE-4621-427F-A5B5-4DCF7A916D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A0CE-4621-427F-A5B5-4DCF7A916D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95927-A0CC-4603-822D-F32EC19FB40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5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37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62F02-4D38-40BC-9D03-5563FF8079C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16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99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F87D-6B9B-451D-B0B7-51AB9060EFB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16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Create a sorting algorithm using heaps</a:t>
            </a:r>
          </a:p>
          <a:p>
            <a:pPr marL="228600" indent="-228600">
              <a:buAutoNum type="arabicPeriod"/>
            </a:pPr>
            <a:r>
              <a:rPr lang="en-US" altLang="en-US" dirty="0"/>
              <a:t>Fill array with random numbers</a:t>
            </a:r>
          </a:p>
          <a:p>
            <a:pPr marL="228600" indent="-228600">
              <a:buAutoNum type="arabicPeriod"/>
            </a:pPr>
            <a:r>
              <a:rPr lang="en-US" altLang="en-US" dirty="0"/>
              <a:t>Build Heap (min) HP</a:t>
            </a:r>
          </a:p>
          <a:p>
            <a:pPr marL="228600" indent="-228600">
              <a:buAutoNum type="arabicPeriod"/>
            </a:pPr>
            <a:r>
              <a:rPr lang="en-US" altLang="en-US" dirty="0"/>
              <a:t>While (!</a:t>
            </a:r>
            <a:r>
              <a:rPr lang="en-US" altLang="en-US" dirty="0" err="1"/>
              <a:t>HP.empty</a:t>
            </a:r>
            <a:r>
              <a:rPr lang="en-US" altLang="en-US" dirty="0"/>
              <a:t>()){</a:t>
            </a:r>
          </a:p>
          <a:p>
            <a:pPr marL="457200" lvl="1" indent="0">
              <a:buNone/>
            </a:pPr>
            <a:r>
              <a:rPr lang="en-US" altLang="en-US" dirty="0"/>
              <a:t>m = </a:t>
            </a:r>
            <a:r>
              <a:rPr lang="en-US" altLang="en-US" dirty="0" err="1"/>
              <a:t>HP.extractMin</a:t>
            </a:r>
            <a:r>
              <a:rPr lang="en-US" altLang="en-US" dirty="0"/>
              <a:t>();</a:t>
            </a:r>
          </a:p>
          <a:p>
            <a:pPr marL="457200" lvl="1" indent="0"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m &lt;&lt; “ ”;</a:t>
            </a:r>
          </a:p>
          <a:p>
            <a:pPr marL="457200" lvl="1" indent="0">
              <a:buNone/>
            </a:pPr>
            <a:r>
              <a:rPr lang="en-US" altLang="en-US" dirty="0"/>
              <a:t>}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Complexity: O(n lg n)</a:t>
            </a:r>
          </a:p>
        </p:txBody>
      </p:sp>
    </p:spTree>
    <p:extLst>
      <p:ext uri="{BB962C8B-B14F-4D97-AF65-F5344CB8AC3E}">
        <p14:creationId xmlns:p14="http://schemas.microsoft.com/office/powerpoint/2010/main" val="139167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44B32-8DA2-46D9-9CD5-A00D7871444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6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71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A8B5F-6145-4293-AE6C-B0ABC7F568B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16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8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BB591-7781-4926-9581-47D5519343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8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Complete Binary Tree – does not have to be in order cause it’s not a binary search tree </a:t>
            </a:r>
          </a:p>
          <a:p>
            <a:r>
              <a:rPr lang="en-US" altLang="en-US" dirty="0"/>
              <a:t>- Every node is greater then its children -&gt; heap structure</a:t>
            </a:r>
          </a:p>
        </p:txBody>
      </p:sp>
    </p:spTree>
    <p:extLst>
      <p:ext uri="{BB962C8B-B14F-4D97-AF65-F5344CB8AC3E}">
        <p14:creationId xmlns:p14="http://schemas.microsoft.com/office/powerpoint/2010/main" val="2716953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E15A5-21B9-4D10-BCBE-F1D0D531134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17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59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5414C-42D1-412F-8755-F18922AF82B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17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586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74DA5-E2FF-47CE-8316-CACA4E0F970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17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2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4D73C-0AE9-4483-B458-53010F42083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17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82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E25C1-E57D-4DA2-BC67-F3F956B3E4F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17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039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148AC-8F77-4B23-BD10-E50FD0A67B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18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688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79D8F-EEDD-4EF9-AF80-D5C176C701D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18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747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04918-F988-40EB-856B-DD4B73C56AC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18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862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26237-FC68-48F5-A5D3-8B642FEA3B1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18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949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699D7-A032-484B-82BB-EFEBE7365D6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8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B7A01-8A1D-43FC-A4EF-754E581478D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987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43DD9-C808-449F-BFF0-7C38F056F7C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19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Extract the mas (O(log n))</a:t>
            </a:r>
          </a:p>
          <a:p>
            <a:pPr marL="457200" lvl="1" indent="0">
              <a:buNone/>
            </a:pPr>
            <a:r>
              <a:rPr lang="en-US" dirty="0" err="1"/>
              <a:t>removeRoot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Move last item to root</a:t>
            </a:r>
          </a:p>
          <a:p>
            <a:pPr marL="457200" lvl="1" indent="0">
              <a:buNone/>
            </a:pPr>
            <a:r>
              <a:rPr lang="en-US" dirty="0"/>
              <a:t>Swap down (larger child)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</a:t>
            </a:r>
            <a:r>
              <a:rPr lang="en-US"/>
              <a:t>new items (O(log n))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Put new item at the end of the array</a:t>
            </a:r>
          </a:p>
          <a:p>
            <a:pPr marL="457200" lvl="1" indent="0">
              <a:buNone/>
            </a:pPr>
            <a:r>
              <a:rPr lang="en-US" dirty="0"/>
              <a:t>Swap up with parent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A0CE-4621-427F-A5B5-4DCF7A916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F424C-5D94-48BE-88B9-DF6339000E3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9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can load the tree into an array, and use the array instead of tree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Level order reversal 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Since tree is filled from left to right, Array is filled with no hole in it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Determine the left node and right node in array is easy when you start index at 1.</a:t>
            </a:r>
          </a:p>
        </p:txBody>
      </p:sp>
    </p:spTree>
    <p:extLst>
      <p:ext uri="{BB962C8B-B14F-4D97-AF65-F5344CB8AC3E}">
        <p14:creationId xmlns:p14="http://schemas.microsoft.com/office/powerpoint/2010/main" val="417263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9C73B-30B8-4C91-9700-685839B7A20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9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Start index at 1</a:t>
            </a:r>
          </a:p>
          <a:p>
            <a:r>
              <a:rPr lang="en-US" altLang="en-US" dirty="0"/>
              <a:t>Finding parent node = </a:t>
            </a:r>
            <a:r>
              <a:rPr lang="en-US" altLang="en-US" dirty="0" err="1"/>
              <a:t>i</a:t>
            </a:r>
            <a:r>
              <a:rPr lang="en-US" altLang="en-US" dirty="0"/>
              <a:t>/2 (truncate if not a whole number)</a:t>
            </a:r>
          </a:p>
        </p:txBody>
      </p:sp>
    </p:spTree>
    <p:extLst>
      <p:ext uri="{BB962C8B-B14F-4D97-AF65-F5344CB8AC3E}">
        <p14:creationId xmlns:p14="http://schemas.microsoft.com/office/powerpoint/2010/main" val="57508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FEB09-F4CA-4C92-B745-42D1AE9E0E9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9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Integer automatically truncate</a:t>
            </a:r>
          </a:p>
          <a:p>
            <a:r>
              <a:rPr lang="en-US" altLang="en-US" dirty="0" err="1"/>
              <a:t>i</a:t>
            </a:r>
            <a:r>
              <a:rPr lang="en-US" altLang="en-US" dirty="0"/>
              <a:t>/2 ~ shifting right (faster)</a:t>
            </a:r>
          </a:p>
          <a:p>
            <a:r>
              <a:rPr lang="en-US" altLang="en-US" dirty="0"/>
              <a:t>1010 (10)-&gt;0101 (5)</a:t>
            </a:r>
          </a:p>
          <a:p>
            <a:r>
              <a:rPr lang="en-US" altLang="en-US" dirty="0"/>
              <a:t>1011 (11)-&gt;0101 (5)</a:t>
            </a:r>
          </a:p>
          <a:p>
            <a:r>
              <a:rPr lang="en-US" altLang="en-US" dirty="0"/>
              <a:t>2*I ~ shifting left</a:t>
            </a:r>
          </a:p>
        </p:txBody>
      </p:sp>
    </p:spTree>
    <p:extLst>
      <p:ext uri="{BB962C8B-B14F-4D97-AF65-F5344CB8AC3E}">
        <p14:creationId xmlns:p14="http://schemas.microsoft.com/office/powerpoint/2010/main" val="24772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8D047-2DF5-43B5-8681-AEF955A96E8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0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Complexity: O(log n)</a:t>
            </a:r>
          </a:p>
        </p:txBody>
      </p:sp>
    </p:spTree>
    <p:extLst>
      <p:ext uri="{BB962C8B-B14F-4D97-AF65-F5344CB8AC3E}">
        <p14:creationId xmlns:p14="http://schemas.microsoft.com/office/powerpoint/2010/main" val="403648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8D047-2DF5-43B5-8681-AEF955A96E8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0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91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0933" y="0"/>
            <a:ext cx="5037667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70933" y="3771900"/>
            <a:ext cx="48260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47184" y="3867150"/>
            <a:ext cx="82549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68417" y="6116639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fld id="{45712AF2-0112-4331-87A4-3291F39D471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2351" y="6116639"/>
            <a:ext cx="481118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4184" y="6116639"/>
            <a:ext cx="548216" cy="365125"/>
          </a:xfr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978DF-B9B0-423E-A92F-8F67BCF0B12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4CE96-B084-46A9-84BE-24E88A5D09CE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3284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6600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1BB5459-D7E3-494A-89A6-B07A6A7AB52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71337-5A68-42B9-B81C-EBF053668C32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3284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6600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C3B06CC-D577-4391-B267-9A38308D574A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458D0D86-0372-49E2-B2BA-A2281CF9F27B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891-3543-4E87-BC1A-E8B190AE897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9E23E-3385-4CBE-9AA0-9CBF29E2E66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7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1700" y="6108701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fld id="{31F85406-7C33-472F-90C1-8950BA2FB34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1017" y="6108701"/>
            <a:ext cx="708448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0901" y="6108701"/>
            <a:ext cx="571500" cy="365125"/>
          </a:xfr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15390-8A3C-48D4-85F4-1040585695E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6ED8C8-CE43-4E75-BD96-6C338D0005E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2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E4F1E-7FE5-434C-AE61-4F817EE8FB7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854E69-AF68-46DB-B438-8A8B28EA90D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117CC9-3421-4607-B24B-8D01E15A37A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A1B7C-7C76-49EB-A52B-42BAA7DC7C3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49104-12A6-449F-8604-EB2D7426AB9B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1" y="0"/>
            <a:ext cx="2842684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310218" y="457200"/>
            <a:ext cx="1027218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10218" y="2667001"/>
            <a:ext cx="1027218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0751" y="6116639"/>
            <a:ext cx="1145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C851E2-6D96-4001-AE24-9AA85A4957C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0067" y="6116639"/>
            <a:ext cx="708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067" y="6116639"/>
            <a:ext cx="550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hea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He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81" y="2818584"/>
            <a:ext cx="8689976" cy="158408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6" y="4402667"/>
            <a:ext cx="4523798" cy="1364531"/>
          </a:xfrm>
        </p:spPr>
        <p:txBody>
          <a:bodyPr/>
          <a:lstStyle/>
          <a:p>
            <a:r>
              <a:rPr lang="en-US" dirty="0"/>
              <a:t>priority queue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4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0"/>
            <a:ext cx="10272889" cy="1204174"/>
          </a:xfrm>
        </p:spPr>
        <p:txBody>
          <a:bodyPr/>
          <a:lstStyle/>
          <a:p>
            <a:r>
              <a:rPr lang="en-US" altLang="en-US" dirty="0"/>
              <a:t>Heap Operations:  Insert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7869" y="1326524"/>
            <a:ext cx="9288782" cy="1120462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Example:  Insert the number 15 into position marked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2774999"/>
            <a:ext cx="3174632" cy="1848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030" y="2773596"/>
            <a:ext cx="3251380" cy="1849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574" y="2773596"/>
            <a:ext cx="3190447" cy="1849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06FF36-3EC2-4788-AC57-A866FC99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57352"/>
              </p:ext>
            </p:extLst>
          </p:nvPr>
        </p:nvGraphicFramePr>
        <p:xfrm>
          <a:off x="1301573" y="4867386"/>
          <a:ext cx="31904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1">
                  <a:extLst>
                    <a:ext uri="{9D8B030D-6E8A-4147-A177-3AD203B41FA5}">
                      <a16:colId xmlns:a16="http://schemas.microsoft.com/office/drawing/2014/main" val="1354832648"/>
                    </a:ext>
                  </a:extLst>
                </a:gridCol>
                <a:gridCol w="531741">
                  <a:extLst>
                    <a:ext uri="{9D8B030D-6E8A-4147-A177-3AD203B41FA5}">
                      <a16:colId xmlns:a16="http://schemas.microsoft.com/office/drawing/2014/main" val="2066591469"/>
                    </a:ext>
                  </a:extLst>
                </a:gridCol>
                <a:gridCol w="531741">
                  <a:extLst>
                    <a:ext uri="{9D8B030D-6E8A-4147-A177-3AD203B41FA5}">
                      <a16:colId xmlns:a16="http://schemas.microsoft.com/office/drawing/2014/main" val="2949983194"/>
                    </a:ext>
                  </a:extLst>
                </a:gridCol>
                <a:gridCol w="531741">
                  <a:extLst>
                    <a:ext uri="{9D8B030D-6E8A-4147-A177-3AD203B41FA5}">
                      <a16:colId xmlns:a16="http://schemas.microsoft.com/office/drawing/2014/main" val="2650114264"/>
                    </a:ext>
                  </a:extLst>
                </a:gridCol>
                <a:gridCol w="531741">
                  <a:extLst>
                    <a:ext uri="{9D8B030D-6E8A-4147-A177-3AD203B41FA5}">
                      <a16:colId xmlns:a16="http://schemas.microsoft.com/office/drawing/2014/main" val="990258122"/>
                    </a:ext>
                  </a:extLst>
                </a:gridCol>
                <a:gridCol w="531741">
                  <a:extLst>
                    <a:ext uri="{9D8B030D-6E8A-4147-A177-3AD203B41FA5}">
                      <a16:colId xmlns:a16="http://schemas.microsoft.com/office/drawing/2014/main" val="2351899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063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4E25DF-3E14-40B3-A449-7F345C87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98832"/>
              </p:ext>
            </p:extLst>
          </p:nvPr>
        </p:nvGraphicFramePr>
        <p:xfrm>
          <a:off x="4962527" y="4862306"/>
          <a:ext cx="317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05">
                  <a:extLst>
                    <a:ext uri="{9D8B030D-6E8A-4147-A177-3AD203B41FA5}">
                      <a16:colId xmlns:a16="http://schemas.microsoft.com/office/drawing/2014/main" val="2961959156"/>
                    </a:ext>
                  </a:extLst>
                </a:gridCol>
                <a:gridCol w="529105">
                  <a:extLst>
                    <a:ext uri="{9D8B030D-6E8A-4147-A177-3AD203B41FA5}">
                      <a16:colId xmlns:a16="http://schemas.microsoft.com/office/drawing/2014/main" val="4044910449"/>
                    </a:ext>
                  </a:extLst>
                </a:gridCol>
                <a:gridCol w="529105">
                  <a:extLst>
                    <a:ext uri="{9D8B030D-6E8A-4147-A177-3AD203B41FA5}">
                      <a16:colId xmlns:a16="http://schemas.microsoft.com/office/drawing/2014/main" val="3387000058"/>
                    </a:ext>
                  </a:extLst>
                </a:gridCol>
                <a:gridCol w="529105">
                  <a:extLst>
                    <a:ext uri="{9D8B030D-6E8A-4147-A177-3AD203B41FA5}">
                      <a16:colId xmlns:a16="http://schemas.microsoft.com/office/drawing/2014/main" val="2196559857"/>
                    </a:ext>
                  </a:extLst>
                </a:gridCol>
                <a:gridCol w="529105">
                  <a:extLst>
                    <a:ext uri="{9D8B030D-6E8A-4147-A177-3AD203B41FA5}">
                      <a16:colId xmlns:a16="http://schemas.microsoft.com/office/drawing/2014/main" val="2866504701"/>
                    </a:ext>
                  </a:extLst>
                </a:gridCol>
                <a:gridCol w="529105">
                  <a:extLst>
                    <a:ext uri="{9D8B030D-6E8A-4147-A177-3AD203B41FA5}">
                      <a16:colId xmlns:a16="http://schemas.microsoft.com/office/drawing/2014/main" val="18398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70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206775-677D-4039-BEF9-5FA4234D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80098"/>
              </p:ext>
            </p:extLst>
          </p:nvPr>
        </p:nvGraphicFramePr>
        <p:xfrm>
          <a:off x="8485029" y="4878327"/>
          <a:ext cx="32513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7">
                  <a:extLst>
                    <a:ext uri="{9D8B030D-6E8A-4147-A177-3AD203B41FA5}">
                      <a16:colId xmlns:a16="http://schemas.microsoft.com/office/drawing/2014/main" val="3240153882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8696637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1801735471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367347079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924838447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39185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7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1204174"/>
          </a:xfrm>
        </p:spPr>
        <p:txBody>
          <a:bodyPr/>
          <a:lstStyle/>
          <a:p>
            <a:r>
              <a:rPr lang="en-US" altLang="en-US" dirty="0"/>
              <a:t>Heap Operations:  Delete Root</a:t>
            </a:r>
            <a:br>
              <a:rPr lang="en-US" altLang="en-US" dirty="0"/>
            </a:br>
            <a:r>
              <a:rPr lang="en-US" altLang="en-US" sz="2000" dirty="0"/>
              <a:t>(</a:t>
            </a:r>
            <a:r>
              <a:rPr lang="en-US" sz="2000" dirty="0"/>
              <a:t>extracting the maximum element in a max-heap or the minimum element in a min-heap)</a:t>
            </a:r>
            <a:endParaRPr lang="en-US" altLang="en-US" dirty="0"/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1375" y="2033677"/>
            <a:ext cx="9672033" cy="3851968"/>
          </a:xfrm>
        </p:spPr>
        <p:txBody>
          <a:bodyPr anchor="t"/>
          <a:lstStyle/>
          <a:p>
            <a:r>
              <a:rPr lang="en-US" sz="2800" dirty="0"/>
              <a:t>Replace the root of the heap with the last element on the last level. (last element in the array)</a:t>
            </a:r>
          </a:p>
          <a:p>
            <a:r>
              <a:rPr lang="en-US" sz="2800" b="1" dirty="0" err="1"/>
              <a:t>Heapify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27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1" y="238260"/>
            <a:ext cx="10272889" cy="1010991"/>
          </a:xfrm>
        </p:spPr>
        <p:txBody>
          <a:bodyPr/>
          <a:lstStyle/>
          <a:p>
            <a:r>
              <a:rPr lang="en-US" altLang="en-US" dirty="0"/>
              <a:t>Heap Operations: </a:t>
            </a:r>
            <a:r>
              <a:rPr lang="en-US" altLang="en-US" dirty="0" err="1"/>
              <a:t>Heapify</a:t>
            </a:r>
            <a:br>
              <a:rPr lang="en-US" altLang="en-US" dirty="0"/>
            </a:br>
            <a:r>
              <a:rPr lang="en-US" altLang="en-US" sz="2800" dirty="0"/>
              <a:t>(maintain the heap property)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010" y="1687133"/>
            <a:ext cx="8304676" cy="4617009"/>
          </a:xfrm>
        </p:spPr>
        <p:txBody>
          <a:bodyPr anchor="t"/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Compare element with its children; if they are in the correct order, stop.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If not, </a:t>
            </a:r>
            <a:r>
              <a:rPr lang="en-US" sz="2800" dirty="0"/>
              <a:t>swap the element with one of its children and return to the previous step, recursively. (Swap with its smaller child in a min-heap and its larger child in a max-heap.)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27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89" y="1275008"/>
            <a:ext cx="9624812" cy="489223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l = Left(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 r = Right(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(l &lt;=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heap_size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 &amp;&amp; A[l] &gt; 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largest = l;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largest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(r &lt;=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heap_size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 &amp;&amp; A[r] &gt; A[largest])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largest = r;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(largest !=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Swap(A,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largest);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(A, largest);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25003"/>
            <a:ext cx="835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Array A and index </a:t>
            </a:r>
            <a:r>
              <a:rPr lang="en-US" sz="2400" dirty="0" err="1"/>
              <a:t>i</a:t>
            </a:r>
            <a:r>
              <a:rPr lang="en-US" sz="2400" dirty="0"/>
              <a:t>, initially root index: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907960"/>
          </a:xfrm>
        </p:spPr>
        <p:txBody>
          <a:bodyPr/>
          <a:lstStyle/>
          <a:p>
            <a:r>
              <a:rPr lang="en-US" altLang="en-US" dirty="0"/>
              <a:t>Analyzing </a:t>
            </a:r>
            <a:r>
              <a:rPr lang="en-US" altLang="en-US" dirty="0" err="1"/>
              <a:t>Heapify</a:t>
            </a:r>
            <a:r>
              <a:rPr lang="en-US" altLang="en-US" dirty="0"/>
              <a:t>()</a:t>
            </a:r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921" y="1493949"/>
            <a:ext cx="9646276" cy="4505867"/>
          </a:xfrm>
        </p:spPr>
        <p:txBody>
          <a:bodyPr anchor="t"/>
          <a:lstStyle/>
          <a:p>
            <a:r>
              <a:rPr lang="en-US" altLang="en-US" dirty="0"/>
              <a:t>Fixing up relationships between 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dirty="0"/>
              <a:t> takes </a:t>
            </a:r>
            <a:r>
              <a:rPr lang="en-US" altLang="en-US" dirty="0">
                <a:sym typeface="Symbol" panose="05050102010706020507" pitchFamily="18" charset="2"/>
              </a:rPr>
              <a:t>(1) time</a:t>
            </a:r>
          </a:p>
          <a:p>
            <a:r>
              <a:rPr lang="en-US" altLang="en-US" i="1" dirty="0">
                <a:solidFill>
                  <a:srgbClr val="0000FF"/>
                </a:solidFill>
              </a:rPr>
              <a:t>If the heap at </a:t>
            </a:r>
            <a:r>
              <a:rPr lang="en-US" altLang="en-US" i="1" dirty="0" err="1">
                <a:solidFill>
                  <a:srgbClr val="0000FF"/>
                </a:solidFill>
              </a:rPr>
              <a:t>i</a:t>
            </a:r>
            <a:r>
              <a:rPr lang="en-US" altLang="en-US" i="1" dirty="0">
                <a:solidFill>
                  <a:srgbClr val="0000FF"/>
                </a:solidFill>
              </a:rPr>
              <a:t> has n elements, the subtrees at l or r can have at most </a:t>
            </a:r>
            <a:r>
              <a:rPr lang="en-US" altLang="en-US" dirty="0"/>
              <a:t>2</a:t>
            </a:r>
            <a:r>
              <a:rPr lang="en-US" altLang="en-US" i="1" dirty="0"/>
              <a:t>n</a:t>
            </a:r>
            <a:r>
              <a:rPr lang="en-US" altLang="en-US" dirty="0"/>
              <a:t>/3 </a:t>
            </a:r>
            <a:r>
              <a:rPr lang="en-US" altLang="en-US" i="1" dirty="0">
                <a:solidFill>
                  <a:srgbClr val="0000FF"/>
                </a:solidFill>
              </a:rPr>
              <a:t>elements. </a:t>
            </a:r>
            <a:r>
              <a:rPr lang="en-US" altLang="en-US" dirty="0"/>
              <a:t>(worst case: bottom row 1/2 full)</a:t>
            </a:r>
            <a:endParaRPr lang="en-US" altLang="en-US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Draw pictures to understand this</a:t>
            </a:r>
          </a:p>
          <a:p>
            <a:r>
              <a:rPr lang="en-US" altLang="en-US" dirty="0"/>
              <a:t>So time taken by </a:t>
            </a:r>
            <a:r>
              <a:rPr lang="en-US" altLang="en-US" b="1" dirty="0" err="1"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is given by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(2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/3) + (1)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By case 2 of the Master Theorem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= O(</a:t>
            </a:r>
            <a:r>
              <a:rPr lang="en-US" altLang="en-US" dirty="0" err="1">
                <a:sym typeface="Symbol" panose="05050102010706020507" pitchFamily="18" charset="2"/>
              </a:rPr>
              <a:t>lg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Thus, </a:t>
            </a:r>
            <a:r>
              <a:rPr lang="en-US" altLang="en-US" b="1" dirty="0" err="1"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takes logarithmic time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2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856444"/>
          </a:xfrm>
        </p:spPr>
        <p:txBody>
          <a:bodyPr anchor="t"/>
          <a:lstStyle/>
          <a:p>
            <a:r>
              <a:rPr lang="en-US" altLang="en-US" dirty="0"/>
              <a:t>Heap Operations: </a:t>
            </a:r>
            <a:r>
              <a:rPr lang="en-US" altLang="en-US" dirty="0" err="1"/>
              <a:t>BuildHeap</a:t>
            </a:r>
            <a:r>
              <a:rPr lang="en-US" altLang="en-US" dirty="0"/>
              <a:t>()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610932"/>
            <a:ext cx="10272889" cy="4862894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3200" dirty="0"/>
              <a:t>We can build a heap in a bottom-up manner by running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3200" b="1" dirty="0">
                <a:latin typeface="Courier New" panose="02070309020205020404" pitchFamily="49" charset="0"/>
              </a:rPr>
              <a:t>()</a:t>
            </a:r>
            <a:r>
              <a:rPr lang="en-US" altLang="en-US" sz="3200" dirty="0"/>
              <a:t> on successive subarrays</a:t>
            </a:r>
          </a:p>
          <a:p>
            <a:pPr lvl="1"/>
            <a:r>
              <a:rPr lang="en-US" altLang="en-US" sz="2800" dirty="0"/>
              <a:t>Fact: for array of length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all elements in range A[</a:t>
            </a:r>
            <a:r>
              <a:rPr lang="en-US" altLang="en-US" sz="2800" dirty="0">
                <a:sym typeface="Symbol" panose="05050102010706020507" pitchFamily="18" charset="2"/>
              </a:rPr>
              <a:t></a:t>
            </a:r>
            <a:r>
              <a:rPr lang="en-US" altLang="en-US" sz="2800" dirty="0"/>
              <a:t>n/2</a:t>
            </a:r>
            <a:r>
              <a:rPr lang="en-US" altLang="en-US" sz="2800" dirty="0">
                <a:sym typeface="Symbol" panose="05050102010706020507" pitchFamily="18" charset="2"/>
              </a:rPr>
              <a:t></a:t>
            </a:r>
            <a:r>
              <a:rPr lang="en-US" altLang="en-US" sz="2800" dirty="0"/>
              <a:t> + 1 .. n] are heaps (</a:t>
            </a:r>
            <a:r>
              <a:rPr lang="en-US" altLang="en-US" sz="2800" i="1" dirty="0">
                <a:solidFill>
                  <a:schemeClr val="accent1"/>
                </a:solidFill>
              </a:rPr>
              <a:t>Why?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So: </a:t>
            </a:r>
          </a:p>
          <a:p>
            <a:pPr lvl="2"/>
            <a:r>
              <a:rPr lang="en-US" altLang="en-US" sz="2400" dirty="0"/>
              <a:t>Walk backwards through the array from n/2 to 1, calling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on each node.</a:t>
            </a:r>
          </a:p>
          <a:p>
            <a:pPr lvl="2"/>
            <a:r>
              <a:rPr lang="en-US" altLang="en-US" sz="2400" dirty="0"/>
              <a:t>Order of processing guarantees that the children of node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are heaps when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processed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0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998112"/>
          </a:xfrm>
        </p:spPr>
        <p:txBody>
          <a:bodyPr/>
          <a:lstStyle/>
          <a:p>
            <a:r>
              <a:rPr lang="en-US" altLang="en-US" dirty="0" err="1"/>
              <a:t>BuildHeap</a:t>
            </a:r>
            <a:endParaRPr lang="en-US" altLang="en-US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727" y="1842752"/>
            <a:ext cx="10272889" cy="333281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// given an unsorted array A, make A </a:t>
            </a:r>
            <a:r>
              <a:rPr lang="en-US" altLang="en-US" b="1" dirty="0" err="1">
                <a:latin typeface="Courier New" panose="02070309020205020404" pitchFamily="49" charset="0"/>
              </a:rPr>
              <a:t>a</a:t>
            </a:r>
            <a:r>
              <a:rPr lang="en-US" altLang="en-US" b="1" dirty="0">
                <a:latin typeface="Courier New" panose="02070309020205020404" pitchFamily="49" charset="0"/>
              </a:rPr>
              <a:t> heap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BuildHeap</a:t>
            </a:r>
            <a:r>
              <a:rPr lang="en-US" altLang="en-US" b="1" dirty="0">
                <a:latin typeface="Courier New" panose="02070309020205020404" pitchFamily="49" charset="0"/>
              </a:rPr>
              <a:t>(A)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for 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length(A)/2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1)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Heapify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(A, </a:t>
            </a:r>
            <a:r>
              <a:rPr lang="en-US" alt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[4, 1, 3, 2, 16, 9, 10, 14, 8, 7]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[4, 1, 3, </a:t>
            </a:r>
            <a:r>
              <a:rPr lang="en-US" altLang="en-US" dirty="0">
                <a:solidFill>
                  <a:srgbClr val="FF0000"/>
                </a:solidFill>
              </a:rPr>
              <a:t>14</a:t>
            </a:r>
            <a:r>
              <a:rPr lang="en-US" altLang="en-US" dirty="0"/>
              <a:t>, 16, 9, 10,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8, 7]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953000" y="515302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change required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9275" y="4478804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&amp; 14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[4, 1, </a:t>
            </a:r>
            <a:r>
              <a:rPr lang="en-US" altLang="en-US" dirty="0">
                <a:solidFill>
                  <a:srgbClr val="FF0000"/>
                </a:solidFill>
              </a:rPr>
              <a:t>10</a:t>
            </a:r>
            <a:r>
              <a:rPr lang="en-US" altLang="en-US" dirty="0"/>
              <a:t>, 14, 16, 9,</a:t>
            </a:r>
            <a:r>
              <a:rPr lang="en-US" altLang="en-US" dirty="0">
                <a:solidFill>
                  <a:srgbClr val="FF0000"/>
                </a:solidFill>
              </a:rPr>
              <a:t> 3</a:t>
            </a:r>
            <a:r>
              <a:rPr lang="en-US" altLang="en-US" dirty="0"/>
              <a:t>, 2, 8, 7]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8369243" y="3721099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&amp; 10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089" y="592428"/>
            <a:ext cx="10272889" cy="33485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Material in these slides are combined from sources below:</a:t>
            </a:r>
          </a:p>
          <a:p>
            <a:r>
              <a:rPr lang="en-US" altLang="en-US" dirty="0"/>
              <a:t>Introduction to Algorithms, Second Edition, by </a:t>
            </a:r>
            <a:r>
              <a:rPr lang="en-US" altLang="en-US" dirty="0" err="1"/>
              <a:t>Cormen</a:t>
            </a:r>
            <a:r>
              <a:rPr lang="en-US" altLang="en-US" dirty="0"/>
              <a:t>, et. al. </a:t>
            </a:r>
          </a:p>
          <a:p>
            <a:r>
              <a:rPr lang="en-US" altLang="en-US" dirty="0"/>
              <a:t>Open Data Structures (in C++), by Pat Morin</a:t>
            </a:r>
          </a:p>
          <a:p>
            <a:r>
              <a:rPr lang="en-US" altLang="en-US" dirty="0"/>
              <a:t>Introduction to Algorithms PPT Slides, David </a:t>
            </a:r>
            <a:r>
              <a:rPr lang="en-US" altLang="en-US" dirty="0" err="1"/>
              <a:t>Lubke</a:t>
            </a:r>
            <a:r>
              <a:rPr lang="en-US" altLang="en-US" dirty="0"/>
              <a:t>, NVIDIA Corp.</a:t>
            </a:r>
          </a:p>
          <a:p>
            <a:r>
              <a:rPr lang="en-US" altLang="en-US" dirty="0"/>
              <a:t>Wikipedia, Binary heap, </a:t>
            </a:r>
            <a:r>
              <a:rPr lang="en-US" altLang="en-US" dirty="0">
                <a:hlinkClick r:id="rId3"/>
              </a:rPr>
              <a:t>http://en.wikipedia.org/wiki/Binary_heap</a:t>
            </a:r>
            <a:r>
              <a:rPr lang="en-US" altLang="en-US" dirty="0"/>
              <a:t> 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3" name="Picture 5" descr="cl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28" y="4132379"/>
            <a:ext cx="1361836" cy="16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747" y="4094942"/>
            <a:ext cx="2017556" cy="1826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086" y="4094942"/>
            <a:ext cx="1743075" cy="18764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8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[4, </a:t>
            </a:r>
            <a:r>
              <a:rPr lang="en-US" altLang="en-US" dirty="0">
                <a:solidFill>
                  <a:srgbClr val="FF0000"/>
                </a:solidFill>
              </a:rPr>
              <a:t>16</a:t>
            </a:r>
            <a:r>
              <a:rPr lang="en-US" altLang="en-US" dirty="0"/>
              <a:t>, 10, 14,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9, 3, 2, 8, 7]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953000" y="384965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&amp; 16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9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[4, 16, 10, 14, </a:t>
            </a:r>
            <a:r>
              <a:rPr lang="en-US" altLang="en-US" dirty="0">
                <a:solidFill>
                  <a:srgbClr val="FF0000"/>
                </a:solidFill>
              </a:rPr>
              <a:t>7</a:t>
            </a:r>
            <a:r>
              <a:rPr lang="en-US" altLang="en-US" dirty="0"/>
              <a:t>, 9, 3, 2, 8,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276850" y="4820335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&amp; 7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</a:t>
            </a:r>
            <a:r>
              <a:rPr lang="en-US" altLang="en-US" dirty="0">
                <a:solidFill>
                  <a:srgbClr val="FF0000"/>
                </a:solidFill>
              </a:rPr>
              <a:t>16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4</a:t>
            </a:r>
            <a:r>
              <a:rPr lang="en-US" altLang="en-US" dirty="0"/>
              <a:t>, 10, 14, 7, 9, 3, 2, 8, 1]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382046" y="2802404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&amp; 16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[16, </a:t>
            </a:r>
            <a:r>
              <a:rPr lang="en-US" altLang="en-US" dirty="0">
                <a:solidFill>
                  <a:srgbClr val="FF0000"/>
                </a:solidFill>
              </a:rPr>
              <a:t>14</a:t>
            </a:r>
            <a:r>
              <a:rPr lang="en-US" altLang="en-US" dirty="0"/>
              <a:t>, 10, </a:t>
            </a:r>
            <a:r>
              <a:rPr lang="en-US" altLang="en-US" dirty="0">
                <a:solidFill>
                  <a:srgbClr val="FF0000"/>
                </a:solidFill>
              </a:rPr>
              <a:t>4</a:t>
            </a:r>
            <a:r>
              <a:rPr lang="en-US" altLang="en-US" dirty="0"/>
              <a:t>, 7, 9, 3, 2, 8, 1]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581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796353" y="3468469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&amp; 14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2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[16, 14, 10,</a:t>
            </a:r>
            <a:r>
              <a:rPr lang="en-US" altLang="en-US" dirty="0">
                <a:solidFill>
                  <a:srgbClr val="FF0000"/>
                </a:solidFill>
              </a:rPr>
              <a:t> 8</a:t>
            </a:r>
            <a:r>
              <a:rPr lang="en-US" altLang="en-US" dirty="0"/>
              <a:t>, 7, 9, 3, 2, </a:t>
            </a:r>
            <a:r>
              <a:rPr lang="en-US" altLang="en-US" dirty="0">
                <a:solidFill>
                  <a:srgbClr val="FF0000"/>
                </a:solidFill>
              </a:rPr>
              <a:t>4</a:t>
            </a:r>
            <a:r>
              <a:rPr lang="en-US" altLang="en-US" dirty="0"/>
              <a:t>, 1]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614737" y="5132633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445" y="4886045"/>
            <a:ext cx="167247" cy="31354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105298" y="5695950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&amp; 8</a:t>
            </a:r>
          </a:p>
          <a:p>
            <a:pPr algn="ctr"/>
            <a:r>
              <a:rPr lang="en-US" dirty="0"/>
              <a:t>swapped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8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BuildHeap</a:t>
            </a:r>
            <a:r>
              <a:rPr lang="en-US" altLang="en-US" dirty="0"/>
              <a:t> Example Complete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180" y="2001184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 = [16, 14, 10,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8, 7, 9, 3, 2, 4, 1]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5867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4953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8610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3614737" y="5132633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4495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4429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3514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3057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3514445" y="4886045"/>
            <a:ext cx="167247" cy="31354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4429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4886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6257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8086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7172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6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1049627"/>
          </a:xfrm>
        </p:spPr>
        <p:txBody>
          <a:bodyPr/>
          <a:lstStyle/>
          <a:p>
            <a:r>
              <a:rPr lang="en-US" altLang="en-US" dirty="0"/>
              <a:t>Analyzing </a:t>
            </a:r>
            <a:r>
              <a:rPr lang="en-US" altLang="en-US" dirty="0" err="1"/>
              <a:t>BuildHeap</a:t>
            </a:r>
            <a:r>
              <a:rPr lang="en-US" altLang="en-US" dirty="0"/>
              <a:t>()</a:t>
            </a:r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1983" y="1596980"/>
            <a:ext cx="9560418" cy="4402836"/>
          </a:xfrm>
        </p:spPr>
        <p:txBody>
          <a:bodyPr/>
          <a:lstStyle/>
          <a:p>
            <a:r>
              <a:rPr lang="en-US" altLang="en-US" sz="2800" dirty="0"/>
              <a:t>Each call to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takes O(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 time</a:t>
            </a:r>
          </a:p>
          <a:p>
            <a:r>
              <a:rPr lang="en-US" altLang="en-US" sz="2800" dirty="0"/>
              <a:t>There are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such calls (specifically, </a:t>
            </a:r>
            <a:r>
              <a:rPr lang="en-US" altLang="en-US" sz="2800" dirty="0">
                <a:sym typeface="Symbol" panose="05050102010706020507" pitchFamily="18" charset="2"/>
              </a:rPr>
              <a:t></a:t>
            </a:r>
            <a:r>
              <a:rPr lang="en-US" altLang="en-US" sz="2800" dirty="0"/>
              <a:t>n/2</a:t>
            </a:r>
            <a:r>
              <a:rPr lang="en-US" altLang="en-US" sz="2800" dirty="0">
                <a:sym typeface="Symbol" panose="05050102010706020507" pitchFamily="18" charset="2"/>
              </a:rPr>
              <a:t>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Thus the running time is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A tighter bound is O</a:t>
            </a:r>
            <a:r>
              <a:rPr lang="en-US" altLang="en-US" sz="2800" i="1" dirty="0"/>
              <a:t>(n</a:t>
            </a:r>
            <a:r>
              <a:rPr lang="en-US" altLang="en-US" sz="2800" dirty="0"/>
              <a:t>) </a:t>
            </a:r>
          </a:p>
          <a:p>
            <a:pPr lvl="1"/>
            <a:r>
              <a:rPr lang="en-US" altLang="en-US" sz="2400" i="1" dirty="0">
                <a:solidFill>
                  <a:srgbClr val="0000FF"/>
                </a:solidFill>
              </a:rPr>
              <a:t>How can this be?  Is there a flaw in the above reasoning?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57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BuildHeap(): Tight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2021983"/>
            <a:ext cx="10272889" cy="45720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To </a:t>
            </a:r>
            <a:r>
              <a:rPr lang="en-US" altLang="en-US" b="1" dirty="0" err="1"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 subtree takes O(</a:t>
            </a:r>
            <a:r>
              <a:rPr lang="en-US" altLang="en-US" i="1" dirty="0"/>
              <a:t>h</a:t>
            </a:r>
            <a:r>
              <a:rPr lang="en-US" altLang="en-US" dirty="0"/>
              <a:t>) time where </a:t>
            </a:r>
            <a:r>
              <a:rPr lang="en-US" altLang="en-US" i="1" dirty="0"/>
              <a:t>h</a:t>
            </a:r>
            <a:r>
              <a:rPr lang="en-US" altLang="en-US" dirty="0"/>
              <a:t> is the height of the subtree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h</a:t>
            </a:r>
            <a:r>
              <a:rPr lang="en-US" altLang="en-US" dirty="0"/>
              <a:t> = O(</a:t>
            </a:r>
            <a:r>
              <a:rPr lang="en-US" altLang="en-US" dirty="0" err="1"/>
              <a:t>lg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), m = # nodes in subtree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height of most subtrees is small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Fact:</a:t>
            </a:r>
            <a:r>
              <a:rPr lang="en-US" altLang="en-US" dirty="0"/>
              <a:t> an </a:t>
            </a:r>
            <a:r>
              <a:rPr lang="en-US" altLang="en-US" i="1" dirty="0"/>
              <a:t>n</a:t>
            </a:r>
            <a:r>
              <a:rPr lang="en-US" altLang="en-US" dirty="0"/>
              <a:t>-element heap has at most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</a:t>
            </a:r>
            <a:r>
              <a:rPr lang="en-US" altLang="en-US" i="1" baseline="30000" dirty="0">
                <a:sym typeface="Symbol" panose="05050102010706020507" pitchFamily="18" charset="2"/>
              </a:rPr>
              <a:t>h</a:t>
            </a:r>
            <a:r>
              <a:rPr lang="en-US" altLang="en-US" baseline="30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 nodes of height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Therefore T(n) = O(n)</a:t>
            </a:r>
          </a:p>
        </p:txBody>
      </p:sp>
      <p:graphicFrame>
        <p:nvGraphicFramePr>
          <p:cNvPr id="215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05740"/>
              </p:ext>
            </p:extLst>
          </p:nvPr>
        </p:nvGraphicFramePr>
        <p:xfrm>
          <a:off x="3540831" y="4021686"/>
          <a:ext cx="58102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616120" imgH="444240" progId="Equation.3">
                  <p:embed/>
                </p:oleObj>
              </mc:Choice>
              <mc:Fallback>
                <p:oleObj name="Equation" r:id="rId4" imgW="2616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1" y="4021686"/>
                        <a:ext cx="58102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6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946596"/>
          </a:xfrm>
        </p:spPr>
        <p:txBody>
          <a:bodyPr/>
          <a:lstStyle/>
          <a:p>
            <a:r>
              <a:rPr lang="en-US" altLang="en-US" dirty="0" err="1"/>
              <a:t>Heapsort</a:t>
            </a:r>
            <a:endParaRPr lang="en-US" altLang="en-US" dirty="0"/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3999"/>
            <a:ext cx="8382000" cy="5095741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2800" dirty="0"/>
              <a:t>Given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BuildHeap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,  an in-place sorting algorithm is easily constructed:</a:t>
            </a:r>
          </a:p>
          <a:p>
            <a:pPr lvl="1"/>
            <a:r>
              <a:rPr lang="en-US" altLang="en-US" sz="2400" dirty="0"/>
              <a:t>Maximum element is at A[1]</a:t>
            </a:r>
          </a:p>
          <a:p>
            <a:pPr lvl="1"/>
            <a:r>
              <a:rPr lang="en-US" altLang="en-US" sz="2400" dirty="0"/>
              <a:t>Swap A[1] with element at A[n]</a:t>
            </a:r>
          </a:p>
          <a:p>
            <a:pPr marL="914400" lvl="2" indent="0">
              <a:buNone/>
            </a:pPr>
            <a:r>
              <a:rPr lang="en-US" altLang="en-US" sz="2000" dirty="0"/>
              <a:t>A[n] now contains maximum value</a:t>
            </a:r>
          </a:p>
          <a:p>
            <a:pPr lvl="1"/>
            <a:r>
              <a:rPr lang="en-US" altLang="en-US" sz="2400" dirty="0"/>
              <a:t>Decrement </a:t>
            </a:r>
            <a:r>
              <a:rPr lang="en-US" altLang="en-US" sz="2400" dirty="0" err="1"/>
              <a:t>heap_size</a:t>
            </a:r>
            <a:endParaRPr lang="en-US" altLang="en-US" sz="2400" dirty="0"/>
          </a:p>
          <a:p>
            <a:pPr lvl="1"/>
            <a:r>
              <a:rPr lang="en-US" altLang="en-US" sz="2400" dirty="0"/>
              <a:t>Restore heap property at A[1] by calling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  <a:endParaRPr lang="en-US" altLang="en-US" sz="2400" dirty="0"/>
          </a:p>
          <a:p>
            <a:pPr lvl="1"/>
            <a:r>
              <a:rPr lang="en-US" altLang="en-US" sz="2400" dirty="0"/>
              <a:t>Repeat, always swapping A[1] for A[</a:t>
            </a:r>
            <a:r>
              <a:rPr lang="en-US" altLang="en-US" sz="2400" dirty="0" err="1"/>
              <a:t>heap_size</a:t>
            </a:r>
            <a:r>
              <a:rPr lang="en-US" altLang="en-US" sz="2400" dirty="0"/>
              <a:t>(A)]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6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6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155" y="886293"/>
            <a:ext cx="10272889" cy="25427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= [4, 1, 3, 2, 16, 9, 10, 14, 8, 7]</a:t>
            </a:r>
          </a:p>
        </p:txBody>
      </p:sp>
      <p:sp>
        <p:nvSpPr>
          <p:cNvPr id="2165764" name="Oval 4"/>
          <p:cNvSpPr>
            <a:spLocks noChangeArrowheads="1"/>
          </p:cNvSpPr>
          <p:nvPr/>
        </p:nvSpPr>
        <p:spPr bwMode="auto">
          <a:xfrm>
            <a:off x="5841642" y="2819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65765" name="Oval 5"/>
          <p:cNvSpPr>
            <a:spLocks noChangeArrowheads="1"/>
          </p:cNvSpPr>
          <p:nvPr/>
        </p:nvSpPr>
        <p:spPr bwMode="auto">
          <a:xfrm>
            <a:off x="4012842" y="3429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65766" name="Oval 6"/>
          <p:cNvSpPr>
            <a:spLocks noChangeArrowheads="1"/>
          </p:cNvSpPr>
          <p:nvPr/>
        </p:nvSpPr>
        <p:spPr bwMode="auto">
          <a:xfrm>
            <a:off x="7670442" y="3429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5767" name="Oval 7"/>
          <p:cNvSpPr>
            <a:spLocks noChangeArrowheads="1"/>
          </p:cNvSpPr>
          <p:nvPr/>
        </p:nvSpPr>
        <p:spPr bwMode="auto">
          <a:xfrm>
            <a:off x="3098442" y="4038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5768" name="Oval 8"/>
          <p:cNvSpPr>
            <a:spLocks noChangeArrowheads="1"/>
          </p:cNvSpPr>
          <p:nvPr/>
        </p:nvSpPr>
        <p:spPr bwMode="auto">
          <a:xfrm>
            <a:off x="4927242" y="4038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65769" name="Oval 9"/>
          <p:cNvSpPr>
            <a:spLocks noChangeArrowheads="1"/>
          </p:cNvSpPr>
          <p:nvPr/>
        </p:nvSpPr>
        <p:spPr bwMode="auto">
          <a:xfrm>
            <a:off x="6756042" y="4038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 dirty="0"/>
              <a:t>9</a:t>
            </a:r>
          </a:p>
        </p:txBody>
      </p:sp>
      <p:sp>
        <p:nvSpPr>
          <p:cNvPr id="2165770" name="Oval 10"/>
          <p:cNvSpPr>
            <a:spLocks noChangeArrowheads="1"/>
          </p:cNvSpPr>
          <p:nvPr/>
        </p:nvSpPr>
        <p:spPr bwMode="auto">
          <a:xfrm>
            <a:off x="8584842" y="4038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5771" name="Oval 11"/>
          <p:cNvSpPr>
            <a:spLocks noChangeArrowheads="1"/>
          </p:cNvSpPr>
          <p:nvPr/>
        </p:nvSpPr>
        <p:spPr bwMode="auto">
          <a:xfrm>
            <a:off x="2641242" y="4648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5772" name="Oval 12"/>
          <p:cNvSpPr>
            <a:spLocks noChangeArrowheads="1"/>
          </p:cNvSpPr>
          <p:nvPr/>
        </p:nvSpPr>
        <p:spPr bwMode="auto">
          <a:xfrm>
            <a:off x="3555642" y="4648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5773" name="Oval 13"/>
          <p:cNvSpPr>
            <a:spLocks noChangeArrowheads="1"/>
          </p:cNvSpPr>
          <p:nvPr/>
        </p:nvSpPr>
        <p:spPr bwMode="auto">
          <a:xfrm>
            <a:off x="4470042" y="4648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cxnSp>
        <p:nvCxnSpPr>
          <p:cNvPr id="2165774" name="AutoShape 14"/>
          <p:cNvCxnSpPr>
            <a:cxnSpLocks noChangeShapeType="1"/>
            <a:stCxn id="2165764" idx="3"/>
            <a:endCxn id="2165765" idx="7"/>
          </p:cNvCxnSpPr>
          <p:nvPr/>
        </p:nvCxnSpPr>
        <p:spPr bwMode="auto">
          <a:xfrm flipH="1">
            <a:off x="4403367" y="32289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75" name="AutoShape 15"/>
          <p:cNvCxnSpPr>
            <a:cxnSpLocks noChangeShapeType="1"/>
            <a:stCxn id="2165765" idx="3"/>
            <a:endCxn id="2165767" idx="7"/>
          </p:cNvCxnSpPr>
          <p:nvPr/>
        </p:nvCxnSpPr>
        <p:spPr bwMode="auto">
          <a:xfrm flipH="1">
            <a:off x="3488967" y="38385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76" name="AutoShape 16"/>
          <p:cNvCxnSpPr>
            <a:cxnSpLocks noChangeShapeType="1"/>
            <a:stCxn id="2165767" idx="3"/>
            <a:endCxn id="2165771" idx="7"/>
          </p:cNvCxnSpPr>
          <p:nvPr/>
        </p:nvCxnSpPr>
        <p:spPr bwMode="auto">
          <a:xfrm flipH="1">
            <a:off x="3031767" y="44481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77" name="AutoShape 17"/>
          <p:cNvCxnSpPr>
            <a:cxnSpLocks noChangeShapeType="1"/>
            <a:stCxn id="2165767" idx="5"/>
            <a:endCxn id="2165772" idx="1"/>
          </p:cNvCxnSpPr>
          <p:nvPr/>
        </p:nvCxnSpPr>
        <p:spPr bwMode="auto">
          <a:xfrm>
            <a:off x="3488967" y="44481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78" name="AutoShape 18"/>
          <p:cNvCxnSpPr>
            <a:cxnSpLocks noChangeShapeType="1"/>
            <a:stCxn id="2165765" idx="5"/>
            <a:endCxn id="2165768" idx="1"/>
          </p:cNvCxnSpPr>
          <p:nvPr/>
        </p:nvCxnSpPr>
        <p:spPr bwMode="auto">
          <a:xfrm>
            <a:off x="4403367" y="38385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79" name="AutoShape 19"/>
          <p:cNvCxnSpPr>
            <a:cxnSpLocks noChangeShapeType="1"/>
            <a:stCxn id="2165768" idx="3"/>
            <a:endCxn id="2165773" idx="7"/>
          </p:cNvCxnSpPr>
          <p:nvPr/>
        </p:nvCxnSpPr>
        <p:spPr bwMode="auto">
          <a:xfrm flipH="1">
            <a:off x="4860567" y="44481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80" name="AutoShape 20"/>
          <p:cNvCxnSpPr>
            <a:cxnSpLocks noChangeShapeType="1"/>
            <a:stCxn id="2165764" idx="5"/>
            <a:endCxn id="2165766" idx="1"/>
          </p:cNvCxnSpPr>
          <p:nvPr/>
        </p:nvCxnSpPr>
        <p:spPr bwMode="auto">
          <a:xfrm>
            <a:off x="6232167" y="32289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81" name="AutoShape 21"/>
          <p:cNvCxnSpPr>
            <a:cxnSpLocks noChangeShapeType="1"/>
            <a:stCxn id="2165766" idx="5"/>
            <a:endCxn id="2165770" idx="1"/>
          </p:cNvCxnSpPr>
          <p:nvPr/>
        </p:nvCxnSpPr>
        <p:spPr bwMode="auto">
          <a:xfrm>
            <a:off x="8060967" y="38385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5782" name="AutoShape 22"/>
          <p:cNvCxnSpPr>
            <a:cxnSpLocks noChangeShapeType="1"/>
            <a:stCxn id="2165769" idx="7"/>
            <a:endCxn id="2165766" idx="3"/>
          </p:cNvCxnSpPr>
          <p:nvPr/>
        </p:nvCxnSpPr>
        <p:spPr bwMode="auto">
          <a:xfrm flipV="1">
            <a:off x="7146567" y="38385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5783" name="Rectangle 23"/>
          <p:cNvSpPr>
            <a:spLocks noChangeArrowheads="1"/>
          </p:cNvSpPr>
          <p:nvPr/>
        </p:nvSpPr>
        <p:spPr bwMode="auto">
          <a:xfrm>
            <a:off x="40890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65784" name="Rectangle 24"/>
          <p:cNvSpPr>
            <a:spLocks noChangeArrowheads="1"/>
          </p:cNvSpPr>
          <p:nvPr/>
        </p:nvSpPr>
        <p:spPr bwMode="auto">
          <a:xfrm>
            <a:off x="45462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65785" name="Rectangle 25"/>
          <p:cNvSpPr>
            <a:spLocks noChangeArrowheads="1"/>
          </p:cNvSpPr>
          <p:nvPr/>
        </p:nvSpPr>
        <p:spPr bwMode="auto">
          <a:xfrm>
            <a:off x="50034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5786" name="Rectangle 26"/>
          <p:cNvSpPr>
            <a:spLocks noChangeArrowheads="1"/>
          </p:cNvSpPr>
          <p:nvPr/>
        </p:nvSpPr>
        <p:spPr bwMode="auto">
          <a:xfrm>
            <a:off x="54606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5787" name="Rectangle 27"/>
          <p:cNvSpPr>
            <a:spLocks noChangeArrowheads="1"/>
          </p:cNvSpPr>
          <p:nvPr/>
        </p:nvSpPr>
        <p:spPr bwMode="auto">
          <a:xfrm>
            <a:off x="59178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65788" name="Rectangle 28"/>
          <p:cNvSpPr>
            <a:spLocks noChangeArrowheads="1"/>
          </p:cNvSpPr>
          <p:nvPr/>
        </p:nvSpPr>
        <p:spPr bwMode="auto">
          <a:xfrm>
            <a:off x="63750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65789" name="Rectangle 29"/>
          <p:cNvSpPr>
            <a:spLocks noChangeArrowheads="1"/>
          </p:cNvSpPr>
          <p:nvPr/>
        </p:nvSpPr>
        <p:spPr bwMode="auto">
          <a:xfrm>
            <a:off x="68322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5790" name="Rectangle 30"/>
          <p:cNvSpPr>
            <a:spLocks noChangeArrowheads="1"/>
          </p:cNvSpPr>
          <p:nvPr/>
        </p:nvSpPr>
        <p:spPr bwMode="auto">
          <a:xfrm>
            <a:off x="72894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5791" name="Rectangle 31"/>
          <p:cNvSpPr>
            <a:spLocks noChangeArrowheads="1"/>
          </p:cNvSpPr>
          <p:nvPr/>
        </p:nvSpPr>
        <p:spPr bwMode="auto">
          <a:xfrm>
            <a:off x="77466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5792" name="Rectangle 32"/>
          <p:cNvSpPr>
            <a:spLocks noChangeArrowheads="1"/>
          </p:cNvSpPr>
          <p:nvPr/>
        </p:nvSpPr>
        <p:spPr bwMode="auto">
          <a:xfrm>
            <a:off x="8203842" y="55626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65793" name="Rectangle 33"/>
          <p:cNvSpPr>
            <a:spLocks noChangeArrowheads="1"/>
          </p:cNvSpPr>
          <p:nvPr/>
        </p:nvSpPr>
        <p:spPr bwMode="auto">
          <a:xfrm>
            <a:off x="3403242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1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940" name="Group 4"/>
          <p:cNvGrpSpPr>
            <a:grpSpLocks/>
          </p:cNvGrpSpPr>
          <p:nvPr/>
        </p:nvGrpSpPr>
        <p:grpSpPr bwMode="auto">
          <a:xfrm>
            <a:off x="2400300" y="1126898"/>
            <a:ext cx="7391400" cy="2667000"/>
            <a:chOff x="720" y="1488"/>
            <a:chExt cx="4032" cy="1440"/>
          </a:xfrm>
        </p:grpSpPr>
        <p:sp>
          <p:nvSpPr>
            <p:cNvPr id="2087941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16</a:t>
              </a:r>
            </a:p>
          </p:txBody>
        </p:sp>
        <p:sp>
          <p:nvSpPr>
            <p:cNvPr id="2087942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14</a:t>
              </a:r>
            </a:p>
          </p:txBody>
        </p:sp>
        <p:sp>
          <p:nvSpPr>
            <p:cNvPr id="2087943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10</a:t>
              </a:r>
            </a:p>
          </p:txBody>
        </p:sp>
        <p:sp>
          <p:nvSpPr>
            <p:cNvPr id="2087944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8</a:t>
              </a:r>
            </a:p>
          </p:txBody>
        </p:sp>
        <p:sp>
          <p:nvSpPr>
            <p:cNvPr id="2087945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7</a:t>
              </a:r>
            </a:p>
          </p:txBody>
        </p:sp>
        <p:sp>
          <p:nvSpPr>
            <p:cNvPr id="2087946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9</a:t>
              </a:r>
            </a:p>
          </p:txBody>
        </p:sp>
        <p:sp>
          <p:nvSpPr>
            <p:cNvPr id="2087947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3</a:t>
              </a:r>
            </a:p>
          </p:txBody>
        </p:sp>
        <p:sp>
          <p:nvSpPr>
            <p:cNvPr id="2087948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2</a:t>
              </a:r>
            </a:p>
          </p:txBody>
        </p:sp>
        <p:sp>
          <p:nvSpPr>
            <p:cNvPr id="2087949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4</a:t>
              </a:r>
            </a:p>
          </p:txBody>
        </p:sp>
        <p:sp>
          <p:nvSpPr>
            <p:cNvPr id="2087950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</a:t>
              </a:r>
            </a:p>
          </p:txBody>
        </p:sp>
        <p:cxnSp>
          <p:nvCxnSpPr>
            <p:cNvPr id="2087951" name="AutoShape 15"/>
            <p:cNvCxnSpPr>
              <a:cxnSpLocks noChangeShapeType="1"/>
              <a:stCxn id="2087941" idx="3"/>
              <a:endCxn id="2087942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2" name="AutoShape 16"/>
            <p:cNvCxnSpPr>
              <a:cxnSpLocks noChangeShapeType="1"/>
              <a:stCxn id="2087942" idx="3"/>
              <a:endCxn id="2087944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3" name="AutoShape 17"/>
            <p:cNvCxnSpPr>
              <a:cxnSpLocks noChangeShapeType="1"/>
              <a:stCxn id="2087944" idx="3"/>
              <a:endCxn id="2087948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4" name="AutoShape 18"/>
            <p:cNvCxnSpPr>
              <a:cxnSpLocks noChangeShapeType="1"/>
              <a:stCxn id="2087944" idx="5"/>
              <a:endCxn id="2087949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5" name="AutoShape 19"/>
            <p:cNvCxnSpPr>
              <a:cxnSpLocks noChangeShapeType="1"/>
              <a:stCxn id="2087942" idx="5"/>
              <a:endCxn id="2087945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6" name="AutoShape 20"/>
            <p:cNvCxnSpPr>
              <a:cxnSpLocks noChangeShapeType="1"/>
              <a:stCxn id="2087945" idx="3"/>
              <a:endCxn id="2087950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7" name="AutoShape 21"/>
            <p:cNvCxnSpPr>
              <a:cxnSpLocks noChangeShapeType="1"/>
              <a:stCxn id="2087941" idx="5"/>
              <a:endCxn id="2087943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8" name="AutoShape 22"/>
            <p:cNvCxnSpPr>
              <a:cxnSpLocks noChangeShapeType="1"/>
              <a:stCxn id="2087943" idx="5"/>
              <a:endCxn id="2087947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7959" name="AutoShape 23"/>
            <p:cNvCxnSpPr>
              <a:cxnSpLocks noChangeShapeType="1"/>
              <a:stCxn id="2087946" idx="7"/>
              <a:endCxn id="2087943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87961" name="Text Box 25"/>
          <p:cNvSpPr txBox="1">
            <a:spLocks noChangeArrowheads="1"/>
          </p:cNvSpPr>
          <p:nvPr/>
        </p:nvSpPr>
        <p:spPr bwMode="auto">
          <a:xfrm>
            <a:off x="2620963" y="1034823"/>
            <a:ext cx="2148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Perfect binary tree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620963" y="1030350"/>
            <a:ext cx="7391400" cy="22301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8397" y="4295462"/>
            <a:ext cx="100755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In a </a:t>
            </a:r>
            <a:r>
              <a:rPr lang="en-US" sz="2400" b="1" dirty="0"/>
              <a:t>complete</a:t>
            </a:r>
            <a:r>
              <a:rPr lang="en-US" sz="2400" dirty="0"/>
              <a:t> binary tree every level, </a:t>
            </a:r>
            <a:r>
              <a:rPr lang="en-US" sz="2400" i="1" dirty="0"/>
              <a:t>except possibly the last</a:t>
            </a:r>
            <a:r>
              <a:rPr lang="en-US" sz="2400" dirty="0"/>
              <a:t>, is completely filled, and all nodes in the last level are as far left as possible. It can have between 1 and 2</a:t>
            </a:r>
            <a:r>
              <a:rPr lang="en-US" sz="2400" i="1" baseline="30000" dirty="0"/>
              <a:t>h</a:t>
            </a:r>
            <a:r>
              <a:rPr lang="en-US" sz="2400" dirty="0"/>
              <a:t> nodes, at the last level h.  A binary tree is called an </a:t>
            </a:r>
            <a:r>
              <a:rPr lang="en-US" sz="2400" u="sng" dirty="0"/>
              <a:t>almost complete</a:t>
            </a:r>
            <a:r>
              <a:rPr lang="en-US" sz="2400" dirty="0"/>
              <a:t>, </a:t>
            </a:r>
            <a:r>
              <a:rPr lang="en-US" sz="2400" u="sng" dirty="0"/>
              <a:t>essentially complete</a:t>
            </a:r>
            <a:r>
              <a:rPr lang="en-US" sz="2400" dirty="0"/>
              <a:t>, or </a:t>
            </a:r>
            <a:r>
              <a:rPr lang="en-US" sz="2400" u="sng" dirty="0"/>
              <a:t>nearly complete</a:t>
            </a:r>
            <a:r>
              <a:rPr lang="en-US" sz="2400" dirty="0"/>
              <a:t> binary tree if mentioned exception holds, i.e., the last level is not completely filled. </a:t>
            </a:r>
            <a:endParaRPr lang="en-US" altLang="en-US" dirty="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2279562" y="837127"/>
            <a:ext cx="7984900" cy="3155320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68043" y="3481182"/>
            <a:ext cx="32079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Almost complete binary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7961" grpId="0"/>
      <p:bldP spid="28" grpId="0" animBg="1"/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955" y="1160097"/>
            <a:ext cx="10272889" cy="21136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First: build a heap</a:t>
            </a:r>
          </a:p>
        </p:txBody>
      </p:sp>
      <p:sp>
        <p:nvSpPr>
          <p:cNvPr id="2167812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67813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7814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7815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7816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67817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67818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7819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7820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67821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cxnSp>
        <p:nvCxnSpPr>
          <p:cNvPr id="2167822" name="AutoShape 14"/>
          <p:cNvCxnSpPr>
            <a:cxnSpLocks noChangeShapeType="1"/>
            <a:stCxn id="2167812" idx="3"/>
            <a:endCxn id="2167813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3" name="AutoShape 15"/>
          <p:cNvCxnSpPr>
            <a:cxnSpLocks noChangeShapeType="1"/>
            <a:stCxn id="2167813" idx="3"/>
            <a:endCxn id="2167815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4" name="AutoShape 16"/>
          <p:cNvCxnSpPr>
            <a:cxnSpLocks noChangeShapeType="1"/>
            <a:stCxn id="2167815" idx="3"/>
            <a:endCxn id="2167819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5" name="AutoShape 17"/>
          <p:cNvCxnSpPr>
            <a:cxnSpLocks noChangeShapeType="1"/>
            <a:stCxn id="2167815" idx="5"/>
            <a:endCxn id="2167820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6" name="AutoShape 18"/>
          <p:cNvCxnSpPr>
            <a:cxnSpLocks noChangeShapeType="1"/>
            <a:stCxn id="2167813" idx="5"/>
            <a:endCxn id="2167816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7" name="AutoShape 19"/>
          <p:cNvCxnSpPr>
            <a:cxnSpLocks noChangeShapeType="1"/>
            <a:stCxn id="2167816" idx="3"/>
            <a:endCxn id="2167821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8" name="AutoShape 20"/>
          <p:cNvCxnSpPr>
            <a:cxnSpLocks noChangeShapeType="1"/>
            <a:stCxn id="2167812" idx="5"/>
            <a:endCxn id="2167814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29" name="AutoShape 21"/>
          <p:cNvCxnSpPr>
            <a:cxnSpLocks noChangeShapeType="1"/>
            <a:stCxn id="2167814" idx="5"/>
            <a:endCxn id="2167818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7830" name="AutoShape 22"/>
          <p:cNvCxnSpPr>
            <a:cxnSpLocks noChangeShapeType="1"/>
            <a:stCxn id="2167817" idx="7"/>
            <a:endCxn id="2167814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7831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67832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7833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7834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7835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67836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 dirty="0"/>
              <a:t>9</a:t>
            </a:r>
          </a:p>
        </p:txBody>
      </p:sp>
      <p:sp>
        <p:nvSpPr>
          <p:cNvPr id="2167837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7838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7839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 dirty="0"/>
              <a:t>4</a:t>
            </a:r>
          </a:p>
        </p:txBody>
      </p:sp>
      <p:sp>
        <p:nvSpPr>
          <p:cNvPr id="2167840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67841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60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955" y="1963762"/>
            <a:ext cx="10272889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Swap last and first</a:t>
            </a:r>
          </a:p>
        </p:txBody>
      </p:sp>
      <p:sp>
        <p:nvSpPr>
          <p:cNvPr id="2169860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69861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9862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9863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9864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69865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69866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9867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9868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69869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69870" name="AutoShape 14"/>
          <p:cNvCxnSpPr>
            <a:cxnSpLocks noChangeShapeType="1"/>
            <a:stCxn id="2169860" idx="3"/>
            <a:endCxn id="2169861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1" name="AutoShape 15"/>
          <p:cNvCxnSpPr>
            <a:cxnSpLocks noChangeShapeType="1"/>
            <a:stCxn id="2169861" idx="3"/>
            <a:endCxn id="2169863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2" name="AutoShape 16"/>
          <p:cNvCxnSpPr>
            <a:cxnSpLocks noChangeShapeType="1"/>
            <a:stCxn id="2169863" idx="3"/>
            <a:endCxn id="2169867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3" name="AutoShape 17"/>
          <p:cNvCxnSpPr>
            <a:cxnSpLocks noChangeShapeType="1"/>
            <a:stCxn id="2169863" idx="5"/>
            <a:endCxn id="2169868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4" name="AutoShape 18"/>
          <p:cNvCxnSpPr>
            <a:cxnSpLocks noChangeShapeType="1"/>
            <a:stCxn id="2169861" idx="5"/>
            <a:endCxn id="2169864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5" name="AutoShape 19"/>
          <p:cNvCxnSpPr>
            <a:cxnSpLocks noChangeShapeType="1"/>
            <a:stCxn id="2169864" idx="3"/>
            <a:endCxn id="2169869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6" name="AutoShape 20"/>
          <p:cNvCxnSpPr>
            <a:cxnSpLocks noChangeShapeType="1"/>
            <a:stCxn id="2169860" idx="5"/>
            <a:endCxn id="2169862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7" name="AutoShape 21"/>
          <p:cNvCxnSpPr>
            <a:cxnSpLocks noChangeShapeType="1"/>
            <a:stCxn id="2169862" idx="5"/>
            <a:endCxn id="2169866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9878" name="AutoShape 22"/>
          <p:cNvCxnSpPr>
            <a:cxnSpLocks noChangeShapeType="1"/>
            <a:stCxn id="2169865" idx="7"/>
            <a:endCxn id="2169862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9879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69880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69881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69882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69883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69884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69885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69886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69887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 dirty="0"/>
              <a:t>4</a:t>
            </a:r>
          </a:p>
        </p:txBody>
      </p:sp>
      <p:sp>
        <p:nvSpPr>
          <p:cNvPr id="2169888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69889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5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355" y="367180"/>
            <a:ext cx="10272889" cy="33328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Last element sorted</a:t>
            </a:r>
          </a:p>
        </p:txBody>
      </p:sp>
      <p:sp>
        <p:nvSpPr>
          <p:cNvPr id="2171908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1909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1910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1911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1912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1913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1914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1915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1916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1917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71918" name="AutoShape 14"/>
          <p:cNvCxnSpPr>
            <a:cxnSpLocks noChangeShapeType="1"/>
            <a:stCxn id="2171908" idx="3"/>
            <a:endCxn id="2171909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19" name="AutoShape 15"/>
          <p:cNvCxnSpPr>
            <a:cxnSpLocks noChangeShapeType="1"/>
            <a:stCxn id="2171909" idx="3"/>
            <a:endCxn id="2171911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0" name="AutoShape 16"/>
          <p:cNvCxnSpPr>
            <a:cxnSpLocks noChangeShapeType="1"/>
            <a:stCxn id="2171911" idx="3"/>
            <a:endCxn id="2171915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1" name="AutoShape 17"/>
          <p:cNvCxnSpPr>
            <a:cxnSpLocks noChangeShapeType="1"/>
            <a:stCxn id="2171911" idx="5"/>
            <a:endCxn id="2171916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2" name="AutoShape 18"/>
          <p:cNvCxnSpPr>
            <a:cxnSpLocks noChangeShapeType="1"/>
            <a:stCxn id="2171909" idx="5"/>
            <a:endCxn id="2171912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3" name="AutoShape 19"/>
          <p:cNvCxnSpPr>
            <a:cxnSpLocks noChangeShapeType="1"/>
            <a:stCxn id="2171912" idx="3"/>
            <a:endCxn id="2171917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4" name="AutoShape 20"/>
          <p:cNvCxnSpPr>
            <a:cxnSpLocks noChangeShapeType="1"/>
            <a:stCxn id="2171908" idx="5"/>
            <a:endCxn id="2171910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5" name="AutoShape 21"/>
          <p:cNvCxnSpPr>
            <a:cxnSpLocks noChangeShapeType="1"/>
            <a:stCxn id="2171910" idx="5"/>
            <a:endCxn id="2171914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926" name="AutoShape 22"/>
          <p:cNvCxnSpPr>
            <a:cxnSpLocks noChangeShapeType="1"/>
            <a:stCxn id="2171913" idx="7"/>
            <a:endCxn id="2171910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927" name="Freeform 23"/>
          <p:cNvSpPr>
            <a:spLocks/>
          </p:cNvSpPr>
          <p:nvPr/>
        </p:nvSpPr>
        <p:spPr bwMode="auto">
          <a:xfrm>
            <a:off x="2374901" y="2679700"/>
            <a:ext cx="6869113" cy="2693988"/>
          </a:xfrm>
          <a:custGeom>
            <a:avLst/>
            <a:gdLst>
              <a:gd name="T0" fmla="*/ 46 w 4327"/>
              <a:gd name="T1" fmla="*/ 1693 h 1697"/>
              <a:gd name="T2" fmla="*/ 178 w 4327"/>
              <a:gd name="T3" fmla="*/ 1682 h 1697"/>
              <a:gd name="T4" fmla="*/ 581 w 4327"/>
              <a:gd name="T5" fmla="*/ 1676 h 1697"/>
              <a:gd name="T6" fmla="*/ 1031 w 4327"/>
              <a:gd name="T7" fmla="*/ 1670 h 1697"/>
              <a:gd name="T8" fmla="*/ 1065 w 4327"/>
              <a:gd name="T9" fmla="*/ 1653 h 1697"/>
              <a:gd name="T10" fmla="*/ 1071 w 4327"/>
              <a:gd name="T11" fmla="*/ 1636 h 1697"/>
              <a:gd name="T12" fmla="*/ 1106 w 4327"/>
              <a:gd name="T13" fmla="*/ 1607 h 1697"/>
              <a:gd name="T14" fmla="*/ 1129 w 4327"/>
              <a:gd name="T15" fmla="*/ 1572 h 1697"/>
              <a:gd name="T16" fmla="*/ 1152 w 4327"/>
              <a:gd name="T17" fmla="*/ 1497 h 1697"/>
              <a:gd name="T18" fmla="*/ 1157 w 4327"/>
              <a:gd name="T19" fmla="*/ 1330 h 1697"/>
              <a:gd name="T20" fmla="*/ 1319 w 4327"/>
              <a:gd name="T21" fmla="*/ 1290 h 1697"/>
              <a:gd name="T22" fmla="*/ 1503 w 4327"/>
              <a:gd name="T23" fmla="*/ 1284 h 1697"/>
              <a:gd name="T24" fmla="*/ 3686 w 4327"/>
              <a:gd name="T25" fmla="*/ 1261 h 1697"/>
              <a:gd name="T26" fmla="*/ 3928 w 4327"/>
              <a:gd name="T27" fmla="*/ 1255 h 1697"/>
              <a:gd name="T28" fmla="*/ 4055 w 4327"/>
              <a:gd name="T29" fmla="*/ 1244 h 1697"/>
              <a:gd name="T30" fmla="*/ 4135 w 4327"/>
              <a:gd name="T31" fmla="*/ 1232 h 1697"/>
              <a:gd name="T32" fmla="*/ 4279 w 4327"/>
              <a:gd name="T33" fmla="*/ 1209 h 1697"/>
              <a:gd name="T34" fmla="*/ 4308 w 4327"/>
              <a:gd name="T35" fmla="*/ 1129 h 1697"/>
              <a:gd name="T36" fmla="*/ 4291 w 4327"/>
              <a:gd name="T37" fmla="*/ 783 h 1697"/>
              <a:gd name="T38" fmla="*/ 4285 w 4327"/>
              <a:gd name="T39" fmla="*/ 495 h 1697"/>
              <a:gd name="T40" fmla="*/ 4216 w 4327"/>
              <a:gd name="T41" fmla="*/ 345 h 1697"/>
              <a:gd name="T42" fmla="*/ 4176 w 4327"/>
              <a:gd name="T43" fmla="*/ 207 h 1697"/>
              <a:gd name="T44" fmla="*/ 4130 w 4327"/>
              <a:gd name="T45" fmla="*/ 138 h 1697"/>
              <a:gd name="T46" fmla="*/ 4072 w 4327"/>
              <a:gd name="T47" fmla="*/ 86 h 1697"/>
              <a:gd name="T48" fmla="*/ 3767 w 4327"/>
              <a:gd name="T49" fmla="*/ 63 h 1697"/>
              <a:gd name="T50" fmla="*/ 2868 w 4327"/>
              <a:gd name="T51" fmla="*/ 17 h 1697"/>
              <a:gd name="T52" fmla="*/ 2194 w 4327"/>
              <a:gd name="T53" fmla="*/ 0 h 1697"/>
              <a:gd name="T54" fmla="*/ 610 w 4327"/>
              <a:gd name="T55" fmla="*/ 40 h 1697"/>
              <a:gd name="T56" fmla="*/ 443 w 4327"/>
              <a:gd name="T57" fmla="*/ 80 h 1697"/>
              <a:gd name="T58" fmla="*/ 391 w 4327"/>
              <a:gd name="T59" fmla="*/ 126 h 1697"/>
              <a:gd name="T60" fmla="*/ 351 w 4327"/>
              <a:gd name="T61" fmla="*/ 172 h 1697"/>
              <a:gd name="T62" fmla="*/ 270 w 4327"/>
              <a:gd name="T63" fmla="*/ 259 h 1697"/>
              <a:gd name="T64" fmla="*/ 213 w 4327"/>
              <a:gd name="T65" fmla="*/ 322 h 1697"/>
              <a:gd name="T66" fmla="*/ 155 w 4327"/>
              <a:gd name="T67" fmla="*/ 397 h 1697"/>
              <a:gd name="T68" fmla="*/ 132 w 4327"/>
              <a:gd name="T69" fmla="*/ 432 h 1697"/>
              <a:gd name="T70" fmla="*/ 115 w 4327"/>
              <a:gd name="T71" fmla="*/ 484 h 1697"/>
              <a:gd name="T72" fmla="*/ 92 w 4327"/>
              <a:gd name="T73" fmla="*/ 518 h 1697"/>
              <a:gd name="T74" fmla="*/ 69 w 4327"/>
              <a:gd name="T75" fmla="*/ 622 h 1697"/>
              <a:gd name="T76" fmla="*/ 52 w 4327"/>
              <a:gd name="T77" fmla="*/ 674 h 1697"/>
              <a:gd name="T78" fmla="*/ 23 w 4327"/>
              <a:gd name="T79" fmla="*/ 823 h 1697"/>
              <a:gd name="T80" fmla="*/ 5 w 4327"/>
              <a:gd name="T81" fmla="*/ 990 h 1697"/>
              <a:gd name="T82" fmla="*/ 11 w 4327"/>
              <a:gd name="T83" fmla="*/ 1589 h 1697"/>
              <a:gd name="T84" fmla="*/ 23 w 4327"/>
              <a:gd name="T85" fmla="*/ 1676 h 1697"/>
              <a:gd name="T86" fmla="*/ 46 w 4327"/>
              <a:gd name="T87" fmla="*/ 1693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27" h="1697">
                <a:moveTo>
                  <a:pt x="46" y="1693"/>
                </a:moveTo>
                <a:cubicBezTo>
                  <a:pt x="98" y="1675"/>
                  <a:pt x="65" y="1684"/>
                  <a:pt x="178" y="1682"/>
                </a:cubicBezTo>
                <a:cubicBezTo>
                  <a:pt x="312" y="1679"/>
                  <a:pt x="447" y="1678"/>
                  <a:pt x="581" y="1676"/>
                </a:cubicBezTo>
                <a:cubicBezTo>
                  <a:pt x="724" y="1679"/>
                  <a:pt x="887" y="1695"/>
                  <a:pt x="1031" y="1670"/>
                </a:cubicBezTo>
                <a:cubicBezTo>
                  <a:pt x="1042" y="1663"/>
                  <a:pt x="1056" y="1662"/>
                  <a:pt x="1065" y="1653"/>
                </a:cubicBezTo>
                <a:cubicBezTo>
                  <a:pt x="1069" y="1649"/>
                  <a:pt x="1067" y="1641"/>
                  <a:pt x="1071" y="1636"/>
                </a:cubicBezTo>
                <a:cubicBezTo>
                  <a:pt x="1080" y="1624"/>
                  <a:pt x="1096" y="1619"/>
                  <a:pt x="1106" y="1607"/>
                </a:cubicBezTo>
                <a:cubicBezTo>
                  <a:pt x="1115" y="1596"/>
                  <a:pt x="1121" y="1583"/>
                  <a:pt x="1129" y="1572"/>
                </a:cubicBezTo>
                <a:cubicBezTo>
                  <a:pt x="1136" y="1547"/>
                  <a:pt x="1144" y="1522"/>
                  <a:pt x="1152" y="1497"/>
                </a:cubicBezTo>
                <a:cubicBezTo>
                  <a:pt x="1155" y="1460"/>
                  <a:pt x="1143" y="1362"/>
                  <a:pt x="1157" y="1330"/>
                </a:cubicBezTo>
                <a:cubicBezTo>
                  <a:pt x="1172" y="1295"/>
                  <a:pt x="1296" y="1291"/>
                  <a:pt x="1319" y="1290"/>
                </a:cubicBezTo>
                <a:cubicBezTo>
                  <a:pt x="1380" y="1287"/>
                  <a:pt x="1442" y="1286"/>
                  <a:pt x="1503" y="1284"/>
                </a:cubicBezTo>
                <a:cubicBezTo>
                  <a:pt x="2188" y="1219"/>
                  <a:pt x="3079" y="1263"/>
                  <a:pt x="3686" y="1261"/>
                </a:cubicBezTo>
                <a:cubicBezTo>
                  <a:pt x="3767" y="1259"/>
                  <a:pt x="3847" y="1259"/>
                  <a:pt x="3928" y="1255"/>
                </a:cubicBezTo>
                <a:cubicBezTo>
                  <a:pt x="3970" y="1253"/>
                  <a:pt x="4055" y="1244"/>
                  <a:pt x="4055" y="1244"/>
                </a:cubicBezTo>
                <a:cubicBezTo>
                  <a:pt x="4096" y="1230"/>
                  <a:pt x="4053" y="1243"/>
                  <a:pt x="4135" y="1232"/>
                </a:cubicBezTo>
                <a:cubicBezTo>
                  <a:pt x="4183" y="1225"/>
                  <a:pt x="4231" y="1215"/>
                  <a:pt x="4279" y="1209"/>
                </a:cubicBezTo>
                <a:cubicBezTo>
                  <a:pt x="4289" y="1182"/>
                  <a:pt x="4298" y="1156"/>
                  <a:pt x="4308" y="1129"/>
                </a:cubicBezTo>
                <a:cubicBezTo>
                  <a:pt x="4307" y="1073"/>
                  <a:pt x="4327" y="885"/>
                  <a:pt x="4291" y="783"/>
                </a:cubicBezTo>
                <a:cubicBezTo>
                  <a:pt x="4289" y="687"/>
                  <a:pt x="4289" y="591"/>
                  <a:pt x="4285" y="495"/>
                </a:cubicBezTo>
                <a:cubicBezTo>
                  <a:pt x="4283" y="440"/>
                  <a:pt x="4245" y="389"/>
                  <a:pt x="4216" y="345"/>
                </a:cubicBezTo>
                <a:cubicBezTo>
                  <a:pt x="4190" y="306"/>
                  <a:pt x="4197" y="248"/>
                  <a:pt x="4176" y="207"/>
                </a:cubicBezTo>
                <a:cubicBezTo>
                  <a:pt x="4165" y="184"/>
                  <a:pt x="4144" y="159"/>
                  <a:pt x="4130" y="138"/>
                </a:cubicBezTo>
                <a:cubicBezTo>
                  <a:pt x="4117" y="119"/>
                  <a:pt x="4098" y="93"/>
                  <a:pt x="4072" y="86"/>
                </a:cubicBezTo>
                <a:cubicBezTo>
                  <a:pt x="3986" y="64"/>
                  <a:pt x="3854" y="67"/>
                  <a:pt x="3767" y="63"/>
                </a:cubicBezTo>
                <a:cubicBezTo>
                  <a:pt x="3469" y="12"/>
                  <a:pt x="3172" y="20"/>
                  <a:pt x="2868" y="17"/>
                </a:cubicBezTo>
                <a:cubicBezTo>
                  <a:pt x="2643" y="12"/>
                  <a:pt x="2419" y="4"/>
                  <a:pt x="2194" y="0"/>
                </a:cubicBezTo>
                <a:cubicBezTo>
                  <a:pt x="1664" y="6"/>
                  <a:pt x="1141" y="35"/>
                  <a:pt x="610" y="40"/>
                </a:cubicBezTo>
                <a:cubicBezTo>
                  <a:pt x="554" y="55"/>
                  <a:pt x="498" y="59"/>
                  <a:pt x="443" y="80"/>
                </a:cubicBezTo>
                <a:cubicBezTo>
                  <a:pt x="404" y="120"/>
                  <a:pt x="423" y="107"/>
                  <a:pt x="391" y="126"/>
                </a:cubicBezTo>
                <a:cubicBezTo>
                  <a:pt x="379" y="146"/>
                  <a:pt x="371" y="159"/>
                  <a:pt x="351" y="172"/>
                </a:cubicBezTo>
                <a:cubicBezTo>
                  <a:pt x="329" y="209"/>
                  <a:pt x="297" y="227"/>
                  <a:pt x="270" y="259"/>
                </a:cubicBezTo>
                <a:cubicBezTo>
                  <a:pt x="251" y="281"/>
                  <a:pt x="238" y="306"/>
                  <a:pt x="213" y="322"/>
                </a:cubicBezTo>
                <a:cubicBezTo>
                  <a:pt x="189" y="354"/>
                  <a:pt x="187" y="366"/>
                  <a:pt x="155" y="397"/>
                </a:cubicBezTo>
                <a:cubicBezTo>
                  <a:pt x="145" y="407"/>
                  <a:pt x="132" y="432"/>
                  <a:pt x="132" y="432"/>
                </a:cubicBezTo>
                <a:cubicBezTo>
                  <a:pt x="126" y="449"/>
                  <a:pt x="121" y="467"/>
                  <a:pt x="115" y="484"/>
                </a:cubicBezTo>
                <a:cubicBezTo>
                  <a:pt x="111" y="497"/>
                  <a:pt x="92" y="518"/>
                  <a:pt x="92" y="518"/>
                </a:cubicBezTo>
                <a:cubicBezTo>
                  <a:pt x="83" y="552"/>
                  <a:pt x="79" y="588"/>
                  <a:pt x="69" y="622"/>
                </a:cubicBezTo>
                <a:cubicBezTo>
                  <a:pt x="65" y="637"/>
                  <a:pt x="55" y="657"/>
                  <a:pt x="52" y="674"/>
                </a:cubicBezTo>
                <a:cubicBezTo>
                  <a:pt x="42" y="724"/>
                  <a:pt x="38" y="774"/>
                  <a:pt x="23" y="823"/>
                </a:cubicBezTo>
                <a:cubicBezTo>
                  <a:pt x="16" y="878"/>
                  <a:pt x="23" y="938"/>
                  <a:pt x="5" y="990"/>
                </a:cubicBezTo>
                <a:cubicBezTo>
                  <a:pt x="7" y="1190"/>
                  <a:pt x="7" y="1389"/>
                  <a:pt x="11" y="1589"/>
                </a:cubicBezTo>
                <a:cubicBezTo>
                  <a:pt x="12" y="1618"/>
                  <a:pt x="0" y="1657"/>
                  <a:pt x="23" y="1676"/>
                </a:cubicBezTo>
                <a:cubicBezTo>
                  <a:pt x="48" y="1697"/>
                  <a:pt x="60" y="1667"/>
                  <a:pt x="46" y="1693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928" name="Rectangle 24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1929" name="Rectangle 25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1930" name="Rectangle 26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1931" name="Rectangle 27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1932" name="Rectangle 28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1933" name="Rectangle 29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1934" name="Rectangle 30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1935" name="Rectangle 31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1936" name="Rectangle 32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 dirty="0"/>
              <a:t>4</a:t>
            </a:r>
          </a:p>
        </p:txBody>
      </p:sp>
      <p:sp>
        <p:nvSpPr>
          <p:cNvPr id="2171937" name="Rectangle 33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71938" name="Rectangle 34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355" y="1864660"/>
            <a:ext cx="10272889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Restore heap on remaining unsorted elements</a:t>
            </a:r>
          </a:p>
        </p:txBody>
      </p:sp>
      <p:sp>
        <p:nvSpPr>
          <p:cNvPr id="2173956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3957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3958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3959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3960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3961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3962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3963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3964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3965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73966" name="AutoShape 14"/>
          <p:cNvCxnSpPr>
            <a:cxnSpLocks noChangeShapeType="1"/>
            <a:stCxn id="2173956" idx="3"/>
            <a:endCxn id="2173957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67" name="AutoShape 15"/>
          <p:cNvCxnSpPr>
            <a:cxnSpLocks noChangeShapeType="1"/>
            <a:stCxn id="2173957" idx="3"/>
            <a:endCxn id="2173959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68" name="AutoShape 16"/>
          <p:cNvCxnSpPr>
            <a:cxnSpLocks noChangeShapeType="1"/>
            <a:stCxn id="2173959" idx="3"/>
            <a:endCxn id="2173963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69" name="AutoShape 17"/>
          <p:cNvCxnSpPr>
            <a:cxnSpLocks noChangeShapeType="1"/>
            <a:stCxn id="2173959" idx="5"/>
            <a:endCxn id="2173964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70" name="AutoShape 18"/>
          <p:cNvCxnSpPr>
            <a:cxnSpLocks noChangeShapeType="1"/>
            <a:stCxn id="2173957" idx="5"/>
            <a:endCxn id="2173960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71" name="AutoShape 19"/>
          <p:cNvCxnSpPr>
            <a:cxnSpLocks noChangeShapeType="1"/>
            <a:stCxn id="2173960" idx="3"/>
            <a:endCxn id="2173965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72" name="AutoShape 20"/>
          <p:cNvCxnSpPr>
            <a:cxnSpLocks noChangeShapeType="1"/>
            <a:stCxn id="2173956" idx="5"/>
            <a:endCxn id="2173958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73" name="AutoShape 21"/>
          <p:cNvCxnSpPr>
            <a:cxnSpLocks noChangeShapeType="1"/>
            <a:stCxn id="2173958" idx="5"/>
            <a:endCxn id="2173962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3974" name="AutoShape 22"/>
          <p:cNvCxnSpPr>
            <a:cxnSpLocks noChangeShapeType="1"/>
            <a:stCxn id="2173961" idx="7"/>
            <a:endCxn id="2173958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3975" name="Freeform 23"/>
          <p:cNvSpPr>
            <a:spLocks/>
          </p:cNvSpPr>
          <p:nvPr/>
        </p:nvSpPr>
        <p:spPr bwMode="auto">
          <a:xfrm>
            <a:off x="2374901" y="2679700"/>
            <a:ext cx="6869113" cy="2693988"/>
          </a:xfrm>
          <a:custGeom>
            <a:avLst/>
            <a:gdLst>
              <a:gd name="T0" fmla="*/ 46 w 4327"/>
              <a:gd name="T1" fmla="*/ 1693 h 1697"/>
              <a:gd name="T2" fmla="*/ 178 w 4327"/>
              <a:gd name="T3" fmla="*/ 1682 h 1697"/>
              <a:gd name="T4" fmla="*/ 581 w 4327"/>
              <a:gd name="T5" fmla="*/ 1676 h 1697"/>
              <a:gd name="T6" fmla="*/ 1031 w 4327"/>
              <a:gd name="T7" fmla="*/ 1670 h 1697"/>
              <a:gd name="T8" fmla="*/ 1065 w 4327"/>
              <a:gd name="T9" fmla="*/ 1653 h 1697"/>
              <a:gd name="T10" fmla="*/ 1071 w 4327"/>
              <a:gd name="T11" fmla="*/ 1636 h 1697"/>
              <a:gd name="T12" fmla="*/ 1106 w 4327"/>
              <a:gd name="T13" fmla="*/ 1607 h 1697"/>
              <a:gd name="T14" fmla="*/ 1129 w 4327"/>
              <a:gd name="T15" fmla="*/ 1572 h 1697"/>
              <a:gd name="T16" fmla="*/ 1152 w 4327"/>
              <a:gd name="T17" fmla="*/ 1497 h 1697"/>
              <a:gd name="T18" fmla="*/ 1157 w 4327"/>
              <a:gd name="T19" fmla="*/ 1330 h 1697"/>
              <a:gd name="T20" fmla="*/ 1319 w 4327"/>
              <a:gd name="T21" fmla="*/ 1290 h 1697"/>
              <a:gd name="T22" fmla="*/ 1503 w 4327"/>
              <a:gd name="T23" fmla="*/ 1284 h 1697"/>
              <a:gd name="T24" fmla="*/ 3686 w 4327"/>
              <a:gd name="T25" fmla="*/ 1261 h 1697"/>
              <a:gd name="T26" fmla="*/ 3928 w 4327"/>
              <a:gd name="T27" fmla="*/ 1255 h 1697"/>
              <a:gd name="T28" fmla="*/ 4055 w 4327"/>
              <a:gd name="T29" fmla="*/ 1244 h 1697"/>
              <a:gd name="T30" fmla="*/ 4135 w 4327"/>
              <a:gd name="T31" fmla="*/ 1232 h 1697"/>
              <a:gd name="T32" fmla="*/ 4279 w 4327"/>
              <a:gd name="T33" fmla="*/ 1209 h 1697"/>
              <a:gd name="T34" fmla="*/ 4308 w 4327"/>
              <a:gd name="T35" fmla="*/ 1129 h 1697"/>
              <a:gd name="T36" fmla="*/ 4291 w 4327"/>
              <a:gd name="T37" fmla="*/ 783 h 1697"/>
              <a:gd name="T38" fmla="*/ 4285 w 4327"/>
              <a:gd name="T39" fmla="*/ 495 h 1697"/>
              <a:gd name="T40" fmla="*/ 4216 w 4327"/>
              <a:gd name="T41" fmla="*/ 345 h 1697"/>
              <a:gd name="T42" fmla="*/ 4176 w 4327"/>
              <a:gd name="T43" fmla="*/ 207 h 1697"/>
              <a:gd name="T44" fmla="*/ 4130 w 4327"/>
              <a:gd name="T45" fmla="*/ 138 h 1697"/>
              <a:gd name="T46" fmla="*/ 4072 w 4327"/>
              <a:gd name="T47" fmla="*/ 86 h 1697"/>
              <a:gd name="T48" fmla="*/ 3767 w 4327"/>
              <a:gd name="T49" fmla="*/ 63 h 1697"/>
              <a:gd name="T50" fmla="*/ 2868 w 4327"/>
              <a:gd name="T51" fmla="*/ 17 h 1697"/>
              <a:gd name="T52" fmla="*/ 2194 w 4327"/>
              <a:gd name="T53" fmla="*/ 0 h 1697"/>
              <a:gd name="T54" fmla="*/ 610 w 4327"/>
              <a:gd name="T55" fmla="*/ 40 h 1697"/>
              <a:gd name="T56" fmla="*/ 443 w 4327"/>
              <a:gd name="T57" fmla="*/ 80 h 1697"/>
              <a:gd name="T58" fmla="*/ 391 w 4327"/>
              <a:gd name="T59" fmla="*/ 126 h 1697"/>
              <a:gd name="T60" fmla="*/ 351 w 4327"/>
              <a:gd name="T61" fmla="*/ 172 h 1697"/>
              <a:gd name="T62" fmla="*/ 270 w 4327"/>
              <a:gd name="T63" fmla="*/ 259 h 1697"/>
              <a:gd name="T64" fmla="*/ 213 w 4327"/>
              <a:gd name="T65" fmla="*/ 322 h 1697"/>
              <a:gd name="T66" fmla="*/ 155 w 4327"/>
              <a:gd name="T67" fmla="*/ 397 h 1697"/>
              <a:gd name="T68" fmla="*/ 132 w 4327"/>
              <a:gd name="T69" fmla="*/ 432 h 1697"/>
              <a:gd name="T70" fmla="*/ 115 w 4327"/>
              <a:gd name="T71" fmla="*/ 484 h 1697"/>
              <a:gd name="T72" fmla="*/ 92 w 4327"/>
              <a:gd name="T73" fmla="*/ 518 h 1697"/>
              <a:gd name="T74" fmla="*/ 69 w 4327"/>
              <a:gd name="T75" fmla="*/ 622 h 1697"/>
              <a:gd name="T76" fmla="*/ 52 w 4327"/>
              <a:gd name="T77" fmla="*/ 674 h 1697"/>
              <a:gd name="T78" fmla="*/ 23 w 4327"/>
              <a:gd name="T79" fmla="*/ 823 h 1697"/>
              <a:gd name="T80" fmla="*/ 5 w 4327"/>
              <a:gd name="T81" fmla="*/ 990 h 1697"/>
              <a:gd name="T82" fmla="*/ 11 w 4327"/>
              <a:gd name="T83" fmla="*/ 1589 h 1697"/>
              <a:gd name="T84" fmla="*/ 23 w 4327"/>
              <a:gd name="T85" fmla="*/ 1676 h 1697"/>
              <a:gd name="T86" fmla="*/ 46 w 4327"/>
              <a:gd name="T87" fmla="*/ 1693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27" h="1697">
                <a:moveTo>
                  <a:pt x="46" y="1693"/>
                </a:moveTo>
                <a:cubicBezTo>
                  <a:pt x="98" y="1675"/>
                  <a:pt x="65" y="1684"/>
                  <a:pt x="178" y="1682"/>
                </a:cubicBezTo>
                <a:cubicBezTo>
                  <a:pt x="312" y="1679"/>
                  <a:pt x="447" y="1678"/>
                  <a:pt x="581" y="1676"/>
                </a:cubicBezTo>
                <a:cubicBezTo>
                  <a:pt x="724" y="1679"/>
                  <a:pt x="887" y="1695"/>
                  <a:pt x="1031" y="1670"/>
                </a:cubicBezTo>
                <a:cubicBezTo>
                  <a:pt x="1042" y="1663"/>
                  <a:pt x="1056" y="1662"/>
                  <a:pt x="1065" y="1653"/>
                </a:cubicBezTo>
                <a:cubicBezTo>
                  <a:pt x="1069" y="1649"/>
                  <a:pt x="1067" y="1641"/>
                  <a:pt x="1071" y="1636"/>
                </a:cubicBezTo>
                <a:cubicBezTo>
                  <a:pt x="1080" y="1624"/>
                  <a:pt x="1096" y="1619"/>
                  <a:pt x="1106" y="1607"/>
                </a:cubicBezTo>
                <a:cubicBezTo>
                  <a:pt x="1115" y="1596"/>
                  <a:pt x="1121" y="1583"/>
                  <a:pt x="1129" y="1572"/>
                </a:cubicBezTo>
                <a:cubicBezTo>
                  <a:pt x="1136" y="1547"/>
                  <a:pt x="1144" y="1522"/>
                  <a:pt x="1152" y="1497"/>
                </a:cubicBezTo>
                <a:cubicBezTo>
                  <a:pt x="1155" y="1460"/>
                  <a:pt x="1143" y="1362"/>
                  <a:pt x="1157" y="1330"/>
                </a:cubicBezTo>
                <a:cubicBezTo>
                  <a:pt x="1172" y="1295"/>
                  <a:pt x="1296" y="1291"/>
                  <a:pt x="1319" y="1290"/>
                </a:cubicBezTo>
                <a:cubicBezTo>
                  <a:pt x="1380" y="1287"/>
                  <a:pt x="1442" y="1286"/>
                  <a:pt x="1503" y="1284"/>
                </a:cubicBezTo>
                <a:cubicBezTo>
                  <a:pt x="2188" y="1219"/>
                  <a:pt x="3079" y="1263"/>
                  <a:pt x="3686" y="1261"/>
                </a:cubicBezTo>
                <a:cubicBezTo>
                  <a:pt x="3767" y="1259"/>
                  <a:pt x="3847" y="1259"/>
                  <a:pt x="3928" y="1255"/>
                </a:cubicBezTo>
                <a:cubicBezTo>
                  <a:pt x="3970" y="1253"/>
                  <a:pt x="4055" y="1244"/>
                  <a:pt x="4055" y="1244"/>
                </a:cubicBezTo>
                <a:cubicBezTo>
                  <a:pt x="4096" y="1230"/>
                  <a:pt x="4053" y="1243"/>
                  <a:pt x="4135" y="1232"/>
                </a:cubicBezTo>
                <a:cubicBezTo>
                  <a:pt x="4183" y="1225"/>
                  <a:pt x="4231" y="1215"/>
                  <a:pt x="4279" y="1209"/>
                </a:cubicBezTo>
                <a:cubicBezTo>
                  <a:pt x="4289" y="1182"/>
                  <a:pt x="4298" y="1156"/>
                  <a:pt x="4308" y="1129"/>
                </a:cubicBezTo>
                <a:cubicBezTo>
                  <a:pt x="4307" y="1073"/>
                  <a:pt x="4327" y="885"/>
                  <a:pt x="4291" y="783"/>
                </a:cubicBezTo>
                <a:cubicBezTo>
                  <a:pt x="4289" y="687"/>
                  <a:pt x="4289" y="591"/>
                  <a:pt x="4285" y="495"/>
                </a:cubicBezTo>
                <a:cubicBezTo>
                  <a:pt x="4283" y="440"/>
                  <a:pt x="4245" y="389"/>
                  <a:pt x="4216" y="345"/>
                </a:cubicBezTo>
                <a:cubicBezTo>
                  <a:pt x="4190" y="306"/>
                  <a:pt x="4197" y="248"/>
                  <a:pt x="4176" y="207"/>
                </a:cubicBezTo>
                <a:cubicBezTo>
                  <a:pt x="4165" y="184"/>
                  <a:pt x="4144" y="159"/>
                  <a:pt x="4130" y="138"/>
                </a:cubicBezTo>
                <a:cubicBezTo>
                  <a:pt x="4117" y="119"/>
                  <a:pt x="4098" y="93"/>
                  <a:pt x="4072" y="86"/>
                </a:cubicBezTo>
                <a:cubicBezTo>
                  <a:pt x="3986" y="64"/>
                  <a:pt x="3854" y="67"/>
                  <a:pt x="3767" y="63"/>
                </a:cubicBezTo>
                <a:cubicBezTo>
                  <a:pt x="3469" y="12"/>
                  <a:pt x="3172" y="20"/>
                  <a:pt x="2868" y="17"/>
                </a:cubicBezTo>
                <a:cubicBezTo>
                  <a:pt x="2643" y="12"/>
                  <a:pt x="2419" y="4"/>
                  <a:pt x="2194" y="0"/>
                </a:cubicBezTo>
                <a:cubicBezTo>
                  <a:pt x="1664" y="6"/>
                  <a:pt x="1141" y="35"/>
                  <a:pt x="610" y="40"/>
                </a:cubicBezTo>
                <a:cubicBezTo>
                  <a:pt x="554" y="55"/>
                  <a:pt x="498" y="59"/>
                  <a:pt x="443" y="80"/>
                </a:cubicBezTo>
                <a:cubicBezTo>
                  <a:pt x="404" y="120"/>
                  <a:pt x="423" y="107"/>
                  <a:pt x="391" y="126"/>
                </a:cubicBezTo>
                <a:cubicBezTo>
                  <a:pt x="379" y="146"/>
                  <a:pt x="371" y="159"/>
                  <a:pt x="351" y="172"/>
                </a:cubicBezTo>
                <a:cubicBezTo>
                  <a:pt x="329" y="209"/>
                  <a:pt x="297" y="227"/>
                  <a:pt x="270" y="259"/>
                </a:cubicBezTo>
                <a:cubicBezTo>
                  <a:pt x="251" y="281"/>
                  <a:pt x="238" y="306"/>
                  <a:pt x="213" y="322"/>
                </a:cubicBezTo>
                <a:cubicBezTo>
                  <a:pt x="189" y="354"/>
                  <a:pt x="187" y="366"/>
                  <a:pt x="155" y="397"/>
                </a:cubicBezTo>
                <a:cubicBezTo>
                  <a:pt x="145" y="407"/>
                  <a:pt x="132" y="432"/>
                  <a:pt x="132" y="432"/>
                </a:cubicBezTo>
                <a:cubicBezTo>
                  <a:pt x="126" y="449"/>
                  <a:pt x="121" y="467"/>
                  <a:pt x="115" y="484"/>
                </a:cubicBezTo>
                <a:cubicBezTo>
                  <a:pt x="111" y="497"/>
                  <a:pt x="92" y="518"/>
                  <a:pt x="92" y="518"/>
                </a:cubicBezTo>
                <a:cubicBezTo>
                  <a:pt x="83" y="552"/>
                  <a:pt x="79" y="588"/>
                  <a:pt x="69" y="622"/>
                </a:cubicBezTo>
                <a:cubicBezTo>
                  <a:pt x="65" y="637"/>
                  <a:pt x="55" y="657"/>
                  <a:pt x="52" y="674"/>
                </a:cubicBezTo>
                <a:cubicBezTo>
                  <a:pt x="42" y="724"/>
                  <a:pt x="38" y="774"/>
                  <a:pt x="23" y="823"/>
                </a:cubicBezTo>
                <a:cubicBezTo>
                  <a:pt x="16" y="878"/>
                  <a:pt x="23" y="938"/>
                  <a:pt x="5" y="990"/>
                </a:cubicBezTo>
                <a:cubicBezTo>
                  <a:pt x="7" y="1190"/>
                  <a:pt x="7" y="1389"/>
                  <a:pt x="11" y="1589"/>
                </a:cubicBezTo>
                <a:cubicBezTo>
                  <a:pt x="12" y="1618"/>
                  <a:pt x="0" y="1657"/>
                  <a:pt x="23" y="1676"/>
                </a:cubicBezTo>
                <a:cubicBezTo>
                  <a:pt x="48" y="1697"/>
                  <a:pt x="60" y="1667"/>
                  <a:pt x="46" y="1693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3976" name="Text Box 24"/>
          <p:cNvSpPr txBox="1">
            <a:spLocks noChangeArrowheads="1"/>
          </p:cNvSpPr>
          <p:nvPr/>
        </p:nvSpPr>
        <p:spPr bwMode="auto">
          <a:xfrm>
            <a:off x="6477000" y="4800601"/>
            <a:ext cx="294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Heapify</a:t>
            </a:r>
          </a:p>
        </p:txBody>
      </p:sp>
      <p:sp>
        <p:nvSpPr>
          <p:cNvPr id="2173977" name="Rectangle 25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3978" name="Rectangle 26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3979" name="Rectangle 27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3980" name="Rectangle 28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3981" name="Rectangle 29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3982" name="Rectangle 30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3983" name="Rectangle 31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3984" name="Rectangle 32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3985" name="Rectangle 33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3986" name="Rectangle 34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73987" name="Rectangle 35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790163"/>
            <a:ext cx="10272889" cy="420965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Repeat: swap new last and first</a:t>
            </a:r>
          </a:p>
        </p:txBody>
      </p:sp>
      <p:sp>
        <p:nvSpPr>
          <p:cNvPr id="2176004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6005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6006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6007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6008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6009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6010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6011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6012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6013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76014" name="AutoShape 14"/>
          <p:cNvCxnSpPr>
            <a:cxnSpLocks noChangeShapeType="1"/>
            <a:stCxn id="2176004" idx="3"/>
            <a:endCxn id="2176005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15" name="AutoShape 15"/>
          <p:cNvCxnSpPr>
            <a:cxnSpLocks noChangeShapeType="1"/>
            <a:stCxn id="2176005" idx="3"/>
            <a:endCxn id="2176007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16" name="AutoShape 16"/>
          <p:cNvCxnSpPr>
            <a:cxnSpLocks noChangeShapeType="1"/>
            <a:stCxn id="2176007" idx="3"/>
            <a:endCxn id="2176011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17" name="AutoShape 17"/>
          <p:cNvCxnSpPr>
            <a:cxnSpLocks noChangeShapeType="1"/>
            <a:stCxn id="2176007" idx="5"/>
            <a:endCxn id="2176012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18" name="AutoShape 18"/>
          <p:cNvCxnSpPr>
            <a:cxnSpLocks noChangeShapeType="1"/>
            <a:stCxn id="2176005" idx="5"/>
            <a:endCxn id="2176008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19" name="AutoShape 19"/>
          <p:cNvCxnSpPr>
            <a:cxnSpLocks noChangeShapeType="1"/>
            <a:stCxn id="2176008" idx="3"/>
            <a:endCxn id="2176013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20" name="AutoShape 20"/>
          <p:cNvCxnSpPr>
            <a:cxnSpLocks noChangeShapeType="1"/>
            <a:stCxn id="2176004" idx="5"/>
            <a:endCxn id="2176006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21" name="AutoShape 21"/>
          <p:cNvCxnSpPr>
            <a:cxnSpLocks noChangeShapeType="1"/>
            <a:stCxn id="2176006" idx="5"/>
            <a:endCxn id="2176010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6022" name="AutoShape 22"/>
          <p:cNvCxnSpPr>
            <a:cxnSpLocks noChangeShapeType="1"/>
            <a:stCxn id="2176009" idx="7"/>
            <a:endCxn id="2176006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6023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6024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6025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6026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6027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6028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6029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6030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6031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6032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76033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1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854558"/>
            <a:ext cx="10272889" cy="414525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Restore heap</a:t>
            </a:r>
          </a:p>
        </p:txBody>
      </p:sp>
      <p:sp>
        <p:nvSpPr>
          <p:cNvPr id="2178052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8053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8054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8055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8056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8057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8058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8059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8060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8061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78062" name="AutoShape 14"/>
          <p:cNvCxnSpPr>
            <a:cxnSpLocks noChangeShapeType="1"/>
            <a:stCxn id="2178052" idx="3"/>
            <a:endCxn id="2178053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3" name="AutoShape 15"/>
          <p:cNvCxnSpPr>
            <a:cxnSpLocks noChangeShapeType="1"/>
            <a:stCxn id="2178053" idx="3"/>
            <a:endCxn id="2178055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4" name="AutoShape 16"/>
          <p:cNvCxnSpPr>
            <a:cxnSpLocks noChangeShapeType="1"/>
            <a:stCxn id="2178055" idx="3"/>
            <a:endCxn id="2178059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5" name="AutoShape 17"/>
          <p:cNvCxnSpPr>
            <a:cxnSpLocks noChangeShapeType="1"/>
            <a:stCxn id="2178055" idx="5"/>
            <a:endCxn id="2178060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6" name="AutoShape 18"/>
          <p:cNvCxnSpPr>
            <a:cxnSpLocks noChangeShapeType="1"/>
            <a:stCxn id="2178053" idx="5"/>
            <a:endCxn id="2178056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7" name="AutoShape 19"/>
          <p:cNvCxnSpPr>
            <a:cxnSpLocks noChangeShapeType="1"/>
            <a:stCxn id="2178056" idx="3"/>
            <a:endCxn id="2178061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8" name="AutoShape 20"/>
          <p:cNvCxnSpPr>
            <a:cxnSpLocks noChangeShapeType="1"/>
            <a:stCxn id="2178052" idx="5"/>
            <a:endCxn id="2178054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69" name="AutoShape 21"/>
          <p:cNvCxnSpPr>
            <a:cxnSpLocks noChangeShapeType="1"/>
            <a:stCxn id="2178054" idx="5"/>
            <a:endCxn id="2178058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8070" name="AutoShape 22"/>
          <p:cNvCxnSpPr>
            <a:cxnSpLocks noChangeShapeType="1"/>
            <a:stCxn id="2178057" idx="7"/>
            <a:endCxn id="2178054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8071" name="Freeform 23"/>
          <p:cNvSpPr>
            <a:spLocks/>
          </p:cNvSpPr>
          <p:nvPr/>
        </p:nvSpPr>
        <p:spPr bwMode="auto">
          <a:xfrm>
            <a:off x="2354264" y="2697163"/>
            <a:ext cx="6878637" cy="2620962"/>
          </a:xfrm>
          <a:custGeom>
            <a:avLst/>
            <a:gdLst>
              <a:gd name="T0" fmla="*/ 128 w 4333"/>
              <a:gd name="T1" fmla="*/ 1648 h 1651"/>
              <a:gd name="T2" fmla="*/ 594 w 4333"/>
              <a:gd name="T3" fmla="*/ 1642 h 1651"/>
              <a:gd name="T4" fmla="*/ 623 w 4333"/>
              <a:gd name="T5" fmla="*/ 1619 h 1651"/>
              <a:gd name="T6" fmla="*/ 629 w 4333"/>
              <a:gd name="T7" fmla="*/ 1532 h 1651"/>
              <a:gd name="T8" fmla="*/ 646 w 4333"/>
              <a:gd name="T9" fmla="*/ 1498 h 1651"/>
              <a:gd name="T10" fmla="*/ 704 w 4333"/>
              <a:gd name="T11" fmla="*/ 1388 h 1651"/>
              <a:gd name="T12" fmla="*/ 733 w 4333"/>
              <a:gd name="T13" fmla="*/ 1285 h 1651"/>
              <a:gd name="T14" fmla="*/ 825 w 4333"/>
              <a:gd name="T15" fmla="*/ 1227 h 1651"/>
              <a:gd name="T16" fmla="*/ 4166 w 4333"/>
              <a:gd name="T17" fmla="*/ 1221 h 1651"/>
              <a:gd name="T18" fmla="*/ 4333 w 4333"/>
              <a:gd name="T19" fmla="*/ 1164 h 1651"/>
              <a:gd name="T20" fmla="*/ 4310 w 4333"/>
              <a:gd name="T21" fmla="*/ 542 h 1651"/>
              <a:gd name="T22" fmla="*/ 4304 w 4333"/>
              <a:gd name="T23" fmla="*/ 409 h 1651"/>
              <a:gd name="T24" fmla="*/ 4298 w 4333"/>
              <a:gd name="T25" fmla="*/ 259 h 1651"/>
              <a:gd name="T26" fmla="*/ 4171 w 4333"/>
              <a:gd name="T27" fmla="*/ 104 h 1651"/>
              <a:gd name="T28" fmla="*/ 4085 w 4333"/>
              <a:gd name="T29" fmla="*/ 41 h 1651"/>
              <a:gd name="T30" fmla="*/ 3889 w 4333"/>
              <a:gd name="T31" fmla="*/ 6 h 1651"/>
              <a:gd name="T32" fmla="*/ 2294 w 4333"/>
              <a:gd name="T33" fmla="*/ 0 h 1651"/>
              <a:gd name="T34" fmla="*/ 174 w 4333"/>
              <a:gd name="T35" fmla="*/ 23 h 1651"/>
              <a:gd name="T36" fmla="*/ 76 w 4333"/>
              <a:gd name="T37" fmla="*/ 98 h 1651"/>
              <a:gd name="T38" fmla="*/ 47 w 4333"/>
              <a:gd name="T39" fmla="*/ 173 h 1651"/>
              <a:gd name="T40" fmla="*/ 13 w 4333"/>
              <a:gd name="T41" fmla="*/ 421 h 1651"/>
              <a:gd name="T42" fmla="*/ 7 w 4333"/>
              <a:gd name="T43" fmla="*/ 1164 h 1651"/>
              <a:gd name="T44" fmla="*/ 30 w 4333"/>
              <a:gd name="T45" fmla="*/ 1337 h 1651"/>
              <a:gd name="T46" fmla="*/ 53 w 4333"/>
              <a:gd name="T47" fmla="*/ 1417 h 1651"/>
              <a:gd name="T48" fmla="*/ 111 w 4333"/>
              <a:gd name="T49" fmla="*/ 1561 h 1651"/>
              <a:gd name="T50" fmla="*/ 128 w 4333"/>
              <a:gd name="T51" fmla="*/ 1596 h 1651"/>
              <a:gd name="T52" fmla="*/ 128 w 4333"/>
              <a:gd name="T53" fmla="*/ 1648 h 1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33" h="1651">
                <a:moveTo>
                  <a:pt x="128" y="1648"/>
                </a:moveTo>
                <a:cubicBezTo>
                  <a:pt x="284" y="1642"/>
                  <a:pt x="439" y="1651"/>
                  <a:pt x="594" y="1642"/>
                </a:cubicBezTo>
                <a:cubicBezTo>
                  <a:pt x="608" y="1637"/>
                  <a:pt x="620" y="1638"/>
                  <a:pt x="623" y="1619"/>
                </a:cubicBezTo>
                <a:cubicBezTo>
                  <a:pt x="628" y="1590"/>
                  <a:pt x="626" y="1561"/>
                  <a:pt x="629" y="1532"/>
                </a:cubicBezTo>
                <a:cubicBezTo>
                  <a:pt x="631" y="1516"/>
                  <a:pt x="639" y="1512"/>
                  <a:pt x="646" y="1498"/>
                </a:cubicBezTo>
                <a:cubicBezTo>
                  <a:pt x="664" y="1461"/>
                  <a:pt x="691" y="1427"/>
                  <a:pt x="704" y="1388"/>
                </a:cubicBezTo>
                <a:cubicBezTo>
                  <a:pt x="709" y="1348"/>
                  <a:pt x="710" y="1318"/>
                  <a:pt x="733" y="1285"/>
                </a:cubicBezTo>
                <a:cubicBezTo>
                  <a:pt x="741" y="1255"/>
                  <a:pt x="793" y="1227"/>
                  <a:pt x="825" y="1227"/>
                </a:cubicBezTo>
                <a:cubicBezTo>
                  <a:pt x="1939" y="1225"/>
                  <a:pt x="3052" y="1223"/>
                  <a:pt x="4166" y="1221"/>
                </a:cubicBezTo>
                <a:cubicBezTo>
                  <a:pt x="4320" y="1215"/>
                  <a:pt x="4279" y="1240"/>
                  <a:pt x="4333" y="1164"/>
                </a:cubicBezTo>
                <a:cubicBezTo>
                  <a:pt x="4314" y="957"/>
                  <a:pt x="4330" y="749"/>
                  <a:pt x="4310" y="542"/>
                </a:cubicBezTo>
                <a:cubicBezTo>
                  <a:pt x="4308" y="498"/>
                  <a:pt x="4306" y="453"/>
                  <a:pt x="4304" y="409"/>
                </a:cubicBezTo>
                <a:cubicBezTo>
                  <a:pt x="4302" y="359"/>
                  <a:pt x="4302" y="309"/>
                  <a:pt x="4298" y="259"/>
                </a:cubicBezTo>
                <a:cubicBezTo>
                  <a:pt x="4293" y="187"/>
                  <a:pt x="4221" y="144"/>
                  <a:pt x="4171" y="104"/>
                </a:cubicBezTo>
                <a:cubicBezTo>
                  <a:pt x="4146" y="84"/>
                  <a:pt x="4116" y="50"/>
                  <a:pt x="4085" y="41"/>
                </a:cubicBezTo>
                <a:cubicBezTo>
                  <a:pt x="4034" y="5"/>
                  <a:pt x="3952" y="6"/>
                  <a:pt x="3889" y="6"/>
                </a:cubicBezTo>
                <a:cubicBezTo>
                  <a:pt x="3357" y="2"/>
                  <a:pt x="2826" y="2"/>
                  <a:pt x="2294" y="0"/>
                </a:cubicBezTo>
                <a:cubicBezTo>
                  <a:pt x="1588" y="16"/>
                  <a:pt x="881" y="12"/>
                  <a:pt x="174" y="23"/>
                </a:cubicBezTo>
                <a:cubicBezTo>
                  <a:pt x="136" y="43"/>
                  <a:pt x="111" y="75"/>
                  <a:pt x="76" y="98"/>
                </a:cubicBezTo>
                <a:cubicBezTo>
                  <a:pt x="67" y="124"/>
                  <a:pt x="53" y="145"/>
                  <a:pt x="47" y="173"/>
                </a:cubicBezTo>
                <a:cubicBezTo>
                  <a:pt x="28" y="254"/>
                  <a:pt x="27" y="339"/>
                  <a:pt x="13" y="421"/>
                </a:cubicBezTo>
                <a:cubicBezTo>
                  <a:pt x="5" y="670"/>
                  <a:pt x="0" y="915"/>
                  <a:pt x="7" y="1164"/>
                </a:cubicBezTo>
                <a:cubicBezTo>
                  <a:pt x="9" y="1223"/>
                  <a:pt x="18" y="1279"/>
                  <a:pt x="30" y="1337"/>
                </a:cubicBezTo>
                <a:cubicBezTo>
                  <a:pt x="36" y="1364"/>
                  <a:pt x="53" y="1417"/>
                  <a:pt x="53" y="1417"/>
                </a:cubicBezTo>
                <a:cubicBezTo>
                  <a:pt x="57" y="1459"/>
                  <a:pt x="60" y="1544"/>
                  <a:pt x="111" y="1561"/>
                </a:cubicBezTo>
                <a:cubicBezTo>
                  <a:pt x="117" y="1570"/>
                  <a:pt x="128" y="1584"/>
                  <a:pt x="128" y="1596"/>
                </a:cubicBezTo>
                <a:cubicBezTo>
                  <a:pt x="128" y="1651"/>
                  <a:pt x="110" y="1630"/>
                  <a:pt x="128" y="1648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8072" name="Rectangle 24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78073" name="Rectangle 25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78074" name="Rectangle 26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78075" name="Rectangle 27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78076" name="Rectangle 28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78077" name="Rectangle 29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78078" name="Rectangle 30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78079" name="Rectangle 31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78080" name="Rectangle 32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78081" name="Rectangle 33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78082" name="Rectangle 34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2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8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700011"/>
            <a:ext cx="10272889" cy="429980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Repeat</a:t>
            </a:r>
          </a:p>
        </p:txBody>
      </p:sp>
      <p:sp>
        <p:nvSpPr>
          <p:cNvPr id="2180100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0101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0102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0103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0104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0105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0106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0107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0108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0109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80110" name="AutoShape 14"/>
          <p:cNvCxnSpPr>
            <a:cxnSpLocks noChangeShapeType="1"/>
            <a:stCxn id="2180100" idx="3"/>
            <a:endCxn id="2180101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1" name="AutoShape 15"/>
          <p:cNvCxnSpPr>
            <a:cxnSpLocks noChangeShapeType="1"/>
            <a:stCxn id="2180101" idx="3"/>
            <a:endCxn id="2180103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2" name="AutoShape 16"/>
          <p:cNvCxnSpPr>
            <a:cxnSpLocks noChangeShapeType="1"/>
            <a:stCxn id="2180103" idx="3"/>
            <a:endCxn id="2180107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3" name="AutoShape 17"/>
          <p:cNvCxnSpPr>
            <a:cxnSpLocks noChangeShapeType="1"/>
            <a:stCxn id="2180103" idx="5"/>
            <a:endCxn id="2180108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4" name="AutoShape 18"/>
          <p:cNvCxnSpPr>
            <a:cxnSpLocks noChangeShapeType="1"/>
            <a:stCxn id="2180101" idx="5"/>
            <a:endCxn id="2180104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5" name="AutoShape 19"/>
          <p:cNvCxnSpPr>
            <a:cxnSpLocks noChangeShapeType="1"/>
            <a:stCxn id="2180104" idx="3"/>
            <a:endCxn id="2180109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6" name="AutoShape 20"/>
          <p:cNvCxnSpPr>
            <a:cxnSpLocks noChangeShapeType="1"/>
            <a:stCxn id="2180100" idx="5"/>
            <a:endCxn id="2180102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7" name="AutoShape 21"/>
          <p:cNvCxnSpPr>
            <a:cxnSpLocks noChangeShapeType="1"/>
            <a:stCxn id="2180102" idx="5"/>
            <a:endCxn id="2180106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0118" name="AutoShape 22"/>
          <p:cNvCxnSpPr>
            <a:cxnSpLocks noChangeShapeType="1"/>
            <a:stCxn id="2180105" idx="7"/>
            <a:endCxn id="2180102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0119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0120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0121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0122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0123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0124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0125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0126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0127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0128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80129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803042"/>
            <a:ext cx="10272889" cy="4196774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Repeat</a:t>
            </a:r>
          </a:p>
        </p:txBody>
      </p:sp>
      <p:sp>
        <p:nvSpPr>
          <p:cNvPr id="2182148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2149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2150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2151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2152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2153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2154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2155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2156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2157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82158" name="AutoShape 14"/>
          <p:cNvCxnSpPr>
            <a:cxnSpLocks noChangeShapeType="1"/>
            <a:stCxn id="2182148" idx="3"/>
            <a:endCxn id="2182149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59" name="AutoShape 15"/>
          <p:cNvCxnSpPr>
            <a:cxnSpLocks noChangeShapeType="1"/>
            <a:stCxn id="2182149" idx="3"/>
            <a:endCxn id="2182151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0" name="AutoShape 16"/>
          <p:cNvCxnSpPr>
            <a:cxnSpLocks noChangeShapeType="1"/>
            <a:stCxn id="2182151" idx="3"/>
            <a:endCxn id="2182155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1" name="AutoShape 17"/>
          <p:cNvCxnSpPr>
            <a:cxnSpLocks noChangeShapeType="1"/>
            <a:stCxn id="2182151" idx="5"/>
            <a:endCxn id="2182156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2" name="AutoShape 18"/>
          <p:cNvCxnSpPr>
            <a:cxnSpLocks noChangeShapeType="1"/>
            <a:stCxn id="2182149" idx="5"/>
            <a:endCxn id="2182152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3" name="AutoShape 19"/>
          <p:cNvCxnSpPr>
            <a:cxnSpLocks noChangeShapeType="1"/>
            <a:stCxn id="2182152" idx="3"/>
            <a:endCxn id="2182157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4" name="AutoShape 20"/>
          <p:cNvCxnSpPr>
            <a:cxnSpLocks noChangeShapeType="1"/>
            <a:stCxn id="2182148" idx="5"/>
            <a:endCxn id="2182150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5" name="AutoShape 21"/>
          <p:cNvCxnSpPr>
            <a:cxnSpLocks noChangeShapeType="1"/>
            <a:stCxn id="2182150" idx="5"/>
            <a:endCxn id="2182154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2166" name="AutoShape 22"/>
          <p:cNvCxnSpPr>
            <a:cxnSpLocks noChangeShapeType="1"/>
            <a:stCxn id="2182153" idx="7"/>
            <a:endCxn id="2182150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2167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2168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2169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2170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2171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2172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2173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2174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2175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2176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82177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 Example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712890"/>
            <a:ext cx="10272889" cy="4286926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Repeat</a:t>
            </a:r>
          </a:p>
        </p:txBody>
      </p:sp>
      <p:sp>
        <p:nvSpPr>
          <p:cNvPr id="2184196" name="Oval 4"/>
          <p:cNvSpPr>
            <a:spLocks noChangeArrowheads="1"/>
          </p:cNvSpPr>
          <p:nvPr/>
        </p:nvSpPr>
        <p:spPr bwMode="auto">
          <a:xfrm>
            <a:off x="5867400" y="28956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4197" name="Oval 5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4198" name="Oval 6"/>
          <p:cNvSpPr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4199" name="Oval 7"/>
          <p:cNvSpPr>
            <a:spLocks noChangeArrowheads="1"/>
          </p:cNvSpPr>
          <p:nvPr/>
        </p:nvSpPr>
        <p:spPr bwMode="auto">
          <a:xfrm>
            <a:off x="3124200" y="41148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4200" name="Oval 8"/>
          <p:cNvSpPr>
            <a:spLocks noChangeArrowheads="1"/>
          </p:cNvSpPr>
          <p:nvPr/>
        </p:nvSpPr>
        <p:spPr bwMode="auto">
          <a:xfrm>
            <a:off x="4953000" y="41148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4201" name="Oval 9"/>
          <p:cNvSpPr>
            <a:spLocks noChangeArrowheads="1"/>
          </p:cNvSpPr>
          <p:nvPr/>
        </p:nvSpPr>
        <p:spPr bwMode="auto">
          <a:xfrm>
            <a:off x="6781800" y="41148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4202" name="Oval 10"/>
          <p:cNvSpPr>
            <a:spLocks noChangeArrowheads="1"/>
          </p:cNvSpPr>
          <p:nvPr/>
        </p:nvSpPr>
        <p:spPr bwMode="auto">
          <a:xfrm>
            <a:off x="8610600" y="41148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4203" name="Oval 11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4204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4205" name="Oval 13"/>
          <p:cNvSpPr>
            <a:spLocks noChangeArrowheads="1"/>
          </p:cNvSpPr>
          <p:nvPr/>
        </p:nvSpPr>
        <p:spPr bwMode="auto">
          <a:xfrm>
            <a:off x="4495800" y="47244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cxnSp>
        <p:nvCxnSpPr>
          <p:cNvPr id="2184206" name="AutoShape 14"/>
          <p:cNvCxnSpPr>
            <a:cxnSpLocks noChangeShapeType="1"/>
            <a:stCxn id="2184196" idx="3"/>
            <a:endCxn id="2184197" idx="7"/>
          </p:cNvCxnSpPr>
          <p:nvPr/>
        </p:nvCxnSpPr>
        <p:spPr bwMode="auto">
          <a:xfrm flipH="1">
            <a:off x="44291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07" name="AutoShape 15"/>
          <p:cNvCxnSpPr>
            <a:cxnSpLocks noChangeShapeType="1"/>
            <a:stCxn id="2184197" idx="3"/>
            <a:endCxn id="2184199" idx="7"/>
          </p:cNvCxnSpPr>
          <p:nvPr/>
        </p:nvCxnSpPr>
        <p:spPr bwMode="auto">
          <a:xfrm flipH="1">
            <a:off x="3514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08" name="AutoShape 16"/>
          <p:cNvCxnSpPr>
            <a:cxnSpLocks noChangeShapeType="1"/>
            <a:stCxn id="2184199" idx="3"/>
            <a:endCxn id="2184203" idx="7"/>
          </p:cNvCxnSpPr>
          <p:nvPr/>
        </p:nvCxnSpPr>
        <p:spPr bwMode="auto">
          <a:xfrm flipH="1">
            <a:off x="30575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09" name="AutoShape 17"/>
          <p:cNvCxnSpPr>
            <a:cxnSpLocks noChangeShapeType="1"/>
            <a:stCxn id="2184199" idx="5"/>
            <a:endCxn id="2184204" idx="1"/>
          </p:cNvCxnSpPr>
          <p:nvPr/>
        </p:nvCxnSpPr>
        <p:spPr bwMode="auto">
          <a:xfrm>
            <a:off x="35147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10" name="AutoShape 18"/>
          <p:cNvCxnSpPr>
            <a:cxnSpLocks noChangeShapeType="1"/>
            <a:stCxn id="2184197" idx="5"/>
            <a:endCxn id="2184200" idx="1"/>
          </p:cNvCxnSpPr>
          <p:nvPr/>
        </p:nvCxnSpPr>
        <p:spPr bwMode="auto">
          <a:xfrm>
            <a:off x="44291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11" name="AutoShape 19"/>
          <p:cNvCxnSpPr>
            <a:cxnSpLocks noChangeShapeType="1"/>
            <a:stCxn id="2184200" idx="3"/>
            <a:endCxn id="2184205" idx="7"/>
          </p:cNvCxnSpPr>
          <p:nvPr/>
        </p:nvCxnSpPr>
        <p:spPr bwMode="auto">
          <a:xfrm flipH="1">
            <a:off x="4886325" y="4524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12" name="AutoShape 20"/>
          <p:cNvCxnSpPr>
            <a:cxnSpLocks noChangeShapeType="1"/>
            <a:stCxn id="2184196" idx="5"/>
            <a:endCxn id="2184198" idx="1"/>
          </p:cNvCxnSpPr>
          <p:nvPr/>
        </p:nvCxnSpPr>
        <p:spPr bwMode="auto">
          <a:xfrm>
            <a:off x="6257925" y="3305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13" name="AutoShape 21"/>
          <p:cNvCxnSpPr>
            <a:cxnSpLocks noChangeShapeType="1"/>
            <a:stCxn id="2184198" idx="5"/>
            <a:endCxn id="2184202" idx="1"/>
          </p:cNvCxnSpPr>
          <p:nvPr/>
        </p:nvCxnSpPr>
        <p:spPr bwMode="auto">
          <a:xfrm>
            <a:off x="80867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4214" name="AutoShape 22"/>
          <p:cNvCxnSpPr>
            <a:cxnSpLocks noChangeShapeType="1"/>
            <a:stCxn id="2184201" idx="7"/>
            <a:endCxn id="2184198" idx="3"/>
          </p:cNvCxnSpPr>
          <p:nvPr/>
        </p:nvCxnSpPr>
        <p:spPr bwMode="auto">
          <a:xfrm flipV="1">
            <a:off x="7172325" y="3914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4215" name="Rectangle 23"/>
          <p:cNvSpPr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184216" name="Rectangle 24"/>
          <p:cNvSpPr>
            <a:spLocks noChangeArrowheads="1"/>
          </p:cNvSpPr>
          <p:nvPr/>
        </p:nvSpPr>
        <p:spPr bwMode="auto">
          <a:xfrm>
            <a:off x="45720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184217" name="Rectangle 25"/>
          <p:cNvSpPr>
            <a:spLocks noChangeArrowheads="1"/>
          </p:cNvSpPr>
          <p:nvPr/>
        </p:nvSpPr>
        <p:spPr bwMode="auto">
          <a:xfrm>
            <a:off x="50292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184218" name="Rectangle 26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184219" name="Rectangle 27"/>
          <p:cNvSpPr>
            <a:spLocks noChangeArrowheads="1"/>
          </p:cNvSpPr>
          <p:nvPr/>
        </p:nvSpPr>
        <p:spPr bwMode="auto">
          <a:xfrm>
            <a:off x="5943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184220" name="Rectangle 28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184221" name="Rectangle 29"/>
          <p:cNvSpPr>
            <a:spLocks noChangeArrowheads="1"/>
          </p:cNvSpPr>
          <p:nvPr/>
        </p:nvSpPr>
        <p:spPr bwMode="auto">
          <a:xfrm>
            <a:off x="68580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184222" name="Rectangle 30"/>
          <p:cNvSpPr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184223" name="Rectangle 31"/>
          <p:cNvSpPr>
            <a:spLocks noChangeArrowheads="1"/>
          </p:cNvSpPr>
          <p:nvPr/>
        </p:nvSpPr>
        <p:spPr bwMode="auto">
          <a:xfrm>
            <a:off x="77724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184224" name="Rectangle 32"/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rect">
            <a:avLst/>
          </a:prstGeom>
          <a:solidFill>
            <a:srgbClr val="FF9933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184225" name="Rectangle 33"/>
          <p:cNvSpPr>
            <a:spLocks noChangeArrowheads="1"/>
          </p:cNvSpPr>
          <p:nvPr/>
        </p:nvSpPr>
        <p:spPr bwMode="auto">
          <a:xfrm>
            <a:off x="3429000" y="601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1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1281447"/>
          </a:xfrm>
        </p:spPr>
        <p:txBody>
          <a:bodyPr/>
          <a:lstStyle/>
          <a:p>
            <a:r>
              <a:rPr lang="en-US" altLang="en-US" dirty="0"/>
              <a:t>Analyzing </a:t>
            </a:r>
            <a:r>
              <a:rPr lang="en-US" altLang="en-US" dirty="0" err="1"/>
              <a:t>Heapsort</a:t>
            </a:r>
            <a:endParaRPr lang="en-US" altLang="en-US" dirty="0"/>
          </a:p>
        </p:txBody>
      </p:sp>
      <p:sp>
        <p:nvSpPr>
          <p:cNvPr id="218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439" y="1970468"/>
            <a:ext cx="9289962" cy="4029348"/>
          </a:xfrm>
        </p:spPr>
        <p:txBody>
          <a:bodyPr anchor="t"/>
          <a:lstStyle/>
          <a:p>
            <a:r>
              <a:rPr lang="en-US" altLang="en-US" sz="2800" dirty="0"/>
              <a:t>The call to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BuildHeap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takes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time </a:t>
            </a:r>
          </a:p>
          <a:p>
            <a:r>
              <a:rPr lang="en-US" altLang="en-US" sz="2800" dirty="0"/>
              <a:t>Each of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- 1 calls to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takes O(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 time</a:t>
            </a:r>
          </a:p>
          <a:p>
            <a:r>
              <a:rPr lang="en-US" altLang="en-US" sz="2800" dirty="0"/>
              <a:t>Thus the total time taken by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HeapSort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=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+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- 1) O(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=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+ O(</a:t>
            </a:r>
            <a:r>
              <a:rPr lang="en-US" altLang="en-US" sz="2800" i="1" dirty="0"/>
              <a:t>n 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= O(</a:t>
            </a:r>
            <a:r>
              <a:rPr lang="en-US" altLang="en-US" sz="2800" i="1" dirty="0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lg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2200" y="194039"/>
            <a:ext cx="10364451" cy="746644"/>
          </a:xfrm>
        </p:spPr>
        <p:txBody>
          <a:bodyPr/>
          <a:lstStyle/>
          <a:p>
            <a:r>
              <a:rPr lang="en-US" altLang="en-US" sz="4800" b="1" dirty="0"/>
              <a:t>Heap</a:t>
            </a:r>
          </a:p>
        </p:txBody>
      </p:sp>
      <p:sp>
        <p:nvSpPr>
          <p:cNvPr id="2083843" name="Rectangle 3"/>
          <p:cNvSpPr>
            <a:spLocks noGrp="1" noChangeArrowheads="1"/>
          </p:cNvSpPr>
          <p:nvPr>
            <p:ph idx="1"/>
          </p:nvPr>
        </p:nvSpPr>
        <p:spPr>
          <a:xfrm>
            <a:off x="1388505" y="1166737"/>
            <a:ext cx="10193896" cy="1983347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altLang="en-US" sz="2800" cap="none" dirty="0">
                <a:latin typeface="Garamond" panose="02020404030301010803" pitchFamily="18" charset="0"/>
              </a:rPr>
              <a:t>A </a:t>
            </a:r>
            <a:r>
              <a:rPr lang="en-US" altLang="en-US" sz="2800" u="sng" cap="none" dirty="0">
                <a:latin typeface="Garamond" panose="02020404030301010803" pitchFamily="18" charset="0"/>
              </a:rPr>
              <a:t>complete</a:t>
            </a:r>
            <a:r>
              <a:rPr lang="en-US" altLang="en-US" sz="2800" cap="none" dirty="0">
                <a:latin typeface="Garamond" panose="02020404030301010803" pitchFamily="18" charset="0"/>
              </a:rPr>
              <a:t> binary tree that maintains th</a:t>
            </a:r>
            <a:r>
              <a:rPr lang="en-US" altLang="en-US" sz="2800" dirty="0">
                <a:latin typeface="Garamond" panose="02020404030301010803" pitchFamily="18" charset="0"/>
              </a:rPr>
              <a:t>e </a:t>
            </a:r>
            <a:r>
              <a:rPr lang="en-US" altLang="en-US" sz="2800" b="1" dirty="0">
                <a:latin typeface="Garamond" panose="02020404030301010803" pitchFamily="18" charset="0"/>
              </a:rPr>
              <a:t>Heap Property:  </a:t>
            </a:r>
            <a:r>
              <a:rPr lang="en-US" altLang="en-US" sz="2800" dirty="0">
                <a:latin typeface="Garamond" panose="02020404030301010803" pitchFamily="18" charset="0"/>
              </a:rPr>
              <a:t>The value stored at each node is greater than or equal to (or less than or equal to) the values stored at its children. </a:t>
            </a:r>
            <a:endParaRPr lang="en-US" altLang="en-US" sz="2800" cap="none" dirty="0">
              <a:latin typeface="Garamond" panose="02020404030301010803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93483" y="2607969"/>
            <a:ext cx="7391400" cy="2667000"/>
            <a:chOff x="720" y="1488"/>
            <a:chExt cx="4032" cy="144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16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 dirty="0"/>
                <a:t>10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8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7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9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3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2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4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8" idx="3"/>
              <a:endCxn id="10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0" idx="3"/>
              <a:endCxn id="14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0" idx="5"/>
              <a:endCxn id="15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8" idx="5"/>
              <a:endCxn id="11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1" idx="3"/>
              <a:endCxn id="16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9" idx="5"/>
              <a:endCxn id="13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2" idx="7"/>
              <a:endCxn id="9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38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1126900"/>
          </a:xfrm>
        </p:spPr>
        <p:txBody>
          <a:bodyPr/>
          <a:lstStyle/>
          <a:p>
            <a:r>
              <a:rPr lang="en-US" altLang="en-US" dirty="0"/>
              <a:t>Priority Queues</a:t>
            </a:r>
          </a:p>
        </p:txBody>
      </p:sp>
      <p:sp>
        <p:nvSpPr>
          <p:cNvPr id="218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841679"/>
            <a:ext cx="10272889" cy="4158137"/>
          </a:xfrm>
        </p:spPr>
        <p:txBody>
          <a:bodyPr anchor="t"/>
          <a:lstStyle/>
          <a:p>
            <a:r>
              <a:rPr lang="en-US" altLang="en-US" sz="2800" dirty="0"/>
              <a:t>The heap data structure is incredibly useful for implementing priority queues</a:t>
            </a:r>
          </a:p>
          <a:p>
            <a:pPr lvl="1"/>
            <a:r>
              <a:rPr lang="en-US" altLang="en-US" sz="2400" dirty="0"/>
              <a:t>A data structure for maintaining a set S of elements, each with an associated value or key</a:t>
            </a:r>
          </a:p>
          <a:p>
            <a:pPr lvl="1"/>
            <a:r>
              <a:rPr lang="en-US" altLang="en-US" sz="2400" dirty="0"/>
              <a:t>Supports the operations Insert(), Maximum(), </a:t>
            </a:r>
            <a:r>
              <a:rPr lang="en-US" altLang="en-US" sz="2400" dirty="0" err="1"/>
              <a:t>ExtractMax</a:t>
            </a:r>
            <a:r>
              <a:rPr lang="en-US" altLang="en-US" sz="2400" dirty="0"/>
              <a:t>(), </a:t>
            </a:r>
            <a:r>
              <a:rPr lang="en-US" altLang="en-US" sz="2400" dirty="0" err="1"/>
              <a:t>changeKey</a:t>
            </a:r>
            <a:r>
              <a:rPr lang="en-US" altLang="en-US" sz="2400" dirty="0"/>
              <a:t>()</a:t>
            </a:r>
          </a:p>
          <a:p>
            <a:r>
              <a:rPr lang="en-US" altLang="en-US" sz="2800" dirty="0"/>
              <a:t>What might a priority queue be useful for?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2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838199"/>
          </a:xfrm>
        </p:spPr>
        <p:txBody>
          <a:bodyPr/>
          <a:lstStyle/>
          <a:p>
            <a:r>
              <a:rPr lang="en-US" altLang="en-US" dirty="0"/>
              <a:t>Your personal travel destination list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798" y="1365474"/>
            <a:ext cx="9749306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You have a list of places that you want to visit, each with a preference score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Always visit the place with highest score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Remove a place after visiting it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frequently add more destinations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may change score for a place when you have more information</a:t>
            </a:r>
          </a:p>
        </p:txBody>
      </p:sp>
      <p:pic>
        <p:nvPicPr>
          <p:cNvPr id="2190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715001"/>
            <a:ext cx="990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791200"/>
            <a:ext cx="1028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5638801"/>
            <a:ext cx="8683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6" y="5715001"/>
            <a:ext cx="11207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715001"/>
            <a:ext cx="9445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5715001"/>
            <a:ext cx="9445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800600"/>
            <a:ext cx="952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034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724401"/>
            <a:ext cx="1143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002666"/>
            <a:ext cx="10272889" cy="1981200"/>
          </a:xfrm>
        </p:spPr>
        <p:txBody>
          <a:bodyPr/>
          <a:lstStyle/>
          <a:p>
            <a:r>
              <a:rPr lang="en-US" dirty="0">
                <a:hlinkClick r:id="rId2"/>
              </a:rPr>
              <a:t>Heap 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781983"/>
          </a:xfrm>
        </p:spPr>
        <p:txBody>
          <a:bodyPr/>
          <a:lstStyle/>
          <a:p>
            <a:r>
              <a:rPr lang="en-US" altLang="en-US" dirty="0"/>
              <a:t>Heaps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55067" y="1423116"/>
            <a:ext cx="7810501" cy="2667000"/>
            <a:chOff x="2400300" y="2286000"/>
            <a:chExt cx="7810501" cy="2667000"/>
          </a:xfrm>
        </p:grpSpPr>
        <p:sp>
          <p:nvSpPr>
            <p:cNvPr id="824325" name="Oval 5"/>
            <p:cNvSpPr>
              <a:spLocks noChangeArrowheads="1"/>
            </p:cNvSpPr>
            <p:nvPr/>
          </p:nvSpPr>
          <p:spPr bwMode="auto">
            <a:xfrm>
              <a:off x="6096000" y="2286000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16</a:t>
              </a:r>
            </a:p>
          </p:txBody>
        </p:sp>
        <p:sp>
          <p:nvSpPr>
            <p:cNvPr id="824326" name="Oval 6"/>
            <p:cNvSpPr>
              <a:spLocks noChangeArrowheads="1"/>
            </p:cNvSpPr>
            <p:nvPr/>
          </p:nvSpPr>
          <p:spPr bwMode="auto">
            <a:xfrm>
              <a:off x="3984625" y="2997200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14</a:t>
              </a:r>
            </a:p>
          </p:txBody>
        </p:sp>
        <p:sp>
          <p:nvSpPr>
            <p:cNvPr id="824327" name="Oval 7"/>
            <p:cNvSpPr>
              <a:spLocks noChangeArrowheads="1"/>
            </p:cNvSpPr>
            <p:nvPr/>
          </p:nvSpPr>
          <p:spPr bwMode="auto">
            <a:xfrm>
              <a:off x="8207375" y="2997200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10</a:t>
              </a:r>
            </a:p>
          </p:txBody>
        </p:sp>
        <p:sp>
          <p:nvSpPr>
            <p:cNvPr id="824328" name="Oval 8"/>
            <p:cNvSpPr>
              <a:spLocks noChangeArrowheads="1"/>
            </p:cNvSpPr>
            <p:nvPr/>
          </p:nvSpPr>
          <p:spPr bwMode="auto">
            <a:xfrm>
              <a:off x="2928938" y="3708400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8</a:t>
              </a:r>
            </a:p>
          </p:txBody>
        </p:sp>
        <p:sp>
          <p:nvSpPr>
            <p:cNvPr id="824329" name="Oval 9"/>
            <p:cNvSpPr>
              <a:spLocks noChangeArrowheads="1"/>
            </p:cNvSpPr>
            <p:nvPr/>
          </p:nvSpPr>
          <p:spPr bwMode="auto">
            <a:xfrm>
              <a:off x="5040313" y="3708400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7</a:t>
              </a:r>
            </a:p>
          </p:txBody>
        </p:sp>
        <p:sp>
          <p:nvSpPr>
            <p:cNvPr id="824330" name="Oval 10"/>
            <p:cNvSpPr>
              <a:spLocks noChangeArrowheads="1"/>
            </p:cNvSpPr>
            <p:nvPr/>
          </p:nvSpPr>
          <p:spPr bwMode="auto">
            <a:xfrm>
              <a:off x="7151689" y="3708400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9</a:t>
              </a:r>
            </a:p>
          </p:txBody>
        </p:sp>
        <p:sp>
          <p:nvSpPr>
            <p:cNvPr id="824331" name="Oval 11"/>
            <p:cNvSpPr>
              <a:spLocks noChangeArrowheads="1"/>
            </p:cNvSpPr>
            <p:nvPr/>
          </p:nvSpPr>
          <p:spPr bwMode="auto">
            <a:xfrm>
              <a:off x="9263064" y="3708400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3</a:t>
              </a:r>
            </a:p>
          </p:txBody>
        </p:sp>
        <p:sp>
          <p:nvSpPr>
            <p:cNvPr id="824332" name="Oval 12"/>
            <p:cNvSpPr>
              <a:spLocks noChangeArrowheads="1"/>
            </p:cNvSpPr>
            <p:nvPr/>
          </p:nvSpPr>
          <p:spPr bwMode="auto">
            <a:xfrm>
              <a:off x="2400300" y="4419600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2</a:t>
              </a:r>
            </a:p>
          </p:txBody>
        </p:sp>
        <p:sp>
          <p:nvSpPr>
            <p:cNvPr id="824333" name="Oval 13"/>
            <p:cNvSpPr>
              <a:spLocks noChangeArrowheads="1"/>
            </p:cNvSpPr>
            <p:nvPr/>
          </p:nvSpPr>
          <p:spPr bwMode="auto">
            <a:xfrm>
              <a:off x="3455989" y="4419600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4</a:t>
              </a:r>
            </a:p>
          </p:txBody>
        </p:sp>
        <p:sp>
          <p:nvSpPr>
            <p:cNvPr id="824334" name="Oval 14"/>
            <p:cNvSpPr>
              <a:spLocks noChangeArrowheads="1"/>
            </p:cNvSpPr>
            <p:nvPr/>
          </p:nvSpPr>
          <p:spPr bwMode="auto">
            <a:xfrm>
              <a:off x="4511675" y="4419600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35" name="AutoShape 15"/>
            <p:cNvCxnSpPr>
              <a:cxnSpLocks noChangeShapeType="1"/>
              <a:stCxn id="824325" idx="3"/>
              <a:endCxn id="824326" idx="7"/>
            </p:cNvCxnSpPr>
            <p:nvPr/>
          </p:nvCxnSpPr>
          <p:spPr bwMode="auto">
            <a:xfrm flipH="1">
              <a:off x="4435476" y="2763839"/>
              <a:ext cx="1738313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6" name="AutoShape 16"/>
            <p:cNvCxnSpPr>
              <a:cxnSpLocks noChangeShapeType="1"/>
              <a:stCxn id="824326" idx="3"/>
              <a:endCxn id="824328" idx="7"/>
            </p:cNvCxnSpPr>
            <p:nvPr/>
          </p:nvCxnSpPr>
          <p:spPr bwMode="auto">
            <a:xfrm flipH="1">
              <a:off x="3379789" y="3475039"/>
              <a:ext cx="681037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7" name="AutoShape 17"/>
            <p:cNvCxnSpPr>
              <a:cxnSpLocks noChangeShapeType="1"/>
              <a:stCxn id="824328" idx="3"/>
              <a:endCxn id="824332" idx="7"/>
            </p:cNvCxnSpPr>
            <p:nvPr/>
          </p:nvCxnSpPr>
          <p:spPr bwMode="auto">
            <a:xfrm flipH="1">
              <a:off x="2851150" y="4186239"/>
              <a:ext cx="15398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8" name="AutoShape 18"/>
            <p:cNvCxnSpPr>
              <a:cxnSpLocks noChangeShapeType="1"/>
              <a:stCxn id="824328" idx="5"/>
              <a:endCxn id="824333" idx="1"/>
            </p:cNvCxnSpPr>
            <p:nvPr/>
          </p:nvCxnSpPr>
          <p:spPr bwMode="auto">
            <a:xfrm>
              <a:off x="3379789" y="4186239"/>
              <a:ext cx="153987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9" name="AutoShape 19"/>
            <p:cNvCxnSpPr>
              <a:cxnSpLocks noChangeShapeType="1"/>
              <a:stCxn id="824326" idx="5"/>
              <a:endCxn id="824329" idx="1"/>
            </p:cNvCxnSpPr>
            <p:nvPr/>
          </p:nvCxnSpPr>
          <p:spPr bwMode="auto">
            <a:xfrm>
              <a:off x="4435475" y="3475039"/>
              <a:ext cx="68103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0" name="AutoShape 20"/>
            <p:cNvCxnSpPr>
              <a:cxnSpLocks noChangeShapeType="1"/>
              <a:stCxn id="824329" idx="3"/>
              <a:endCxn id="824334" idx="7"/>
            </p:cNvCxnSpPr>
            <p:nvPr/>
          </p:nvCxnSpPr>
          <p:spPr bwMode="auto">
            <a:xfrm flipH="1">
              <a:off x="4962525" y="4186239"/>
              <a:ext cx="15398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1" name="AutoShape 21"/>
            <p:cNvCxnSpPr>
              <a:cxnSpLocks noChangeShapeType="1"/>
              <a:stCxn id="824325" idx="5"/>
              <a:endCxn id="824327" idx="1"/>
            </p:cNvCxnSpPr>
            <p:nvPr/>
          </p:nvCxnSpPr>
          <p:spPr bwMode="auto">
            <a:xfrm>
              <a:off x="6546851" y="2763839"/>
              <a:ext cx="1738313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2" name="AutoShape 22"/>
            <p:cNvCxnSpPr>
              <a:cxnSpLocks noChangeShapeType="1"/>
              <a:stCxn id="824327" idx="5"/>
              <a:endCxn id="824331" idx="1"/>
            </p:cNvCxnSpPr>
            <p:nvPr/>
          </p:nvCxnSpPr>
          <p:spPr bwMode="auto">
            <a:xfrm>
              <a:off x="8658226" y="3475039"/>
              <a:ext cx="682625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3" name="AutoShape 23"/>
            <p:cNvCxnSpPr>
              <a:cxnSpLocks noChangeShapeType="1"/>
              <a:stCxn id="824330" idx="7"/>
              <a:endCxn id="824327" idx="3"/>
            </p:cNvCxnSpPr>
            <p:nvPr/>
          </p:nvCxnSpPr>
          <p:spPr bwMode="auto">
            <a:xfrm flipV="1">
              <a:off x="7602539" y="3475039"/>
              <a:ext cx="682625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4" name="Oval 24"/>
            <p:cNvSpPr>
              <a:spLocks noChangeArrowheads="1"/>
            </p:cNvSpPr>
            <p:nvPr/>
          </p:nvSpPr>
          <p:spPr bwMode="auto">
            <a:xfrm>
              <a:off x="5567364" y="4495800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45" name="AutoShape 25"/>
            <p:cNvCxnSpPr>
              <a:cxnSpLocks noChangeShapeType="1"/>
              <a:stCxn id="824329" idx="5"/>
              <a:endCxn id="824344" idx="1"/>
            </p:cNvCxnSpPr>
            <p:nvPr/>
          </p:nvCxnSpPr>
          <p:spPr bwMode="auto">
            <a:xfrm>
              <a:off x="5489575" y="4183063"/>
              <a:ext cx="133350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6" name="Oval 26"/>
            <p:cNvSpPr>
              <a:spLocks noChangeArrowheads="1"/>
            </p:cNvSpPr>
            <p:nvPr/>
          </p:nvSpPr>
          <p:spPr bwMode="auto">
            <a:xfrm>
              <a:off x="7697789" y="4503738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47" name="AutoShape 27"/>
            <p:cNvCxnSpPr>
              <a:cxnSpLocks noChangeShapeType="1"/>
              <a:stCxn id="824330" idx="5"/>
              <a:endCxn id="824346" idx="1"/>
            </p:cNvCxnSpPr>
            <p:nvPr/>
          </p:nvCxnSpPr>
          <p:spPr bwMode="auto">
            <a:xfrm>
              <a:off x="7602538" y="4183064"/>
              <a:ext cx="150812" cy="357187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8" name="Oval 28"/>
            <p:cNvSpPr>
              <a:spLocks noChangeArrowheads="1"/>
            </p:cNvSpPr>
            <p:nvPr/>
          </p:nvSpPr>
          <p:spPr bwMode="auto">
            <a:xfrm>
              <a:off x="9834564" y="4511675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49" name="AutoShape 29"/>
            <p:cNvCxnSpPr>
              <a:cxnSpLocks noChangeShapeType="1"/>
              <a:stCxn id="824331" idx="5"/>
              <a:endCxn id="824348" idx="1"/>
            </p:cNvCxnSpPr>
            <p:nvPr/>
          </p:nvCxnSpPr>
          <p:spPr bwMode="auto">
            <a:xfrm>
              <a:off x="9713913" y="4183064"/>
              <a:ext cx="176212" cy="3651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50" name="Oval 30"/>
            <p:cNvSpPr>
              <a:spLocks noChangeArrowheads="1"/>
            </p:cNvSpPr>
            <p:nvPr/>
          </p:nvSpPr>
          <p:spPr bwMode="auto">
            <a:xfrm>
              <a:off x="8839200" y="4495800"/>
              <a:ext cx="376238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51" name="AutoShape 31"/>
            <p:cNvCxnSpPr>
              <a:cxnSpLocks noChangeShapeType="1"/>
              <a:stCxn id="824350" idx="7"/>
              <a:endCxn id="824331" idx="3"/>
            </p:cNvCxnSpPr>
            <p:nvPr/>
          </p:nvCxnSpPr>
          <p:spPr bwMode="auto">
            <a:xfrm flipV="1">
              <a:off x="9159876" y="4183063"/>
              <a:ext cx="180975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52" name="Oval 32"/>
            <p:cNvSpPr>
              <a:spLocks noChangeArrowheads="1"/>
            </p:cNvSpPr>
            <p:nvPr/>
          </p:nvSpPr>
          <p:spPr bwMode="auto">
            <a:xfrm>
              <a:off x="6705600" y="4495800"/>
              <a:ext cx="376238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/>
                <a:t>1</a:t>
              </a:r>
            </a:p>
          </p:txBody>
        </p:sp>
        <p:cxnSp>
          <p:nvCxnSpPr>
            <p:cNvPr id="824353" name="AutoShape 33"/>
            <p:cNvCxnSpPr>
              <a:cxnSpLocks noChangeShapeType="1"/>
              <a:stCxn id="824352" idx="7"/>
              <a:endCxn id="824330" idx="3"/>
            </p:cNvCxnSpPr>
            <p:nvPr/>
          </p:nvCxnSpPr>
          <p:spPr bwMode="auto">
            <a:xfrm flipV="1">
              <a:off x="7026275" y="4183063"/>
              <a:ext cx="203200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5173" y="5077323"/>
            <a:ext cx="10272889" cy="103137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Can think of unfilled slots as NULL pointers or can refer to as </a:t>
            </a:r>
            <a:r>
              <a:rPr lang="en-US" u="sng" dirty="0"/>
              <a:t>nearly complete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906450"/>
          </a:xfrm>
        </p:spPr>
        <p:txBody>
          <a:bodyPr/>
          <a:lstStyle/>
          <a:p>
            <a:r>
              <a:rPr lang="en-US" altLang="en-US" dirty="0"/>
              <a:t>Heaps</a:t>
            </a:r>
          </a:p>
        </p:txBody>
      </p:sp>
      <p:sp>
        <p:nvSpPr>
          <p:cNvPr id="208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12" y="1635617"/>
            <a:ext cx="10272889" cy="4364199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In practice, heaps are usually implemented as arrays: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090008" name="Rectangle 24"/>
          <p:cNvSpPr>
            <a:spLocks noChangeArrowheads="1"/>
          </p:cNvSpPr>
          <p:nvPr/>
        </p:nvSpPr>
        <p:spPr bwMode="auto">
          <a:xfrm>
            <a:off x="3962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16</a:t>
            </a:r>
          </a:p>
        </p:txBody>
      </p:sp>
      <p:sp>
        <p:nvSpPr>
          <p:cNvPr id="2090009" name="Rectangle 25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14</a:t>
            </a:r>
          </a:p>
        </p:txBody>
      </p:sp>
      <p:sp>
        <p:nvSpPr>
          <p:cNvPr id="2090010" name="Rectangle 26"/>
          <p:cNvSpPr>
            <a:spLocks noChangeArrowheads="1"/>
          </p:cNvSpPr>
          <p:nvPr/>
        </p:nvSpPr>
        <p:spPr bwMode="auto">
          <a:xfrm>
            <a:off x="4876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10</a:t>
            </a:r>
          </a:p>
        </p:txBody>
      </p:sp>
      <p:sp>
        <p:nvSpPr>
          <p:cNvPr id="2090011" name="Rectangle 27"/>
          <p:cNvSpPr>
            <a:spLocks noChangeArrowheads="1"/>
          </p:cNvSpPr>
          <p:nvPr/>
        </p:nvSpPr>
        <p:spPr bwMode="auto">
          <a:xfrm>
            <a:off x="5334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8</a:t>
            </a:r>
          </a:p>
        </p:txBody>
      </p:sp>
      <p:sp>
        <p:nvSpPr>
          <p:cNvPr id="2090012" name="Rectangle 28"/>
          <p:cNvSpPr>
            <a:spLocks noChangeArrowheads="1"/>
          </p:cNvSpPr>
          <p:nvPr/>
        </p:nvSpPr>
        <p:spPr bwMode="auto">
          <a:xfrm>
            <a:off x="5791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7</a:t>
            </a:r>
          </a:p>
        </p:txBody>
      </p:sp>
      <p:sp>
        <p:nvSpPr>
          <p:cNvPr id="2090013" name="Rectangle 29"/>
          <p:cNvSpPr>
            <a:spLocks noChangeArrowheads="1"/>
          </p:cNvSpPr>
          <p:nvPr/>
        </p:nvSpPr>
        <p:spPr bwMode="auto">
          <a:xfrm>
            <a:off x="6248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9</a:t>
            </a:r>
          </a:p>
        </p:txBody>
      </p:sp>
      <p:sp>
        <p:nvSpPr>
          <p:cNvPr id="2090014" name="Rectangle 30"/>
          <p:cNvSpPr>
            <a:spLocks noChangeArrowheads="1"/>
          </p:cNvSpPr>
          <p:nvPr/>
        </p:nvSpPr>
        <p:spPr bwMode="auto">
          <a:xfrm>
            <a:off x="6705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3</a:t>
            </a:r>
          </a:p>
        </p:txBody>
      </p:sp>
      <p:sp>
        <p:nvSpPr>
          <p:cNvPr id="2090015" name="Rectangle 31"/>
          <p:cNvSpPr>
            <a:spLocks noChangeArrowheads="1"/>
          </p:cNvSpPr>
          <p:nvPr/>
        </p:nvSpPr>
        <p:spPr bwMode="auto">
          <a:xfrm>
            <a:off x="7162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2</a:t>
            </a:r>
          </a:p>
        </p:txBody>
      </p:sp>
      <p:sp>
        <p:nvSpPr>
          <p:cNvPr id="2090016" name="Rectangle 32"/>
          <p:cNvSpPr>
            <a:spLocks noChangeArrowheads="1"/>
          </p:cNvSpPr>
          <p:nvPr/>
        </p:nvSpPr>
        <p:spPr bwMode="auto">
          <a:xfrm>
            <a:off x="7620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4</a:t>
            </a:r>
          </a:p>
        </p:txBody>
      </p:sp>
      <p:sp>
        <p:nvSpPr>
          <p:cNvPr id="2090017" name="Rectangle 33"/>
          <p:cNvSpPr>
            <a:spLocks noChangeArrowheads="1"/>
          </p:cNvSpPr>
          <p:nvPr/>
        </p:nvSpPr>
        <p:spPr bwMode="auto">
          <a:xfrm>
            <a:off x="8077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i="1"/>
              <a:t>1</a:t>
            </a:r>
          </a:p>
        </p:txBody>
      </p:sp>
      <p:sp>
        <p:nvSpPr>
          <p:cNvPr id="2090018" name="Line 34"/>
          <p:cNvSpPr>
            <a:spLocks noChangeShapeType="1"/>
          </p:cNvSpPr>
          <p:nvPr/>
        </p:nvSpPr>
        <p:spPr bwMode="auto">
          <a:xfrm>
            <a:off x="6248400" y="487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2552700" y="2484216"/>
            <a:ext cx="7391400" cy="2667000"/>
            <a:chOff x="720" y="1488"/>
            <a:chExt cx="4032" cy="1440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16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14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10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8</a:t>
              </a: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7</a:t>
              </a: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9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3</a:t>
              </a: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2</a:t>
              </a: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4</a:t>
              </a: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</a:t>
              </a:r>
            </a:p>
          </p:txBody>
        </p:sp>
        <p:cxnSp>
          <p:nvCxnSpPr>
            <p:cNvPr id="48" name="AutoShape 15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7"/>
            <p:cNvCxnSpPr>
              <a:cxnSpLocks noChangeShapeType="1"/>
              <a:stCxn id="41" idx="3"/>
              <a:endCxn id="45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8"/>
            <p:cNvCxnSpPr>
              <a:cxnSpLocks noChangeShapeType="1"/>
              <a:stCxn id="41" idx="5"/>
              <a:endCxn id="46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9"/>
            <p:cNvCxnSpPr>
              <a:cxnSpLocks noChangeShapeType="1"/>
              <a:stCxn id="39" idx="5"/>
              <a:endCxn id="42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0"/>
            <p:cNvCxnSpPr>
              <a:cxnSpLocks noChangeShapeType="1"/>
              <a:stCxn id="42" idx="3"/>
              <a:endCxn id="47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1"/>
            <p:cNvCxnSpPr>
              <a:cxnSpLocks noChangeShapeType="1"/>
              <a:stCxn id="38" idx="5"/>
              <a:endCxn id="40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22"/>
            <p:cNvCxnSpPr>
              <a:cxnSpLocks noChangeShapeType="1"/>
              <a:stCxn id="40" idx="5"/>
              <a:endCxn id="44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3"/>
            <p:cNvCxnSpPr>
              <a:cxnSpLocks noChangeShapeType="1"/>
              <a:stCxn id="43" idx="7"/>
              <a:endCxn id="40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180" y="130524"/>
            <a:ext cx="10272889" cy="759049"/>
          </a:xfrm>
        </p:spPr>
        <p:txBody>
          <a:bodyPr/>
          <a:lstStyle/>
          <a:p>
            <a:r>
              <a:rPr lang="en-US" altLang="en-US" dirty="0"/>
              <a:t>Heaps</a:t>
            </a:r>
          </a:p>
        </p:txBody>
      </p:sp>
      <p:sp>
        <p:nvSpPr>
          <p:cNvPr id="209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89573"/>
            <a:ext cx="8305800" cy="4977827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2800" dirty="0"/>
              <a:t>To represent a complete binary tree as an array: </a:t>
            </a:r>
          </a:p>
          <a:p>
            <a:pPr lvl="1"/>
            <a:r>
              <a:rPr lang="en-US" altLang="en-US" sz="2400" dirty="0"/>
              <a:t>The root node is A[1]</a:t>
            </a:r>
          </a:p>
          <a:p>
            <a:pPr lvl="1"/>
            <a:r>
              <a:rPr lang="en-US" altLang="en-US" sz="2400" dirty="0"/>
              <a:t>Node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</a:t>
            </a:r>
          </a:p>
          <a:p>
            <a:pPr lvl="1"/>
            <a:r>
              <a:rPr lang="en-US" altLang="en-US" sz="2400" dirty="0"/>
              <a:t>The parent of node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/2</a:t>
            </a:r>
            <a:r>
              <a:rPr lang="en-US" altLang="en-US" sz="2400" dirty="0">
                <a:sym typeface="Symbol" panose="05050102010706020507" pitchFamily="18" charset="2"/>
              </a:rPr>
              <a:t>] (note: integer divide)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The left child of node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A[2i]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The right child of node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A[2i + 1]</a:t>
            </a:r>
          </a:p>
        </p:txBody>
      </p:sp>
      <p:grpSp>
        <p:nvGrpSpPr>
          <p:cNvPr id="2092036" name="Group 4"/>
          <p:cNvGrpSpPr>
            <a:grpSpLocks/>
          </p:cNvGrpSpPr>
          <p:nvPr/>
        </p:nvGrpSpPr>
        <p:grpSpPr bwMode="auto">
          <a:xfrm>
            <a:off x="7166556" y="4101365"/>
            <a:ext cx="4606745" cy="2073786"/>
            <a:chOff x="720" y="1488"/>
            <a:chExt cx="4032" cy="1440"/>
          </a:xfrm>
        </p:grpSpPr>
        <p:sp>
          <p:nvSpPr>
            <p:cNvPr id="2092037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16</a:t>
              </a:r>
            </a:p>
          </p:txBody>
        </p:sp>
        <p:sp>
          <p:nvSpPr>
            <p:cNvPr id="2092038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14</a:t>
              </a:r>
            </a:p>
          </p:txBody>
        </p:sp>
        <p:sp>
          <p:nvSpPr>
            <p:cNvPr id="2092039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10</a:t>
              </a:r>
            </a:p>
          </p:txBody>
        </p:sp>
        <p:sp>
          <p:nvSpPr>
            <p:cNvPr id="2092040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8</a:t>
              </a:r>
            </a:p>
          </p:txBody>
        </p:sp>
        <p:sp>
          <p:nvSpPr>
            <p:cNvPr id="2092041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7</a:t>
              </a:r>
            </a:p>
          </p:txBody>
        </p:sp>
        <p:sp>
          <p:nvSpPr>
            <p:cNvPr id="2092042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9</a:t>
              </a:r>
            </a:p>
          </p:txBody>
        </p:sp>
        <p:sp>
          <p:nvSpPr>
            <p:cNvPr id="2092043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3</a:t>
              </a:r>
            </a:p>
          </p:txBody>
        </p:sp>
        <p:sp>
          <p:nvSpPr>
            <p:cNvPr id="2092044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2</a:t>
              </a:r>
            </a:p>
          </p:txBody>
        </p:sp>
        <p:sp>
          <p:nvSpPr>
            <p:cNvPr id="2092045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4</a:t>
              </a:r>
            </a:p>
          </p:txBody>
        </p:sp>
        <p:sp>
          <p:nvSpPr>
            <p:cNvPr id="2092046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200" b="1"/>
                <a:t>1</a:t>
              </a:r>
            </a:p>
          </p:txBody>
        </p:sp>
        <p:cxnSp>
          <p:nvCxnSpPr>
            <p:cNvPr id="2092047" name="AutoShape 15"/>
            <p:cNvCxnSpPr>
              <a:cxnSpLocks noChangeShapeType="1"/>
              <a:stCxn id="2092037" idx="3"/>
              <a:endCxn id="2092038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48" name="AutoShape 16"/>
            <p:cNvCxnSpPr>
              <a:cxnSpLocks noChangeShapeType="1"/>
              <a:stCxn id="2092038" idx="3"/>
              <a:endCxn id="2092040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49" name="AutoShape 17"/>
            <p:cNvCxnSpPr>
              <a:cxnSpLocks noChangeShapeType="1"/>
              <a:stCxn id="2092040" idx="3"/>
              <a:endCxn id="2092044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0" name="AutoShape 18"/>
            <p:cNvCxnSpPr>
              <a:cxnSpLocks noChangeShapeType="1"/>
              <a:stCxn id="2092040" idx="5"/>
              <a:endCxn id="2092045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1" name="AutoShape 19"/>
            <p:cNvCxnSpPr>
              <a:cxnSpLocks noChangeShapeType="1"/>
              <a:stCxn id="2092038" idx="5"/>
              <a:endCxn id="2092041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2" name="AutoShape 20"/>
            <p:cNvCxnSpPr>
              <a:cxnSpLocks noChangeShapeType="1"/>
              <a:stCxn id="2092041" idx="3"/>
              <a:endCxn id="2092046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3" name="AutoShape 21"/>
            <p:cNvCxnSpPr>
              <a:cxnSpLocks noChangeShapeType="1"/>
              <a:stCxn id="2092037" idx="5"/>
              <a:endCxn id="2092039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4" name="AutoShape 22"/>
            <p:cNvCxnSpPr>
              <a:cxnSpLocks noChangeShapeType="1"/>
              <a:stCxn id="2092039" idx="5"/>
              <a:endCxn id="2092043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2055" name="AutoShape 23"/>
            <p:cNvCxnSpPr>
              <a:cxnSpLocks noChangeShapeType="1"/>
              <a:stCxn id="2092042" idx="7"/>
              <a:endCxn id="2092039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2766369" y="4029151"/>
            <a:ext cx="512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This assumes indexing beginning with 1.  Either don't use the 0</a:t>
            </a:r>
            <a:r>
              <a:rPr lang="en-US" baseline="30000" dirty="0"/>
              <a:t>th</a:t>
            </a:r>
            <a:r>
              <a:rPr lang="en-US" dirty="0"/>
              <a:t> element in C++ or adjust left and right children to 2i+1 and 2i + 2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5150509"/>
            <a:ext cx="5562600" cy="831238"/>
            <a:chOff x="1600200" y="4918687"/>
            <a:chExt cx="5562600" cy="831238"/>
          </a:xfrm>
        </p:grpSpPr>
        <p:sp>
          <p:nvSpPr>
            <p:cNvPr id="2092056" name="Rectangle 24"/>
            <p:cNvSpPr>
              <a:spLocks noChangeArrowheads="1"/>
            </p:cNvSpPr>
            <p:nvPr/>
          </p:nvSpPr>
          <p:spPr bwMode="auto">
            <a:xfrm>
              <a:off x="22860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16</a:t>
              </a:r>
            </a:p>
          </p:txBody>
        </p:sp>
        <p:sp>
          <p:nvSpPr>
            <p:cNvPr id="2092057" name="Rectangle 25"/>
            <p:cNvSpPr>
              <a:spLocks noChangeArrowheads="1"/>
            </p:cNvSpPr>
            <p:nvPr/>
          </p:nvSpPr>
          <p:spPr bwMode="auto">
            <a:xfrm>
              <a:off x="27432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14</a:t>
              </a:r>
            </a:p>
          </p:txBody>
        </p:sp>
        <p:sp>
          <p:nvSpPr>
            <p:cNvPr id="2092058" name="Rectangle 26"/>
            <p:cNvSpPr>
              <a:spLocks noChangeArrowheads="1"/>
            </p:cNvSpPr>
            <p:nvPr/>
          </p:nvSpPr>
          <p:spPr bwMode="auto">
            <a:xfrm>
              <a:off x="32004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10</a:t>
              </a:r>
            </a:p>
          </p:txBody>
        </p:sp>
        <p:sp>
          <p:nvSpPr>
            <p:cNvPr id="2092059" name="Rectangle 27"/>
            <p:cNvSpPr>
              <a:spLocks noChangeArrowheads="1"/>
            </p:cNvSpPr>
            <p:nvPr/>
          </p:nvSpPr>
          <p:spPr bwMode="auto">
            <a:xfrm>
              <a:off x="36576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8</a:t>
              </a:r>
            </a:p>
          </p:txBody>
        </p:sp>
        <p:sp>
          <p:nvSpPr>
            <p:cNvPr id="2092060" name="Rectangle 28"/>
            <p:cNvSpPr>
              <a:spLocks noChangeArrowheads="1"/>
            </p:cNvSpPr>
            <p:nvPr/>
          </p:nvSpPr>
          <p:spPr bwMode="auto">
            <a:xfrm>
              <a:off x="41148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7</a:t>
              </a:r>
            </a:p>
          </p:txBody>
        </p:sp>
        <p:sp>
          <p:nvSpPr>
            <p:cNvPr id="2092061" name="Rectangle 29"/>
            <p:cNvSpPr>
              <a:spLocks noChangeArrowheads="1"/>
            </p:cNvSpPr>
            <p:nvPr/>
          </p:nvSpPr>
          <p:spPr bwMode="auto">
            <a:xfrm>
              <a:off x="45720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9</a:t>
              </a:r>
            </a:p>
          </p:txBody>
        </p:sp>
        <p:sp>
          <p:nvSpPr>
            <p:cNvPr id="2092062" name="Rectangle 30"/>
            <p:cNvSpPr>
              <a:spLocks noChangeArrowheads="1"/>
            </p:cNvSpPr>
            <p:nvPr/>
          </p:nvSpPr>
          <p:spPr bwMode="auto">
            <a:xfrm>
              <a:off x="50292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3</a:t>
              </a:r>
            </a:p>
          </p:txBody>
        </p:sp>
        <p:sp>
          <p:nvSpPr>
            <p:cNvPr id="2092063" name="Rectangle 31"/>
            <p:cNvSpPr>
              <a:spLocks noChangeArrowheads="1"/>
            </p:cNvSpPr>
            <p:nvPr/>
          </p:nvSpPr>
          <p:spPr bwMode="auto">
            <a:xfrm>
              <a:off x="54864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2</a:t>
              </a:r>
            </a:p>
          </p:txBody>
        </p:sp>
        <p:sp>
          <p:nvSpPr>
            <p:cNvPr id="2092064" name="Rectangle 32"/>
            <p:cNvSpPr>
              <a:spLocks noChangeArrowheads="1"/>
            </p:cNvSpPr>
            <p:nvPr/>
          </p:nvSpPr>
          <p:spPr bwMode="auto">
            <a:xfrm>
              <a:off x="59436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4</a:t>
              </a:r>
            </a:p>
          </p:txBody>
        </p:sp>
        <p:sp>
          <p:nvSpPr>
            <p:cNvPr id="2092065" name="Rectangle 33"/>
            <p:cNvSpPr>
              <a:spLocks noChangeArrowheads="1"/>
            </p:cNvSpPr>
            <p:nvPr/>
          </p:nvSpPr>
          <p:spPr bwMode="auto">
            <a:xfrm>
              <a:off x="6400800" y="5292725"/>
              <a:ext cx="4572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1</a:t>
              </a:r>
            </a:p>
          </p:txBody>
        </p:sp>
        <p:sp>
          <p:nvSpPr>
            <p:cNvPr id="2092066" name="Rectangle 34"/>
            <p:cNvSpPr>
              <a:spLocks noChangeArrowheads="1"/>
            </p:cNvSpPr>
            <p:nvPr/>
          </p:nvSpPr>
          <p:spPr bwMode="auto">
            <a:xfrm>
              <a:off x="1600200" y="5292725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A =</a:t>
              </a:r>
            </a:p>
          </p:txBody>
        </p:sp>
        <p:sp>
          <p:nvSpPr>
            <p:cNvPr id="2092067" name="Rectangle 35"/>
            <p:cNvSpPr>
              <a:spLocks noChangeArrowheads="1"/>
            </p:cNvSpPr>
            <p:nvPr/>
          </p:nvSpPr>
          <p:spPr bwMode="auto">
            <a:xfrm>
              <a:off x="6858000" y="5292725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2000" i="1"/>
                <a:t>=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1531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083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31807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83187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32911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2359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2635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33463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83739" y="4918687"/>
              <a:ext cx="25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34018" y="4918687"/>
              <a:ext cx="423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1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2" y="457201"/>
            <a:ext cx="10272889" cy="1075385"/>
          </a:xfrm>
        </p:spPr>
        <p:txBody>
          <a:bodyPr/>
          <a:lstStyle/>
          <a:p>
            <a:r>
              <a:rPr lang="en-US" altLang="en-US" dirty="0"/>
              <a:t>Referencing Heap Elements</a:t>
            </a:r>
          </a:p>
        </p:txBody>
      </p:sp>
      <p:sp>
        <p:nvSpPr>
          <p:cNvPr id="209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0" y="1870070"/>
            <a:ext cx="4782196" cy="42386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So…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Parent(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	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{return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/2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en-US" b="1" dirty="0">
                <a:latin typeface="Courier New" panose="02070309020205020404" pitchFamily="49" charset="0"/>
              </a:rPr>
              <a:t>;}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Left(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{return 2*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;}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right(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{return 2*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+ 1;}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4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0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60" y="596811"/>
            <a:ext cx="10272889" cy="1204174"/>
          </a:xfrm>
        </p:spPr>
        <p:txBody>
          <a:bodyPr/>
          <a:lstStyle/>
          <a:p>
            <a:r>
              <a:rPr lang="en-US" altLang="en-US" dirty="0"/>
              <a:t>Heap Operations:  Insert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959" y="2125014"/>
            <a:ext cx="9288782" cy="3335628"/>
          </a:xfrm>
        </p:spPr>
        <p:txBody>
          <a:bodyPr anchor="t"/>
          <a:lstStyle/>
          <a:p>
            <a:r>
              <a:rPr lang="en-US" sz="2800" dirty="0"/>
              <a:t>Add the element to the bottom level of the heap.</a:t>
            </a:r>
          </a:p>
          <a:p>
            <a:r>
              <a:rPr lang="en-US" sz="2800" dirty="0"/>
              <a:t>Compare the added element with its parent; if they are in the correct order, stop.</a:t>
            </a:r>
          </a:p>
          <a:p>
            <a:r>
              <a:rPr lang="en-US" sz="2800" dirty="0"/>
              <a:t>If not, swap the element with its parent and return to the previous step.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275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B62E7D1-3B97-4583-92A9-BDC231CCC029}" vid="{ABEAF4C4-B2FA-4BC3-B3F5-9044751B4B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2183</TotalTime>
  <Words>1871</Words>
  <Application>Microsoft Office PowerPoint</Application>
  <PresentationFormat>Widescreen</PresentationFormat>
  <Paragraphs>684</Paragraphs>
  <Slides>42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Corbel</vt:lpstr>
      <vt:lpstr>Courier New</vt:lpstr>
      <vt:lpstr>Garamond</vt:lpstr>
      <vt:lpstr>Monotype Sorts</vt:lpstr>
      <vt:lpstr>Symbol</vt:lpstr>
      <vt:lpstr>Times New Roman</vt:lpstr>
      <vt:lpstr>Theme1</vt:lpstr>
      <vt:lpstr>Equation</vt:lpstr>
      <vt:lpstr>HEAP</vt:lpstr>
      <vt:lpstr>PowerPoint Presentation</vt:lpstr>
      <vt:lpstr>PowerPoint Presentation</vt:lpstr>
      <vt:lpstr>Heap</vt:lpstr>
      <vt:lpstr>Heaps</vt:lpstr>
      <vt:lpstr>Heaps</vt:lpstr>
      <vt:lpstr>Heaps</vt:lpstr>
      <vt:lpstr>Referencing Heap Elements</vt:lpstr>
      <vt:lpstr>Heap Operations:  Insert</vt:lpstr>
      <vt:lpstr>Heap Operations:  Insert</vt:lpstr>
      <vt:lpstr>Heap Operations:  Delete Root (extracting the maximum element in a max-heap or the minimum element in a min-heap)</vt:lpstr>
      <vt:lpstr>Heap Operations: Heapify (maintain the heap property)</vt:lpstr>
      <vt:lpstr>PowerPoint Presentation</vt:lpstr>
      <vt:lpstr>Analyzing Heapify()</vt:lpstr>
      <vt:lpstr>Heap Operations: BuildHeap()</vt:lpstr>
      <vt:lpstr>BuildHeap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 Complete</vt:lpstr>
      <vt:lpstr>Analyzing BuildHeap()</vt:lpstr>
      <vt:lpstr>Analyzing BuildHeap(): Tight</vt:lpstr>
      <vt:lpstr>Heapsort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Analyzing Heapsort</vt:lpstr>
      <vt:lpstr>Priority Queues</vt:lpstr>
      <vt:lpstr>Your personal travel destination list</vt:lpstr>
      <vt:lpstr>Heap Demonstration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Tina</dc:creator>
  <cp:lastModifiedBy>Mai Trinh</cp:lastModifiedBy>
  <cp:revision>80</cp:revision>
  <dcterms:created xsi:type="dcterms:W3CDTF">2015-02-27T21:46:40Z</dcterms:created>
  <dcterms:modified xsi:type="dcterms:W3CDTF">2018-10-24T15:48:31Z</dcterms:modified>
</cp:coreProperties>
</file>