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4"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6E8614E-73C6-4839-B4EE-8F99063BA45E}">
          <p14:sldIdLst>
            <p14:sldId id="256"/>
            <p14:sldId id="257"/>
          </p14:sldIdLst>
        </p14:section>
        <p14:section name="Section sans titre" id="{65C49026-68D2-4521-B516-5308301B3AF9}">
          <p14:sldIdLst>
            <p14:sldId id="258"/>
            <p14:sldId id="265"/>
            <p14:sldId id="259"/>
            <p14:sldId id="260"/>
            <p14:sldId id="264"/>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303742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73032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162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1981921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479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68806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255520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119805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15298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33BE10-15A0-4BF4-9D94-D69A995C64FA}" type="datetimeFigureOut">
              <a:rPr lang="fr-FR" smtClean="0"/>
              <a:t>05/08/2020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288600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3BE10-15A0-4BF4-9D94-D69A995C64FA}" type="datetimeFigureOut">
              <a:rPr lang="fr-FR" smtClean="0"/>
              <a:t>05/08/2020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412430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3BE10-15A0-4BF4-9D94-D69A995C64FA}" type="datetimeFigureOut">
              <a:rPr lang="fr-FR" smtClean="0"/>
              <a:t>05/08/2020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223107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3BE10-15A0-4BF4-9D94-D69A995C64FA}" type="datetimeFigureOut">
              <a:rPr lang="fr-FR" smtClean="0"/>
              <a:t>05/08/2020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2634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3BE10-15A0-4BF4-9D94-D69A995C64FA}" type="datetimeFigureOut">
              <a:rPr lang="fr-FR" smtClean="0"/>
              <a:t>05/08/2020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393993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A33BE10-15A0-4BF4-9D94-D69A995C64FA}" type="datetimeFigureOut">
              <a:rPr lang="fr-FR" smtClean="0"/>
              <a:t>05/08/2020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216216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A33BE10-15A0-4BF4-9D94-D69A995C64FA}" type="datetimeFigureOut">
              <a:rPr lang="fr-FR" smtClean="0"/>
              <a:t>05/08/2020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5A44733-C045-45F6-962D-CB11A3DE81EF}" type="slidenum">
              <a:rPr lang="fr-FR" smtClean="0"/>
              <a:t>‹N°›</a:t>
            </a:fld>
            <a:endParaRPr lang="fr-FR"/>
          </a:p>
        </p:txBody>
      </p:sp>
    </p:spTree>
    <p:extLst>
      <p:ext uri="{BB962C8B-B14F-4D97-AF65-F5344CB8AC3E}">
        <p14:creationId xmlns:p14="http://schemas.microsoft.com/office/powerpoint/2010/main" val="198820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33BE10-15A0-4BF4-9D94-D69A995C64FA}" type="datetimeFigureOut">
              <a:rPr lang="fr-FR" smtClean="0"/>
              <a:t>05/08/2020</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A44733-C045-45F6-962D-CB11A3DE81EF}" type="slidenum">
              <a:rPr lang="fr-FR" smtClean="0"/>
              <a:t>‹N°›</a:t>
            </a:fld>
            <a:endParaRPr lang="fr-FR"/>
          </a:p>
        </p:txBody>
      </p:sp>
    </p:spTree>
    <p:extLst>
      <p:ext uri="{BB962C8B-B14F-4D97-AF65-F5344CB8AC3E}">
        <p14:creationId xmlns:p14="http://schemas.microsoft.com/office/powerpoint/2010/main" val="1805235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7067" y="2103744"/>
            <a:ext cx="7766936" cy="1646302"/>
          </a:xfrm>
        </p:spPr>
        <p:txBody>
          <a:bodyPr/>
          <a:lstStyle/>
          <a:p>
            <a:r>
              <a:rPr lang="fr-FR" dirty="0">
                <a:solidFill>
                  <a:srgbClr val="18204B"/>
                </a:solidFill>
                <a:latin typeface="Montserrat"/>
              </a:rPr>
              <a:t>Web </a:t>
            </a:r>
            <a:r>
              <a:rPr lang="fr-FR" dirty="0" err="1">
                <a:solidFill>
                  <a:srgbClr val="18204B"/>
                </a:solidFill>
                <a:latin typeface="Montserrat"/>
              </a:rPr>
              <a:t>fundamentals</a:t>
            </a:r>
            <a:r>
              <a:rPr lang="fr-FR" dirty="0">
                <a:solidFill>
                  <a:srgbClr val="18204B"/>
                </a:solidFill>
                <a:latin typeface="Montserrat"/>
              </a:rPr>
              <a:t> Checkpoint </a:t>
            </a:r>
            <a:r>
              <a:rPr lang="fr-FR" dirty="0" err="1">
                <a:solidFill>
                  <a:srgbClr val="18204B"/>
                </a:solidFill>
                <a:latin typeface="Montserrat"/>
              </a:rPr>
              <a:t>project</a:t>
            </a:r>
            <a:endParaRPr lang="fr-FR" dirty="0"/>
          </a:p>
        </p:txBody>
      </p:sp>
      <p:sp>
        <p:nvSpPr>
          <p:cNvPr id="3" name="Sous-titre 2"/>
          <p:cNvSpPr>
            <a:spLocks noGrp="1"/>
          </p:cNvSpPr>
          <p:nvPr>
            <p:ph type="subTitle" idx="1"/>
          </p:nvPr>
        </p:nvSpPr>
        <p:spPr>
          <a:xfrm>
            <a:off x="1603320" y="4050833"/>
            <a:ext cx="7766936" cy="1096899"/>
          </a:xfrm>
        </p:spPr>
        <p:txBody>
          <a:bodyPr/>
          <a:lstStyle/>
          <a:p>
            <a:r>
              <a:rPr lang="fr-FR" dirty="0" smtClean="0"/>
              <a:t>Présenté par: </a:t>
            </a:r>
            <a:r>
              <a:rPr lang="fr-FR" dirty="0" err="1" smtClean="0"/>
              <a:t>Mayssa</a:t>
            </a:r>
            <a:r>
              <a:rPr lang="fr-FR" dirty="0" smtClean="0"/>
              <a:t> LOUATI</a:t>
            </a:r>
            <a:endParaRPr lang="fr-FR" dirty="0"/>
          </a:p>
        </p:txBody>
      </p:sp>
    </p:spTree>
    <p:extLst>
      <p:ext uri="{BB962C8B-B14F-4D97-AF65-F5344CB8AC3E}">
        <p14:creationId xmlns:p14="http://schemas.microsoft.com/office/powerpoint/2010/main" val="120230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0967" y="1407694"/>
            <a:ext cx="6039853" cy="757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2"/>
          <a:stretch>
            <a:fillRect/>
          </a:stretch>
        </p:blipFill>
        <p:spPr>
          <a:xfrm>
            <a:off x="1116967" y="3918056"/>
            <a:ext cx="6053853" cy="774259"/>
          </a:xfrm>
          <a:prstGeom prst="rect">
            <a:avLst/>
          </a:prstGeom>
        </p:spPr>
      </p:pic>
      <p:pic>
        <p:nvPicPr>
          <p:cNvPr id="8" name="Image 7"/>
          <p:cNvPicPr>
            <a:picLocks noChangeAspect="1"/>
          </p:cNvPicPr>
          <p:nvPr/>
        </p:nvPicPr>
        <p:blipFill>
          <a:blip r:embed="rId2"/>
          <a:stretch>
            <a:fillRect/>
          </a:stretch>
        </p:blipFill>
        <p:spPr>
          <a:xfrm>
            <a:off x="1130967" y="2654740"/>
            <a:ext cx="6053853" cy="774259"/>
          </a:xfrm>
          <a:prstGeom prst="rect">
            <a:avLst/>
          </a:prstGeom>
        </p:spPr>
      </p:pic>
      <p:sp>
        <p:nvSpPr>
          <p:cNvPr id="9" name="ZoneTexte 8"/>
          <p:cNvSpPr txBox="1"/>
          <p:nvPr/>
        </p:nvSpPr>
        <p:spPr>
          <a:xfrm>
            <a:off x="1311226" y="1516944"/>
            <a:ext cx="5665333" cy="523220"/>
          </a:xfrm>
          <a:prstGeom prst="rect">
            <a:avLst/>
          </a:prstGeom>
          <a:noFill/>
        </p:spPr>
        <p:txBody>
          <a:bodyPr wrap="none" rtlCol="0">
            <a:spAutoFit/>
          </a:bodyPr>
          <a:lstStyle/>
          <a:p>
            <a:r>
              <a:rPr lang="fr-FR" sz="2800" dirty="0">
                <a:ea typeface="+mj-ea"/>
                <a:cs typeface="+mj-cs"/>
              </a:rPr>
              <a:t>Comment fonctionne le site web </a:t>
            </a:r>
            <a:r>
              <a:rPr lang="fr-FR" sz="2800" dirty="0" smtClean="0">
                <a:ea typeface="+mj-ea"/>
                <a:cs typeface="+mj-cs"/>
              </a:rPr>
              <a:t>?</a:t>
            </a:r>
            <a:endParaRPr lang="fr-FR" sz="1400" dirty="0"/>
          </a:p>
        </p:txBody>
      </p:sp>
      <p:sp>
        <p:nvSpPr>
          <p:cNvPr id="10" name="ZoneTexte 9"/>
          <p:cNvSpPr txBox="1"/>
          <p:nvPr/>
        </p:nvSpPr>
        <p:spPr>
          <a:xfrm>
            <a:off x="1116967" y="2654740"/>
            <a:ext cx="5859592" cy="830997"/>
          </a:xfrm>
          <a:prstGeom prst="rect">
            <a:avLst/>
          </a:prstGeom>
          <a:noFill/>
        </p:spPr>
        <p:txBody>
          <a:bodyPr wrap="square" rtlCol="0">
            <a:spAutoFit/>
          </a:bodyPr>
          <a:lstStyle/>
          <a:p>
            <a:pPr algn="ctr"/>
            <a:r>
              <a:rPr lang="fr-FR" sz="2400" dirty="0" smtClean="0">
                <a:ea typeface="+mj-ea"/>
                <a:cs typeface="+mj-cs"/>
              </a:rPr>
              <a:t>De </a:t>
            </a:r>
            <a:r>
              <a:rPr lang="fr-FR" sz="2400" dirty="0">
                <a:ea typeface="+mj-ea"/>
                <a:cs typeface="+mj-cs"/>
              </a:rPr>
              <a:t>quoi avez-vous besoin pour </a:t>
            </a:r>
            <a:r>
              <a:rPr lang="fr-FR" sz="2400" dirty="0" smtClean="0">
                <a:ea typeface="+mj-ea"/>
                <a:cs typeface="+mj-cs"/>
              </a:rPr>
              <a:t>être </a:t>
            </a:r>
            <a:r>
              <a:rPr lang="fr-FR" sz="2400" dirty="0">
                <a:ea typeface="+mj-ea"/>
                <a:cs typeface="+mj-cs"/>
              </a:rPr>
              <a:t>développeur web ?</a:t>
            </a:r>
            <a:endParaRPr lang="fr-FR" sz="1200" dirty="0"/>
          </a:p>
        </p:txBody>
      </p:sp>
      <p:sp>
        <p:nvSpPr>
          <p:cNvPr id="11" name="ZoneTexte 10"/>
          <p:cNvSpPr txBox="1"/>
          <p:nvPr/>
        </p:nvSpPr>
        <p:spPr>
          <a:xfrm>
            <a:off x="1311226" y="4074352"/>
            <a:ext cx="5711820" cy="461665"/>
          </a:xfrm>
          <a:prstGeom prst="rect">
            <a:avLst/>
          </a:prstGeom>
          <a:noFill/>
        </p:spPr>
        <p:txBody>
          <a:bodyPr wrap="none" rtlCol="0">
            <a:spAutoFit/>
          </a:bodyPr>
          <a:lstStyle/>
          <a:p>
            <a:r>
              <a:rPr lang="fr-FR" sz="2400" dirty="0">
                <a:ea typeface="+mj-ea"/>
                <a:cs typeface="+mj-cs"/>
              </a:rPr>
              <a:t>Quel est le rôle d’un développeur web </a:t>
            </a:r>
            <a:r>
              <a:rPr lang="fr-FR" sz="2400" dirty="0" smtClean="0">
                <a:ea typeface="+mj-ea"/>
                <a:cs typeface="+mj-cs"/>
              </a:rPr>
              <a:t>?</a:t>
            </a:r>
            <a:endParaRPr lang="fr-FR" sz="1200" dirty="0"/>
          </a:p>
        </p:txBody>
      </p:sp>
    </p:spTree>
    <p:extLst>
      <p:ext uri="{BB962C8B-B14F-4D97-AF65-F5344CB8AC3E}">
        <p14:creationId xmlns:p14="http://schemas.microsoft.com/office/powerpoint/2010/main" val="293918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8630" y="275706"/>
            <a:ext cx="8596668" cy="1320800"/>
          </a:xfrm>
        </p:spPr>
        <p:txBody>
          <a:bodyPr/>
          <a:lstStyle/>
          <a:p>
            <a:r>
              <a:rPr lang="fr-FR" dirty="0" smtClean="0"/>
              <a:t>Comment fonctionne le site web ?</a:t>
            </a:r>
            <a:endParaRPr lang="fr-FR" dirty="0"/>
          </a:p>
        </p:txBody>
      </p:sp>
      <p:grpSp>
        <p:nvGrpSpPr>
          <p:cNvPr id="6" name="Groupe 5"/>
          <p:cNvGrpSpPr/>
          <p:nvPr/>
        </p:nvGrpSpPr>
        <p:grpSpPr>
          <a:xfrm>
            <a:off x="2538917" y="1468606"/>
            <a:ext cx="5679583" cy="746975"/>
            <a:chOff x="2163651" y="1493949"/>
            <a:chExt cx="5679583" cy="746975"/>
          </a:xfrm>
        </p:grpSpPr>
        <p:sp>
          <p:nvSpPr>
            <p:cNvPr id="4" name="Rectangle à coins arrondis 3"/>
            <p:cNvSpPr/>
            <p:nvPr/>
          </p:nvSpPr>
          <p:spPr>
            <a:xfrm>
              <a:off x="2163651" y="1493949"/>
              <a:ext cx="5679583" cy="746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163651" y="1517082"/>
              <a:ext cx="5476857" cy="646331"/>
            </a:xfrm>
            <a:prstGeom prst="rect">
              <a:avLst/>
            </a:prstGeom>
            <a:noFill/>
          </p:spPr>
          <p:txBody>
            <a:bodyPr wrap="square" rtlCol="0">
              <a:spAutoFit/>
            </a:bodyPr>
            <a:lstStyle/>
            <a:p>
              <a:pPr lvl="0" algn="ctr" defTabSz="457200">
                <a:spcBef>
                  <a:spcPts val="1000"/>
                </a:spcBef>
                <a:buClr>
                  <a:srgbClr val="90C226"/>
                </a:buClr>
                <a:buSzPct val="80000"/>
              </a:pPr>
              <a:r>
                <a:rPr lang="fr-FR" dirty="0" smtClean="0">
                  <a:solidFill>
                    <a:prstClr val="black"/>
                  </a:solidFill>
                </a:rPr>
                <a:t>Le </a:t>
              </a:r>
              <a:r>
                <a:rPr lang="fr-FR" dirty="0">
                  <a:solidFill>
                    <a:prstClr val="black"/>
                  </a:solidFill>
                </a:rPr>
                <a:t>web est un système d’échange entre le client et le serveur</a:t>
              </a:r>
            </a:p>
          </p:txBody>
        </p:sp>
      </p:grpSp>
      <p:sp>
        <p:nvSpPr>
          <p:cNvPr id="7" name="Rectangle à coins arrondis 6"/>
          <p:cNvSpPr/>
          <p:nvPr/>
        </p:nvSpPr>
        <p:spPr>
          <a:xfrm>
            <a:off x="1728631" y="2659049"/>
            <a:ext cx="3168222" cy="3743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ctr" defTabSz="457200">
              <a:spcBef>
                <a:spcPts val="1000"/>
              </a:spcBef>
              <a:buClr>
                <a:srgbClr val="90C226"/>
              </a:buClr>
              <a:buSzPct val="80000"/>
              <a:buFont typeface="Arial" panose="020B0604020202020204" pitchFamily="34" charset="0"/>
              <a:buChar char="•"/>
            </a:pPr>
            <a:r>
              <a:rPr lang="fr-FR" dirty="0">
                <a:solidFill>
                  <a:prstClr val="black"/>
                </a:solidFill>
                <a:latin typeface="Roboto Condensed"/>
              </a:rPr>
              <a:t>Le client : c’est notre navigateur Web, c’est lui qui va nous permettre de voir le Web depuis notre ordinateur, smartphone ou tablette. C’est celui que vous connaissez sans doute sous le nom de Chrome, Firefox, Internet Explorer, etc.</a:t>
            </a:r>
            <a:endParaRPr lang="fr-FR" dirty="0">
              <a:solidFill>
                <a:prstClr val="black"/>
              </a:solidFill>
              <a:latin typeface="Roboto Condensed"/>
            </a:endParaRPr>
          </a:p>
        </p:txBody>
      </p:sp>
      <p:grpSp>
        <p:nvGrpSpPr>
          <p:cNvPr id="14" name="Groupe 13"/>
          <p:cNvGrpSpPr/>
          <p:nvPr/>
        </p:nvGrpSpPr>
        <p:grpSpPr>
          <a:xfrm>
            <a:off x="5691530" y="2659049"/>
            <a:ext cx="3194581" cy="3743268"/>
            <a:chOff x="5361594" y="2674787"/>
            <a:chExt cx="3194581" cy="3743268"/>
          </a:xfrm>
        </p:grpSpPr>
        <p:pic>
          <p:nvPicPr>
            <p:cNvPr id="9" name="Image 8"/>
            <p:cNvPicPr>
              <a:picLocks noChangeAspect="1"/>
            </p:cNvPicPr>
            <p:nvPr/>
          </p:nvPicPr>
          <p:blipFill>
            <a:blip r:embed="rId2"/>
            <a:stretch>
              <a:fillRect/>
            </a:stretch>
          </p:blipFill>
          <p:spPr>
            <a:xfrm>
              <a:off x="5361594" y="2674787"/>
              <a:ext cx="3194581" cy="3743268"/>
            </a:xfrm>
            <a:prstGeom prst="rect">
              <a:avLst/>
            </a:prstGeom>
          </p:spPr>
        </p:pic>
        <p:sp>
          <p:nvSpPr>
            <p:cNvPr id="13" name="ZoneTexte 12"/>
            <p:cNvSpPr txBox="1"/>
            <p:nvPr/>
          </p:nvSpPr>
          <p:spPr>
            <a:xfrm>
              <a:off x="5542339" y="2814749"/>
              <a:ext cx="2691684" cy="3416320"/>
            </a:xfrm>
            <a:prstGeom prst="rect">
              <a:avLst/>
            </a:prstGeom>
            <a:noFill/>
          </p:spPr>
          <p:txBody>
            <a:bodyPr wrap="square" rtlCol="0">
              <a:spAutoFit/>
            </a:bodyPr>
            <a:lstStyle/>
            <a:p>
              <a:pPr marL="342900" lvl="0" indent="-342900" algn="ctr" defTabSz="457200">
                <a:spcBef>
                  <a:spcPts val="1000"/>
                </a:spcBef>
                <a:buClr>
                  <a:srgbClr val="90C226"/>
                </a:buClr>
                <a:buSzPct val="80000"/>
                <a:buFont typeface="Arial" panose="020B0604020202020204" pitchFamily="34" charset="0"/>
                <a:buChar char="•"/>
              </a:pPr>
              <a:r>
                <a:rPr lang="fr-FR" dirty="0">
                  <a:solidFill>
                    <a:prstClr val="black"/>
                  </a:solidFill>
                  <a:latin typeface="Roboto Condensed"/>
                </a:rPr>
                <a:t>le serveur :c’est en fait un ordinateur puissant qui stocke et héberge des sites Web. C’est sur cet ordinateur que se trouvent les pages Web, c’est à dire tous les fichiers du site internet auquel on veut accéder.</a:t>
              </a:r>
              <a:endParaRPr lang="fr-FR" dirty="0">
                <a:solidFill>
                  <a:prstClr val="black"/>
                </a:solidFill>
                <a:latin typeface="Roboto Condensed"/>
              </a:endParaRPr>
            </a:p>
          </p:txBody>
        </p:sp>
      </p:grpSp>
    </p:spTree>
    <p:extLst>
      <p:ext uri="{BB962C8B-B14F-4D97-AF65-F5344CB8AC3E}">
        <p14:creationId xmlns:p14="http://schemas.microsoft.com/office/powerpoint/2010/main" val="90278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9050" y="271633"/>
            <a:ext cx="8596668" cy="414168"/>
          </a:xfrm>
        </p:spPr>
        <p:txBody>
          <a:bodyPr/>
          <a:lstStyle/>
          <a:p>
            <a:pPr algn="ctr"/>
            <a:r>
              <a:rPr lang="fr-FR" dirty="0" smtClean="0"/>
              <a:t>En plus du client et du serveur, on doit aussi mentionner</a:t>
            </a:r>
            <a:endParaRPr lang="fr-FR" dirty="0"/>
          </a:p>
        </p:txBody>
      </p:sp>
      <p:sp>
        <p:nvSpPr>
          <p:cNvPr id="4" name="ZoneTexte 3"/>
          <p:cNvSpPr txBox="1"/>
          <p:nvPr/>
        </p:nvSpPr>
        <p:spPr>
          <a:xfrm>
            <a:off x="397042" y="1070811"/>
            <a:ext cx="10503568" cy="369332"/>
          </a:xfrm>
          <a:prstGeom prst="rect">
            <a:avLst/>
          </a:prstGeom>
          <a:noFill/>
        </p:spPr>
        <p:txBody>
          <a:bodyPr wrap="square" rtlCol="0">
            <a:spAutoFit/>
          </a:bodyPr>
          <a:lstStyle/>
          <a:p>
            <a:r>
              <a:rPr lang="fr-FR" dirty="0" smtClean="0">
                <a:solidFill>
                  <a:schemeClr val="accent2"/>
                </a:solidFill>
              </a:rPr>
              <a:t>La connexion Internet </a:t>
            </a:r>
            <a:r>
              <a:rPr lang="fr-FR" dirty="0" smtClean="0"/>
              <a:t>: </a:t>
            </a:r>
            <a:r>
              <a:rPr lang="fr-FR" b="0" i="0" dirty="0" smtClean="0">
                <a:effectLst/>
                <a:latin typeface="Arial" panose="020B0604020202020204" pitchFamily="34" charset="0"/>
              </a:rPr>
              <a:t> elle permet l'envoi et la réception de données sur le web. </a:t>
            </a:r>
            <a:endParaRPr lang="fr-FR" dirty="0"/>
          </a:p>
        </p:txBody>
      </p:sp>
      <p:sp>
        <p:nvSpPr>
          <p:cNvPr id="5" name="ZoneTexte 4"/>
          <p:cNvSpPr txBox="1"/>
          <p:nvPr/>
        </p:nvSpPr>
        <p:spPr>
          <a:xfrm>
            <a:off x="397041" y="1587487"/>
            <a:ext cx="10692508" cy="923330"/>
          </a:xfrm>
          <a:prstGeom prst="rect">
            <a:avLst/>
          </a:prstGeom>
          <a:noFill/>
        </p:spPr>
        <p:txBody>
          <a:bodyPr wrap="square" rtlCol="0">
            <a:spAutoFit/>
          </a:bodyPr>
          <a:lstStyle/>
          <a:p>
            <a:pPr algn="just"/>
            <a:r>
              <a:rPr lang="fr-FR" i="0" dirty="0" smtClean="0">
                <a:solidFill>
                  <a:schemeClr val="accent2"/>
                </a:solidFill>
                <a:effectLst/>
                <a:latin typeface="Arial" panose="020B0604020202020204" pitchFamily="34" charset="0"/>
              </a:rPr>
              <a:t>HTTP</a:t>
            </a:r>
            <a:r>
              <a:rPr lang="fr-FR" i="0" dirty="0" smtClean="0">
                <a:effectLst/>
                <a:latin typeface="Arial" panose="020B0604020202020204" pitchFamily="34" charset="0"/>
              </a:rPr>
              <a:t> : </a:t>
            </a:r>
            <a:r>
              <a:rPr lang="fr-FR" i="1" dirty="0" smtClean="0">
                <a:effectLst/>
                <a:latin typeface="Arial" panose="020B0604020202020204" pitchFamily="34" charset="0"/>
              </a:rPr>
              <a:t>HyperText Transfer Protocol,</a:t>
            </a:r>
            <a:r>
              <a:rPr lang="fr-FR" i="0" dirty="0" smtClean="0">
                <a:effectLst/>
                <a:latin typeface="Arial" panose="020B0604020202020204" pitchFamily="34" charset="0"/>
              </a:rPr>
              <a:t> est un </a:t>
            </a:r>
            <a:r>
              <a:rPr lang="fr-FR" i="0" u="none" strike="noStrike" dirty="0" smtClean="0">
                <a:effectLst/>
                <a:latin typeface="Arial" panose="020B0604020202020204" pitchFamily="34" charset="0"/>
              </a:rPr>
              <a:t>protocole </a:t>
            </a:r>
            <a:r>
              <a:rPr lang="fr-FR" i="0" dirty="0" smtClean="0">
                <a:effectLst/>
                <a:latin typeface="Arial" panose="020B0604020202020204" pitchFamily="34" charset="0"/>
              </a:rPr>
              <a:t>d'application définissant le </a:t>
            </a:r>
            <a:r>
              <a:rPr lang="fr-FR" i="0" dirty="0" err="1" smtClean="0">
                <a:effectLst/>
                <a:latin typeface="Arial" panose="020B0604020202020204" pitchFamily="34" charset="0"/>
              </a:rPr>
              <a:t>language</a:t>
            </a:r>
            <a:r>
              <a:rPr lang="fr-FR" i="0" dirty="0" smtClean="0">
                <a:effectLst/>
                <a:latin typeface="Arial" panose="020B0604020202020204" pitchFamily="34" charset="0"/>
              </a:rPr>
              <a:t> de communication entre les clients et les serveurs. C'est la langue utilisée pour commander vos produits.</a:t>
            </a:r>
          </a:p>
          <a:p>
            <a:endParaRPr lang="fr-FR" dirty="0"/>
          </a:p>
        </p:txBody>
      </p:sp>
      <p:sp>
        <p:nvSpPr>
          <p:cNvPr id="6" name="Rectangle 5"/>
          <p:cNvSpPr/>
          <p:nvPr/>
        </p:nvSpPr>
        <p:spPr>
          <a:xfrm>
            <a:off x="397041" y="2533381"/>
            <a:ext cx="10692508" cy="923330"/>
          </a:xfrm>
          <a:prstGeom prst="rect">
            <a:avLst/>
          </a:prstGeom>
        </p:spPr>
        <p:txBody>
          <a:bodyPr wrap="square">
            <a:spAutoFit/>
          </a:bodyPr>
          <a:lstStyle/>
          <a:p>
            <a:pPr algn="just"/>
            <a:r>
              <a:rPr lang="fr-FR" i="0" dirty="0" smtClean="0">
                <a:solidFill>
                  <a:schemeClr val="accent2"/>
                </a:solidFill>
                <a:effectLst/>
                <a:latin typeface="Arial" panose="020B0604020202020204" pitchFamily="34" charset="0"/>
              </a:rPr>
              <a:t>TCP/IP</a:t>
            </a:r>
            <a:r>
              <a:rPr lang="fr-FR" i="0" dirty="0" smtClean="0">
                <a:effectLst/>
                <a:latin typeface="Arial" panose="020B0604020202020204" pitchFamily="34" charset="0"/>
              </a:rPr>
              <a:t> : </a:t>
            </a:r>
            <a:r>
              <a:rPr lang="fr-FR" i="1" dirty="0" smtClean="0">
                <a:effectLst/>
                <a:latin typeface="Arial" panose="020B0604020202020204" pitchFamily="34" charset="0"/>
              </a:rPr>
              <a:t>Transmission Control Protocol / Internet Protocol,</a:t>
            </a:r>
            <a:r>
              <a:rPr lang="fr-FR" i="0" dirty="0" smtClean="0">
                <a:effectLst/>
                <a:latin typeface="Arial" panose="020B0604020202020204" pitchFamily="34" charset="0"/>
              </a:rPr>
              <a:t>  sont des protocoles définissant comment les données voyagent sur le web. C'est comme les mécanismes de transport qui vous permettent de passer une commande, d'aller au magasin et d'acheter vos marchandises. </a:t>
            </a:r>
          </a:p>
        </p:txBody>
      </p:sp>
      <p:sp>
        <p:nvSpPr>
          <p:cNvPr id="7" name="Rectangle 6"/>
          <p:cNvSpPr/>
          <p:nvPr/>
        </p:nvSpPr>
        <p:spPr>
          <a:xfrm>
            <a:off x="388575" y="3829962"/>
            <a:ext cx="10820844" cy="1477328"/>
          </a:xfrm>
          <a:prstGeom prst="rect">
            <a:avLst/>
          </a:prstGeom>
        </p:spPr>
        <p:txBody>
          <a:bodyPr wrap="square">
            <a:spAutoFit/>
          </a:bodyPr>
          <a:lstStyle/>
          <a:p>
            <a:pPr algn="just"/>
            <a:r>
              <a:rPr lang="fr-FR" i="0" dirty="0" smtClean="0">
                <a:solidFill>
                  <a:schemeClr val="accent2"/>
                </a:solidFill>
                <a:effectLst/>
                <a:latin typeface="Arial" panose="020B0604020202020204" pitchFamily="34" charset="0"/>
              </a:rPr>
              <a:t>DNS</a:t>
            </a:r>
            <a:r>
              <a:rPr lang="fr-FR" i="0" dirty="0" smtClean="0">
                <a:solidFill>
                  <a:srgbClr val="333333"/>
                </a:solidFill>
                <a:effectLst/>
                <a:latin typeface="Arial" panose="020B0604020202020204" pitchFamily="34" charset="0"/>
              </a:rPr>
              <a:t> : </a:t>
            </a:r>
            <a:r>
              <a:rPr lang="fr-FR" i="1" dirty="0" smtClean="0">
                <a:effectLst/>
                <a:latin typeface="Arial" panose="020B0604020202020204" pitchFamily="34" charset="0"/>
              </a:rPr>
              <a:t>Domain Name System,</a:t>
            </a:r>
            <a:r>
              <a:rPr lang="fr-FR" i="0" dirty="0" smtClean="0">
                <a:effectLst/>
                <a:latin typeface="Arial" panose="020B0604020202020204" pitchFamily="34" charset="0"/>
              </a:rPr>
              <a:t> est une sorte d'annuaire pour sites web. Lorsque vous saisissez une adresse dans le navigateur, ce dernier consulte le DNS pour trouver l'adresse réelle du site web avant de la récupérer. Le navigateur a besoin de savoir sur quel serveur le site web est situé pour pouvoir envoyer des requêtes HTTP au bon endroit . Cela correspond à la recherche de l'adresse du magasin pour pouvoir vous y rendre.</a:t>
            </a:r>
            <a:endParaRPr lang="fr-FR" i="0" dirty="0">
              <a:effectLst/>
              <a:latin typeface="Arial" panose="020B0604020202020204" pitchFamily="34" charset="0"/>
            </a:endParaRPr>
          </a:p>
        </p:txBody>
      </p:sp>
      <p:sp>
        <p:nvSpPr>
          <p:cNvPr id="8" name="ZoneTexte 7"/>
          <p:cNvSpPr txBox="1"/>
          <p:nvPr/>
        </p:nvSpPr>
        <p:spPr>
          <a:xfrm flipH="1">
            <a:off x="397040" y="5498431"/>
            <a:ext cx="10996864" cy="646331"/>
          </a:xfrm>
          <a:prstGeom prst="rect">
            <a:avLst/>
          </a:prstGeom>
          <a:noFill/>
        </p:spPr>
        <p:txBody>
          <a:bodyPr wrap="square" rtlCol="0">
            <a:spAutoFit/>
          </a:bodyPr>
          <a:lstStyle/>
          <a:p>
            <a:r>
              <a:rPr lang="fr-FR" b="0" i="0" dirty="0" smtClean="0">
                <a:solidFill>
                  <a:schemeClr val="accent2"/>
                </a:solidFill>
                <a:effectLst/>
                <a:latin typeface="Montserrat"/>
              </a:rPr>
              <a:t>DHCP</a:t>
            </a:r>
            <a:r>
              <a:rPr lang="fr-FR" b="0" i="0" dirty="0" smtClean="0">
                <a:solidFill>
                  <a:srgbClr val="0F0F19"/>
                </a:solidFill>
                <a:effectLst/>
                <a:latin typeface="Montserrat"/>
              </a:rPr>
              <a:t> : </a:t>
            </a:r>
            <a:r>
              <a:rPr lang="fr-FR" b="0" i="1" dirty="0" err="1" smtClean="0">
                <a:solidFill>
                  <a:srgbClr val="0F0F19"/>
                </a:solidFill>
                <a:effectLst/>
                <a:latin typeface="Montserrat"/>
              </a:rPr>
              <a:t>Dynamic</a:t>
            </a:r>
            <a:r>
              <a:rPr lang="fr-FR" b="0" i="1" dirty="0" smtClean="0">
                <a:solidFill>
                  <a:srgbClr val="0F0F19"/>
                </a:solidFill>
                <a:effectLst/>
                <a:latin typeface="Montserrat"/>
              </a:rPr>
              <a:t> Host Configuration Protocol</a:t>
            </a:r>
            <a:r>
              <a:rPr lang="fr-FR" dirty="0" smtClean="0">
                <a:solidFill>
                  <a:srgbClr val="0F0F19"/>
                </a:solidFill>
                <a:latin typeface="Montserrat"/>
              </a:rPr>
              <a:t>, est un protocole qui attribue automatiquement une adresse IP unique à chaque périphérique qui se connecte à un réseau.</a:t>
            </a:r>
            <a:endParaRPr lang="fr-FR" dirty="0"/>
          </a:p>
        </p:txBody>
      </p:sp>
    </p:spTree>
    <p:extLst>
      <p:ext uri="{BB962C8B-B14F-4D97-AF65-F5344CB8AC3E}">
        <p14:creationId xmlns:p14="http://schemas.microsoft.com/office/powerpoint/2010/main" val="250399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2.JPG"/>
          <p:cNvPicPr>
            <a:picLocks noChangeAspect="1"/>
          </p:cNvPicPr>
          <p:nvPr/>
        </p:nvPicPr>
        <p:blipFill>
          <a:blip r:embed="rId2"/>
          <a:stretch>
            <a:fillRect/>
          </a:stretch>
        </p:blipFill>
        <p:spPr>
          <a:xfrm>
            <a:off x="7523639" y="1084242"/>
            <a:ext cx="1214446" cy="1186463"/>
          </a:xfrm>
          <a:prstGeom prst="rect">
            <a:avLst/>
          </a:prstGeom>
        </p:spPr>
      </p:pic>
      <p:pic>
        <p:nvPicPr>
          <p:cNvPr id="5" name="Image 4" descr="3.JPG"/>
          <p:cNvPicPr>
            <a:picLocks noChangeAspect="1"/>
          </p:cNvPicPr>
          <p:nvPr/>
        </p:nvPicPr>
        <p:blipFill>
          <a:blip r:embed="rId3"/>
          <a:stretch>
            <a:fillRect/>
          </a:stretch>
        </p:blipFill>
        <p:spPr>
          <a:xfrm>
            <a:off x="1556595" y="3395125"/>
            <a:ext cx="1428760" cy="1278364"/>
          </a:xfrm>
          <a:prstGeom prst="rect">
            <a:avLst/>
          </a:prstGeom>
        </p:spPr>
      </p:pic>
      <p:grpSp>
        <p:nvGrpSpPr>
          <p:cNvPr id="6" name="Groupe 5"/>
          <p:cNvGrpSpPr/>
          <p:nvPr/>
        </p:nvGrpSpPr>
        <p:grpSpPr>
          <a:xfrm>
            <a:off x="4505857" y="2628093"/>
            <a:ext cx="1428760" cy="571504"/>
            <a:chOff x="3857620" y="3571876"/>
            <a:chExt cx="1428760" cy="571504"/>
          </a:xfrm>
        </p:grpSpPr>
        <p:sp>
          <p:nvSpPr>
            <p:cNvPr id="7" name="Rectangle à coins arrondis 6"/>
            <p:cNvSpPr/>
            <p:nvPr/>
          </p:nvSpPr>
          <p:spPr>
            <a:xfrm>
              <a:off x="3857620" y="3571876"/>
              <a:ext cx="1428760" cy="571504"/>
            </a:xfrm>
            <a:prstGeom prst="roundRect">
              <a:avLst>
                <a:gd name="adj" fmla="val 50000"/>
              </a:avLst>
            </a:prstGeom>
            <a:noFill/>
            <a:ln w="25400" cap="flat" cmpd="sng" algn="ctr">
              <a:solidFill>
                <a:srgbClr val="31859B">
                  <a:shade val="50000"/>
                </a:srgbClr>
              </a:solidFill>
              <a:prstDash val="solid"/>
            </a:ln>
            <a:effectLst/>
          </p:spPr>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ysClr val="window" lastClr="FFFFFF"/>
                </a:solidFill>
                <a:effectLst/>
                <a:uLnTx/>
                <a:uFillTx/>
                <a:latin typeface="Century Schoolbook"/>
                <a:ea typeface="+mn-ea"/>
                <a:cs typeface="+mn-cs"/>
              </a:endParaRPr>
            </a:p>
          </p:txBody>
        </p:sp>
        <p:sp>
          <p:nvSpPr>
            <p:cNvPr id="8" name="ZoneTexte 13"/>
            <p:cNvSpPr txBox="1"/>
            <p:nvPr/>
          </p:nvSpPr>
          <p:spPr>
            <a:xfrm>
              <a:off x="4071934" y="3643314"/>
              <a:ext cx="1074333" cy="369332"/>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ysClr val="windowText" lastClr="000000"/>
                  </a:solidFill>
                  <a:effectLst/>
                  <a:uLnTx/>
                  <a:uFillTx/>
                  <a:latin typeface="Century Schoolbook"/>
                  <a:ea typeface="+mn-ea"/>
                  <a:cs typeface="+mn-cs"/>
                </a:rPr>
                <a:t>Internet</a:t>
              </a:r>
              <a:endParaRPr kumimoji="0" lang="fr-FR" sz="1800" b="0" i="0" u="none" strike="noStrike" kern="1200" cap="none" spc="0" normalizeH="0" baseline="0" noProof="0" dirty="0">
                <a:ln>
                  <a:noFill/>
                </a:ln>
                <a:solidFill>
                  <a:sysClr val="windowText" lastClr="000000"/>
                </a:solidFill>
                <a:effectLst/>
                <a:uLnTx/>
                <a:uFillTx/>
                <a:latin typeface="Century Schoolbook"/>
                <a:ea typeface="+mn-ea"/>
                <a:cs typeface="+mn-cs"/>
              </a:endParaRPr>
            </a:p>
          </p:txBody>
        </p:sp>
      </p:grpSp>
      <p:cxnSp>
        <p:nvCxnSpPr>
          <p:cNvPr id="11" name="Connecteur en arc 10"/>
          <p:cNvCxnSpPr>
            <a:stCxn id="7" idx="3"/>
            <a:endCxn id="4" idx="1"/>
          </p:cNvCxnSpPr>
          <p:nvPr/>
        </p:nvCxnSpPr>
        <p:spPr>
          <a:xfrm flipV="1">
            <a:off x="5934617" y="1677474"/>
            <a:ext cx="1589022" cy="123637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3" name="Connecteur en arc 12"/>
          <p:cNvCxnSpPr>
            <a:stCxn id="5" idx="3"/>
            <a:endCxn id="7" idx="1"/>
          </p:cNvCxnSpPr>
          <p:nvPr/>
        </p:nvCxnSpPr>
        <p:spPr>
          <a:xfrm flipV="1">
            <a:off x="2985355" y="2913845"/>
            <a:ext cx="1520502" cy="1120462"/>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794456" y="3025793"/>
            <a:ext cx="953037" cy="369332"/>
          </a:xfrm>
          <a:prstGeom prst="rect">
            <a:avLst/>
          </a:prstGeom>
          <a:noFill/>
        </p:spPr>
        <p:txBody>
          <a:bodyPr wrap="square" rtlCol="0">
            <a:spAutoFit/>
          </a:bodyPr>
          <a:lstStyle/>
          <a:p>
            <a:r>
              <a:rPr lang="fr-FR" dirty="0" smtClean="0"/>
              <a:t>Client</a:t>
            </a:r>
            <a:endParaRPr lang="fr-FR" dirty="0"/>
          </a:p>
        </p:txBody>
      </p:sp>
      <p:sp>
        <p:nvSpPr>
          <p:cNvPr id="17" name="ZoneTexte 16"/>
          <p:cNvSpPr txBox="1"/>
          <p:nvPr/>
        </p:nvSpPr>
        <p:spPr>
          <a:xfrm>
            <a:off x="7523639" y="2295659"/>
            <a:ext cx="968535" cy="369332"/>
          </a:xfrm>
          <a:prstGeom prst="rect">
            <a:avLst/>
          </a:prstGeom>
          <a:noFill/>
        </p:spPr>
        <p:txBody>
          <a:bodyPr wrap="none" rtlCol="0">
            <a:spAutoFit/>
          </a:bodyPr>
          <a:lstStyle/>
          <a:p>
            <a:r>
              <a:rPr lang="fr-FR" dirty="0" smtClean="0"/>
              <a:t>Serveur</a:t>
            </a:r>
            <a:endParaRPr lang="fr-FR" dirty="0"/>
          </a:p>
        </p:txBody>
      </p:sp>
      <p:sp>
        <p:nvSpPr>
          <p:cNvPr id="18" name="Rectangle 17"/>
          <p:cNvSpPr/>
          <p:nvPr/>
        </p:nvSpPr>
        <p:spPr>
          <a:xfrm>
            <a:off x="999102" y="4549676"/>
            <a:ext cx="2746504" cy="2308324"/>
          </a:xfrm>
          <a:prstGeom prst="rect">
            <a:avLst/>
          </a:prstGeom>
        </p:spPr>
        <p:txBody>
          <a:bodyPr wrap="square">
            <a:spAutoFit/>
          </a:bodyPr>
          <a:lstStyle/>
          <a:p>
            <a:pPr algn="ctr"/>
            <a:r>
              <a:rPr lang="fr-FR" i="0" dirty="0" smtClean="0">
                <a:solidFill>
                  <a:srgbClr val="141414"/>
                </a:solidFill>
                <a:effectLst/>
                <a:latin typeface="Roboto Condensed"/>
              </a:rPr>
              <a:t>1*Le client commande une page Web au serveur. Il saisit l’URL d’un site dans son navigateur. Celui-ci envoie immédiatement une requête web au serveur.</a:t>
            </a:r>
            <a:endParaRPr lang="fr-FR" dirty="0"/>
          </a:p>
        </p:txBody>
      </p:sp>
      <p:sp>
        <p:nvSpPr>
          <p:cNvPr id="19" name="Rectangle 18"/>
          <p:cNvSpPr/>
          <p:nvPr/>
        </p:nvSpPr>
        <p:spPr>
          <a:xfrm>
            <a:off x="6976056" y="2863937"/>
            <a:ext cx="2746504" cy="2585323"/>
          </a:xfrm>
          <a:prstGeom prst="rect">
            <a:avLst/>
          </a:prstGeom>
        </p:spPr>
        <p:txBody>
          <a:bodyPr wrap="square">
            <a:spAutoFit/>
          </a:bodyPr>
          <a:lstStyle/>
          <a:p>
            <a:pPr algn="ctr"/>
            <a:r>
              <a:rPr lang="fr-FR" i="0" dirty="0" smtClean="0">
                <a:solidFill>
                  <a:srgbClr val="141414"/>
                </a:solidFill>
                <a:effectLst/>
                <a:latin typeface="Roboto Condensed"/>
              </a:rPr>
              <a:t>2*Le serveur prépare cette commande c’est-à-dire la page Web en question. Le serveur va se charger de traiter la requête et renvoyer les données demandées (page web, image, vidéo…).</a:t>
            </a:r>
            <a:endParaRPr lang="fr-FR" dirty="0"/>
          </a:p>
        </p:txBody>
      </p:sp>
      <p:sp>
        <p:nvSpPr>
          <p:cNvPr id="20" name="Rectangle 19"/>
          <p:cNvSpPr/>
          <p:nvPr/>
        </p:nvSpPr>
        <p:spPr>
          <a:xfrm>
            <a:off x="3593206" y="68579"/>
            <a:ext cx="2816358" cy="1477328"/>
          </a:xfrm>
          <a:prstGeom prst="rect">
            <a:avLst/>
          </a:prstGeom>
        </p:spPr>
        <p:txBody>
          <a:bodyPr wrap="square">
            <a:spAutoFit/>
          </a:bodyPr>
          <a:lstStyle/>
          <a:p>
            <a:pPr algn="ctr"/>
            <a:r>
              <a:rPr lang="fr-FR" i="0" dirty="0" smtClean="0">
                <a:solidFill>
                  <a:srgbClr val="141414"/>
                </a:solidFill>
                <a:effectLst/>
                <a:latin typeface="Roboto Condensed"/>
              </a:rPr>
              <a:t>3*Le navigateur interprète les données reçues et les renvoient au client qui va les afficher directement sur notre écran</a:t>
            </a:r>
            <a:endParaRPr lang="fr-FR" dirty="0"/>
          </a:p>
        </p:txBody>
      </p:sp>
      <p:cxnSp>
        <p:nvCxnSpPr>
          <p:cNvPr id="24" name="Connecteur en arc 23"/>
          <p:cNvCxnSpPr/>
          <p:nvPr/>
        </p:nvCxnSpPr>
        <p:spPr>
          <a:xfrm flipV="1">
            <a:off x="2985355" y="2270705"/>
            <a:ext cx="4538284" cy="2108112"/>
          </a:xfrm>
          <a:prstGeom prst="curvedConnector3">
            <a:avLst>
              <a:gd name="adj1" fmla="val 772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en arc 27"/>
          <p:cNvCxnSpPr/>
          <p:nvPr/>
        </p:nvCxnSpPr>
        <p:spPr>
          <a:xfrm rot="10800000" flipV="1">
            <a:off x="2664914" y="1563497"/>
            <a:ext cx="4538284" cy="1770042"/>
          </a:xfrm>
          <a:prstGeom prst="curvedConnector3">
            <a:avLst>
              <a:gd name="adj1" fmla="val 593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816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70517" y="210356"/>
            <a:ext cx="8596668" cy="1320800"/>
          </a:xfrm>
        </p:spPr>
        <p:txBody>
          <a:bodyPr>
            <a:normAutofit/>
          </a:bodyPr>
          <a:lstStyle/>
          <a:p>
            <a:pPr algn="ctr"/>
            <a:r>
              <a:rPr lang="fr-FR" dirty="0" smtClean="0"/>
              <a:t>De quoi avez-vous besoin pour être développeur web ?</a:t>
            </a:r>
            <a:endParaRPr lang="fr-FR" dirty="0"/>
          </a:p>
        </p:txBody>
      </p:sp>
      <p:grpSp>
        <p:nvGrpSpPr>
          <p:cNvPr id="8" name="Groupe 7"/>
          <p:cNvGrpSpPr/>
          <p:nvPr/>
        </p:nvGrpSpPr>
        <p:grpSpPr>
          <a:xfrm>
            <a:off x="2316180" y="1687132"/>
            <a:ext cx="5705341" cy="672088"/>
            <a:chOff x="2756078" y="1687132"/>
            <a:chExt cx="5705341" cy="672088"/>
          </a:xfrm>
        </p:grpSpPr>
        <p:sp>
          <p:nvSpPr>
            <p:cNvPr id="6" name="Rectangle à coins arrondis 5"/>
            <p:cNvSpPr/>
            <p:nvPr/>
          </p:nvSpPr>
          <p:spPr>
            <a:xfrm>
              <a:off x="2756078" y="1687132"/>
              <a:ext cx="5705341" cy="618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913842" y="1712889"/>
              <a:ext cx="5389811" cy="646331"/>
            </a:xfrm>
            <a:prstGeom prst="rect">
              <a:avLst/>
            </a:prstGeom>
            <a:noFill/>
          </p:spPr>
          <p:txBody>
            <a:bodyPr wrap="square" rtlCol="0">
              <a:spAutoFit/>
            </a:bodyPr>
            <a:lstStyle/>
            <a:p>
              <a:pPr lvl="0" algn="ctr" defTabSz="457200">
                <a:spcBef>
                  <a:spcPts val="1000"/>
                </a:spcBef>
                <a:buClr>
                  <a:srgbClr val="90C226"/>
                </a:buClr>
                <a:buSzPct val="80000"/>
              </a:pPr>
              <a:r>
                <a:rPr lang="fr-FR" dirty="0"/>
                <a:t>Pour être un développeur web, </a:t>
              </a:r>
              <a:r>
                <a:rPr lang="fr-FR" dirty="0" smtClean="0"/>
                <a:t>il faut maitriser les 3 couches du développement web </a:t>
              </a:r>
              <a:endParaRPr lang="fr-FR" dirty="0"/>
            </a:p>
          </p:txBody>
        </p:sp>
      </p:grpSp>
      <p:sp>
        <p:nvSpPr>
          <p:cNvPr id="9" name="Rectangle à coins arrondis 8"/>
          <p:cNvSpPr/>
          <p:nvPr/>
        </p:nvSpPr>
        <p:spPr>
          <a:xfrm>
            <a:off x="573345" y="2731058"/>
            <a:ext cx="1937084" cy="998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Codage côté client </a:t>
            </a:r>
          </a:p>
          <a:p>
            <a:pPr algn="ctr"/>
            <a:r>
              <a:rPr lang="fr-FR" dirty="0" smtClean="0">
                <a:solidFill>
                  <a:schemeClr val="tx1"/>
                </a:solidFill>
              </a:rPr>
              <a:t>(</a:t>
            </a:r>
            <a:r>
              <a:rPr lang="fr-FR" dirty="0" err="1" smtClean="0">
                <a:solidFill>
                  <a:schemeClr val="tx1"/>
                </a:solidFill>
              </a:rPr>
              <a:t>frontend</a:t>
            </a:r>
            <a:r>
              <a:rPr lang="fr-FR" dirty="0" smtClean="0">
                <a:solidFill>
                  <a:schemeClr val="tx1"/>
                </a:solidFill>
              </a:rPr>
              <a:t>)</a:t>
            </a:r>
            <a:endParaRPr lang="fr-FR" dirty="0">
              <a:solidFill>
                <a:schemeClr val="tx1"/>
              </a:solidFill>
            </a:endParaRPr>
          </a:p>
        </p:txBody>
      </p:sp>
      <p:grpSp>
        <p:nvGrpSpPr>
          <p:cNvPr id="16" name="Groupe 15"/>
          <p:cNvGrpSpPr/>
          <p:nvPr/>
        </p:nvGrpSpPr>
        <p:grpSpPr>
          <a:xfrm>
            <a:off x="3817293" y="2702541"/>
            <a:ext cx="2053791" cy="1018120"/>
            <a:chOff x="4060872" y="2735732"/>
            <a:chExt cx="2053791" cy="1018120"/>
          </a:xfrm>
        </p:grpSpPr>
        <p:pic>
          <p:nvPicPr>
            <p:cNvPr id="10" name="Image 9"/>
            <p:cNvPicPr>
              <a:picLocks noChangeAspect="1"/>
            </p:cNvPicPr>
            <p:nvPr/>
          </p:nvPicPr>
          <p:blipFill>
            <a:blip r:embed="rId2"/>
            <a:stretch>
              <a:fillRect/>
            </a:stretch>
          </p:blipFill>
          <p:spPr>
            <a:xfrm>
              <a:off x="4109275" y="2735732"/>
              <a:ext cx="1956986" cy="1018120"/>
            </a:xfrm>
            <a:prstGeom prst="rect">
              <a:avLst/>
            </a:prstGeom>
          </p:spPr>
        </p:pic>
        <p:sp>
          <p:nvSpPr>
            <p:cNvPr id="14" name="ZoneTexte 13"/>
            <p:cNvSpPr txBox="1"/>
            <p:nvPr/>
          </p:nvSpPr>
          <p:spPr>
            <a:xfrm>
              <a:off x="4060872" y="2801895"/>
              <a:ext cx="2053791" cy="923330"/>
            </a:xfrm>
            <a:prstGeom prst="rect">
              <a:avLst/>
            </a:prstGeom>
            <a:noFill/>
          </p:spPr>
          <p:txBody>
            <a:bodyPr wrap="square" rtlCol="0">
              <a:spAutoFit/>
            </a:bodyPr>
            <a:lstStyle/>
            <a:p>
              <a:pPr lvl="0" algn="ctr"/>
              <a:r>
                <a:rPr lang="fr-FR" dirty="0" smtClean="0">
                  <a:solidFill>
                    <a:prstClr val="black"/>
                  </a:solidFill>
                </a:rPr>
                <a:t>Codage côté serveur</a:t>
              </a:r>
            </a:p>
            <a:p>
              <a:pPr lvl="0" algn="ctr"/>
              <a:r>
                <a:rPr lang="fr-FR" dirty="0" smtClean="0">
                  <a:solidFill>
                    <a:prstClr val="black"/>
                  </a:solidFill>
                </a:rPr>
                <a:t>(</a:t>
              </a:r>
              <a:r>
                <a:rPr lang="fr-FR" dirty="0" err="1" smtClean="0">
                  <a:solidFill>
                    <a:prstClr val="black"/>
                  </a:solidFill>
                </a:rPr>
                <a:t>backend</a:t>
              </a:r>
              <a:r>
                <a:rPr lang="fr-FR" dirty="0" smtClean="0">
                  <a:solidFill>
                    <a:prstClr val="black"/>
                  </a:solidFill>
                </a:rPr>
                <a:t>) </a:t>
              </a:r>
              <a:endParaRPr lang="fr-FR" dirty="0">
                <a:solidFill>
                  <a:prstClr val="black"/>
                </a:solidFill>
              </a:endParaRPr>
            </a:p>
          </p:txBody>
        </p:sp>
      </p:grpSp>
      <p:grpSp>
        <p:nvGrpSpPr>
          <p:cNvPr id="17" name="Groupe 16"/>
          <p:cNvGrpSpPr/>
          <p:nvPr/>
        </p:nvGrpSpPr>
        <p:grpSpPr>
          <a:xfrm>
            <a:off x="8172935" y="2726494"/>
            <a:ext cx="1956986" cy="1018120"/>
            <a:chOff x="7223502" y="3048553"/>
            <a:chExt cx="1956986" cy="1018120"/>
          </a:xfrm>
        </p:grpSpPr>
        <p:pic>
          <p:nvPicPr>
            <p:cNvPr id="11" name="Image 10"/>
            <p:cNvPicPr>
              <a:picLocks noChangeAspect="1"/>
            </p:cNvPicPr>
            <p:nvPr/>
          </p:nvPicPr>
          <p:blipFill>
            <a:blip r:embed="rId2"/>
            <a:stretch>
              <a:fillRect/>
            </a:stretch>
          </p:blipFill>
          <p:spPr>
            <a:xfrm>
              <a:off x="7223502" y="3048553"/>
              <a:ext cx="1956986" cy="1018120"/>
            </a:xfrm>
            <a:prstGeom prst="rect">
              <a:avLst/>
            </a:prstGeom>
          </p:spPr>
        </p:pic>
        <p:sp>
          <p:nvSpPr>
            <p:cNvPr id="15" name="ZoneTexte 14"/>
            <p:cNvSpPr txBox="1"/>
            <p:nvPr/>
          </p:nvSpPr>
          <p:spPr>
            <a:xfrm>
              <a:off x="7387389" y="3104147"/>
              <a:ext cx="1648327" cy="923330"/>
            </a:xfrm>
            <a:prstGeom prst="rect">
              <a:avLst/>
            </a:prstGeom>
            <a:noFill/>
          </p:spPr>
          <p:txBody>
            <a:bodyPr wrap="square" rtlCol="0">
              <a:spAutoFit/>
            </a:bodyPr>
            <a:lstStyle/>
            <a:p>
              <a:pPr algn="ctr"/>
              <a:r>
                <a:rPr lang="fr-FR" dirty="0" smtClean="0"/>
                <a:t>Technologie de base de données</a:t>
              </a:r>
              <a:endParaRPr lang="fr-FR" dirty="0"/>
            </a:p>
          </p:txBody>
        </p:sp>
      </p:grpSp>
      <p:pic>
        <p:nvPicPr>
          <p:cNvPr id="19" name="Image 18"/>
          <p:cNvPicPr>
            <a:picLocks noChangeAspect="1"/>
          </p:cNvPicPr>
          <p:nvPr/>
        </p:nvPicPr>
        <p:blipFill>
          <a:blip r:embed="rId3"/>
          <a:stretch>
            <a:fillRect/>
          </a:stretch>
        </p:blipFill>
        <p:spPr>
          <a:xfrm>
            <a:off x="3438166" y="3855690"/>
            <a:ext cx="2812043" cy="2889754"/>
          </a:xfrm>
          <a:prstGeom prst="rect">
            <a:avLst/>
          </a:prstGeom>
        </p:spPr>
      </p:pic>
      <p:pic>
        <p:nvPicPr>
          <p:cNvPr id="20" name="Image 19"/>
          <p:cNvPicPr>
            <a:picLocks noChangeAspect="1"/>
          </p:cNvPicPr>
          <p:nvPr/>
        </p:nvPicPr>
        <p:blipFill>
          <a:blip r:embed="rId3"/>
          <a:stretch>
            <a:fillRect/>
          </a:stretch>
        </p:blipFill>
        <p:spPr>
          <a:xfrm>
            <a:off x="6450171" y="3830787"/>
            <a:ext cx="5376871" cy="2889754"/>
          </a:xfrm>
          <a:prstGeom prst="rect">
            <a:avLst/>
          </a:prstGeom>
        </p:spPr>
      </p:pic>
      <p:grpSp>
        <p:nvGrpSpPr>
          <p:cNvPr id="22" name="Groupe 21"/>
          <p:cNvGrpSpPr/>
          <p:nvPr/>
        </p:nvGrpSpPr>
        <p:grpSpPr>
          <a:xfrm>
            <a:off x="103975" y="3830787"/>
            <a:ext cx="2875824" cy="2902480"/>
            <a:chOff x="757713" y="3865006"/>
            <a:chExt cx="2875824" cy="2902480"/>
          </a:xfrm>
        </p:grpSpPr>
        <p:sp>
          <p:nvSpPr>
            <p:cNvPr id="18" name="Rectangle 17"/>
            <p:cNvSpPr/>
            <p:nvPr/>
          </p:nvSpPr>
          <p:spPr>
            <a:xfrm>
              <a:off x="757713" y="3865006"/>
              <a:ext cx="2875824" cy="2872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p:cNvSpPr txBox="1"/>
            <p:nvPr/>
          </p:nvSpPr>
          <p:spPr>
            <a:xfrm>
              <a:off x="814115" y="3905164"/>
              <a:ext cx="2763019" cy="2862322"/>
            </a:xfrm>
            <a:prstGeom prst="rect">
              <a:avLst/>
            </a:prstGeom>
            <a:noFill/>
          </p:spPr>
          <p:txBody>
            <a:bodyPr wrap="square" rtlCol="0">
              <a:spAutoFit/>
            </a:bodyPr>
            <a:lstStyle/>
            <a:p>
              <a:pPr algn="ctr"/>
              <a:r>
                <a:rPr lang="fr-FR" dirty="0" smtClean="0">
                  <a:solidFill>
                    <a:srgbClr val="141414"/>
                  </a:solidFill>
                  <a:latin typeface="Roboto Condensed"/>
                </a:rPr>
                <a:t>C</a:t>
              </a:r>
              <a:r>
                <a:rPr lang="fr-FR" i="0" dirty="0" smtClean="0">
                  <a:solidFill>
                    <a:srgbClr val="141414"/>
                  </a:solidFill>
                  <a:effectLst/>
                  <a:latin typeface="Roboto Condensed"/>
                </a:rPr>
                <a:t>’est la partie du code qui est reçue par le client. Il s’agit finalement des éléments du site web que l’on aperçoit à l’écran et avec lesquels on pourra interagir. Ces éléments sont composés de 3 langages: HTML, CSS et </a:t>
              </a:r>
              <a:r>
                <a:rPr lang="fr-FR" i="0" dirty="0" err="1" smtClean="0">
                  <a:solidFill>
                    <a:srgbClr val="141414"/>
                  </a:solidFill>
                  <a:effectLst/>
                  <a:latin typeface="Roboto Condensed"/>
                </a:rPr>
                <a:t>Javascript</a:t>
              </a:r>
              <a:endParaRPr lang="fr-FR" dirty="0"/>
            </a:p>
          </p:txBody>
        </p:sp>
      </p:grpSp>
      <p:sp>
        <p:nvSpPr>
          <p:cNvPr id="23" name="ZoneTexte 22"/>
          <p:cNvSpPr txBox="1"/>
          <p:nvPr/>
        </p:nvSpPr>
        <p:spPr>
          <a:xfrm>
            <a:off x="3638128" y="4007905"/>
            <a:ext cx="2412117" cy="2585323"/>
          </a:xfrm>
          <a:prstGeom prst="rect">
            <a:avLst/>
          </a:prstGeom>
          <a:noFill/>
        </p:spPr>
        <p:txBody>
          <a:bodyPr wrap="square" rtlCol="0">
            <a:spAutoFit/>
          </a:bodyPr>
          <a:lstStyle/>
          <a:p>
            <a:pPr algn="ctr"/>
            <a:r>
              <a:rPr lang="fr-FR" dirty="0">
                <a:solidFill>
                  <a:srgbClr val="141414"/>
                </a:solidFill>
                <a:latin typeface="Roboto Condensed"/>
              </a:rPr>
              <a:t>C</a:t>
            </a:r>
            <a:r>
              <a:rPr lang="fr-FR" i="0" dirty="0" smtClean="0">
                <a:solidFill>
                  <a:srgbClr val="141414"/>
                </a:solidFill>
                <a:effectLst/>
                <a:latin typeface="Roboto Condensed"/>
              </a:rPr>
              <a:t>’est la partie du code qui est exécutée par le serveur, il s’agît du travail qu’il réalise sur les pages Web des sites dynamiques avant de les envoyer au client.</a:t>
            </a:r>
            <a:endParaRPr lang="fr-FR" dirty="0"/>
          </a:p>
        </p:txBody>
      </p:sp>
      <p:sp>
        <p:nvSpPr>
          <p:cNvPr id="24" name="ZoneTexte 23"/>
          <p:cNvSpPr txBox="1"/>
          <p:nvPr/>
        </p:nvSpPr>
        <p:spPr>
          <a:xfrm>
            <a:off x="6736132" y="3830787"/>
            <a:ext cx="4970594" cy="2862322"/>
          </a:xfrm>
          <a:prstGeom prst="rect">
            <a:avLst/>
          </a:prstGeom>
          <a:noFill/>
        </p:spPr>
        <p:txBody>
          <a:bodyPr wrap="square" rtlCol="0">
            <a:spAutoFit/>
          </a:bodyPr>
          <a:lstStyle/>
          <a:p>
            <a:pPr algn="ctr"/>
            <a:r>
              <a:rPr lang="fr-FR" i="0" dirty="0" smtClean="0">
                <a:effectLst/>
                <a:latin typeface="Karla"/>
              </a:rPr>
              <a:t>Une base de données est une collection d’informations organisées afin d’être facilement consultables, gérables et mises à jour. Au sein d’une </a:t>
            </a:r>
            <a:r>
              <a:rPr lang="fr-FR" i="0" dirty="0" err="1" smtClean="0">
                <a:effectLst/>
                <a:latin typeface="Karla"/>
              </a:rPr>
              <a:t>database</a:t>
            </a:r>
            <a:r>
              <a:rPr lang="fr-FR" i="0" dirty="0" smtClean="0">
                <a:effectLst/>
                <a:latin typeface="Karla"/>
              </a:rPr>
              <a:t>, les données sont organisées en lignes, colonnes et tableaux. Elles sont indexées afin de pouvoir facilement trouver les informations recherchées à l’aide d’un logiciel informatique. Chaque fois que de nouvelles informations sont ajoutées, les données sont mises à jour, et éventuellement supprimées</a:t>
            </a:r>
            <a:r>
              <a:rPr lang="fr-FR" i="0" dirty="0" smtClean="0">
                <a:solidFill>
                  <a:srgbClr val="333333"/>
                </a:solidFill>
                <a:effectLst/>
                <a:latin typeface="Karla"/>
              </a:rPr>
              <a:t>.</a:t>
            </a:r>
            <a:endParaRPr lang="fr-FR" dirty="0"/>
          </a:p>
        </p:txBody>
      </p:sp>
    </p:spTree>
    <p:extLst>
      <p:ext uri="{BB962C8B-B14F-4D97-AF65-F5344CB8AC3E}">
        <p14:creationId xmlns:p14="http://schemas.microsoft.com/office/powerpoint/2010/main" val="39403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1869" y="2088401"/>
            <a:ext cx="8596668" cy="3880773"/>
          </a:xfrm>
        </p:spPr>
        <p:txBody>
          <a:bodyPr/>
          <a:lstStyle/>
          <a:p>
            <a:r>
              <a:rPr lang="fr-FR" dirty="0" smtClean="0">
                <a:solidFill>
                  <a:schemeClr val="tx1"/>
                </a:solidFill>
              </a:rPr>
              <a:t>Un développeur web doit développer à la fois des logiciels clients et serveur</a:t>
            </a:r>
          </a:p>
          <a:p>
            <a:r>
              <a:rPr lang="fr-FR" dirty="0" smtClean="0">
                <a:solidFill>
                  <a:schemeClr val="tx1"/>
                </a:solidFill>
              </a:rPr>
              <a:t>En plus de maitriser HTML et CSS </a:t>
            </a:r>
          </a:p>
          <a:p>
            <a:r>
              <a:rPr lang="fr-FR" dirty="0" smtClean="0">
                <a:solidFill>
                  <a:schemeClr val="tx1"/>
                </a:solidFill>
              </a:rPr>
              <a:t>Maitriser le </a:t>
            </a:r>
            <a:r>
              <a:rPr lang="fr-FR" dirty="0" err="1" smtClean="0">
                <a:solidFill>
                  <a:schemeClr val="tx1"/>
                </a:solidFill>
              </a:rPr>
              <a:t>language</a:t>
            </a:r>
            <a:r>
              <a:rPr lang="fr-FR" dirty="0" smtClean="0">
                <a:solidFill>
                  <a:schemeClr val="tx1"/>
                </a:solidFill>
              </a:rPr>
              <a:t> JavaScript avec l’une de ces bibliothèques jQuery ou </a:t>
            </a:r>
            <a:r>
              <a:rPr lang="fr-FR" dirty="0" err="1" smtClean="0">
                <a:solidFill>
                  <a:schemeClr val="tx1"/>
                </a:solidFill>
              </a:rPr>
              <a:t>React</a:t>
            </a:r>
            <a:r>
              <a:rPr lang="fr-FR" dirty="0" smtClean="0">
                <a:solidFill>
                  <a:schemeClr val="tx1"/>
                </a:solidFill>
              </a:rPr>
              <a:t>…</a:t>
            </a:r>
          </a:p>
          <a:p>
            <a:r>
              <a:rPr lang="fr-FR" dirty="0" smtClean="0">
                <a:solidFill>
                  <a:schemeClr val="tx1"/>
                </a:solidFill>
              </a:rPr>
              <a:t>Programmer un serveur (par exemple en utilisant PHP, ASP, Python…)</a:t>
            </a:r>
          </a:p>
          <a:p>
            <a:r>
              <a:rPr lang="fr-FR" dirty="0" smtClean="0">
                <a:solidFill>
                  <a:schemeClr val="tx1"/>
                </a:solidFill>
              </a:rPr>
              <a:t>Programmer une base de données (par exemple en utilisant SQL, SQL lite ou </a:t>
            </a:r>
            <a:r>
              <a:rPr lang="fr-FR" dirty="0" err="1" smtClean="0">
                <a:solidFill>
                  <a:schemeClr val="tx1"/>
                </a:solidFill>
              </a:rPr>
              <a:t>mongoDB</a:t>
            </a:r>
            <a:r>
              <a:rPr lang="fr-FR" dirty="0" smtClean="0">
                <a:solidFill>
                  <a:schemeClr val="tx1"/>
                </a:solidFill>
              </a:rPr>
              <a:t>) </a:t>
            </a:r>
          </a:p>
          <a:p>
            <a:endParaRPr lang="fr-FR" dirty="0" smtClean="0">
              <a:solidFill>
                <a:schemeClr val="tx1"/>
              </a:solidFill>
            </a:endParaRPr>
          </a:p>
          <a:p>
            <a:endParaRPr lang="fr-FR" dirty="0" smtClean="0">
              <a:solidFill>
                <a:schemeClr val="tx1"/>
              </a:solidFill>
            </a:endParaRPr>
          </a:p>
          <a:p>
            <a:endParaRPr lang="fr-FR" dirty="0" smtClean="0"/>
          </a:p>
          <a:p>
            <a:endParaRPr lang="fr-FR" dirty="0" smtClean="0"/>
          </a:p>
          <a:p>
            <a:endParaRPr lang="fr-FR" dirty="0" smtClean="0"/>
          </a:p>
          <a:p>
            <a:endParaRPr lang="fr-FR" dirty="0"/>
          </a:p>
        </p:txBody>
      </p:sp>
      <p:sp>
        <p:nvSpPr>
          <p:cNvPr id="5" name="Rectangle 2"/>
          <p:cNvSpPr>
            <a:spLocks noChangeArrowheads="1"/>
          </p:cNvSpPr>
          <p:nvPr/>
        </p:nvSpPr>
        <p:spPr bwMode="auto">
          <a:xfrm>
            <a:off x="-673769"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84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3903" y="561474"/>
            <a:ext cx="8596668" cy="846221"/>
          </a:xfrm>
        </p:spPr>
        <p:txBody>
          <a:bodyPr/>
          <a:lstStyle/>
          <a:p>
            <a:r>
              <a:rPr lang="fr-FR" dirty="0" smtClean="0"/>
              <a:t>Quel est le rôle d’un développeur web ?</a:t>
            </a:r>
            <a:endParaRPr lang="fr-FR" dirty="0"/>
          </a:p>
        </p:txBody>
      </p:sp>
      <p:sp>
        <p:nvSpPr>
          <p:cNvPr id="3" name="Espace réservé du contenu 2"/>
          <p:cNvSpPr>
            <a:spLocks noGrp="1"/>
          </p:cNvSpPr>
          <p:nvPr>
            <p:ph idx="1"/>
          </p:nvPr>
        </p:nvSpPr>
        <p:spPr>
          <a:xfrm>
            <a:off x="1074377" y="1559011"/>
            <a:ext cx="8596668" cy="3880773"/>
          </a:xfrm>
        </p:spPr>
        <p:txBody>
          <a:bodyPr>
            <a:normAutofit lnSpcReduction="10000"/>
          </a:bodyPr>
          <a:lstStyle/>
          <a:p>
            <a:pPr marL="0" indent="0" algn="just">
              <a:buNone/>
            </a:pPr>
            <a:r>
              <a:rPr lang="fr-FR" dirty="0">
                <a:solidFill>
                  <a:schemeClr val="tx1"/>
                </a:solidFill>
              </a:rPr>
              <a:t>L</a:t>
            </a:r>
            <a:r>
              <a:rPr lang="fr-FR" dirty="0" smtClean="0">
                <a:solidFill>
                  <a:schemeClr val="tx1"/>
                </a:solidFill>
              </a:rPr>
              <a:t>e rôle d’un développeur web </a:t>
            </a:r>
            <a:r>
              <a:rPr lang="fr-FR" dirty="0">
                <a:solidFill>
                  <a:schemeClr val="tx1"/>
                </a:solidFill>
                <a:latin typeface="Lato"/>
              </a:rPr>
              <a:t>ne se limite pas à la création et à la livraison des sites </a:t>
            </a:r>
            <a:r>
              <a:rPr lang="fr-FR" dirty="0" smtClean="0">
                <a:solidFill>
                  <a:schemeClr val="tx1"/>
                </a:solidFill>
                <a:latin typeface="Lato"/>
              </a:rPr>
              <a:t>web, il est chargé aussi :</a:t>
            </a:r>
          </a:p>
          <a:p>
            <a:pPr marL="0" indent="0" algn="just">
              <a:buNone/>
            </a:pPr>
            <a:endParaRPr lang="fr-FR" dirty="0" smtClean="0">
              <a:solidFill>
                <a:schemeClr val="tx1"/>
              </a:solidFill>
              <a:latin typeface="Lato"/>
            </a:endParaRPr>
          </a:p>
          <a:p>
            <a:pPr algn="just">
              <a:buFont typeface="Arial" panose="020B0604020202020204" pitchFamily="34" charset="0"/>
              <a:buChar char="•"/>
            </a:pPr>
            <a:r>
              <a:rPr lang="fr-FR" dirty="0" smtClean="0">
                <a:solidFill>
                  <a:schemeClr val="tx1"/>
                </a:solidFill>
                <a:latin typeface="Lato"/>
              </a:rPr>
              <a:t>De gérer </a:t>
            </a:r>
            <a:r>
              <a:rPr lang="fr-FR" dirty="0">
                <a:solidFill>
                  <a:schemeClr val="tx1"/>
                </a:solidFill>
                <a:latin typeface="Lato"/>
              </a:rPr>
              <a:t>le côté technique pour proposer une plateforme qui ressemble à ce que le client a demandé. Le client doit donc venir vers le développeur avec toutes les informations importantes. Il doit déjà avoir une idée des fonctionnalités à intégrer, de la présentation, de l’affichage, etc</a:t>
            </a:r>
            <a:r>
              <a:rPr lang="fr-FR" dirty="0" smtClean="0">
                <a:solidFill>
                  <a:schemeClr val="tx1"/>
                </a:solidFill>
                <a:latin typeface="Lato"/>
              </a:rPr>
              <a:t>.</a:t>
            </a:r>
          </a:p>
          <a:p>
            <a:pPr algn="just">
              <a:buFont typeface="Arial" panose="020B0604020202020204" pitchFamily="34" charset="0"/>
              <a:buChar char="•"/>
            </a:pPr>
            <a:endParaRPr lang="fr-FR" dirty="0" smtClean="0">
              <a:solidFill>
                <a:schemeClr val="tx1"/>
              </a:solidFill>
              <a:latin typeface="Lato"/>
            </a:endParaRPr>
          </a:p>
          <a:p>
            <a:pPr algn="just">
              <a:buFont typeface="Arial" panose="020B0604020202020204" pitchFamily="34" charset="0"/>
              <a:buChar char="•"/>
            </a:pPr>
            <a:r>
              <a:rPr lang="fr-FR" dirty="0" smtClean="0">
                <a:solidFill>
                  <a:schemeClr val="tx1"/>
                </a:solidFill>
                <a:latin typeface="Lato"/>
              </a:rPr>
              <a:t>Le </a:t>
            </a:r>
            <a:r>
              <a:rPr lang="fr-FR" dirty="0">
                <a:solidFill>
                  <a:schemeClr val="tx1"/>
                </a:solidFill>
                <a:latin typeface="Lato"/>
              </a:rPr>
              <a:t>développeur web doit l’avoir testé. Si par exemple, il lui est demandé un site de e-commerce, il doit lancer une commande fictive pour voir comment le processus se déroule. En cas de bug, il devra tout corriger et livrer un site complètement fonctionnel.</a:t>
            </a:r>
            <a:endParaRPr lang="fr-FR" dirty="0" smtClean="0">
              <a:solidFill>
                <a:schemeClr val="tx1"/>
              </a:solidFill>
              <a:latin typeface="Lato"/>
            </a:endParaRPr>
          </a:p>
          <a:p>
            <a:pPr marL="0" indent="0">
              <a:buNone/>
            </a:pPr>
            <a:endParaRPr lang="fr-FR" dirty="0" smtClean="0">
              <a:solidFill>
                <a:schemeClr val="tx1"/>
              </a:solidFill>
              <a:latin typeface="Lato"/>
            </a:endParaRPr>
          </a:p>
          <a:p>
            <a:pPr marL="0" indent="0">
              <a:buNone/>
            </a:pPr>
            <a:endParaRPr lang="fr-FR" dirty="0">
              <a:solidFill>
                <a:schemeClr val="tx1"/>
              </a:solidFill>
            </a:endParaRPr>
          </a:p>
        </p:txBody>
      </p:sp>
    </p:spTree>
    <p:extLst>
      <p:ext uri="{BB962C8B-B14F-4D97-AF65-F5344CB8AC3E}">
        <p14:creationId xmlns:p14="http://schemas.microsoft.com/office/powerpoint/2010/main" val="166214761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238</Words>
  <Application>Microsoft Office PowerPoint</Application>
  <PresentationFormat>Grand écran</PresentationFormat>
  <Paragraphs>46</Paragraphs>
  <Slides>8</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Arial</vt:lpstr>
      <vt:lpstr>Century Schoolbook</vt:lpstr>
      <vt:lpstr>Karla</vt:lpstr>
      <vt:lpstr>Lato</vt:lpstr>
      <vt:lpstr>Montserrat</vt:lpstr>
      <vt:lpstr>Roboto Condensed</vt:lpstr>
      <vt:lpstr>Trebuchet MS</vt:lpstr>
      <vt:lpstr>Wingdings 3</vt:lpstr>
      <vt:lpstr>Facette</vt:lpstr>
      <vt:lpstr>Web fundamentals Checkpoint project</vt:lpstr>
      <vt:lpstr>Présentation PowerPoint</vt:lpstr>
      <vt:lpstr>Comment fonctionne le site web ?</vt:lpstr>
      <vt:lpstr>Présentation PowerPoint</vt:lpstr>
      <vt:lpstr>Présentation PowerPoint</vt:lpstr>
      <vt:lpstr>De quoi avez-vous besoin pour être développeur web ?</vt:lpstr>
      <vt:lpstr>Présentation PowerPoint</vt:lpstr>
      <vt:lpstr>Quel est le rôle d’un développeur web ?</vt:lpstr>
    </vt:vector>
  </TitlesOfParts>
  <Company>Carthago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AutoBVT</dc:creator>
  <cp:lastModifiedBy>AutoBVT</cp:lastModifiedBy>
  <cp:revision>16</cp:revision>
  <dcterms:created xsi:type="dcterms:W3CDTF">2020-08-05T13:46:09Z</dcterms:created>
  <dcterms:modified xsi:type="dcterms:W3CDTF">2020-08-05T16:07:26Z</dcterms:modified>
</cp:coreProperties>
</file>