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4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6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7483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86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57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98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70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7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3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4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7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9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2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5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6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671603"/>
            <a:ext cx="8791575" cy="1067045"/>
          </a:xfrm>
        </p:spPr>
        <p:txBody>
          <a:bodyPr/>
          <a:lstStyle/>
          <a:p>
            <a:pPr algn="ctr"/>
            <a:r>
              <a:rPr lang="fr-FR" dirty="0" smtClean="0"/>
              <a:t>Description de projet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2073499"/>
            <a:ext cx="8791575" cy="3438659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les </a:t>
            </a:r>
            <a:r>
              <a:rPr lang="fr-FR" dirty="0"/>
              <a:t>applications de commerce électronique sont nécessaires. De nos jours, les entreprises se mettent également en ligne en fonction des préférences des </a:t>
            </a:r>
            <a:r>
              <a:rPr lang="fr-FR" dirty="0" smtClean="0"/>
              <a:t>clients dans ce sujet mon projet consiste a créer une application WEB de commerce des smartphones et ordinateur portable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163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77770" y="366532"/>
            <a:ext cx="8911687" cy="77968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fr-FR" sz="4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Identification des acteurs</a:t>
            </a:r>
            <a:br>
              <a:rPr lang="fr-FR" sz="4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fr-FR" sz="4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48505"/>
              </p:ext>
            </p:extLst>
          </p:nvPr>
        </p:nvGraphicFramePr>
        <p:xfrm>
          <a:off x="1903209" y="1801491"/>
          <a:ext cx="8631708" cy="3440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854"/>
                <a:gridCol w="431585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Visiteur et Client</a:t>
                      </a:r>
                    </a:p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 Administrateur</a:t>
                      </a:r>
                    </a:p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280013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fr-FR" dirty="0" smtClean="0"/>
                        <a:t>Inscription et authentification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fr-FR" dirty="0" smtClean="0"/>
                        <a:t>Exposition des produits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fr-FR" dirty="0" smtClean="0"/>
                        <a:t>L'ajout de produit au panier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fr-FR" dirty="0" smtClean="0"/>
                        <a:t>Confirmation de commande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dirty="0" smtClean="0"/>
                        <a:t>Paiement</a:t>
                      </a:r>
                    </a:p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fr-FR" dirty="0" smtClean="0"/>
                        <a:t> Authentification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fr-FR" dirty="0" smtClean="0"/>
                        <a:t> Exposition des différents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éléments  de boutique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fr-FR" dirty="0" smtClean="0"/>
                        <a:t>Gestion de différents éléments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59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33079" y="409669"/>
            <a:ext cx="8911687" cy="1280890"/>
          </a:xfrm>
        </p:spPr>
        <p:txBody>
          <a:bodyPr/>
          <a:lstStyle/>
          <a:p>
            <a:r>
              <a:rPr lang="fr-FR" dirty="0" smtClean="0"/>
              <a:t>User case </a:t>
            </a:r>
            <a:endParaRPr lang="fr-FR" dirty="0"/>
          </a:p>
        </p:txBody>
      </p:sp>
      <p:pic>
        <p:nvPicPr>
          <p:cNvPr id="1026" name="Picture 2" descr="EchriGSM - Achat des Smartphones en ligne partout en Tunisi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862" y="3137572"/>
            <a:ext cx="1395200" cy="139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5988922" y="2660063"/>
            <a:ext cx="3395998" cy="13265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Add</a:t>
            </a:r>
            <a:r>
              <a:rPr lang="fr-FR" sz="1400" dirty="0" smtClean="0"/>
              <a:t> , </a:t>
            </a:r>
            <a:r>
              <a:rPr lang="fr-FR" sz="1400" dirty="0" err="1" smtClean="0"/>
              <a:t>delete</a:t>
            </a:r>
            <a:r>
              <a:rPr lang="fr-FR" sz="1400" dirty="0" smtClean="0"/>
              <a:t> , update and </a:t>
            </a:r>
            <a:r>
              <a:rPr lang="fr-FR" sz="1400" dirty="0" err="1" smtClean="0"/>
              <a:t>edit</a:t>
            </a:r>
            <a:r>
              <a:rPr lang="fr-FR" sz="1400" dirty="0" smtClean="0"/>
              <a:t> article </a:t>
            </a:r>
            <a:endParaRPr lang="fr-FR" sz="1400" dirty="0"/>
          </a:p>
        </p:txBody>
      </p:sp>
      <p:sp>
        <p:nvSpPr>
          <p:cNvPr id="6" name="Ellipse 5"/>
          <p:cNvSpPr/>
          <p:nvPr/>
        </p:nvSpPr>
        <p:spPr>
          <a:xfrm>
            <a:off x="5988922" y="1208632"/>
            <a:ext cx="3395998" cy="13265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1400" dirty="0"/>
              <a:t>Exposition des différents éléments  de boutique</a:t>
            </a:r>
          </a:p>
        </p:txBody>
      </p:sp>
      <p:sp>
        <p:nvSpPr>
          <p:cNvPr id="7" name="Ellipse 6"/>
          <p:cNvSpPr/>
          <p:nvPr/>
        </p:nvSpPr>
        <p:spPr>
          <a:xfrm>
            <a:off x="5988922" y="4098023"/>
            <a:ext cx="3395998" cy="13265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Supprimer les commentaires </a:t>
            </a:r>
            <a:endParaRPr lang="fr-FR" sz="1400" dirty="0"/>
          </a:p>
        </p:txBody>
      </p:sp>
      <p:sp>
        <p:nvSpPr>
          <p:cNvPr id="5" name="Rectangle 4"/>
          <p:cNvSpPr/>
          <p:nvPr/>
        </p:nvSpPr>
        <p:spPr>
          <a:xfrm>
            <a:off x="2240924" y="4412964"/>
            <a:ext cx="1189138" cy="3483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Admin</a:t>
            </a:r>
            <a:r>
              <a:rPr lang="fr-FR" dirty="0" smtClean="0"/>
              <a:t> </a:t>
            </a:r>
            <a:endParaRPr lang="fr-FR" dirty="0"/>
          </a:p>
        </p:txBody>
      </p:sp>
      <p:cxnSp>
        <p:nvCxnSpPr>
          <p:cNvPr id="10" name="Connecteur droit 9"/>
          <p:cNvCxnSpPr>
            <a:stCxn id="1026" idx="3"/>
            <a:endCxn id="6" idx="2"/>
          </p:cNvCxnSpPr>
          <p:nvPr/>
        </p:nvCxnSpPr>
        <p:spPr>
          <a:xfrm flipV="1">
            <a:off x="3430062" y="1871894"/>
            <a:ext cx="2558860" cy="1963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1026" idx="3"/>
            <a:endCxn id="4" idx="2"/>
          </p:cNvCxnSpPr>
          <p:nvPr/>
        </p:nvCxnSpPr>
        <p:spPr>
          <a:xfrm flipV="1">
            <a:off x="3430062" y="3323325"/>
            <a:ext cx="2558860" cy="511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1026" idx="3"/>
            <a:endCxn id="7" idx="2"/>
          </p:cNvCxnSpPr>
          <p:nvPr/>
        </p:nvCxnSpPr>
        <p:spPr>
          <a:xfrm>
            <a:off x="3430062" y="3835172"/>
            <a:ext cx="2558860" cy="926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2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User </a:t>
            </a:r>
            <a:r>
              <a:rPr lang="fr-FR" dirty="0"/>
              <a:t>case </a:t>
            </a:r>
          </a:p>
        </p:txBody>
      </p:sp>
      <p:pic>
        <p:nvPicPr>
          <p:cNvPr id="2050" name="Picture 2" descr="User Group Icon Logo Stock Illustration - Download Image Now - Group Of  People, Icon, Adult - iSto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41" y="2447248"/>
            <a:ext cx="1267968" cy="126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/>
          <p:cNvSpPr/>
          <p:nvPr/>
        </p:nvSpPr>
        <p:spPr>
          <a:xfrm>
            <a:off x="5896880" y="2173023"/>
            <a:ext cx="3994095" cy="85586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1400" dirty="0"/>
              <a:t>Confirmation </a:t>
            </a:r>
            <a:r>
              <a:rPr lang="fr-FR" sz="1400" dirty="0" smtClean="0"/>
              <a:t> de commande</a:t>
            </a:r>
            <a:endParaRPr lang="fr-FR" sz="1400" dirty="0"/>
          </a:p>
          <a:p>
            <a:pPr>
              <a:lnSpc>
                <a:spcPct val="150000"/>
              </a:lnSpc>
            </a:pPr>
            <a:r>
              <a:rPr lang="fr-FR" sz="1400" dirty="0"/>
              <a:t>Paiement</a:t>
            </a:r>
          </a:p>
        </p:txBody>
      </p:sp>
      <p:sp>
        <p:nvSpPr>
          <p:cNvPr id="7" name="Ellipse 6"/>
          <p:cNvSpPr/>
          <p:nvPr/>
        </p:nvSpPr>
        <p:spPr>
          <a:xfrm>
            <a:off x="5988921" y="1208632"/>
            <a:ext cx="3786143" cy="8078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1400" dirty="0"/>
              <a:t>Inscription et authentification</a:t>
            </a:r>
          </a:p>
        </p:txBody>
      </p:sp>
      <p:sp>
        <p:nvSpPr>
          <p:cNvPr id="8" name="Ellipse 7"/>
          <p:cNvSpPr/>
          <p:nvPr/>
        </p:nvSpPr>
        <p:spPr>
          <a:xfrm>
            <a:off x="5896880" y="3260600"/>
            <a:ext cx="3994095" cy="8477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 Rechercher et Filtrer les articles </a:t>
            </a:r>
            <a:endParaRPr lang="fr-FR" sz="1400" dirty="0"/>
          </a:p>
        </p:txBody>
      </p:sp>
      <p:sp>
        <p:nvSpPr>
          <p:cNvPr id="9" name="Rectangle 8"/>
          <p:cNvSpPr/>
          <p:nvPr/>
        </p:nvSpPr>
        <p:spPr>
          <a:xfrm>
            <a:off x="1998356" y="3760040"/>
            <a:ext cx="1189138" cy="3483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clients 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5896879" y="4257464"/>
            <a:ext cx="3994095" cy="8477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 </a:t>
            </a:r>
            <a:r>
              <a:rPr lang="fr-FR" sz="1400" dirty="0"/>
              <a:t>E</a:t>
            </a:r>
            <a:r>
              <a:rPr lang="fr-FR" sz="1400" dirty="0" smtClean="0"/>
              <a:t>crire les commentaires </a:t>
            </a:r>
            <a:endParaRPr lang="fr-FR" sz="1400" dirty="0"/>
          </a:p>
        </p:txBody>
      </p:sp>
      <p:cxnSp>
        <p:nvCxnSpPr>
          <p:cNvPr id="13" name="Connecteur droit 12"/>
          <p:cNvCxnSpPr>
            <a:stCxn id="2050" idx="3"/>
            <a:endCxn id="7" idx="2"/>
          </p:cNvCxnSpPr>
          <p:nvPr/>
        </p:nvCxnSpPr>
        <p:spPr>
          <a:xfrm flipV="1">
            <a:off x="3226909" y="1612534"/>
            <a:ext cx="2762012" cy="1468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2050" idx="3"/>
            <a:endCxn id="6" idx="2"/>
          </p:cNvCxnSpPr>
          <p:nvPr/>
        </p:nvCxnSpPr>
        <p:spPr>
          <a:xfrm flipV="1">
            <a:off x="3226909" y="2600958"/>
            <a:ext cx="2669971" cy="48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2050" idx="3"/>
            <a:endCxn id="8" idx="2"/>
          </p:cNvCxnSpPr>
          <p:nvPr/>
        </p:nvCxnSpPr>
        <p:spPr>
          <a:xfrm>
            <a:off x="3226909" y="3081232"/>
            <a:ext cx="2669971" cy="603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2050" idx="3"/>
            <a:endCxn id="10" idx="2"/>
          </p:cNvCxnSpPr>
          <p:nvPr/>
        </p:nvCxnSpPr>
        <p:spPr>
          <a:xfrm>
            <a:off x="3226909" y="3081232"/>
            <a:ext cx="2669970" cy="1600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5780969" y="5254328"/>
            <a:ext cx="3994095" cy="8477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Consulter commande et les produits </a:t>
            </a:r>
            <a:endParaRPr lang="fr-FR" sz="1400" dirty="0"/>
          </a:p>
        </p:txBody>
      </p:sp>
      <p:cxnSp>
        <p:nvCxnSpPr>
          <p:cNvPr id="4" name="Connecteur droit 3"/>
          <p:cNvCxnSpPr>
            <a:stCxn id="2050" idx="3"/>
            <a:endCxn id="14" idx="2"/>
          </p:cNvCxnSpPr>
          <p:nvPr/>
        </p:nvCxnSpPr>
        <p:spPr>
          <a:xfrm>
            <a:off x="3226909" y="3081232"/>
            <a:ext cx="2554060" cy="259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18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26255" y="289260"/>
            <a:ext cx="8911687" cy="882717"/>
          </a:xfrm>
        </p:spPr>
        <p:txBody>
          <a:bodyPr/>
          <a:lstStyle/>
          <a:p>
            <a:r>
              <a:rPr lang="fr-FR" dirty="0" smtClean="0"/>
              <a:t>User </a:t>
            </a:r>
            <a:r>
              <a:rPr lang="fr-FR" dirty="0" err="1" smtClean="0"/>
              <a:t>diagram</a:t>
            </a:r>
            <a:r>
              <a:rPr lang="fr-FR" dirty="0" smtClean="0"/>
              <a:t>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460590"/>
              </p:ext>
            </p:extLst>
          </p:nvPr>
        </p:nvGraphicFramePr>
        <p:xfrm>
          <a:off x="1790162" y="1622739"/>
          <a:ext cx="1872867" cy="1622737"/>
        </p:xfrm>
        <a:graphic>
          <a:graphicData uri="http://schemas.openxmlformats.org/drawingml/2006/table">
            <a:tbl>
              <a:tblPr firstRow="1" firstCol="1" bandRow="1"/>
              <a:tblGrid>
                <a:gridCol w="1872867"/>
              </a:tblGrid>
              <a:tr h="3829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600" b="1" baseline="0" dirty="0" err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Admin</a:t>
                      </a:r>
                      <a:r>
                        <a:rPr lang="fr-FR" sz="1600" b="1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98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Name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Adress</a:t>
                      </a: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solidFill>
                            <a:srgbClr val="0F0F19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Telephone</a:t>
                      </a:r>
                      <a:r>
                        <a:rPr lang="fr-FR" sz="1400" dirty="0">
                          <a:solidFill>
                            <a:srgbClr val="0F0F19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dirty="0" err="1" smtClean="0">
                          <a:solidFill>
                            <a:srgbClr val="0F0F19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number</a:t>
                      </a:r>
                      <a:r>
                        <a:rPr lang="fr-FR" sz="1400" dirty="0" smtClean="0">
                          <a:solidFill>
                            <a:srgbClr val="0F0F19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485610"/>
              </p:ext>
            </p:extLst>
          </p:nvPr>
        </p:nvGraphicFramePr>
        <p:xfrm>
          <a:off x="7474007" y="642251"/>
          <a:ext cx="1887220" cy="2621280"/>
        </p:xfrm>
        <a:graphic>
          <a:graphicData uri="http://schemas.openxmlformats.org/drawingml/2006/table">
            <a:tbl>
              <a:tblPr firstRow="1" firstCol="1" bandRow="1"/>
              <a:tblGrid>
                <a:gridCol w="1887220"/>
              </a:tblGrid>
              <a:tr h="44958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Client </a:t>
                      </a:r>
                      <a:endParaRPr lang="fr-FR" sz="1600" b="1" kern="1200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17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LastName</a:t>
                      </a:r>
                      <a:r>
                        <a:rPr lang="fr-FR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fr-FR" sz="14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FirstName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Adress</a:t>
                      </a: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solidFill>
                            <a:srgbClr val="0F0F19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Telephone</a:t>
                      </a:r>
                      <a:r>
                        <a:rPr lang="fr-FR" sz="1400" dirty="0">
                          <a:solidFill>
                            <a:srgbClr val="0F0F19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dirty="0" err="1" smtClean="0">
                          <a:solidFill>
                            <a:srgbClr val="0F0F19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number</a:t>
                      </a:r>
                      <a:endParaRPr lang="fr-FR" sz="1400" dirty="0" smtClean="0">
                        <a:solidFill>
                          <a:srgbClr val="0F0F19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rgbClr val="0F0F19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Age 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solidFill>
                            <a:srgbClr val="0F0F19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Adresse email 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err="1" smtClean="0">
                          <a:solidFill>
                            <a:srgbClr val="0F0F19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Numero</a:t>
                      </a:r>
                      <a:r>
                        <a:rPr lang="fr-FR" sz="1400" dirty="0" smtClean="0">
                          <a:solidFill>
                            <a:srgbClr val="0F0F19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carte bancaire 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089678"/>
              </p:ext>
            </p:extLst>
          </p:nvPr>
        </p:nvGraphicFramePr>
        <p:xfrm>
          <a:off x="7416948" y="4770405"/>
          <a:ext cx="1887220" cy="1769695"/>
        </p:xfrm>
        <a:graphic>
          <a:graphicData uri="http://schemas.openxmlformats.org/drawingml/2006/table">
            <a:tbl>
              <a:tblPr firstRow="1" firstCol="1" bandRow="1"/>
              <a:tblGrid>
                <a:gridCol w="1887220"/>
              </a:tblGrid>
              <a:tr h="4895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Les produits </a:t>
                      </a:r>
                      <a:endParaRPr lang="fr-FR" sz="1600" b="1" kern="1200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17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Name </a:t>
                      </a:r>
                      <a:r>
                        <a:rPr lang="fr-FR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l’article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Photo</a:t>
                      </a:r>
                      <a:r>
                        <a:rPr lang="fr-FR" sz="14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Prix 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Description </a:t>
                      </a:r>
                      <a:endParaRPr lang="fr-FR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45396"/>
              </p:ext>
            </p:extLst>
          </p:nvPr>
        </p:nvGraphicFramePr>
        <p:xfrm>
          <a:off x="1801736" y="4770405"/>
          <a:ext cx="1887220" cy="1769695"/>
        </p:xfrm>
        <a:graphic>
          <a:graphicData uri="http://schemas.openxmlformats.org/drawingml/2006/table">
            <a:tbl>
              <a:tblPr firstRow="1" firstCol="1" bandRow="1"/>
              <a:tblGrid>
                <a:gridCol w="1887220"/>
              </a:tblGrid>
              <a:tr h="4895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Les commandes </a:t>
                      </a:r>
                      <a:endParaRPr lang="fr-FR" sz="1600" b="1" kern="1200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17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Name </a:t>
                      </a:r>
                      <a:r>
                        <a:rPr lang="fr-FR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l’article 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Quantite</a:t>
                      </a:r>
                      <a:r>
                        <a:rPr lang="fr-FR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Facture</a:t>
                      </a:r>
                      <a:r>
                        <a:rPr lang="fr-FR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Pannier</a:t>
                      </a:r>
                      <a:r>
                        <a:rPr lang="fr-FR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fr-FR" sz="14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5" name="Connecteur droit 14"/>
          <p:cNvCxnSpPr>
            <a:endCxn id="6" idx="0"/>
          </p:cNvCxnSpPr>
          <p:nvPr/>
        </p:nvCxnSpPr>
        <p:spPr>
          <a:xfrm>
            <a:off x="8345510" y="3232597"/>
            <a:ext cx="15048" cy="153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45346" y="3232597"/>
            <a:ext cx="15048" cy="153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40534" y="3787463"/>
            <a:ext cx="809625" cy="342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work</a:t>
            </a:r>
            <a:endParaRPr lang="fr-FR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39812" y="3787463"/>
            <a:ext cx="809625" cy="342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attend</a:t>
            </a:r>
            <a:endParaRPr lang="fr-FR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642575" y="2244144"/>
            <a:ext cx="3840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982849" y="2072694"/>
            <a:ext cx="809625" cy="342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register</a:t>
            </a:r>
            <a:endParaRPr lang="fr-FR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Connecteur droit 20"/>
          <p:cNvCxnSpPr/>
          <p:nvPr/>
        </p:nvCxnSpPr>
        <p:spPr>
          <a:xfrm>
            <a:off x="3642575" y="5474595"/>
            <a:ext cx="37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982848" y="5303145"/>
            <a:ext cx="809625" cy="342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lead</a:t>
            </a:r>
            <a:endParaRPr lang="fr-FR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Connecteur droit 24"/>
          <p:cNvCxnSpPr>
            <a:endCxn id="5" idx="1"/>
          </p:cNvCxnSpPr>
          <p:nvPr/>
        </p:nvCxnSpPr>
        <p:spPr>
          <a:xfrm flipV="1">
            <a:off x="3655857" y="1952891"/>
            <a:ext cx="3818150" cy="281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231919" y="1939905"/>
            <a:ext cx="456017" cy="2639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1..1</a:t>
            </a:r>
            <a:endParaRPr lang="fr-FR" sz="1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83337" y="1888241"/>
            <a:ext cx="456017" cy="2639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fr-FR" sz="1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..N</a:t>
            </a:r>
            <a:endParaRPr lang="fr-FR" sz="1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421428" y="3355155"/>
            <a:ext cx="456017" cy="2639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fr-FR" sz="1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..N</a:t>
            </a:r>
            <a:endParaRPr lang="fr-FR" sz="1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421428" y="4318398"/>
            <a:ext cx="456017" cy="2639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fr-FR" sz="1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..N</a:t>
            </a:r>
            <a:endParaRPr lang="fr-FR" sz="1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83564" y="5124898"/>
            <a:ext cx="456017" cy="2639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fr-FR" sz="1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..N</a:t>
            </a:r>
            <a:endParaRPr lang="fr-FR" sz="1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91757" y="5161165"/>
            <a:ext cx="456017" cy="2639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fr-FR" sz="1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..N</a:t>
            </a:r>
            <a:endParaRPr lang="fr-FR" sz="1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69069" y="4321017"/>
            <a:ext cx="456017" cy="2639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fr-FR" sz="1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..N</a:t>
            </a:r>
            <a:endParaRPr lang="fr-FR" sz="1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34035" y="3355155"/>
            <a:ext cx="456017" cy="2639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fr-FR" sz="1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..N</a:t>
            </a:r>
            <a:endParaRPr lang="fr-FR" sz="1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19765" y="4460172"/>
            <a:ext cx="456017" cy="2639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fr-FR" sz="1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..N</a:t>
            </a:r>
            <a:endParaRPr lang="fr-FR" sz="1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49131" y="2568448"/>
            <a:ext cx="456017" cy="2639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fr-FR" sz="1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..N</a:t>
            </a:r>
            <a:endParaRPr lang="fr-FR" sz="1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15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1521</TotalTime>
  <Words>196</Words>
  <Application>Microsoft Office PowerPoint</Application>
  <PresentationFormat>Grand écran</PresentationFormat>
  <Paragraphs>63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Courier New</vt:lpstr>
      <vt:lpstr>Times New Roman</vt:lpstr>
      <vt:lpstr>Wingdings 3</vt:lpstr>
      <vt:lpstr>Brin</vt:lpstr>
      <vt:lpstr>Description de projet </vt:lpstr>
      <vt:lpstr>Identification des acteurs </vt:lpstr>
      <vt:lpstr>User case </vt:lpstr>
      <vt:lpstr>User case </vt:lpstr>
      <vt:lpstr>User diagram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Description de projet</dc:title>
  <dc:creator>Wajdi KM</dc:creator>
  <cp:lastModifiedBy>Wajdi KM</cp:lastModifiedBy>
  <cp:revision>24</cp:revision>
  <dcterms:created xsi:type="dcterms:W3CDTF">2022-10-06T09:11:15Z</dcterms:created>
  <dcterms:modified xsi:type="dcterms:W3CDTF">2022-10-07T18:36:48Z</dcterms:modified>
</cp:coreProperties>
</file>