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3" r:id="rId9"/>
    <p:sldId id="265" r:id="rId10"/>
    <p:sldId id="262" r:id="rId11"/>
    <p:sldId id="264" r:id="rId12"/>
    <p:sldId id="266" r:id="rId13"/>
    <p:sldId id="267" r:id="rId14"/>
    <p:sldId id="271" r:id="rId15"/>
    <p:sldId id="272" r:id="rId16"/>
    <p:sldId id="273" r:id="rId17"/>
    <p:sldId id="274" r:id="rId18"/>
    <p:sldId id="275" r:id="rId19"/>
    <p:sldId id="276" r:id="rId20"/>
    <p:sldId id="277" r:id="rId21"/>
    <p:sldId id="278" r:id="rId22"/>
    <p:sldId id="268" r:id="rId23"/>
    <p:sldId id="269" r:id="rId24"/>
    <p:sldId id="270" r:id="rId25"/>
  </p:sldIdLst>
  <p:sldSz cx="12188825"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25" name="PlaceHolder 2"/>
          <p:cNvSpPr>
            <a:spLocks noGrp="1"/>
          </p:cNvSpPr>
          <p:nvPr>
            <p:ph type="body"/>
          </p:nvPr>
        </p:nvSpPr>
        <p:spPr>
          <a:xfrm>
            <a:off x="609120" y="1604520"/>
            <a:ext cx="10969560" cy="1896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609120" y="3682080"/>
            <a:ext cx="1096956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28"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6230160" y="3682080"/>
            <a:ext cx="53528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33" name="PlaceHolder 2"/>
          <p:cNvSpPr>
            <a:spLocks noGrp="1"/>
          </p:cNvSpPr>
          <p:nvPr>
            <p:ph type="body"/>
          </p:nvPr>
        </p:nvSpPr>
        <p:spPr>
          <a:xfrm>
            <a:off x="609120" y="1604520"/>
            <a:ext cx="3531960" cy="189684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4318200" y="1604520"/>
            <a:ext cx="3531960" cy="189684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8026920" y="1604520"/>
            <a:ext cx="3531960" cy="189684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609120" y="3682080"/>
            <a:ext cx="3531960" cy="189684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4318200" y="3682080"/>
            <a:ext cx="3531960" cy="189684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8026920" y="3682080"/>
            <a:ext cx="353196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609120" y="1604520"/>
            <a:ext cx="1096956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609120" y="1604520"/>
            <a:ext cx="1096956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120" y="273600"/>
            <a:ext cx="1096956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4" name="PlaceHolder 2"/>
          <p:cNvSpPr>
            <a:spLocks noGrp="1"/>
          </p:cNvSpPr>
          <p:nvPr>
            <p:ph type="subTitle"/>
          </p:nvPr>
        </p:nvSpPr>
        <p:spPr>
          <a:xfrm>
            <a:off x="609120" y="1604520"/>
            <a:ext cx="1096956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6230160" y="3682080"/>
            <a:ext cx="53528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609120" y="3682080"/>
            <a:ext cx="1096956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609120" y="1604520"/>
            <a:ext cx="1096956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09120" y="3682080"/>
            <a:ext cx="1096956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6230160" y="3682080"/>
            <a:ext cx="53528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609120" y="1604520"/>
            <a:ext cx="353196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4318200" y="1604520"/>
            <a:ext cx="353196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8026920" y="1604520"/>
            <a:ext cx="3531960" cy="189684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609120" y="3682080"/>
            <a:ext cx="3531960" cy="189684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4318200" y="3682080"/>
            <a:ext cx="3531960" cy="189684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8026920" y="3682080"/>
            <a:ext cx="353196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6" name="PlaceHolder 2"/>
          <p:cNvSpPr>
            <a:spLocks noGrp="1"/>
          </p:cNvSpPr>
          <p:nvPr>
            <p:ph type="body"/>
          </p:nvPr>
        </p:nvSpPr>
        <p:spPr>
          <a:xfrm>
            <a:off x="609120" y="1604520"/>
            <a:ext cx="1096956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8"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120" y="273600"/>
            <a:ext cx="1096956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13"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17"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6230160" y="3682080"/>
            <a:ext cx="53528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3600"/>
            <a:ext cx="10969560" cy="1144800"/>
          </a:xfrm>
          <a:prstGeom prst="rect">
            <a:avLst/>
          </a:prstGeom>
        </p:spPr>
        <p:txBody>
          <a:bodyPr lIns="0" tIns="0" rIns="0" bIns="0" anchor="ctr"/>
          <a:lstStyle/>
          <a:p>
            <a:pPr algn="ctr"/>
            <a:endParaRPr lang="en-IN" sz="4400" b="0" strike="noStrike" spc="-1">
              <a:latin typeface="Arial"/>
            </a:endParaRPr>
          </a:p>
        </p:txBody>
      </p:sp>
      <p:sp>
        <p:nvSpPr>
          <p:cNvPr id="21"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609120" y="3682080"/>
            <a:ext cx="1096956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0" y="0"/>
            <a:ext cx="12188160" cy="6857280"/>
          </a:xfrm>
          <a:prstGeom prst="rect">
            <a:avLst/>
          </a:prstGeom>
          <a:ln w="9360">
            <a:noFill/>
          </a:ln>
        </p:spPr>
      </p:pic>
      <p:sp>
        <p:nvSpPr>
          <p:cNvPr id="4" name="PlaceHolder 1"/>
          <p:cNvSpPr>
            <a:spLocks noGrp="1"/>
          </p:cNvSpPr>
          <p:nvPr>
            <p:ph type="title"/>
          </p:nvPr>
        </p:nvSpPr>
        <p:spPr>
          <a:xfrm>
            <a:off x="609120" y="273600"/>
            <a:ext cx="1096956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2" name="PlaceHolder 2"/>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2"/>
          <p:cNvPicPr/>
          <p:nvPr/>
        </p:nvPicPr>
        <p:blipFill>
          <a:blip r:embed="rId14"/>
          <a:stretch/>
        </p:blipFill>
        <p:spPr>
          <a:xfrm>
            <a:off x="0" y="0"/>
            <a:ext cx="12188160" cy="6857280"/>
          </a:xfrm>
          <a:prstGeom prst="rect">
            <a:avLst/>
          </a:prstGeom>
          <a:ln w="9360">
            <a:noFill/>
          </a:ln>
        </p:spPr>
      </p:pic>
      <p:sp>
        <p:nvSpPr>
          <p:cNvPr id="40" name="PlaceHolder 1"/>
          <p:cNvSpPr>
            <a:spLocks noGrp="1"/>
          </p:cNvSpPr>
          <p:nvPr>
            <p:ph type="title"/>
          </p:nvPr>
        </p:nvSpPr>
        <p:spPr>
          <a:xfrm>
            <a:off x="609480" y="190440"/>
            <a:ext cx="10968840" cy="581760"/>
          </a:xfrm>
          <a:prstGeom prst="rect">
            <a:avLst/>
          </a:prstGeom>
        </p:spPr>
        <p:txBody>
          <a:bodyPr lIns="0" tIns="0" rIns="0" bIns="0" anchor="ctr"/>
          <a:lstStyle/>
          <a:p>
            <a:r>
              <a:rPr lang="en-IN" sz="1800" b="0" strike="noStrike" spc="-1">
                <a:latin typeface="Arial"/>
              </a:rPr>
              <a:t>Click to edit the title text format</a:t>
            </a:r>
          </a:p>
        </p:txBody>
      </p:sp>
      <p:sp>
        <p:nvSpPr>
          <p:cNvPr id="41" name="PlaceHolder 2"/>
          <p:cNvSpPr>
            <a:spLocks noGrp="1"/>
          </p:cNvSpPr>
          <p:nvPr>
            <p:ph type="body"/>
          </p:nvPr>
        </p:nvSpPr>
        <p:spPr>
          <a:xfrm>
            <a:off x="609480" y="1174680"/>
            <a:ext cx="5352480" cy="4952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42" name="PlaceHolder 3"/>
          <p:cNvSpPr>
            <a:spLocks noGrp="1"/>
          </p:cNvSpPr>
          <p:nvPr>
            <p:ph type="body"/>
          </p:nvPr>
        </p:nvSpPr>
        <p:spPr>
          <a:xfrm>
            <a:off x="6230520" y="1174680"/>
            <a:ext cx="5352480" cy="4952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609480" y="190440"/>
            <a:ext cx="10968840" cy="1078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0" strike="noStrike" spc="-1">
                <a:solidFill>
                  <a:srgbClr val="000000"/>
                </a:solidFill>
                <a:latin typeface="Arial"/>
                <a:ea typeface="SimSun"/>
              </a:rPr>
              <a:t>Book Recommendation System </a:t>
            </a:r>
            <a:endParaRPr lang="en-IN" sz="3600" b="0" strike="noStrike" spc="-1">
              <a:latin typeface="Arial"/>
            </a:endParaRPr>
          </a:p>
        </p:txBody>
      </p:sp>
      <p:sp>
        <p:nvSpPr>
          <p:cNvPr id="80" name="CustomShape 2"/>
          <p:cNvSpPr/>
          <p:nvPr/>
        </p:nvSpPr>
        <p:spPr>
          <a:xfrm>
            <a:off x="1446120" y="1828800"/>
            <a:ext cx="9600480" cy="419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800"/>
              </a:spcBef>
            </a:pPr>
            <a:r>
              <a:rPr lang="en-IN" sz="1600" b="0" strike="noStrike" spc="-1">
                <a:solidFill>
                  <a:srgbClr val="000000"/>
                </a:solidFill>
                <a:latin typeface="Arial"/>
                <a:ea typeface="SimSun"/>
              </a:rPr>
              <a:t>Department of Computer Science and Engineering </a:t>
            </a:r>
            <a:endParaRPr lang="en-IN" sz="1600" b="0" strike="noStrike" spc="-1">
              <a:latin typeface="Arial"/>
            </a:endParaRPr>
          </a:p>
          <a:p>
            <a:pPr algn="ctr">
              <a:lnSpc>
                <a:spcPct val="90000"/>
              </a:lnSpc>
              <a:spcBef>
                <a:spcPts val="1800"/>
              </a:spcBef>
            </a:pPr>
            <a:r>
              <a:rPr lang="en-IN" sz="2000" b="0" strike="noStrike" spc="-1">
                <a:solidFill>
                  <a:srgbClr val="000000"/>
                </a:solidFill>
                <a:latin typeface="Arial"/>
                <a:ea typeface="SimSun"/>
              </a:rPr>
              <a:t>(Supervisor:  </a:t>
            </a:r>
            <a:r>
              <a:rPr lang="en-IN" sz="2000" b="1" strike="noStrike" spc="-1">
                <a:solidFill>
                  <a:srgbClr val="952507"/>
                </a:solidFill>
                <a:latin typeface="Arial"/>
                <a:ea typeface="SimSun"/>
              </a:rPr>
              <a:t>Mr. Kedarnath Singh </a:t>
            </a:r>
            <a:r>
              <a:rPr lang="en-IN" sz="2000" b="0" strike="noStrike" spc="-1">
                <a:solidFill>
                  <a:srgbClr val="000000"/>
                </a:solidFill>
                <a:latin typeface="Arial"/>
                <a:ea typeface="SimSun"/>
              </a:rPr>
              <a:t>)</a:t>
            </a:r>
            <a:endParaRPr lang="en-IN" sz="2000" b="0" strike="noStrike" spc="-1">
              <a:latin typeface="Arial"/>
            </a:endParaRPr>
          </a:p>
          <a:p>
            <a:pPr algn="ctr">
              <a:lnSpc>
                <a:spcPct val="90000"/>
              </a:lnSpc>
              <a:spcBef>
                <a:spcPts val="1800"/>
              </a:spcBef>
            </a:pPr>
            <a:endParaRPr lang="en-IN" sz="2000" b="0" strike="noStrike" spc="-1">
              <a:latin typeface="Arial"/>
            </a:endParaRPr>
          </a:p>
          <a:p>
            <a:pPr algn="ctr">
              <a:lnSpc>
                <a:spcPct val="90000"/>
              </a:lnSpc>
              <a:spcBef>
                <a:spcPts val="1800"/>
              </a:spcBef>
            </a:pPr>
            <a:endParaRPr lang="en-IN" sz="2000" b="0" strike="noStrike" spc="-1">
              <a:latin typeface="Arial"/>
            </a:endParaRPr>
          </a:p>
          <a:p>
            <a:pPr algn="ctr">
              <a:lnSpc>
                <a:spcPct val="90000"/>
              </a:lnSpc>
              <a:spcBef>
                <a:spcPts val="1800"/>
              </a:spcBef>
            </a:pPr>
            <a:endParaRPr lang="en-IN" sz="2000" b="0" strike="noStrike" spc="-1">
              <a:latin typeface="Arial"/>
            </a:endParaRPr>
          </a:p>
          <a:p>
            <a:pPr algn="ctr">
              <a:lnSpc>
                <a:spcPct val="90000"/>
              </a:lnSpc>
              <a:spcBef>
                <a:spcPts val="1800"/>
              </a:spcBef>
            </a:pPr>
            <a:endParaRPr lang="en-IN" sz="2000" b="0" strike="noStrike" spc="-1">
              <a:latin typeface="Arial"/>
            </a:endParaRPr>
          </a:p>
          <a:p>
            <a:pPr algn="ctr">
              <a:lnSpc>
                <a:spcPct val="90000"/>
              </a:lnSpc>
              <a:spcBef>
                <a:spcPts val="1800"/>
              </a:spcBef>
            </a:pPr>
            <a:r>
              <a:rPr lang="en-IN" sz="2000" b="0" strike="noStrike" spc="-1">
                <a:solidFill>
                  <a:srgbClr val="000000"/>
                </a:solidFill>
                <a:latin typeface="Arial"/>
                <a:ea typeface="SimSun"/>
              </a:rPr>
              <a:t>Group Members</a:t>
            </a:r>
            <a:endParaRPr lang="en-IN" sz="2000" b="0" strike="noStrike" spc="-1">
              <a:latin typeface="Arial"/>
            </a:endParaRPr>
          </a:p>
          <a:p>
            <a:pPr algn="ctr">
              <a:lnSpc>
                <a:spcPct val="90000"/>
              </a:lnSpc>
              <a:spcBef>
                <a:spcPts val="1800"/>
              </a:spcBef>
            </a:pPr>
            <a:endParaRPr lang="en-IN" sz="2000" b="0" strike="noStrike" spc="-1">
              <a:latin typeface="Arial"/>
            </a:endParaRPr>
          </a:p>
        </p:txBody>
      </p:sp>
      <p:pic>
        <p:nvPicPr>
          <p:cNvPr id="81" name="Picture 2"/>
          <p:cNvPicPr/>
          <p:nvPr/>
        </p:nvPicPr>
        <p:blipFill>
          <a:blip r:embed="rId2"/>
          <a:stretch/>
        </p:blipFill>
        <p:spPr>
          <a:xfrm>
            <a:off x="5194440" y="2629080"/>
            <a:ext cx="1828080" cy="1604160"/>
          </a:xfrm>
          <a:prstGeom prst="rect">
            <a:avLst/>
          </a:prstGeom>
          <a:ln w="9360">
            <a:noFill/>
          </a:ln>
        </p:spPr>
      </p:pic>
      <p:graphicFrame>
        <p:nvGraphicFramePr>
          <p:cNvPr id="82" name="Table 3"/>
          <p:cNvGraphicFramePr/>
          <p:nvPr/>
        </p:nvGraphicFramePr>
        <p:xfrm>
          <a:off x="2278080" y="4437000"/>
          <a:ext cx="8274240" cy="1468080"/>
        </p:xfrm>
        <a:graphic>
          <a:graphicData uri="http://schemas.openxmlformats.org/drawingml/2006/table">
            <a:tbl>
              <a:tblPr/>
              <a:tblGrid>
                <a:gridCol w="2334600">
                  <a:extLst>
                    <a:ext uri="{9D8B030D-6E8A-4147-A177-3AD203B41FA5}">
                      <a16:colId xmlns:a16="http://schemas.microsoft.com/office/drawing/2014/main" val="20000"/>
                    </a:ext>
                  </a:extLst>
                </a:gridCol>
                <a:gridCol w="1712160">
                  <a:extLst>
                    <a:ext uri="{9D8B030D-6E8A-4147-A177-3AD203B41FA5}">
                      <a16:colId xmlns:a16="http://schemas.microsoft.com/office/drawing/2014/main" val="20001"/>
                    </a:ext>
                  </a:extLst>
                </a:gridCol>
                <a:gridCol w="4227480">
                  <a:extLst>
                    <a:ext uri="{9D8B030D-6E8A-4147-A177-3AD203B41FA5}">
                      <a16:colId xmlns:a16="http://schemas.microsoft.com/office/drawing/2014/main" val="20002"/>
                    </a:ext>
                  </a:extLst>
                </a:gridCol>
              </a:tblGrid>
              <a:tr h="495360">
                <a:tc>
                  <a:txBody>
                    <a:bodyPr/>
                    <a:lstStyle/>
                    <a:p>
                      <a:pPr algn="ctr">
                        <a:lnSpc>
                          <a:spcPct val="100000"/>
                        </a:lnSpc>
                      </a:pPr>
                      <a:r>
                        <a:rPr lang="en-IN" sz="1400" b="1" strike="noStrike" spc="-1">
                          <a:solidFill>
                            <a:srgbClr val="FFFFFF"/>
                          </a:solidFill>
                          <a:latin typeface="Arial"/>
                          <a:ea typeface="SimSun"/>
                        </a:rPr>
                        <a:t>Name of Member</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73109"/>
                    </a:solidFill>
                  </a:tcPr>
                </a:tc>
                <a:tc>
                  <a:txBody>
                    <a:bodyPr/>
                    <a:lstStyle/>
                    <a:p>
                      <a:pPr algn="ctr">
                        <a:lnSpc>
                          <a:spcPct val="100000"/>
                        </a:lnSpc>
                      </a:pPr>
                      <a:r>
                        <a:rPr lang="en-IN" sz="1400" b="1" strike="noStrike" spc="-1">
                          <a:solidFill>
                            <a:srgbClr val="FFFFFF"/>
                          </a:solidFill>
                          <a:latin typeface="Arial"/>
                          <a:ea typeface="SimSun"/>
                        </a:rPr>
                        <a:t>Roll Number</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73109"/>
                    </a:solidFill>
                  </a:tcPr>
                </a:tc>
                <a:tc>
                  <a:txBody>
                    <a:bodyPr/>
                    <a:lstStyle/>
                    <a:p>
                      <a:pPr algn="ctr">
                        <a:lnSpc>
                          <a:spcPct val="100000"/>
                        </a:lnSpc>
                      </a:pPr>
                      <a:r>
                        <a:rPr lang="en-IN" sz="1400" b="1" strike="noStrike" spc="-1">
                          <a:solidFill>
                            <a:srgbClr val="FFFFFF"/>
                          </a:solidFill>
                          <a:latin typeface="Arial"/>
                          <a:ea typeface="SimSun"/>
                        </a:rPr>
                        <a:t>Role</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73109"/>
                    </a:solidFill>
                  </a:tcPr>
                </a:tc>
                <a:extLst>
                  <a:ext uri="{0D108BD9-81ED-4DB2-BD59-A6C34878D82A}">
                    <a16:rowId xmlns:a16="http://schemas.microsoft.com/office/drawing/2014/main" val="10000"/>
                  </a:ext>
                </a:extLst>
              </a:tr>
              <a:tr h="486360">
                <a:tc>
                  <a:txBody>
                    <a:bodyPr/>
                    <a:lstStyle/>
                    <a:p>
                      <a:pPr algn="ctr">
                        <a:lnSpc>
                          <a:spcPct val="100000"/>
                        </a:lnSpc>
                      </a:pPr>
                      <a:r>
                        <a:rPr lang="en-IN" sz="1400" b="0" strike="noStrike" spc="-1">
                          <a:solidFill>
                            <a:srgbClr val="000000"/>
                          </a:solidFill>
                          <a:latin typeface="Arial"/>
                          <a:ea typeface="SimSun"/>
                        </a:rPr>
                        <a:t>Satyam Pant</a:t>
                      </a:r>
                      <a:endParaRPr lang="en-IN"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ACDCC"/>
                    </a:solidFill>
                  </a:tcPr>
                </a:tc>
                <a:tc>
                  <a:txBody>
                    <a:bodyPr/>
                    <a:lstStyle/>
                    <a:p>
                      <a:pPr algn="ctr">
                        <a:lnSpc>
                          <a:spcPct val="100000"/>
                        </a:lnSpc>
                      </a:pPr>
                      <a:r>
                        <a:rPr lang="en-IN" sz="1400" b="0" strike="noStrike" spc="-1">
                          <a:solidFill>
                            <a:srgbClr val="000000"/>
                          </a:solidFill>
                          <a:latin typeface="Arial"/>
                          <a:ea typeface="SimSun"/>
                        </a:rPr>
                        <a:t>1613310190</a:t>
                      </a:r>
                      <a:endParaRPr lang="en-IN"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ACDCC"/>
                    </a:solidFill>
                  </a:tcPr>
                </a:tc>
                <a:tc>
                  <a:txBody>
                    <a:bodyPr/>
                    <a:lstStyle/>
                    <a:p>
                      <a:pPr algn="ctr">
                        <a:lnSpc>
                          <a:spcPct val="100000"/>
                        </a:lnSpc>
                      </a:pPr>
                      <a:r>
                        <a:rPr lang="en-IN" sz="1400" b="0" strike="noStrike" spc="-1">
                          <a:solidFill>
                            <a:srgbClr val="000000"/>
                          </a:solidFill>
                          <a:latin typeface="Arial"/>
                          <a:ea typeface="SimSun"/>
                        </a:rPr>
                        <a:t>Team Leader &amp; Back-End Developer</a:t>
                      </a:r>
                      <a:endParaRPr lang="en-IN"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ACDCC"/>
                    </a:solidFill>
                  </a:tcPr>
                </a:tc>
                <a:extLst>
                  <a:ext uri="{0D108BD9-81ED-4DB2-BD59-A6C34878D82A}">
                    <a16:rowId xmlns:a16="http://schemas.microsoft.com/office/drawing/2014/main" val="10001"/>
                  </a:ext>
                </a:extLst>
              </a:tr>
              <a:tr h="486360">
                <a:tc>
                  <a:txBody>
                    <a:bodyPr/>
                    <a:lstStyle/>
                    <a:p>
                      <a:pPr algn="ctr">
                        <a:lnSpc>
                          <a:spcPct val="100000"/>
                        </a:lnSpc>
                      </a:pPr>
                      <a:r>
                        <a:rPr lang="en-IN" sz="1400" b="0" strike="noStrike" spc="-1">
                          <a:solidFill>
                            <a:srgbClr val="000000"/>
                          </a:solidFill>
                          <a:latin typeface="Arial"/>
                          <a:ea typeface="SimSun"/>
                        </a:rPr>
                        <a:t>Sahil Pandey</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pPr algn="ctr">
                        <a:lnSpc>
                          <a:spcPct val="100000"/>
                        </a:lnSpc>
                      </a:pPr>
                      <a:r>
                        <a:rPr lang="en-IN" sz="1400" b="0" strike="noStrike" spc="-1">
                          <a:solidFill>
                            <a:srgbClr val="000000"/>
                          </a:solidFill>
                          <a:latin typeface="Arial"/>
                          <a:ea typeface="SimSun"/>
                        </a:rPr>
                        <a:t>1613310184</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tc>
                  <a:txBody>
                    <a:bodyPr/>
                    <a:lstStyle/>
                    <a:p>
                      <a:pPr algn="ctr">
                        <a:lnSpc>
                          <a:spcPct val="100000"/>
                        </a:lnSpc>
                      </a:pPr>
                      <a:r>
                        <a:rPr lang="en-IN" sz="1400" b="0" strike="noStrike" spc="-1">
                          <a:solidFill>
                            <a:srgbClr val="000000"/>
                          </a:solidFill>
                          <a:latin typeface="Arial"/>
                          <a:ea typeface="SimSun"/>
                        </a:rPr>
                        <a:t>Documentation &amp; Front-End Developer</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5E7E7"/>
                    </a:solidFill>
                  </a:tcPr>
                </a:tc>
                <a:extLst>
                  <a:ext uri="{0D108BD9-81ED-4DB2-BD59-A6C34878D82A}">
                    <a16:rowId xmlns:a16="http://schemas.microsoft.com/office/drawing/2014/main" val="10002"/>
                  </a:ext>
                </a:extLst>
              </a:tr>
            </a:tbl>
          </a:graphicData>
        </a:graphic>
      </p:graphicFrame>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609480" y="190440"/>
            <a:ext cx="10968840" cy="581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strike="noStrike" spc="-1">
                <a:solidFill>
                  <a:srgbClr val="000000"/>
                </a:solidFill>
                <a:latin typeface="Arial"/>
                <a:ea typeface="SimSun"/>
              </a:rPr>
              <a:t>PROPOSED SOLUTION</a:t>
            </a:r>
            <a:endParaRPr lang="en-IN" sz="3600" b="0" strike="noStrike" spc="-1">
              <a:latin typeface="Arial"/>
            </a:endParaRPr>
          </a:p>
        </p:txBody>
      </p:sp>
      <p:sp>
        <p:nvSpPr>
          <p:cNvPr id="102" name="CustomShape 2"/>
          <p:cNvSpPr/>
          <p:nvPr/>
        </p:nvSpPr>
        <p:spPr>
          <a:xfrm>
            <a:off x="609480" y="1174680"/>
            <a:ext cx="10968840" cy="4952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400"/>
              </a:spcBef>
            </a:pPr>
            <a:r>
              <a:rPr lang="en-IN" sz="2000" b="0" strike="noStrike" spc="-1">
                <a:solidFill>
                  <a:srgbClr val="000000"/>
                </a:solidFill>
                <a:latin typeface="Arial"/>
                <a:ea typeface="SimSun"/>
              </a:rPr>
              <a:t>     Sometimes most libraries don't support scalable production systems out of the box, therefore some solutions are made to overcome these challenges:</a:t>
            </a:r>
            <a:endParaRPr lang="en-IN" sz="2000" b="0" strike="noStrike" spc="-1">
              <a:latin typeface="Arial"/>
            </a:endParaRPr>
          </a:p>
          <a:p>
            <a:pPr marL="343080" indent="-342360">
              <a:lnSpc>
                <a:spcPct val="150000"/>
              </a:lnSpc>
              <a:spcBef>
                <a:spcPts val="400"/>
              </a:spcBef>
              <a:buClr>
                <a:srgbClr val="000000"/>
              </a:buClr>
              <a:buFont typeface="Symbol"/>
              <a:buChar char=""/>
            </a:pPr>
            <a:r>
              <a:rPr lang="en-IN" sz="2000" b="0" strike="noStrike" spc="-1">
                <a:solidFill>
                  <a:srgbClr val="000000"/>
                </a:solidFill>
                <a:latin typeface="Arial"/>
                <a:ea typeface="SimSun"/>
              </a:rPr>
              <a:t>Predicting dynamically</a:t>
            </a:r>
            <a:endParaRPr lang="en-IN" sz="2000" b="0" strike="noStrike" spc="-1">
              <a:latin typeface="Arial"/>
            </a:endParaRPr>
          </a:p>
          <a:p>
            <a:pPr marL="343080" indent="-342360">
              <a:lnSpc>
                <a:spcPct val="150000"/>
              </a:lnSpc>
              <a:spcBef>
                <a:spcPts val="400"/>
              </a:spcBef>
              <a:buClr>
                <a:srgbClr val="000000"/>
              </a:buClr>
              <a:buFont typeface="Symbol"/>
              <a:buChar char=""/>
            </a:pPr>
            <a:r>
              <a:rPr lang="en-IN" sz="2000" b="0" strike="noStrike" spc="-1">
                <a:solidFill>
                  <a:srgbClr val="000000"/>
                </a:solidFill>
                <a:latin typeface="Arial"/>
                <a:ea typeface="SimSun"/>
              </a:rPr>
              <a:t>Optimizing response time</a:t>
            </a:r>
            <a:endParaRPr lang="en-IN" sz="2000" b="0" strike="noStrike" spc="-1">
              <a:latin typeface="Arial"/>
            </a:endParaRPr>
          </a:p>
          <a:p>
            <a:pPr marL="343080" indent="-342360">
              <a:lnSpc>
                <a:spcPct val="150000"/>
              </a:lnSpc>
              <a:spcBef>
                <a:spcPts val="400"/>
              </a:spcBef>
              <a:buClr>
                <a:srgbClr val="000000"/>
              </a:buClr>
              <a:buFont typeface="Symbol"/>
              <a:buChar char=""/>
            </a:pPr>
            <a:r>
              <a:rPr lang="en-IN" sz="2000" b="0" strike="noStrike" spc="-1">
                <a:solidFill>
                  <a:srgbClr val="000000"/>
                </a:solidFill>
                <a:latin typeface="Arial"/>
                <a:ea typeface="SimSun"/>
              </a:rPr>
              <a:t>Frequently updating models</a:t>
            </a:r>
            <a:endParaRPr lang="en-IN" sz="2000" b="0" strike="noStrike" spc="-1">
              <a:latin typeface="Arial"/>
            </a:endParaRPr>
          </a:p>
          <a:p>
            <a:pPr marL="343080" indent="-342360">
              <a:lnSpc>
                <a:spcPct val="150000"/>
              </a:lnSpc>
              <a:spcBef>
                <a:spcPts val="400"/>
              </a:spcBef>
              <a:buClr>
                <a:srgbClr val="000000"/>
              </a:buClr>
              <a:buFont typeface="Symbol"/>
              <a:buChar char=""/>
            </a:pPr>
            <a:r>
              <a:rPr lang="en-IN" sz="2000" b="0" strike="noStrike" spc="-1">
                <a:solidFill>
                  <a:srgbClr val="000000"/>
                </a:solidFill>
                <a:latin typeface="Arial"/>
                <a:ea typeface="SimSun"/>
              </a:rPr>
              <a:t>Predicting on unseen data</a:t>
            </a:r>
            <a:endParaRPr lang="en-IN" sz="2000" b="0" strike="noStrike" spc="-1">
              <a:latin typeface="Arial"/>
            </a:endParaRPr>
          </a:p>
          <a:p>
            <a:pPr>
              <a:lnSpc>
                <a:spcPct val="150000"/>
              </a:lnSpc>
              <a:spcBef>
                <a:spcPts val="400"/>
              </a:spcBef>
            </a:pPr>
            <a:endParaRPr lang="en-IN" sz="2000" b="0" strike="noStrike" spc="-1">
              <a:latin typeface="Arial"/>
            </a:endParaRPr>
          </a:p>
          <a:p>
            <a:pPr>
              <a:lnSpc>
                <a:spcPct val="150000"/>
              </a:lnSpc>
              <a:spcBef>
                <a:spcPts val="400"/>
              </a:spcBef>
            </a:pPr>
            <a:endParaRPr lang="en-IN" sz="2000" b="0" strike="noStrike" spc="-1">
              <a:latin typeface="Arial"/>
            </a:endParaRPr>
          </a:p>
        </p:txBody>
      </p:sp>
      <p:pic>
        <p:nvPicPr>
          <p:cNvPr id="103" name="Picture 102"/>
          <p:cNvPicPr/>
          <p:nvPr/>
        </p:nvPicPr>
        <p:blipFill>
          <a:blip r:embed="rId2"/>
          <a:stretch/>
        </p:blipFill>
        <p:spPr>
          <a:xfrm>
            <a:off x="6973560" y="2520000"/>
            <a:ext cx="5122440" cy="381600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Content Placeholder 3"/>
          <p:cNvPicPr/>
          <p:nvPr/>
        </p:nvPicPr>
        <p:blipFill>
          <a:blip r:embed="rId2"/>
          <a:stretch/>
        </p:blipFill>
        <p:spPr>
          <a:xfrm>
            <a:off x="216000" y="288000"/>
            <a:ext cx="11447640" cy="6073200"/>
          </a:xfrm>
          <a:prstGeom prst="rect">
            <a:avLst/>
          </a:prstGeom>
          <a:ln w="9360">
            <a:noFill/>
          </a:ln>
        </p:spPr>
      </p:pic>
      <p:sp>
        <p:nvSpPr>
          <p:cNvPr id="107" name="CustomShape 1"/>
          <p:cNvSpPr/>
          <p:nvPr/>
        </p:nvSpPr>
        <p:spPr>
          <a:xfrm>
            <a:off x="609480" y="190440"/>
            <a:ext cx="10968840" cy="581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strike="noStrike" spc="-1">
                <a:solidFill>
                  <a:srgbClr val="000000"/>
                </a:solidFill>
                <a:latin typeface="Arial"/>
                <a:ea typeface="SimSun"/>
              </a:rPr>
              <a:t>DESIGN PAGE(DFD)</a:t>
            </a:r>
            <a:endParaRPr lang="en-IN" sz="36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107"/>
          <p:cNvPicPr/>
          <p:nvPr/>
        </p:nvPicPr>
        <p:blipFill>
          <a:blip r:embed="rId2"/>
          <a:srcRect l="22670" r="9031" b="4523"/>
          <a:stretch/>
        </p:blipFill>
        <p:spPr>
          <a:xfrm rot="33000">
            <a:off x="1405080" y="-279360"/>
            <a:ext cx="9648000" cy="7090920"/>
          </a:xfrm>
          <a:prstGeom prst="rect">
            <a:avLst/>
          </a:prstGeom>
          <a:ln>
            <a:noFill/>
          </a:ln>
        </p:spPr>
      </p:pic>
      <p:sp>
        <p:nvSpPr>
          <p:cNvPr id="109" name="CustomShape 1"/>
          <p:cNvSpPr/>
          <p:nvPr/>
        </p:nvSpPr>
        <p:spPr>
          <a:xfrm>
            <a:off x="609480" y="190440"/>
            <a:ext cx="10968840" cy="581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600" b="0" strike="noStrike" spc="-1" dirty="0">
                <a:solidFill>
                  <a:srgbClr val="000000"/>
                </a:solidFill>
                <a:latin typeface="Arial"/>
              </a:rPr>
              <a:t>ER DIAGRAM</a:t>
            </a:r>
            <a:endParaRPr lang="en-IN" sz="3600" b="0" strike="noStrike" spc="-1" dirty="0">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1735-FCD4-48EB-ACC5-0AA18F0EAB89}"/>
              </a:ext>
            </a:extLst>
          </p:cNvPr>
          <p:cNvSpPr>
            <a:spLocks noGrp="1"/>
          </p:cNvSpPr>
          <p:nvPr>
            <p:ph type="title"/>
          </p:nvPr>
        </p:nvSpPr>
        <p:spPr/>
        <p:txBody>
          <a:bodyPr/>
          <a:lstStyle/>
          <a:p>
            <a:pPr algn="ctr"/>
            <a:r>
              <a:rPr lang="en-US" sz="3200" dirty="0"/>
              <a:t>MODULES AND SCREENSHOTS</a:t>
            </a:r>
            <a:endParaRPr lang="en-IN" sz="3200" dirty="0"/>
          </a:p>
        </p:txBody>
      </p:sp>
      <p:sp>
        <p:nvSpPr>
          <p:cNvPr id="3" name="Rectangle 2">
            <a:extLst>
              <a:ext uri="{FF2B5EF4-FFF2-40B4-BE49-F238E27FC236}">
                <a16:creationId xmlns:a16="http://schemas.microsoft.com/office/drawing/2014/main" id="{5E439CB3-E051-401F-9A33-EE60259FA896}"/>
              </a:ext>
            </a:extLst>
          </p:cNvPr>
          <p:cNvSpPr/>
          <p:nvPr/>
        </p:nvSpPr>
        <p:spPr>
          <a:xfrm>
            <a:off x="609120" y="1504023"/>
            <a:ext cx="3357969" cy="1815951"/>
          </a:xfrm>
          <a:prstGeom prst="rect">
            <a:avLst/>
          </a:prstGeom>
          <a:ln>
            <a:solidFill>
              <a:schemeClr val="accent4">
                <a:lumMod val="95000"/>
                <a:lumOff val="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Sign in Details</a:t>
            </a:r>
          </a:p>
          <a:p>
            <a:pPr algn="ctr"/>
            <a:r>
              <a:rPr lang="en-US" dirty="0"/>
              <a:t>uses email and password authentication for user login</a:t>
            </a:r>
          </a:p>
          <a:p>
            <a:pPr algn="ctr"/>
            <a:r>
              <a:rPr lang="en-US" b="1" dirty="0"/>
              <a:t>Create an Account</a:t>
            </a:r>
          </a:p>
          <a:p>
            <a:pPr algn="ctr"/>
            <a:r>
              <a:rPr lang="en-US" dirty="0"/>
              <a:t>Ask registration details</a:t>
            </a:r>
            <a:endParaRPr lang="en-IN" dirty="0"/>
          </a:p>
        </p:txBody>
      </p:sp>
      <p:sp>
        <p:nvSpPr>
          <p:cNvPr id="4" name="Rectangle 3">
            <a:extLst>
              <a:ext uri="{FF2B5EF4-FFF2-40B4-BE49-F238E27FC236}">
                <a16:creationId xmlns:a16="http://schemas.microsoft.com/office/drawing/2014/main" id="{31D1CAA1-4A42-4A7D-A5F3-EA16028B07B6}"/>
              </a:ext>
            </a:extLst>
          </p:cNvPr>
          <p:cNvSpPr/>
          <p:nvPr/>
        </p:nvSpPr>
        <p:spPr>
          <a:xfrm>
            <a:off x="609119" y="3861583"/>
            <a:ext cx="3357969" cy="1652952"/>
          </a:xfrm>
          <a:prstGeom prst="rect">
            <a:avLst/>
          </a:prstGeom>
          <a:solidFill>
            <a:schemeClr val="accent4">
              <a:lumMod val="85000"/>
              <a:lumOff val="15000"/>
            </a:schemeClr>
          </a:solidFill>
          <a:ln>
            <a:solidFill>
              <a:schemeClr val="accent4">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Profile</a:t>
            </a:r>
          </a:p>
          <a:p>
            <a:pPr algn="ctr"/>
            <a:r>
              <a:rPr lang="en-US" dirty="0"/>
              <a:t>contains the personal details of the </a:t>
            </a:r>
            <a:r>
              <a:rPr lang="en-US" dirty="0" err="1"/>
              <a:t>loged</a:t>
            </a:r>
            <a:r>
              <a:rPr lang="en-US" dirty="0"/>
              <a:t> in member</a:t>
            </a:r>
            <a:endParaRPr lang="en-IN" dirty="0"/>
          </a:p>
        </p:txBody>
      </p:sp>
      <p:sp>
        <p:nvSpPr>
          <p:cNvPr id="5" name="Rectangle 4">
            <a:extLst>
              <a:ext uri="{FF2B5EF4-FFF2-40B4-BE49-F238E27FC236}">
                <a16:creationId xmlns:a16="http://schemas.microsoft.com/office/drawing/2014/main" id="{B3CE6771-7582-4D13-AFB4-A2B057F0B766}"/>
              </a:ext>
            </a:extLst>
          </p:cNvPr>
          <p:cNvSpPr/>
          <p:nvPr/>
        </p:nvSpPr>
        <p:spPr>
          <a:xfrm>
            <a:off x="4625930" y="1504024"/>
            <a:ext cx="3357969" cy="1815950"/>
          </a:xfrm>
          <a:prstGeom prst="rect">
            <a:avLst/>
          </a:prstGeom>
          <a:solidFill>
            <a:srgbClr val="0070C0"/>
          </a:solidFill>
          <a:ln>
            <a:solidFill>
              <a:schemeClr val="accent4">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Home page</a:t>
            </a:r>
          </a:p>
          <a:p>
            <a:pPr algn="ctr"/>
            <a:r>
              <a:rPr lang="en-US" dirty="0"/>
              <a:t>contains all the books and the information regarding books</a:t>
            </a:r>
            <a:r>
              <a:rPr lang="en-US" b="1" dirty="0"/>
              <a:t> </a:t>
            </a:r>
            <a:endParaRPr lang="en-IN" b="1" dirty="0"/>
          </a:p>
        </p:txBody>
      </p:sp>
      <p:sp>
        <p:nvSpPr>
          <p:cNvPr id="6" name="Rectangle 5">
            <a:extLst>
              <a:ext uri="{FF2B5EF4-FFF2-40B4-BE49-F238E27FC236}">
                <a16:creationId xmlns:a16="http://schemas.microsoft.com/office/drawing/2014/main" id="{71912A1E-7EBE-4B9C-814D-C65DD77B9AD7}"/>
              </a:ext>
            </a:extLst>
          </p:cNvPr>
          <p:cNvSpPr/>
          <p:nvPr/>
        </p:nvSpPr>
        <p:spPr>
          <a:xfrm>
            <a:off x="4625930" y="3805311"/>
            <a:ext cx="3357969" cy="1712737"/>
          </a:xfrm>
          <a:prstGeom prst="rect">
            <a:avLst/>
          </a:prstGeom>
          <a:solidFill>
            <a:srgbClr val="FFC000"/>
          </a:solidFill>
          <a:ln>
            <a:solidFill>
              <a:schemeClr val="accent4">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My Books</a:t>
            </a:r>
          </a:p>
          <a:p>
            <a:pPr algn="ctr"/>
            <a:r>
              <a:rPr lang="en-US" dirty="0"/>
              <a:t>shows all the books read or kept by user in the directory</a:t>
            </a:r>
            <a:endParaRPr lang="en-IN" dirty="0"/>
          </a:p>
        </p:txBody>
      </p:sp>
      <p:sp>
        <p:nvSpPr>
          <p:cNvPr id="7" name="Rectangle 6">
            <a:extLst>
              <a:ext uri="{FF2B5EF4-FFF2-40B4-BE49-F238E27FC236}">
                <a16:creationId xmlns:a16="http://schemas.microsoft.com/office/drawing/2014/main" id="{FDFB7B58-5C8A-437C-A81A-BCA519592030}"/>
              </a:ext>
            </a:extLst>
          </p:cNvPr>
          <p:cNvSpPr/>
          <p:nvPr/>
        </p:nvSpPr>
        <p:spPr>
          <a:xfrm>
            <a:off x="8806375" y="1504024"/>
            <a:ext cx="2602523" cy="4010512"/>
          </a:xfrm>
          <a:prstGeom prst="rect">
            <a:avLst/>
          </a:prstGeom>
          <a:solidFill>
            <a:schemeClr val="accent1">
              <a:lumMod val="40000"/>
              <a:lumOff val="60000"/>
            </a:schemeClr>
          </a:solidFill>
          <a:ln>
            <a:solidFill>
              <a:schemeClr val="accent4">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Recommendations of Books and Analysis using graphs</a:t>
            </a:r>
            <a:endParaRPr lang="en-IN" b="1" dirty="0"/>
          </a:p>
        </p:txBody>
      </p:sp>
    </p:spTree>
    <p:extLst>
      <p:ext uri="{BB962C8B-B14F-4D97-AF65-F5344CB8AC3E}">
        <p14:creationId xmlns:p14="http://schemas.microsoft.com/office/powerpoint/2010/main" val="110285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D408-1973-4E2A-806F-6EB4117A5574}"/>
              </a:ext>
            </a:extLst>
          </p:cNvPr>
          <p:cNvSpPr>
            <a:spLocks noGrp="1"/>
          </p:cNvSpPr>
          <p:nvPr>
            <p:ph type="title"/>
          </p:nvPr>
        </p:nvSpPr>
        <p:spPr/>
        <p:txBody>
          <a:bodyPr/>
          <a:lstStyle/>
          <a:p>
            <a:pPr algn="ctr"/>
            <a:r>
              <a:rPr lang="en-US" sz="3200" dirty="0"/>
              <a:t>FIRST PAGE</a:t>
            </a:r>
            <a:endParaRPr lang="en-IN" sz="3200" dirty="0"/>
          </a:p>
        </p:txBody>
      </p:sp>
      <p:pic>
        <p:nvPicPr>
          <p:cNvPr id="10" name="Picture 9" descr="A screenshot of a cell phone&#10;&#10;Description automatically generated">
            <a:extLst>
              <a:ext uri="{FF2B5EF4-FFF2-40B4-BE49-F238E27FC236}">
                <a16:creationId xmlns:a16="http://schemas.microsoft.com/office/drawing/2014/main" id="{EB98FF66-7E47-451A-B1D9-02019C2E6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2" y="1440719"/>
            <a:ext cx="4442398" cy="418054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6AE4F3F-6FEC-46AB-889A-C23C5CD1B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137" y="1589649"/>
            <a:ext cx="3933392" cy="3882683"/>
          </a:xfrm>
          <a:prstGeom prst="rect">
            <a:avLst/>
          </a:prstGeom>
        </p:spPr>
      </p:pic>
      <p:cxnSp>
        <p:nvCxnSpPr>
          <p:cNvPr id="15" name="Straight Arrow Connector 14">
            <a:extLst>
              <a:ext uri="{FF2B5EF4-FFF2-40B4-BE49-F238E27FC236}">
                <a16:creationId xmlns:a16="http://schemas.microsoft.com/office/drawing/2014/main" id="{A89F727C-A8BB-41BF-B778-DD9552094E6B}"/>
              </a:ext>
            </a:extLst>
          </p:cNvPr>
          <p:cNvCxnSpPr>
            <a:cxnSpLocks/>
          </p:cNvCxnSpPr>
          <p:nvPr/>
        </p:nvCxnSpPr>
        <p:spPr>
          <a:xfrm>
            <a:off x="965741" y="2785403"/>
            <a:ext cx="792721" cy="1331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2623AA2-09B3-4A03-AC98-67A4E1456036}"/>
              </a:ext>
            </a:extLst>
          </p:cNvPr>
          <p:cNvSpPr/>
          <p:nvPr/>
        </p:nvSpPr>
        <p:spPr>
          <a:xfrm>
            <a:off x="398136" y="2078461"/>
            <a:ext cx="1228098" cy="684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Page</a:t>
            </a:r>
            <a:endParaRPr lang="en-IN" dirty="0"/>
          </a:p>
        </p:txBody>
      </p:sp>
    </p:spTree>
    <p:extLst>
      <p:ext uri="{BB962C8B-B14F-4D97-AF65-F5344CB8AC3E}">
        <p14:creationId xmlns:p14="http://schemas.microsoft.com/office/powerpoint/2010/main" val="3694658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B232E6D0-B9D9-4592-AD36-DDAE71FF7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575" y="1209821"/>
            <a:ext cx="7526216" cy="4965895"/>
          </a:xfrm>
          <a:prstGeom prst="rect">
            <a:avLst/>
          </a:prstGeom>
        </p:spPr>
      </p:pic>
      <p:sp>
        <p:nvSpPr>
          <p:cNvPr id="4" name="Rectangle 3">
            <a:extLst>
              <a:ext uri="{FF2B5EF4-FFF2-40B4-BE49-F238E27FC236}">
                <a16:creationId xmlns:a16="http://schemas.microsoft.com/office/drawing/2014/main" id="{E9C8BDAA-AA55-4031-83DC-33EF6B50D5CA}"/>
              </a:ext>
            </a:extLst>
          </p:cNvPr>
          <p:cNvSpPr/>
          <p:nvPr/>
        </p:nvSpPr>
        <p:spPr>
          <a:xfrm>
            <a:off x="2405574" y="77371"/>
            <a:ext cx="7019779" cy="79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Books in the Directory</a:t>
            </a:r>
            <a:endParaRPr lang="en-IN" dirty="0"/>
          </a:p>
        </p:txBody>
      </p:sp>
      <p:cxnSp>
        <p:nvCxnSpPr>
          <p:cNvPr id="6" name="Straight Arrow Connector 5">
            <a:extLst>
              <a:ext uri="{FF2B5EF4-FFF2-40B4-BE49-F238E27FC236}">
                <a16:creationId xmlns:a16="http://schemas.microsoft.com/office/drawing/2014/main" id="{751DFD29-F30B-4610-8778-9003C5DEBE43}"/>
              </a:ext>
            </a:extLst>
          </p:cNvPr>
          <p:cNvCxnSpPr/>
          <p:nvPr/>
        </p:nvCxnSpPr>
        <p:spPr>
          <a:xfrm>
            <a:off x="5064369" y="422031"/>
            <a:ext cx="0" cy="1885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95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A8FE63F-0445-40B5-8762-C3F1F209B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658" y="1842868"/>
            <a:ext cx="6217920" cy="4262510"/>
          </a:xfrm>
          <a:prstGeom prst="rect">
            <a:avLst/>
          </a:prstGeom>
        </p:spPr>
      </p:pic>
      <p:sp>
        <p:nvSpPr>
          <p:cNvPr id="4" name="Rectangle 3">
            <a:extLst>
              <a:ext uri="{FF2B5EF4-FFF2-40B4-BE49-F238E27FC236}">
                <a16:creationId xmlns:a16="http://schemas.microsoft.com/office/drawing/2014/main" id="{F03E2987-137D-4D5A-9756-106259C6489F}"/>
              </a:ext>
            </a:extLst>
          </p:cNvPr>
          <p:cNvSpPr/>
          <p:nvPr/>
        </p:nvSpPr>
        <p:spPr>
          <a:xfrm>
            <a:off x="3798278" y="443132"/>
            <a:ext cx="4304713" cy="618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 Books</a:t>
            </a:r>
            <a:endParaRPr lang="en-IN" dirty="0"/>
          </a:p>
        </p:txBody>
      </p:sp>
      <p:cxnSp>
        <p:nvCxnSpPr>
          <p:cNvPr id="8" name="Straight Arrow Connector 7">
            <a:extLst>
              <a:ext uri="{FF2B5EF4-FFF2-40B4-BE49-F238E27FC236}">
                <a16:creationId xmlns:a16="http://schemas.microsoft.com/office/drawing/2014/main" id="{DDD79F36-2E71-461C-8573-C21EDD0A73F5}"/>
              </a:ext>
            </a:extLst>
          </p:cNvPr>
          <p:cNvCxnSpPr/>
          <p:nvPr/>
        </p:nvCxnSpPr>
        <p:spPr>
          <a:xfrm>
            <a:off x="5739618" y="1062111"/>
            <a:ext cx="0" cy="1104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001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erson, man, board, riding&#10;&#10;Description automatically generated">
            <a:extLst>
              <a:ext uri="{FF2B5EF4-FFF2-40B4-BE49-F238E27FC236}">
                <a16:creationId xmlns:a16="http://schemas.microsoft.com/office/drawing/2014/main" id="{DF51D51D-DC1D-412B-A054-330C0984F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596" y="1899139"/>
            <a:ext cx="7638757" cy="3938953"/>
          </a:xfrm>
          <a:prstGeom prst="rect">
            <a:avLst/>
          </a:prstGeom>
        </p:spPr>
      </p:pic>
      <p:sp>
        <p:nvSpPr>
          <p:cNvPr id="4" name="Rectangle 3">
            <a:extLst>
              <a:ext uri="{FF2B5EF4-FFF2-40B4-BE49-F238E27FC236}">
                <a16:creationId xmlns:a16="http://schemas.microsoft.com/office/drawing/2014/main" id="{5F2C5999-C639-4AD2-A158-EFCBFD0C29C6}"/>
              </a:ext>
            </a:extLst>
          </p:cNvPr>
          <p:cNvSpPr/>
          <p:nvPr/>
        </p:nvSpPr>
        <p:spPr>
          <a:xfrm>
            <a:off x="3643532" y="309489"/>
            <a:ext cx="3587262" cy="710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 Review Page</a:t>
            </a:r>
            <a:endParaRPr lang="en-IN" dirty="0"/>
          </a:p>
        </p:txBody>
      </p:sp>
      <p:cxnSp>
        <p:nvCxnSpPr>
          <p:cNvPr id="6" name="Straight Arrow Connector 5">
            <a:extLst>
              <a:ext uri="{FF2B5EF4-FFF2-40B4-BE49-F238E27FC236}">
                <a16:creationId xmlns:a16="http://schemas.microsoft.com/office/drawing/2014/main" id="{770B5EC0-2F77-4FDF-AD53-BC874B6EB228}"/>
              </a:ext>
            </a:extLst>
          </p:cNvPr>
          <p:cNvCxnSpPr/>
          <p:nvPr/>
        </p:nvCxnSpPr>
        <p:spPr>
          <a:xfrm>
            <a:off x="5120640" y="1019908"/>
            <a:ext cx="0" cy="87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505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86935B9-8B16-4C35-B7A4-8322D3630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089" y="2504049"/>
            <a:ext cx="8862646" cy="3305908"/>
          </a:xfrm>
          <a:prstGeom prst="rect">
            <a:avLst/>
          </a:prstGeom>
        </p:spPr>
      </p:pic>
      <p:sp>
        <p:nvSpPr>
          <p:cNvPr id="4" name="Rectangle 3">
            <a:extLst>
              <a:ext uri="{FF2B5EF4-FFF2-40B4-BE49-F238E27FC236}">
                <a16:creationId xmlns:a16="http://schemas.microsoft.com/office/drawing/2014/main" id="{5FCB9FF0-2DD2-41D9-A49A-1C78F90C05FB}"/>
              </a:ext>
            </a:extLst>
          </p:cNvPr>
          <p:cNvSpPr/>
          <p:nvPr/>
        </p:nvSpPr>
        <p:spPr>
          <a:xfrm>
            <a:off x="3319975" y="422031"/>
            <a:ext cx="6161650" cy="745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10 Authors with most books</a:t>
            </a:r>
            <a:endParaRPr lang="en-IN" dirty="0"/>
          </a:p>
        </p:txBody>
      </p:sp>
      <p:cxnSp>
        <p:nvCxnSpPr>
          <p:cNvPr id="6" name="Straight Arrow Connector 5">
            <a:extLst>
              <a:ext uri="{FF2B5EF4-FFF2-40B4-BE49-F238E27FC236}">
                <a16:creationId xmlns:a16="http://schemas.microsoft.com/office/drawing/2014/main" id="{E501D627-5273-4A47-A9F6-BE4DB3392A38}"/>
              </a:ext>
            </a:extLst>
          </p:cNvPr>
          <p:cNvCxnSpPr/>
          <p:nvPr/>
        </p:nvCxnSpPr>
        <p:spPr>
          <a:xfrm>
            <a:off x="5978769" y="1167618"/>
            <a:ext cx="0" cy="1336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570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94B444E-A342-494A-979A-A737316B1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050" y="2222695"/>
            <a:ext cx="7019778" cy="3798277"/>
          </a:xfrm>
          <a:prstGeom prst="rect">
            <a:avLst/>
          </a:prstGeom>
        </p:spPr>
      </p:pic>
      <p:sp>
        <p:nvSpPr>
          <p:cNvPr id="4" name="Rectangle 3">
            <a:extLst>
              <a:ext uri="{FF2B5EF4-FFF2-40B4-BE49-F238E27FC236}">
                <a16:creationId xmlns:a16="http://schemas.microsoft.com/office/drawing/2014/main" id="{C236F9D1-79E5-49E5-874F-34AD93E17881}"/>
              </a:ext>
            </a:extLst>
          </p:cNvPr>
          <p:cNvSpPr/>
          <p:nvPr/>
        </p:nvSpPr>
        <p:spPr>
          <a:xfrm>
            <a:off x="3713871" y="267286"/>
            <a:ext cx="4937760" cy="569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Books with highest reviews</a:t>
            </a:r>
            <a:endParaRPr lang="en-IN" dirty="0"/>
          </a:p>
        </p:txBody>
      </p:sp>
      <p:cxnSp>
        <p:nvCxnSpPr>
          <p:cNvPr id="6" name="Straight Arrow Connector 5">
            <a:extLst>
              <a:ext uri="{FF2B5EF4-FFF2-40B4-BE49-F238E27FC236}">
                <a16:creationId xmlns:a16="http://schemas.microsoft.com/office/drawing/2014/main" id="{FC53FB5C-EA07-4FC7-9167-8CC1318236CF}"/>
              </a:ext>
            </a:extLst>
          </p:cNvPr>
          <p:cNvCxnSpPr>
            <a:cxnSpLocks/>
          </p:cNvCxnSpPr>
          <p:nvPr/>
        </p:nvCxnSpPr>
        <p:spPr>
          <a:xfrm>
            <a:off x="6084278" y="837028"/>
            <a:ext cx="0" cy="1385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69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1352520" y="669240"/>
            <a:ext cx="10968840" cy="581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0" strike="noStrike" spc="-1">
                <a:solidFill>
                  <a:srgbClr val="000000"/>
                </a:solidFill>
                <a:latin typeface="Arial"/>
                <a:ea typeface="SimSun"/>
              </a:rPr>
              <a:t>Index</a:t>
            </a:r>
            <a:endParaRPr lang="en-IN" sz="3600" b="0" strike="noStrike" spc="-1">
              <a:latin typeface="Arial"/>
            </a:endParaRPr>
          </a:p>
        </p:txBody>
      </p:sp>
      <p:sp>
        <p:nvSpPr>
          <p:cNvPr id="84" name="CustomShape 2"/>
          <p:cNvSpPr/>
          <p:nvPr/>
        </p:nvSpPr>
        <p:spPr>
          <a:xfrm>
            <a:off x="1197720" y="1368000"/>
            <a:ext cx="9720360" cy="5039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marL="343080" indent="-342360">
              <a:lnSpc>
                <a:spcPct val="100000"/>
              </a:lnSpc>
              <a:spcBef>
                <a:spcPts val="641"/>
              </a:spcBef>
              <a:buClr>
                <a:srgbClr val="000000"/>
              </a:buClr>
              <a:buFont typeface="Symbol"/>
              <a:buChar char=""/>
            </a:pPr>
            <a:r>
              <a:rPr lang="en-IN" sz="2400" b="0" strike="noStrike" spc="-1">
                <a:solidFill>
                  <a:srgbClr val="000000"/>
                </a:solidFill>
                <a:latin typeface="Arial"/>
                <a:ea typeface="SimSun"/>
              </a:rPr>
              <a:t>Introduction</a:t>
            </a:r>
            <a:endParaRPr lang="en-IN" sz="2400" b="0" strike="noStrike" spc="-1">
              <a:latin typeface="Arial"/>
            </a:endParaRPr>
          </a:p>
          <a:p>
            <a:pPr marL="343080" indent="-342360">
              <a:lnSpc>
                <a:spcPct val="100000"/>
              </a:lnSpc>
              <a:spcBef>
                <a:spcPts val="641"/>
              </a:spcBef>
              <a:buClr>
                <a:srgbClr val="000000"/>
              </a:buClr>
              <a:buFont typeface="Symbol"/>
              <a:buChar char=""/>
            </a:pPr>
            <a:r>
              <a:rPr lang="en-IN" sz="2400" b="0" strike="noStrike" spc="-1">
                <a:solidFill>
                  <a:srgbClr val="000000"/>
                </a:solidFill>
                <a:latin typeface="Arial"/>
                <a:ea typeface="SimSun"/>
              </a:rPr>
              <a:t>Literature Survey</a:t>
            </a:r>
            <a:endParaRPr lang="en-IN" sz="2400" b="0" strike="noStrike" spc="-1">
              <a:latin typeface="Arial"/>
            </a:endParaRPr>
          </a:p>
          <a:p>
            <a:pPr marL="343080" indent="-342360">
              <a:lnSpc>
                <a:spcPct val="100000"/>
              </a:lnSpc>
              <a:spcBef>
                <a:spcPts val="641"/>
              </a:spcBef>
              <a:buClr>
                <a:srgbClr val="000000"/>
              </a:buClr>
              <a:buFont typeface="Symbol"/>
              <a:buChar char=""/>
            </a:pPr>
            <a:r>
              <a:rPr lang="en-IN" sz="2400" b="0" strike="noStrike" spc="-1">
                <a:solidFill>
                  <a:srgbClr val="000000"/>
                </a:solidFill>
                <a:latin typeface="Arial"/>
                <a:ea typeface="SimSun"/>
              </a:rPr>
              <a:t>Problem Statement</a:t>
            </a:r>
            <a:endParaRPr lang="en-IN" sz="2400" b="0" strike="noStrike" spc="-1">
              <a:latin typeface="Arial"/>
            </a:endParaRPr>
          </a:p>
          <a:p>
            <a:pPr marL="343080" indent="-342360">
              <a:lnSpc>
                <a:spcPct val="100000"/>
              </a:lnSpc>
              <a:spcBef>
                <a:spcPts val="641"/>
              </a:spcBef>
              <a:buClr>
                <a:srgbClr val="000000"/>
              </a:buClr>
              <a:buFont typeface="Symbol"/>
              <a:buChar char=""/>
            </a:pPr>
            <a:r>
              <a:rPr lang="en-IN" sz="2400" b="0" strike="noStrike" spc="-1">
                <a:solidFill>
                  <a:srgbClr val="000000"/>
                </a:solidFill>
                <a:latin typeface="Arial"/>
                <a:ea typeface="SimSun"/>
              </a:rPr>
              <a:t>Proposed Methodology(Includes ER Diagram,DFD)</a:t>
            </a:r>
            <a:endParaRPr lang="en-IN" sz="2400" b="0" strike="noStrike" spc="-1">
              <a:latin typeface="Arial"/>
            </a:endParaRPr>
          </a:p>
          <a:p>
            <a:pPr marL="343080" indent="-342360">
              <a:lnSpc>
                <a:spcPct val="100000"/>
              </a:lnSpc>
              <a:spcBef>
                <a:spcPts val="641"/>
              </a:spcBef>
              <a:buClr>
                <a:srgbClr val="000000"/>
              </a:buClr>
              <a:buFont typeface="Symbol"/>
              <a:buChar char=""/>
            </a:pPr>
            <a:r>
              <a:rPr lang="en-IN" sz="2400" b="0" strike="noStrike" spc="-1">
                <a:solidFill>
                  <a:srgbClr val="000000"/>
                </a:solidFill>
                <a:latin typeface="Arial"/>
                <a:ea typeface="SimSun"/>
              </a:rPr>
              <a:t>Hardware /Software Requirement</a:t>
            </a:r>
            <a:endParaRPr lang="en-IN" sz="2400" b="0" strike="noStrike" spc="-1">
              <a:latin typeface="Arial"/>
            </a:endParaRPr>
          </a:p>
          <a:p>
            <a:pPr marL="343080" indent="-342360">
              <a:lnSpc>
                <a:spcPct val="100000"/>
              </a:lnSpc>
              <a:spcBef>
                <a:spcPts val="641"/>
              </a:spcBef>
              <a:buClr>
                <a:srgbClr val="000000"/>
              </a:buClr>
              <a:buFont typeface="Symbol"/>
              <a:buChar char=""/>
            </a:pPr>
            <a:r>
              <a:rPr lang="en-IN" sz="2400" b="0" strike="noStrike" spc="-1">
                <a:solidFill>
                  <a:srgbClr val="000000"/>
                </a:solidFill>
                <a:latin typeface="Arial"/>
                <a:ea typeface="SimSun"/>
              </a:rPr>
              <a:t>Proposed Solution</a:t>
            </a:r>
            <a:endParaRPr lang="en-IN" sz="2400" b="0" strike="noStrike" spc="-1">
              <a:latin typeface="Arial"/>
            </a:endParaRPr>
          </a:p>
          <a:p>
            <a:pPr marL="343080" indent="-342360">
              <a:lnSpc>
                <a:spcPct val="100000"/>
              </a:lnSpc>
              <a:spcBef>
                <a:spcPts val="641"/>
              </a:spcBef>
              <a:buClr>
                <a:srgbClr val="000000"/>
              </a:buClr>
              <a:buFont typeface="Symbol"/>
              <a:buChar char=""/>
            </a:pPr>
            <a:r>
              <a:rPr lang="en-IN" sz="2400" b="0" strike="noStrike" spc="-1">
                <a:solidFill>
                  <a:srgbClr val="000000"/>
                </a:solidFill>
                <a:latin typeface="Arial"/>
                <a:ea typeface="SimSun"/>
              </a:rPr>
              <a:t>Modules(Screenshot/Video)</a:t>
            </a:r>
            <a:endParaRPr lang="en-IN" sz="2400" b="0" strike="noStrike" spc="-1">
              <a:latin typeface="Arial"/>
            </a:endParaRPr>
          </a:p>
          <a:p>
            <a:pPr marL="343080" indent="-342360">
              <a:lnSpc>
                <a:spcPct val="100000"/>
              </a:lnSpc>
              <a:spcBef>
                <a:spcPts val="641"/>
              </a:spcBef>
              <a:buClr>
                <a:srgbClr val="000000"/>
              </a:buClr>
              <a:buFont typeface="Symbol"/>
              <a:buChar char=""/>
            </a:pPr>
            <a:r>
              <a:rPr lang="en-IN" sz="2400" b="0" strike="noStrike" spc="-1">
                <a:solidFill>
                  <a:srgbClr val="000000"/>
                </a:solidFill>
                <a:latin typeface="Arial"/>
                <a:ea typeface="SimSun"/>
              </a:rPr>
              <a:t>Conclusion</a:t>
            </a:r>
            <a:endParaRPr lang="en-IN" sz="2400" b="0" strike="noStrike" spc="-1">
              <a:latin typeface="Arial"/>
            </a:endParaRPr>
          </a:p>
          <a:p>
            <a:pPr marL="343080" indent="-342360">
              <a:lnSpc>
                <a:spcPct val="100000"/>
              </a:lnSpc>
              <a:spcBef>
                <a:spcPts val="641"/>
              </a:spcBef>
              <a:buClr>
                <a:srgbClr val="000000"/>
              </a:buClr>
              <a:buFont typeface="Symbol"/>
              <a:buChar char=""/>
            </a:pPr>
            <a:r>
              <a:rPr lang="en-IN" sz="2400" b="0" strike="noStrike" spc="-1">
                <a:solidFill>
                  <a:srgbClr val="000000"/>
                </a:solidFill>
                <a:latin typeface="Arial"/>
                <a:ea typeface="SimSun"/>
              </a:rPr>
              <a:t>References</a:t>
            </a:r>
            <a:endParaRPr lang="en-IN" sz="2400" b="0" strike="noStrike" spc="-1">
              <a:latin typeface="Arial"/>
            </a:endParaRPr>
          </a:p>
          <a:p>
            <a:pPr>
              <a:lnSpc>
                <a:spcPct val="100000"/>
              </a:lnSpc>
              <a:spcBef>
                <a:spcPts val="641"/>
              </a:spcBef>
            </a:pPr>
            <a:endParaRPr lang="en-IN" sz="2400" b="0" strike="noStrike" spc="-1">
              <a:latin typeface="Arial"/>
            </a:endParaRPr>
          </a:p>
        </p:txBody>
      </p:sp>
      <p:pic>
        <p:nvPicPr>
          <p:cNvPr id="85" name="Picture 4"/>
          <p:cNvPicPr/>
          <p:nvPr/>
        </p:nvPicPr>
        <p:blipFill>
          <a:blip r:embed="rId2"/>
          <a:stretch/>
        </p:blipFill>
        <p:spPr>
          <a:xfrm>
            <a:off x="8809200" y="0"/>
            <a:ext cx="2720160" cy="2266200"/>
          </a:xfrm>
          <a:prstGeom prst="rect">
            <a:avLst/>
          </a:prstGeom>
          <a:ln w="9360">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4D5583AE-4320-40B0-A0E8-68203B671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809" y="2307102"/>
            <a:ext cx="6428936" cy="3432516"/>
          </a:xfrm>
          <a:prstGeom prst="rect">
            <a:avLst/>
          </a:prstGeom>
        </p:spPr>
      </p:pic>
      <p:sp>
        <p:nvSpPr>
          <p:cNvPr id="4" name="Rectangle 3">
            <a:extLst>
              <a:ext uri="{FF2B5EF4-FFF2-40B4-BE49-F238E27FC236}">
                <a16:creationId xmlns:a16="http://schemas.microsoft.com/office/drawing/2014/main" id="{A2F589E9-9E77-4E0B-B29A-DBAF2C070FAE}"/>
              </a:ext>
            </a:extLst>
          </p:cNvPr>
          <p:cNvSpPr/>
          <p:nvPr/>
        </p:nvSpPr>
        <p:spPr>
          <a:xfrm>
            <a:off x="3516923" y="393895"/>
            <a:ext cx="5570806" cy="724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Highly rated Authors</a:t>
            </a:r>
            <a:endParaRPr lang="en-IN" dirty="0"/>
          </a:p>
        </p:txBody>
      </p:sp>
      <p:cxnSp>
        <p:nvCxnSpPr>
          <p:cNvPr id="6" name="Straight Arrow Connector 5">
            <a:extLst>
              <a:ext uri="{FF2B5EF4-FFF2-40B4-BE49-F238E27FC236}">
                <a16:creationId xmlns:a16="http://schemas.microsoft.com/office/drawing/2014/main" id="{0D87BDA4-2629-482A-9FA3-29016FEB3B78}"/>
              </a:ext>
            </a:extLst>
          </p:cNvPr>
          <p:cNvCxnSpPr>
            <a:endCxn id="3" idx="0"/>
          </p:cNvCxnSpPr>
          <p:nvPr/>
        </p:nvCxnSpPr>
        <p:spPr>
          <a:xfrm flipH="1">
            <a:off x="6084277" y="1118382"/>
            <a:ext cx="10135" cy="1188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257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Content Placeholder 1"/>
          <p:cNvPicPr/>
          <p:nvPr/>
        </p:nvPicPr>
        <p:blipFill>
          <a:blip r:embed="rId2"/>
          <a:stretch/>
        </p:blipFill>
        <p:spPr>
          <a:xfrm>
            <a:off x="3622680" y="2276640"/>
            <a:ext cx="4674600" cy="4507920"/>
          </a:xfrm>
          <a:prstGeom prst="rect">
            <a:avLst/>
          </a:prstGeom>
          <a:ln w="9360">
            <a:noFill/>
          </a:ln>
        </p:spPr>
      </p:pic>
      <p:sp>
        <p:nvSpPr>
          <p:cNvPr id="111" name="CustomShape 1"/>
          <p:cNvSpPr/>
          <p:nvPr/>
        </p:nvSpPr>
        <p:spPr>
          <a:xfrm>
            <a:off x="609480" y="384120"/>
            <a:ext cx="10968840" cy="697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0" strike="noStrike" spc="-1">
                <a:solidFill>
                  <a:srgbClr val="000000"/>
                </a:solidFill>
                <a:latin typeface="Arial"/>
                <a:ea typeface="SimSun"/>
              </a:rPr>
              <a:t>CONCLUSION</a:t>
            </a:r>
            <a:endParaRPr lang="en-IN" sz="3600" b="0" strike="noStrike" spc="-1">
              <a:latin typeface="Arial"/>
            </a:endParaRPr>
          </a:p>
        </p:txBody>
      </p:sp>
      <p:sp>
        <p:nvSpPr>
          <p:cNvPr id="112" name="CustomShape 2"/>
          <p:cNvSpPr/>
          <p:nvPr/>
        </p:nvSpPr>
        <p:spPr>
          <a:xfrm>
            <a:off x="609480" y="1174680"/>
            <a:ext cx="11392920" cy="121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320"/>
              </a:spcBef>
            </a:pPr>
            <a:r>
              <a:rPr lang="en-IN" sz="1600" b="0" strike="noStrike" spc="-1">
                <a:solidFill>
                  <a:srgbClr val="000000"/>
                </a:solidFill>
                <a:latin typeface="Arial"/>
                <a:ea typeface="SimSun"/>
              </a:rPr>
              <a:t>The  complete  work  expects  an  integrated  solution  based  on book    characteristics    and    customer    behavior    for    book recommendation.  This  project  has  attempted  to  explore  the importance and need of book recommendation and also try to propose  solution  for  same.  The  complete  study  proposes  to implement   this   solution   in   future   endeavor   for  standard dataset and evaluate the performance on basis of computation time and accuracy factor.</a:t>
            </a:r>
            <a:endParaRPr lang="en-IN" sz="16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Picture 112"/>
          <p:cNvPicPr/>
          <p:nvPr/>
        </p:nvPicPr>
        <p:blipFill>
          <a:blip r:embed="rId2"/>
          <a:stretch/>
        </p:blipFill>
        <p:spPr>
          <a:xfrm rot="20034600">
            <a:off x="9427320" y="4479840"/>
            <a:ext cx="2276280" cy="1656000"/>
          </a:xfrm>
          <a:prstGeom prst="rect">
            <a:avLst/>
          </a:prstGeom>
          <a:ln>
            <a:noFill/>
          </a:ln>
        </p:spPr>
      </p:pic>
      <p:sp>
        <p:nvSpPr>
          <p:cNvPr id="114" name="CustomShape 1"/>
          <p:cNvSpPr/>
          <p:nvPr/>
        </p:nvSpPr>
        <p:spPr>
          <a:xfrm>
            <a:off x="1522440" y="533520"/>
            <a:ext cx="9600480" cy="1005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0" strike="noStrike" spc="-1">
                <a:solidFill>
                  <a:srgbClr val="000000"/>
                </a:solidFill>
                <a:latin typeface="Arial"/>
                <a:ea typeface="SimSun"/>
              </a:rPr>
              <a:t>REFERENCES</a:t>
            </a:r>
            <a:endParaRPr lang="en-IN" sz="3600" b="0" strike="noStrike" spc="-1">
              <a:latin typeface="Arial"/>
            </a:endParaRPr>
          </a:p>
        </p:txBody>
      </p:sp>
      <p:sp>
        <p:nvSpPr>
          <p:cNvPr id="115" name="CustomShape 2"/>
          <p:cNvSpPr/>
          <p:nvPr/>
        </p:nvSpPr>
        <p:spPr>
          <a:xfrm>
            <a:off x="609480" y="1891800"/>
            <a:ext cx="10968840" cy="3936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spcBef>
                <a:spcPts val="320"/>
              </a:spcBef>
              <a:buClr>
                <a:srgbClr val="000000"/>
              </a:buClr>
              <a:buFont typeface="Symbol"/>
              <a:buChar char=""/>
            </a:pPr>
            <a:r>
              <a:rPr lang="en-IN" sz="1600" b="0" strike="noStrike" spc="-1">
                <a:solidFill>
                  <a:srgbClr val="000000"/>
                </a:solidFill>
                <a:latin typeface="Times New Roman"/>
                <a:ea typeface="SimSun"/>
              </a:rPr>
              <a:t>[1]  John  O'Donovan  ,  Barry  Smyth,  Trust  in recommender systems, Proceedings of the 10th international   conference   on   Intelligent   user interfaces,  January  10-13,  2005,  San  Diego, California, USA.</a:t>
            </a:r>
            <a:endParaRPr lang="en-IN" sz="1600" b="0" strike="noStrike" spc="-1">
              <a:latin typeface="Arial"/>
            </a:endParaRPr>
          </a:p>
          <a:p>
            <a:pPr algn="just">
              <a:lnSpc>
                <a:spcPct val="100000"/>
              </a:lnSpc>
              <a:spcBef>
                <a:spcPts val="320"/>
              </a:spcBef>
            </a:pPr>
            <a:endParaRPr lang="en-IN" sz="1600" b="0" strike="noStrike" spc="-1">
              <a:latin typeface="Arial"/>
            </a:endParaRPr>
          </a:p>
          <a:p>
            <a:pPr marL="343080" indent="-342360" algn="just">
              <a:lnSpc>
                <a:spcPct val="100000"/>
              </a:lnSpc>
              <a:spcBef>
                <a:spcPts val="320"/>
              </a:spcBef>
              <a:buClr>
                <a:srgbClr val="000000"/>
              </a:buClr>
              <a:buFont typeface="Symbol"/>
              <a:buChar char=""/>
            </a:pPr>
            <a:r>
              <a:rPr lang="en-IN" sz="1600" b="0" strike="noStrike" spc="-1">
                <a:solidFill>
                  <a:srgbClr val="000000"/>
                </a:solidFill>
                <a:latin typeface="Times New Roman"/>
                <a:ea typeface="SimSun"/>
              </a:rPr>
              <a:t>[2]   Paul   Resnick,"The   Influence   Limiter: Provably  Manipulation Resistant  Recommender Systems", RecSys’07, October  19–20,  2007, Minneapolis, Minnesota, USA. ACM.</a:t>
            </a:r>
            <a:endParaRPr lang="en-IN" sz="1600" b="0" strike="noStrike" spc="-1">
              <a:latin typeface="Arial"/>
            </a:endParaRPr>
          </a:p>
          <a:p>
            <a:pPr algn="just">
              <a:lnSpc>
                <a:spcPct val="100000"/>
              </a:lnSpc>
              <a:spcBef>
                <a:spcPts val="320"/>
              </a:spcBef>
            </a:pPr>
            <a:endParaRPr lang="en-IN" sz="1600" b="0" strike="noStrike" spc="-1">
              <a:latin typeface="Arial"/>
            </a:endParaRPr>
          </a:p>
          <a:p>
            <a:pPr marL="343080" indent="-342360" algn="just">
              <a:lnSpc>
                <a:spcPct val="100000"/>
              </a:lnSpc>
              <a:spcBef>
                <a:spcPts val="320"/>
              </a:spcBef>
              <a:buClr>
                <a:srgbClr val="000000"/>
              </a:buClr>
              <a:buFont typeface="Symbol"/>
              <a:buChar char=""/>
            </a:pPr>
            <a:r>
              <a:rPr lang="en-IN" sz="1600" b="0" strike="noStrike" spc="-1">
                <a:solidFill>
                  <a:srgbClr val="000000"/>
                </a:solidFill>
                <a:latin typeface="Times New Roman"/>
                <a:ea typeface="SimSun"/>
              </a:rPr>
              <a:t>[3] Ms.     Praveena     Mathew,     Ms.     Bincy     Kuriakose, Mr.Vinayak  Hegde,  “Book  Recommendation  System through   Content   Based   and   Collaborative   Filtering Method” published in IEEE International Conference on Data  Mining  and  Advanced  Computing  (SAPIENCE), 16-18 March 2016.</a:t>
            </a:r>
            <a:endParaRPr lang="en-IN" sz="1600" b="0" strike="noStrike" spc="-1">
              <a:latin typeface="Arial"/>
            </a:endParaRPr>
          </a:p>
          <a:p>
            <a:pPr algn="just">
              <a:lnSpc>
                <a:spcPct val="100000"/>
              </a:lnSpc>
              <a:spcBef>
                <a:spcPts val="320"/>
              </a:spcBef>
            </a:pPr>
            <a:endParaRPr lang="en-IN" sz="16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1379520" y="2666880"/>
            <a:ext cx="9600480" cy="419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24280" indent="-223560" algn="ctr">
              <a:lnSpc>
                <a:spcPct val="90000"/>
              </a:lnSpc>
              <a:spcBef>
                <a:spcPts val="1800"/>
              </a:spcBef>
            </a:pPr>
            <a:r>
              <a:rPr lang="en-IN" sz="8800" b="0" strike="noStrike" spc="-1">
                <a:solidFill>
                  <a:srgbClr val="952507"/>
                </a:solidFill>
                <a:latin typeface="Arial"/>
                <a:ea typeface="SimSun"/>
              </a:rPr>
              <a:t>Thank You</a:t>
            </a:r>
            <a:endParaRPr lang="en-IN" sz="88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522440" y="533520"/>
            <a:ext cx="9600480" cy="924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0" strike="noStrike" spc="-1">
                <a:solidFill>
                  <a:srgbClr val="000000"/>
                </a:solidFill>
                <a:latin typeface="Arial"/>
                <a:ea typeface="SimSun"/>
              </a:rPr>
              <a:t>INTRODUCTION</a:t>
            </a:r>
            <a:endParaRPr lang="en-IN" sz="3600" b="0" strike="noStrike" spc="-1">
              <a:latin typeface="Arial"/>
            </a:endParaRPr>
          </a:p>
        </p:txBody>
      </p:sp>
      <p:sp>
        <p:nvSpPr>
          <p:cNvPr id="87" name="CustomShape 2"/>
          <p:cNvSpPr/>
          <p:nvPr/>
        </p:nvSpPr>
        <p:spPr>
          <a:xfrm>
            <a:off x="609480" y="1785960"/>
            <a:ext cx="10968840" cy="466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50000"/>
              </a:lnSpc>
              <a:spcBef>
                <a:spcPts val="320"/>
              </a:spcBef>
              <a:buClr>
                <a:srgbClr val="000000"/>
              </a:buClr>
              <a:buFont typeface="Symbol"/>
              <a:buChar char=""/>
            </a:pPr>
            <a:r>
              <a:rPr lang="en-IN" sz="1600" b="0" strike="noStrike" spc="-1">
                <a:solidFill>
                  <a:srgbClr val="000000"/>
                </a:solidFill>
                <a:latin typeface="Arial"/>
                <a:ea typeface="SimSun"/>
              </a:rPr>
              <a:t>A recommendation system is a subclass of information filtering system that seeks to predict the "rating" or "preference" a user would give to an item.</a:t>
            </a:r>
            <a:endParaRPr lang="en-IN" sz="1600" b="0" strike="noStrike" spc="-1">
              <a:latin typeface="Arial"/>
            </a:endParaRPr>
          </a:p>
          <a:p>
            <a:pPr algn="just">
              <a:lnSpc>
                <a:spcPct val="100000"/>
              </a:lnSpc>
              <a:spcBef>
                <a:spcPts val="320"/>
              </a:spcBef>
            </a:pPr>
            <a:endParaRPr lang="en-IN" sz="1600" b="0" strike="noStrike" spc="-1">
              <a:latin typeface="Arial"/>
            </a:endParaRPr>
          </a:p>
          <a:p>
            <a:pPr marL="343080" indent="-342360" algn="just">
              <a:lnSpc>
                <a:spcPct val="150000"/>
              </a:lnSpc>
              <a:spcBef>
                <a:spcPts val="320"/>
              </a:spcBef>
              <a:buClr>
                <a:srgbClr val="000000"/>
              </a:buClr>
              <a:buFont typeface="Symbol"/>
              <a:buChar char=""/>
            </a:pPr>
            <a:r>
              <a:rPr lang="en-IN" sz="1600" b="0" strike="noStrike" spc="-1">
                <a:solidFill>
                  <a:srgbClr val="000000"/>
                </a:solidFill>
                <a:latin typeface="Arial"/>
                <a:ea typeface="SimSun"/>
              </a:rPr>
              <a:t>Recommendation systems are utilized in a variety of areas, and are most commonly recognized as playlist generators for music and video.</a:t>
            </a:r>
            <a:endParaRPr lang="en-IN" sz="1600" b="0" strike="noStrike" spc="-1">
              <a:latin typeface="Arial"/>
            </a:endParaRPr>
          </a:p>
          <a:p>
            <a:pPr algn="just">
              <a:lnSpc>
                <a:spcPct val="150000"/>
              </a:lnSpc>
              <a:spcBef>
                <a:spcPts val="320"/>
              </a:spcBef>
            </a:pPr>
            <a:endParaRPr lang="en-IN" sz="1600" b="0" strike="noStrike" spc="-1">
              <a:latin typeface="Arial"/>
            </a:endParaRPr>
          </a:p>
          <a:p>
            <a:pPr marL="343080" indent="-342360" algn="just">
              <a:lnSpc>
                <a:spcPct val="150000"/>
              </a:lnSpc>
              <a:spcBef>
                <a:spcPts val="320"/>
              </a:spcBef>
              <a:buClr>
                <a:srgbClr val="000000"/>
              </a:buClr>
              <a:buFont typeface="Symbol"/>
              <a:buChar char=""/>
            </a:pPr>
            <a:r>
              <a:rPr lang="en-IN" sz="1600" b="0" strike="noStrike" spc="-1">
                <a:solidFill>
                  <a:srgbClr val="000000"/>
                </a:solidFill>
                <a:latin typeface="Arial"/>
                <a:ea typeface="SimSun"/>
              </a:rPr>
              <a:t>These systems can operate using a single input, like music, or multiple inputs within and across platforms like news, books, and search queries.</a:t>
            </a:r>
            <a:endParaRPr lang="en-IN" sz="1600" b="0" strike="noStrike" spc="-1">
              <a:latin typeface="Arial"/>
            </a:endParaRPr>
          </a:p>
          <a:p>
            <a:pPr algn="just">
              <a:lnSpc>
                <a:spcPct val="100000"/>
              </a:lnSpc>
              <a:spcBef>
                <a:spcPts val="320"/>
              </a:spcBef>
            </a:pPr>
            <a:endParaRPr lang="en-IN" sz="1600" b="0" strike="noStrike" spc="-1">
              <a:latin typeface="Arial"/>
            </a:endParaRPr>
          </a:p>
          <a:p>
            <a:pPr algn="just">
              <a:lnSpc>
                <a:spcPct val="100000"/>
              </a:lnSpc>
              <a:spcBef>
                <a:spcPts val="320"/>
              </a:spcBef>
            </a:pPr>
            <a:endParaRPr lang="en-IN" sz="1600" b="0" strike="noStrike" spc="-1">
              <a:latin typeface="Arial"/>
            </a:endParaRPr>
          </a:p>
        </p:txBody>
      </p:sp>
      <p:pic>
        <p:nvPicPr>
          <p:cNvPr id="88" name="Picture 87"/>
          <p:cNvPicPr/>
          <p:nvPr/>
        </p:nvPicPr>
        <p:blipFill>
          <a:blip r:embed="rId2"/>
          <a:stretch/>
        </p:blipFill>
        <p:spPr>
          <a:xfrm>
            <a:off x="9000000" y="4752720"/>
            <a:ext cx="2607840" cy="151920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1522440" y="533520"/>
            <a:ext cx="9600480" cy="829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0" strike="noStrike" spc="-1">
                <a:solidFill>
                  <a:srgbClr val="000000"/>
                </a:solidFill>
                <a:latin typeface="Arial"/>
                <a:ea typeface="SimSun"/>
              </a:rPr>
              <a:t>LITERATURE SURVEY</a:t>
            </a:r>
            <a:endParaRPr lang="en-IN" sz="3600" b="0" strike="noStrike" spc="-1">
              <a:latin typeface="Arial"/>
            </a:endParaRPr>
          </a:p>
        </p:txBody>
      </p:sp>
      <p:sp>
        <p:nvSpPr>
          <p:cNvPr id="90" name="CustomShape 2"/>
          <p:cNvSpPr/>
          <p:nvPr/>
        </p:nvSpPr>
        <p:spPr>
          <a:xfrm>
            <a:off x="1522440" y="1494000"/>
            <a:ext cx="9600480" cy="419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50000"/>
              </a:lnSpc>
              <a:spcBef>
                <a:spcPts val="320"/>
              </a:spcBef>
              <a:buClr>
                <a:srgbClr val="000000"/>
              </a:buClr>
              <a:buFont typeface="Symbol"/>
              <a:buChar char=""/>
            </a:pPr>
            <a:r>
              <a:rPr lang="en-IN" sz="1600" b="0" strike="noStrike" spc="-1">
                <a:solidFill>
                  <a:srgbClr val="000000"/>
                </a:solidFill>
                <a:latin typeface="Arial"/>
                <a:ea typeface="SimSun"/>
              </a:rPr>
              <a:t>In year 2005 John O'Donovan  ,Barry  Smyth have taken trust as the  percentage  of  correct  predictions  that  a profile  has  made  in  general.</a:t>
            </a:r>
            <a:endParaRPr lang="en-IN" sz="1600" b="0" strike="noStrike" spc="-1">
              <a:latin typeface="Arial"/>
            </a:endParaRPr>
          </a:p>
          <a:p>
            <a:pPr algn="just">
              <a:lnSpc>
                <a:spcPct val="150000"/>
              </a:lnSpc>
              <a:spcBef>
                <a:spcPts val="320"/>
              </a:spcBef>
            </a:pPr>
            <a:endParaRPr lang="en-IN" sz="1600" b="0" strike="noStrike" spc="-1">
              <a:latin typeface="Arial"/>
            </a:endParaRPr>
          </a:p>
          <a:p>
            <a:pPr marL="343080" indent="-342360" algn="just">
              <a:lnSpc>
                <a:spcPct val="150000"/>
              </a:lnSpc>
              <a:spcBef>
                <a:spcPts val="320"/>
              </a:spcBef>
              <a:buClr>
                <a:srgbClr val="000000"/>
              </a:buClr>
              <a:buFont typeface="Symbol"/>
              <a:buChar char=""/>
            </a:pPr>
            <a:r>
              <a:rPr lang="en-IN" sz="1600" b="0" strike="noStrike" spc="-1">
                <a:solidFill>
                  <a:srgbClr val="000000"/>
                </a:solidFill>
                <a:latin typeface="Arial"/>
                <a:ea typeface="SimSun"/>
              </a:rPr>
              <a:t>In  year 2007 Paul Resnick proposed an idea of "influence  limiter algorithm"  in  recommendation system. </a:t>
            </a:r>
            <a:endParaRPr lang="en-IN" sz="1600" b="0" strike="noStrike" spc="-1">
              <a:latin typeface="Arial"/>
            </a:endParaRPr>
          </a:p>
          <a:p>
            <a:pPr algn="just">
              <a:lnSpc>
                <a:spcPct val="150000"/>
              </a:lnSpc>
              <a:spcBef>
                <a:spcPts val="320"/>
              </a:spcBef>
            </a:pPr>
            <a:endParaRPr lang="en-IN" sz="1600" b="0" strike="noStrike" spc="-1">
              <a:latin typeface="Arial"/>
            </a:endParaRPr>
          </a:p>
          <a:p>
            <a:pPr marL="343080" indent="-342360" algn="just">
              <a:lnSpc>
                <a:spcPct val="150000"/>
              </a:lnSpc>
              <a:spcBef>
                <a:spcPts val="320"/>
              </a:spcBef>
              <a:buClr>
                <a:srgbClr val="000000"/>
              </a:buClr>
              <a:buFont typeface="Symbol"/>
              <a:buChar char=""/>
            </a:pPr>
            <a:r>
              <a:rPr lang="en-IN" sz="1600" b="0" strike="noStrike" spc="-1">
                <a:solidFill>
                  <a:srgbClr val="000000"/>
                </a:solidFill>
                <a:latin typeface="Arial"/>
                <a:ea typeface="SimSun"/>
              </a:rPr>
              <a:t>Juan A. Recio-García presented a prototyping Recommender Systems in jCOLIBRI.</a:t>
            </a:r>
            <a:endParaRPr lang="en-IN" sz="16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1522440" y="533520"/>
            <a:ext cx="9600480" cy="910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0" strike="noStrike" spc="-1">
                <a:solidFill>
                  <a:srgbClr val="000000"/>
                </a:solidFill>
                <a:latin typeface="Arial"/>
                <a:ea typeface="SimSun"/>
              </a:rPr>
              <a:t>PROBLEM STATEMENT</a:t>
            </a:r>
            <a:endParaRPr lang="en-IN" sz="3600" b="0" strike="noStrike" spc="-1">
              <a:latin typeface="Arial"/>
            </a:endParaRPr>
          </a:p>
        </p:txBody>
      </p:sp>
      <p:sp>
        <p:nvSpPr>
          <p:cNvPr id="92" name="CustomShape 2"/>
          <p:cNvSpPr/>
          <p:nvPr/>
        </p:nvSpPr>
        <p:spPr>
          <a:xfrm>
            <a:off x="1522440" y="1608120"/>
            <a:ext cx="9600480" cy="4411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50000"/>
              </a:lnSpc>
              <a:spcBef>
                <a:spcPts val="320"/>
              </a:spcBef>
              <a:buClr>
                <a:srgbClr val="000000"/>
              </a:buClr>
              <a:buFont typeface="Symbol"/>
              <a:buChar char=""/>
            </a:pPr>
            <a:r>
              <a:rPr lang="en-IN" sz="1600" b="0" strike="noStrike" spc="-1">
                <a:solidFill>
                  <a:srgbClr val="000000"/>
                </a:solidFill>
                <a:latin typeface="Arial"/>
                <a:ea typeface="SimSun"/>
              </a:rPr>
              <a:t>Data  is  becoming  one  of  the  most important technology trends that have the potential for dramatically  changing  the  way  organizations. </a:t>
            </a:r>
            <a:endParaRPr lang="en-IN" sz="1600" b="0" strike="noStrike" spc="-1">
              <a:latin typeface="Arial"/>
            </a:endParaRPr>
          </a:p>
          <a:p>
            <a:pPr algn="just">
              <a:lnSpc>
                <a:spcPct val="150000"/>
              </a:lnSpc>
              <a:spcBef>
                <a:spcPts val="320"/>
              </a:spcBef>
            </a:pPr>
            <a:endParaRPr lang="en-IN" sz="1600" b="0" strike="noStrike" spc="-1">
              <a:latin typeface="Arial"/>
            </a:endParaRPr>
          </a:p>
          <a:p>
            <a:pPr marL="343080" indent="-342360" algn="just">
              <a:lnSpc>
                <a:spcPct val="150000"/>
              </a:lnSpc>
              <a:spcBef>
                <a:spcPts val="320"/>
              </a:spcBef>
              <a:buClr>
                <a:srgbClr val="000000"/>
              </a:buClr>
              <a:buFont typeface="Symbol"/>
              <a:buChar char=""/>
            </a:pPr>
            <a:r>
              <a:rPr lang="en-IN" sz="1600" b="0" strike="noStrike" spc="-1">
                <a:solidFill>
                  <a:srgbClr val="000000"/>
                </a:solidFill>
                <a:latin typeface="Arial"/>
                <a:ea typeface="SimSun"/>
              </a:rPr>
              <a:t>All the traditional recommendation work has been evaluated and created for small data size.</a:t>
            </a:r>
            <a:endParaRPr lang="en-IN" sz="1600" b="0" strike="noStrike" spc="-1">
              <a:latin typeface="Arial"/>
            </a:endParaRPr>
          </a:p>
          <a:p>
            <a:pPr algn="just">
              <a:lnSpc>
                <a:spcPct val="150000"/>
              </a:lnSpc>
              <a:spcBef>
                <a:spcPts val="320"/>
              </a:spcBef>
            </a:pPr>
            <a:endParaRPr lang="en-IN" sz="1600" b="0" strike="noStrike" spc="-1">
              <a:latin typeface="Arial"/>
            </a:endParaRPr>
          </a:p>
          <a:p>
            <a:pPr marL="343080" indent="-342360" algn="just">
              <a:lnSpc>
                <a:spcPct val="150000"/>
              </a:lnSpc>
              <a:spcBef>
                <a:spcPts val="320"/>
              </a:spcBef>
              <a:buClr>
                <a:srgbClr val="000000"/>
              </a:buClr>
              <a:buFont typeface="Symbol"/>
              <a:buChar char=""/>
            </a:pPr>
            <a:r>
              <a:rPr lang="en-IN" sz="1600" b="0" strike="noStrike" spc="-1">
                <a:solidFill>
                  <a:srgbClr val="000000"/>
                </a:solidFill>
                <a:latin typeface="Arial"/>
                <a:ea typeface="SimSun"/>
              </a:rPr>
              <a:t>The  complete  problem  statement  concludes  into  following points:</a:t>
            </a:r>
            <a:endParaRPr lang="en-IN" sz="1600" b="0" strike="noStrike" spc="-1">
              <a:latin typeface="Arial"/>
            </a:endParaRPr>
          </a:p>
          <a:p>
            <a:pPr algn="just">
              <a:lnSpc>
                <a:spcPct val="150000"/>
              </a:lnSpc>
              <a:spcBef>
                <a:spcPts val="320"/>
              </a:spcBef>
            </a:pPr>
            <a:r>
              <a:rPr lang="en-IN" sz="1600" b="0" strike="noStrike" spc="-1">
                <a:solidFill>
                  <a:srgbClr val="000000"/>
                </a:solidFill>
                <a:latin typeface="Arial"/>
                <a:ea typeface="SimSun"/>
              </a:rPr>
              <a:t>       1. Enhancement  in  product  recommendation  algorithm for large volume dataset.</a:t>
            </a:r>
            <a:endParaRPr lang="en-IN" sz="1600" b="0" strike="noStrike" spc="-1">
              <a:latin typeface="Arial"/>
            </a:endParaRPr>
          </a:p>
          <a:p>
            <a:pPr algn="just">
              <a:lnSpc>
                <a:spcPct val="150000"/>
              </a:lnSpc>
              <a:spcBef>
                <a:spcPts val="320"/>
              </a:spcBef>
            </a:pPr>
            <a:r>
              <a:rPr lang="en-IN" sz="1600" b="0" strike="noStrike" spc="-1">
                <a:solidFill>
                  <a:srgbClr val="000000"/>
                </a:solidFill>
                <a:latin typeface="Arial"/>
                <a:ea typeface="SimSun"/>
              </a:rPr>
              <a:t>       2. Integration of customer behavior with Product nature</a:t>
            </a:r>
            <a:endParaRPr lang="en-IN" sz="1600" b="0" strike="noStrike" spc="-1">
              <a:latin typeface="Arial"/>
            </a:endParaRPr>
          </a:p>
          <a:p>
            <a:pPr algn="just">
              <a:lnSpc>
                <a:spcPct val="150000"/>
              </a:lnSpc>
              <a:spcBef>
                <a:spcPts val="320"/>
              </a:spcBef>
            </a:pPr>
            <a:endParaRPr lang="en-IN" sz="1600" b="0" strike="noStrike" spc="-1">
              <a:latin typeface="Arial"/>
            </a:endParaRPr>
          </a:p>
        </p:txBody>
      </p:sp>
      <p:pic>
        <p:nvPicPr>
          <p:cNvPr id="93" name="Picture 92"/>
          <p:cNvPicPr/>
          <p:nvPr/>
        </p:nvPicPr>
        <p:blipFill>
          <a:blip r:embed="rId2"/>
          <a:stretch/>
        </p:blipFill>
        <p:spPr>
          <a:xfrm>
            <a:off x="9752400" y="4537080"/>
            <a:ext cx="2343600" cy="232092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1522440" y="533520"/>
            <a:ext cx="9600480" cy="939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0" strike="noStrike" spc="-1">
                <a:solidFill>
                  <a:srgbClr val="000000"/>
                </a:solidFill>
                <a:latin typeface="Arial"/>
                <a:ea typeface="SimSun"/>
              </a:rPr>
              <a:t>PROPOSED METHODOLOGY</a:t>
            </a:r>
            <a:endParaRPr lang="en-IN" sz="3600" b="0" strike="noStrike" spc="-1">
              <a:latin typeface="Arial"/>
            </a:endParaRPr>
          </a:p>
        </p:txBody>
      </p:sp>
      <p:sp>
        <p:nvSpPr>
          <p:cNvPr id="95" name="CustomShape 2"/>
          <p:cNvSpPr/>
          <p:nvPr/>
        </p:nvSpPr>
        <p:spPr>
          <a:xfrm>
            <a:off x="681120" y="2035080"/>
            <a:ext cx="10970640" cy="3884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50000"/>
              </a:lnSpc>
              <a:spcBef>
                <a:spcPts val="320"/>
              </a:spcBef>
              <a:buClr>
                <a:srgbClr val="000000"/>
              </a:buClr>
              <a:buFont typeface="Arial"/>
              <a:buChar char="•"/>
            </a:pPr>
            <a:r>
              <a:rPr lang="en-IN" sz="1600" b="0" strike="noStrike" spc="-1">
                <a:solidFill>
                  <a:srgbClr val="000000"/>
                </a:solidFill>
                <a:latin typeface="Arial(Body)"/>
                <a:ea typeface="SimSun"/>
              </a:rPr>
              <a:t>Recommendation systems usually make use of either or both collaborative filtering and content-based filtering as well as other systems such as knowledge-based systems. </a:t>
            </a:r>
            <a:endParaRPr lang="en-IN" sz="1600" b="0" strike="noStrike" spc="-1">
              <a:latin typeface="Arial"/>
            </a:endParaRPr>
          </a:p>
          <a:p>
            <a:pPr algn="just">
              <a:lnSpc>
                <a:spcPct val="150000"/>
              </a:lnSpc>
              <a:spcBef>
                <a:spcPts val="320"/>
              </a:spcBef>
            </a:pPr>
            <a:endParaRPr lang="en-IN" sz="1600" b="0" strike="noStrike" spc="-1">
              <a:latin typeface="Arial"/>
            </a:endParaRPr>
          </a:p>
          <a:p>
            <a:pPr marL="743040" lvl="1" indent="-285120" algn="just">
              <a:lnSpc>
                <a:spcPct val="150000"/>
              </a:lnSpc>
              <a:spcBef>
                <a:spcPts val="320"/>
              </a:spcBef>
              <a:buClr>
                <a:srgbClr val="000000"/>
              </a:buClr>
              <a:buFont typeface="Arial"/>
              <a:buChar char="•"/>
            </a:pPr>
            <a:r>
              <a:rPr lang="en-IN" sz="1600" b="0" strike="noStrike" spc="-1">
                <a:solidFill>
                  <a:srgbClr val="000000"/>
                </a:solidFill>
                <a:latin typeface="Arial(Body)"/>
                <a:ea typeface="SimSun"/>
              </a:rPr>
              <a:t>Collaborative filtering approaches build a model from a user's past behavior as well as similar decisions made by other users. This model is then used to predict items that the user may have an interest in.</a:t>
            </a:r>
            <a:endParaRPr lang="en-IN" sz="1600" b="0" strike="noStrike" spc="-1">
              <a:latin typeface="Arial"/>
            </a:endParaRPr>
          </a:p>
          <a:p>
            <a:pPr>
              <a:lnSpc>
                <a:spcPct val="100000"/>
              </a:lnSpc>
            </a:pPr>
            <a:endParaRPr lang="en-IN" sz="1600" b="0" strike="noStrike" spc="-1">
              <a:latin typeface="Arial"/>
            </a:endParaRPr>
          </a:p>
          <a:p>
            <a:pPr marL="743040" lvl="1" indent="-285120" algn="just">
              <a:lnSpc>
                <a:spcPct val="150000"/>
              </a:lnSpc>
              <a:spcBef>
                <a:spcPts val="320"/>
              </a:spcBef>
              <a:buClr>
                <a:srgbClr val="000000"/>
              </a:buClr>
              <a:buFont typeface="Arial"/>
              <a:buChar char="•"/>
            </a:pPr>
            <a:r>
              <a:rPr lang="en-IN" sz="1600" b="0" strike="noStrike" spc="-1">
                <a:solidFill>
                  <a:srgbClr val="000000"/>
                </a:solidFill>
                <a:latin typeface="Arial(Body)"/>
                <a:ea typeface="SimSun"/>
              </a:rPr>
              <a:t>Content-based filtering approaches utilize a series of discrete, pre-tagged characteristics of an item in order to recommend additional items with similar properties.</a:t>
            </a:r>
            <a:endParaRPr lang="en-IN" sz="1600" b="0" strike="noStrike" spc="-1">
              <a:latin typeface="Arial"/>
            </a:endParaRPr>
          </a:p>
          <a:p>
            <a:pPr algn="just">
              <a:lnSpc>
                <a:spcPct val="150000"/>
              </a:lnSpc>
              <a:spcBef>
                <a:spcPts val="320"/>
              </a:spcBef>
            </a:pPr>
            <a:endParaRPr lang="en-IN" sz="1600" b="0" strike="noStrike" spc="-1">
              <a:latin typeface="Arial"/>
            </a:endParaRPr>
          </a:p>
          <a:p>
            <a:pPr algn="just">
              <a:lnSpc>
                <a:spcPct val="150000"/>
              </a:lnSpc>
              <a:spcBef>
                <a:spcPts val="320"/>
              </a:spcBef>
            </a:pPr>
            <a:r>
              <a:rPr lang="en-IN" sz="1600" b="0" strike="noStrike" spc="-1">
                <a:solidFill>
                  <a:srgbClr val="000000"/>
                </a:solidFill>
                <a:latin typeface="Arial"/>
                <a:ea typeface="SimSun"/>
              </a:rPr>
              <a:t> </a:t>
            </a:r>
            <a:endParaRPr lang="en-IN" sz="1600" b="0" strike="noStrike" spc="-1">
              <a:latin typeface="Arial"/>
            </a:endParaRPr>
          </a:p>
        </p:txBody>
      </p:sp>
      <p:pic>
        <p:nvPicPr>
          <p:cNvPr id="96" name="Picture 95"/>
          <p:cNvPicPr/>
          <p:nvPr/>
        </p:nvPicPr>
        <p:blipFill>
          <a:blip r:embed="rId2"/>
          <a:stretch/>
        </p:blipFill>
        <p:spPr>
          <a:xfrm>
            <a:off x="10224000" y="504000"/>
            <a:ext cx="1656000" cy="102168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Content Placeholder 3"/>
          <p:cNvPicPr/>
          <p:nvPr/>
        </p:nvPicPr>
        <p:blipFill>
          <a:blip r:embed="rId2"/>
          <a:stretch/>
        </p:blipFill>
        <p:spPr>
          <a:xfrm>
            <a:off x="1728000" y="936000"/>
            <a:ext cx="8657280" cy="5304960"/>
          </a:xfrm>
          <a:prstGeom prst="rect">
            <a:avLst/>
          </a:prstGeom>
          <a:ln w="9360">
            <a:noFill/>
          </a:ln>
        </p:spPr>
      </p:pic>
      <p:sp>
        <p:nvSpPr>
          <p:cNvPr id="100" name="CustomShape 1"/>
          <p:cNvSpPr/>
          <p:nvPr/>
        </p:nvSpPr>
        <p:spPr>
          <a:xfrm>
            <a:off x="609480" y="190440"/>
            <a:ext cx="10968840" cy="581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600" b="0" strike="noStrike" spc="-1">
                <a:solidFill>
                  <a:srgbClr val="000000"/>
                </a:solidFill>
                <a:latin typeface="Arial"/>
              </a:rPr>
              <a:t>TYPES OF FILTERING USED:</a:t>
            </a:r>
            <a:endParaRPr lang="en-IN" sz="36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609480" y="190440"/>
            <a:ext cx="10968840" cy="581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strike="noStrike" spc="-1">
                <a:solidFill>
                  <a:srgbClr val="000000"/>
                </a:solidFill>
                <a:latin typeface="Arial"/>
                <a:ea typeface="SimSun"/>
              </a:rPr>
              <a:t>HYBRID RECOMENDATION</a:t>
            </a:r>
            <a:endParaRPr lang="en-IN" sz="3600" b="0" strike="noStrike" spc="-1">
              <a:latin typeface="Arial"/>
            </a:endParaRPr>
          </a:p>
        </p:txBody>
      </p:sp>
      <p:pic>
        <p:nvPicPr>
          <p:cNvPr id="105" name="Content Placeholder 3"/>
          <p:cNvPicPr/>
          <p:nvPr/>
        </p:nvPicPr>
        <p:blipFill>
          <a:blip r:embed="rId2"/>
          <a:stretch/>
        </p:blipFill>
        <p:spPr>
          <a:xfrm>
            <a:off x="2710080" y="1124640"/>
            <a:ext cx="6030720" cy="4194720"/>
          </a:xfrm>
          <a:prstGeom prst="rect">
            <a:avLst/>
          </a:prstGeom>
          <a:ln w="9360">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694800" y="641880"/>
            <a:ext cx="10968840" cy="581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0" strike="noStrike" spc="-1">
                <a:solidFill>
                  <a:srgbClr val="000000"/>
                </a:solidFill>
                <a:latin typeface="Arial"/>
                <a:ea typeface="SimSun"/>
              </a:rPr>
              <a:t>HARDWARE/SOFTWARE REQUIRED</a:t>
            </a:r>
            <a:endParaRPr lang="en-IN" sz="3600" b="0" strike="noStrike" spc="-1">
              <a:latin typeface="Arial"/>
            </a:endParaRPr>
          </a:p>
        </p:txBody>
      </p:sp>
      <p:graphicFrame>
        <p:nvGraphicFramePr>
          <p:cNvPr id="98" name="Table 2"/>
          <p:cNvGraphicFramePr/>
          <p:nvPr/>
        </p:nvGraphicFramePr>
        <p:xfrm>
          <a:off x="576000" y="1638000"/>
          <a:ext cx="10227240" cy="3599640"/>
        </p:xfrm>
        <a:graphic>
          <a:graphicData uri="http://schemas.openxmlformats.org/drawingml/2006/table">
            <a:tbl>
              <a:tblPr/>
              <a:tblGrid>
                <a:gridCol w="3958200">
                  <a:extLst>
                    <a:ext uri="{9D8B030D-6E8A-4147-A177-3AD203B41FA5}">
                      <a16:colId xmlns:a16="http://schemas.microsoft.com/office/drawing/2014/main" val="20000"/>
                    </a:ext>
                  </a:extLst>
                </a:gridCol>
                <a:gridCol w="6269040">
                  <a:extLst>
                    <a:ext uri="{9D8B030D-6E8A-4147-A177-3AD203B41FA5}">
                      <a16:colId xmlns:a16="http://schemas.microsoft.com/office/drawing/2014/main" val="20001"/>
                    </a:ext>
                  </a:extLst>
                </a:gridCol>
              </a:tblGrid>
              <a:tr h="719640">
                <a:tc>
                  <a:txBody>
                    <a:bodyPr/>
                    <a:lstStyle/>
                    <a:p>
                      <a:pPr>
                        <a:lnSpc>
                          <a:spcPct val="100000"/>
                        </a:lnSpc>
                      </a:pPr>
                      <a:r>
                        <a:rPr lang="en-IN" sz="2000" b="1" u="sng" strike="noStrike" spc="-1">
                          <a:uFillTx/>
                          <a:latin typeface="Arial"/>
                        </a:rPr>
                        <a:t>Hardware Requirements:</a:t>
                      </a:r>
                      <a:endParaRPr lang="en-IN" sz="2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2000" b="1" u="sng" strike="noStrike" spc="-1">
                          <a:uFillTx/>
                          <a:latin typeface="Arial"/>
                        </a:rPr>
                        <a:t>Software Requirements:</a:t>
                      </a:r>
                      <a:endParaRPr lang="en-IN" sz="2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719640">
                <a:tc>
                  <a:txBody>
                    <a:bodyPr/>
                    <a:lstStyle/>
                    <a:p>
                      <a:pPr marL="216000" indent="-215640">
                        <a:lnSpc>
                          <a:spcPct val="100000"/>
                        </a:lnSpc>
                        <a:buClr>
                          <a:srgbClr val="000000"/>
                        </a:buClr>
                        <a:buSzPct val="45000"/>
                        <a:buFont typeface="Wingdings" charset="2"/>
                        <a:buChar char=""/>
                      </a:pPr>
                      <a:r>
                        <a:rPr lang="en-IN" sz="1800" b="0" strike="noStrike" spc="-1">
                          <a:latin typeface="Arial"/>
                        </a:rPr>
                        <a:t>System : Core i3 Processor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216000" indent="-215640">
                        <a:lnSpc>
                          <a:spcPct val="100000"/>
                        </a:lnSpc>
                        <a:buClr>
                          <a:srgbClr val="000000"/>
                        </a:buClr>
                        <a:buSzPct val="45000"/>
                        <a:buFont typeface="Wingdings" charset="2"/>
                        <a:buChar char=""/>
                      </a:pPr>
                      <a:r>
                        <a:rPr lang="en-IN" sz="1800" b="0" strike="noStrike" spc="-1">
                          <a:latin typeface="Arial"/>
                        </a:rPr>
                        <a:t>Operating System : Windows 10,Linux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719640">
                <a:tc>
                  <a:txBody>
                    <a:bodyPr/>
                    <a:lstStyle/>
                    <a:p>
                      <a:pPr marL="216000" indent="-215640">
                        <a:lnSpc>
                          <a:spcPct val="100000"/>
                        </a:lnSpc>
                        <a:buClr>
                          <a:srgbClr val="000000"/>
                        </a:buClr>
                        <a:buSzPct val="45000"/>
                        <a:buFont typeface="Wingdings" charset="2"/>
                        <a:buChar char=""/>
                      </a:pPr>
                      <a:r>
                        <a:rPr lang="en-IN" sz="1800" b="0" strike="noStrike" spc="-1">
                          <a:latin typeface="Arial"/>
                        </a:rPr>
                        <a:t>Memory : 4 GB RAM</a:t>
                      </a:r>
                    </a:p>
                    <a:p>
                      <a:pPr>
                        <a:lnSpc>
                          <a:spcPct val="100000"/>
                        </a:lnSpc>
                      </a:pP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216000" indent="-215640">
                        <a:lnSpc>
                          <a:spcPct val="100000"/>
                        </a:lnSpc>
                        <a:buClr>
                          <a:srgbClr val="000000"/>
                        </a:buClr>
                        <a:buSzPct val="45000"/>
                        <a:buFont typeface="Wingdings" charset="2"/>
                        <a:buChar char=""/>
                      </a:pPr>
                      <a:r>
                        <a:rPr lang="en-IN" sz="1800" b="0" strike="noStrike" spc="-1">
                          <a:latin typeface="Arial"/>
                        </a:rPr>
                        <a:t>Programming Languages: Python,CSS,HTML,XML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719640">
                <a:tc>
                  <a:txBody>
                    <a:bodyPr/>
                    <a:lstStyle/>
                    <a:p>
                      <a:pPr marL="216000" indent="-215640">
                        <a:lnSpc>
                          <a:spcPct val="100000"/>
                        </a:lnSpc>
                        <a:buClr>
                          <a:srgbClr val="000000"/>
                        </a:buClr>
                        <a:buSzPct val="45000"/>
                        <a:buFont typeface="Wingdings" charset="2"/>
                        <a:buChar char=""/>
                      </a:pPr>
                      <a:r>
                        <a:rPr lang="en-IN" sz="1800" b="0" strike="noStrike" spc="-1">
                          <a:latin typeface="Arial"/>
                        </a:rPr>
                        <a:t>ROM : 1 TB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216000" indent="-215640">
                        <a:lnSpc>
                          <a:spcPct val="100000"/>
                        </a:lnSpc>
                        <a:buClr>
                          <a:srgbClr val="000000"/>
                        </a:buClr>
                        <a:buSzPct val="45000"/>
                        <a:buFont typeface="Wingdings" charset="2"/>
                        <a:buChar char=""/>
                      </a:pPr>
                      <a:r>
                        <a:rPr lang="en-IN" sz="1800" b="0" strike="noStrike" spc="-1">
                          <a:latin typeface="Arial"/>
                        </a:rPr>
                        <a:t>Text Editor : Sublime Text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721080">
                <a:tc>
                  <a:txBody>
                    <a:bodyPr/>
                    <a:lstStyle/>
                    <a:p>
                      <a:pPr marL="216000" indent="-215640">
                        <a:lnSpc>
                          <a:spcPct val="100000"/>
                        </a:lnSpc>
                        <a:buClr>
                          <a:srgbClr val="000000"/>
                        </a:buClr>
                        <a:buSzPct val="45000"/>
                        <a:buFont typeface="Wingdings" charset="2"/>
                        <a:buChar char=""/>
                      </a:pPr>
                      <a:r>
                        <a:rPr lang="en-IN" sz="1800" b="0" strike="noStrike" spc="-1">
                          <a:latin typeface="Arial"/>
                        </a:rPr>
                        <a:t>Display :1200*800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216000" indent="-215640">
                        <a:lnSpc>
                          <a:spcPct val="100000"/>
                        </a:lnSpc>
                        <a:buClr>
                          <a:srgbClr val="000000"/>
                        </a:buClr>
                        <a:buSzPct val="45000"/>
                        <a:buFont typeface="Wingdings" charset="2"/>
                        <a:buChar char=""/>
                      </a:pPr>
                      <a:r>
                        <a:rPr lang="en-IN" sz="1800" b="0" strike="noStrike" spc="-1">
                          <a:latin typeface="Arial"/>
                        </a:rPr>
                        <a:t>IDE : Pycharm,Anaconda,Spyder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484</TotalTime>
  <Words>750</Words>
  <Application>Microsoft Office PowerPoint</Application>
  <PresentationFormat>Custom</PresentationFormat>
  <Paragraphs>106</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Arial(Body)</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 AND SCREENSHOTS</vt:lpstr>
      <vt:lpstr>FIRST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Exam Duty Allocation</dc:title>
  <dc:subject/>
  <dc:creator>Sudhanshu</dc:creator>
  <dc:description/>
  <cp:lastModifiedBy>satyam pant</cp:lastModifiedBy>
  <cp:revision>154</cp:revision>
  <dcterms:created xsi:type="dcterms:W3CDTF">2017-11-16T17:39:00Z</dcterms:created>
  <dcterms:modified xsi:type="dcterms:W3CDTF">2020-06-14T18:20:30Z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false</vt:bool>
  </property>
  <property fmtid="{D5CDD505-2E9C-101B-9397-08002B2CF9AE}" pid="11" name="InternalTags">
    <vt:lpwstr/>
  </property>
  <property fmtid="{D5CDD505-2E9C-101B-9397-08002B2CF9AE}" pid="12" name="KSOProductBuildVer">
    <vt:lpwstr>1033-10.2.0.7501</vt:lpwstr>
  </property>
  <property fmtid="{D5CDD505-2E9C-101B-9397-08002B2CF9AE}" pid="13" name="LinksUpToDate">
    <vt:bool>false</vt:bool>
  </property>
  <property fmtid="{D5CDD505-2E9C-101B-9397-08002B2CF9AE}" pid="14" name="LocalizationTags">
    <vt:lpwstr/>
  </property>
  <property fmtid="{D5CDD505-2E9C-101B-9397-08002B2CF9AE}" pid="15" name="MMClips">
    <vt:i4>0</vt:i4>
  </property>
  <property fmtid="{D5CDD505-2E9C-101B-9397-08002B2CF9AE}" pid="16" name="Notes">
    <vt:i4>0</vt:i4>
  </property>
  <property fmtid="{D5CDD505-2E9C-101B-9397-08002B2CF9AE}" pid="17" name="Order">
    <vt:i4>74067800</vt:i4>
  </property>
  <property fmtid="{D5CDD505-2E9C-101B-9397-08002B2CF9AE}" pid="18" name="PresentationFormat">
    <vt:lpwstr>Custom</vt:lpwstr>
  </property>
  <property fmtid="{D5CDD505-2E9C-101B-9397-08002B2CF9AE}" pid="19" name="ScaleCrop">
    <vt:bool>false</vt:bool>
  </property>
  <property fmtid="{D5CDD505-2E9C-101B-9397-08002B2CF9AE}" pid="20" name="ScenarioTags">
    <vt:lpwstr/>
  </property>
  <property fmtid="{D5CDD505-2E9C-101B-9397-08002B2CF9AE}" pid="21" name="ShareDoc">
    <vt:bool>false</vt:bool>
  </property>
  <property fmtid="{D5CDD505-2E9C-101B-9397-08002B2CF9AE}" pid="22" name="Slides">
    <vt:i4>15</vt:i4>
  </property>
</Properties>
</file>